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8"/>
  </p:notesMasterIdLst>
  <p:sldIdLst>
    <p:sldId id="256" r:id="rId2"/>
    <p:sldId id="425" r:id="rId3"/>
    <p:sldId id="443" r:id="rId4"/>
    <p:sldId id="442" r:id="rId5"/>
    <p:sldId id="351" r:id="rId6"/>
    <p:sldId id="426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D5F01-CEC3-4675-89DA-3FAC66B0290E}" v="12" dt="2021-04-09T15:06:03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E9DA8-DC1F-468C-A8AB-26C121CF237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98FE4-7B31-4E0D-82D3-876C2413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8736C68D-0AC8-4EBA-9B79-C3B914238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5E5B1DC7-B561-4A0F-9C10-58F1A522A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Fighting Kangaroo movie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A328E-1FCC-4C03-9FB3-594497C78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0022371-73D6-4B5E-BD9E-2A8D5FFE0EF4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73D2F2DD-7D40-4284-A35A-08FADFCC3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4B2C81B1-21AF-417E-9196-B76300402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Or one if time – do together if needed – tell Kelly – department chair and vp had not spoken – caused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9AF40-A92C-4404-AA17-612C21A0C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1B5FF90-3619-4475-91FC-8DBA5F5B3B7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5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8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2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1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kbohanon.net/wp-content/uploads/2021/03/CAIRO-Plan-Sheet-Redacted-20210304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hankbohanon.net/wp-content/uploads/2014/04/Team-Chart-l3-19-08.doc" TargetMode="External"/><Relationship Id="rId4" Type="http://schemas.openxmlformats.org/officeDocument/2006/relationships/hyperlink" Target="http://www.hankbohanon.net/wp-content/uploads/2021/03/ICEPS_Cairo.Plan_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mazon.com/Implementing-Systematic-Interventions-Secondary-School/dp/0367279096/ref=sr_1_1?dchild=1&amp;keywords=implementing+systematic+interventions&amp;qid=1615391287&amp;sr=8-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Team Position Descriptions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33838"/>
            <a:ext cx="6858000" cy="1655762"/>
          </a:xfrm>
        </p:spPr>
        <p:txBody>
          <a:bodyPr/>
          <a:lstStyle/>
          <a:p>
            <a:r>
              <a:rPr lang="en-US" dirty="0"/>
              <a:t>Hank Bohanon</a:t>
            </a:r>
          </a:p>
          <a:p>
            <a:r>
              <a:rPr lang="en-US" dirty="0"/>
              <a:t>hbohano@luc.edu</a:t>
            </a:r>
          </a:p>
          <a:p>
            <a:r>
              <a:rPr lang="en-US" dirty="0"/>
              <a:t>Loyola University of Chicago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9E4F7CCD-054A-4CE0-95AA-EE5C3952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Reflective Question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1556394A-6DB7-4E5A-9776-35C2CCA8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72" y="1690689"/>
            <a:ext cx="4465864" cy="4351338"/>
          </a:xfrm>
        </p:spPr>
        <p:txBody>
          <a:bodyPr/>
          <a:lstStyle/>
          <a:p>
            <a:r>
              <a:rPr lang="en-US" altLang="en-US" i="1" dirty="0"/>
              <a:t> Describe a time when you were asked to take on a role, but you did not know what to expect?</a:t>
            </a: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3" name="Picture 2" descr="Woman alone">
            <a:extLst>
              <a:ext uri="{FF2B5EF4-FFF2-40B4-BE49-F238E27FC236}">
                <a16:creationId xmlns:a16="http://schemas.microsoft.com/office/drawing/2014/main" id="{11E06479-CCCD-42D0-BF1F-CBB36B067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16" y="3270597"/>
            <a:ext cx="4833805" cy="32222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7143-EA10-4B64-8E5D-E8F4F021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363F1-330C-4441-A2C2-39F334B3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442" y="1618411"/>
            <a:ext cx="7886700" cy="4351338"/>
          </a:xfrm>
        </p:spPr>
        <p:txBody>
          <a:bodyPr/>
          <a:lstStyle/>
          <a:p>
            <a:r>
              <a:rPr lang="en-US" dirty="0"/>
              <a:t>Use organizational chart</a:t>
            </a:r>
          </a:p>
          <a:p>
            <a:r>
              <a:rPr lang="en-US" dirty="0"/>
              <a:t>Name the role</a:t>
            </a:r>
          </a:p>
          <a:p>
            <a:r>
              <a:rPr lang="en-US" dirty="0"/>
              <a:t>Identify key tasks</a:t>
            </a:r>
          </a:p>
          <a:p>
            <a:r>
              <a:rPr lang="en-US" dirty="0"/>
              <a:t>Estimated amount of </a:t>
            </a:r>
          </a:p>
          <a:p>
            <a:pPr marL="0" indent="0">
              <a:buNone/>
            </a:pPr>
            <a:r>
              <a:rPr lang="en-US" dirty="0"/>
              <a:t>	time required</a:t>
            </a:r>
          </a:p>
          <a:p>
            <a:r>
              <a:rPr lang="en-US" dirty="0"/>
              <a:t>Include sub-committees </a:t>
            </a:r>
          </a:p>
          <a:p>
            <a:pPr marL="0" indent="0">
              <a:buNone/>
            </a:pPr>
            <a:r>
              <a:rPr lang="en-US" dirty="0"/>
              <a:t>	and/teams</a:t>
            </a:r>
          </a:p>
          <a:p>
            <a:r>
              <a:rPr lang="en-US" dirty="0"/>
              <a:t>Look for names</a:t>
            </a:r>
          </a:p>
        </p:txBody>
      </p:sp>
      <p:pic>
        <p:nvPicPr>
          <p:cNvPr id="5" name="Picture 4" descr="Businesswoman reviewing notes on a wall">
            <a:extLst>
              <a:ext uri="{FF2B5EF4-FFF2-40B4-BE49-F238E27FC236}">
                <a16:creationId xmlns:a16="http://schemas.microsoft.com/office/drawing/2014/main" id="{8FDFD129-E299-4A51-904B-DD9E934A0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0" y="2071758"/>
            <a:ext cx="4406040" cy="29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21" name="Group 125">
            <a:extLst>
              <a:ext uri="{FF2B5EF4-FFF2-40B4-BE49-F238E27FC236}">
                <a16:creationId xmlns:a16="http://schemas.microsoft.com/office/drawing/2014/main" id="{21B8990E-6F63-764D-A84F-399176C72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13733"/>
              </p:ext>
            </p:extLst>
          </p:nvPr>
        </p:nvGraphicFramePr>
        <p:xfrm>
          <a:off x="304800" y="1219200"/>
          <a:ext cx="8610600" cy="5471007"/>
        </p:xfrm>
        <a:graphic>
          <a:graphicData uri="http://schemas.openxmlformats.org/drawingml/2006/table">
            <a:tbl>
              <a:tblPr/>
              <a:tblGrid>
                <a:gridCol w="174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64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Building Based Staff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Liaison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Administrator who oversees functioning and makes administrative decision for all tiers of MTSS within the building (e.g., attends meetings, allocates resources)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hours a month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Sara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Internal Coordinator (Primary Support Leader Team)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Internal staff who can lead other staff, with support from the External Coach, in implementing MTSS schoolwide academics and behavior practices, run meetings and oversee sub-committees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hours a month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Sara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5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Acknowledgement CHAIR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Lead the acknowledgement of student and staff behavior for schoolwide efforts, sub-committee in planning for celebrations and reinforcement systems within the school, meet with internal coordinator 2 times a month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hours a month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Terry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Acknowledgement Sub-committee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Facilitate schoolwide acknowledgment activities, including design and implementation.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4 hours a month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542" name="Text Box 126">
            <a:extLst>
              <a:ext uri="{FF2B5EF4-FFF2-40B4-BE49-F238E27FC236}">
                <a16:creationId xmlns:a16="http://schemas.microsoft.com/office/drawing/2014/main" id="{E76C0836-E370-43E8-8133-89B864816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1000"/>
            <a:ext cx="290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Model Positions Document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36A14CA4-08FF-499D-8410-062194F5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Defining Positions Practice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3F0DB0F8-CC06-4ACF-8370-B3A3B9BB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90" y="1551305"/>
            <a:ext cx="7886700" cy="4351338"/>
          </a:xfrm>
        </p:spPr>
        <p:txBody>
          <a:bodyPr/>
          <a:lstStyle/>
          <a:p>
            <a:r>
              <a:rPr lang="en-US" altLang="en-US" dirty="0"/>
              <a:t>See </a:t>
            </a:r>
            <a:r>
              <a:rPr lang="en-US" altLang="en-US" dirty="0">
                <a:hlinkClick r:id="rId3"/>
              </a:rPr>
              <a:t>E</a:t>
            </a:r>
            <a:r>
              <a:rPr lang="en-US" altLang="en-US" dirty="0">
                <a:hlinkClick r:id="rId3"/>
              </a:rPr>
              <a:t>xample</a:t>
            </a:r>
            <a:r>
              <a:rPr lang="en-US" altLang="en-US" dirty="0"/>
              <a:t>, and </a:t>
            </a:r>
            <a:r>
              <a:rPr lang="en-US" altLang="en-US" dirty="0">
                <a:hlinkClick r:id="rId4"/>
              </a:rPr>
              <a:t>Blank Version</a:t>
            </a:r>
            <a:endParaRPr lang="en-US" altLang="en-US" dirty="0"/>
          </a:p>
          <a:p>
            <a:r>
              <a:rPr lang="en-US" altLang="en-US" dirty="0"/>
              <a:t>District </a:t>
            </a:r>
            <a:r>
              <a:rPr lang="en-US" altLang="en-US" dirty="0">
                <a:hlinkClick r:id="rId5"/>
              </a:rPr>
              <a:t>Level Example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Pick one role for a current team</a:t>
            </a:r>
          </a:p>
          <a:p>
            <a:r>
              <a:rPr lang="en-US" altLang="en-US" dirty="0"/>
              <a:t>Complete a row for that position</a:t>
            </a:r>
          </a:p>
          <a:p>
            <a:r>
              <a:rPr lang="en-US" altLang="en-US" dirty="0"/>
              <a:t>Report out</a:t>
            </a:r>
          </a:p>
        </p:txBody>
      </p:sp>
      <p:pic>
        <p:nvPicPr>
          <p:cNvPr id="3" name="Picture 2" descr="Woman holding white mug">
            <a:extLst>
              <a:ext uri="{FF2B5EF4-FFF2-40B4-BE49-F238E27FC236}">
                <a16:creationId xmlns:a16="http://schemas.microsoft.com/office/drawing/2014/main" id="{D6B1D50D-3B6A-45B3-B0F0-E3DB3F352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3664320"/>
            <a:ext cx="4432530" cy="29582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B14B-3E22-4BA7-9E99-9A0ED756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DCC4-D065-44EE-AC30-CA8EC529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8" y="2141536"/>
            <a:ext cx="4352653" cy="4351338"/>
          </a:xfrm>
        </p:spPr>
        <p:txBody>
          <a:bodyPr/>
          <a:lstStyle/>
          <a:p>
            <a:r>
              <a:rPr lang="en-US" dirty="0"/>
              <a:t> Implementing Systematic Interventions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81B4BE-9170-49C1-BEDF-9E324E75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728" y="1779893"/>
            <a:ext cx="2731825" cy="40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4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269</Words>
  <Application>Microsoft Office PowerPoint</Application>
  <PresentationFormat>On-screen Show (4:3)</PresentationFormat>
  <Paragraphs>47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Team Position Descriptions</vt:lpstr>
      <vt:lpstr>Reflective Question</vt:lpstr>
      <vt:lpstr>Defining Positions</vt:lpstr>
      <vt:lpstr>PowerPoint Presentation</vt:lpstr>
      <vt:lpstr>Defining Positions Practice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Hank Bohanon</cp:lastModifiedBy>
  <cp:revision>2</cp:revision>
  <dcterms:created xsi:type="dcterms:W3CDTF">2021-03-31T20:04:16Z</dcterms:created>
  <dcterms:modified xsi:type="dcterms:W3CDTF">2021-04-09T15:09:20Z</dcterms:modified>
</cp:coreProperties>
</file>