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84" r:id="rId3"/>
    <p:sldId id="301" r:id="rId4"/>
    <p:sldId id="397" r:id="rId5"/>
    <p:sldId id="398" r:id="rId6"/>
    <p:sldId id="399" r:id="rId7"/>
    <p:sldId id="400" r:id="rId8"/>
    <p:sldId id="389" r:id="rId9"/>
    <p:sldId id="383" r:id="rId10"/>
    <p:sldId id="380" r:id="rId11"/>
    <p:sldId id="381" r:id="rId12"/>
    <p:sldId id="382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9" r:id="rId21"/>
    <p:sldId id="410" r:id="rId22"/>
    <p:sldId id="411" r:id="rId23"/>
    <p:sldId id="412" r:id="rId24"/>
    <p:sldId id="413" r:id="rId25"/>
    <p:sldId id="414" r:id="rId26"/>
    <p:sldId id="426" r:id="rId27"/>
    <p:sldId id="415" r:id="rId28"/>
    <p:sldId id="416" r:id="rId29"/>
    <p:sldId id="417" r:id="rId30"/>
    <p:sldId id="436" r:id="rId31"/>
    <p:sldId id="438" r:id="rId32"/>
    <p:sldId id="439" r:id="rId33"/>
    <p:sldId id="440" r:id="rId34"/>
    <p:sldId id="441" r:id="rId35"/>
    <p:sldId id="442" r:id="rId36"/>
    <p:sldId id="443" r:id="rId37"/>
    <p:sldId id="427" r:id="rId38"/>
    <p:sldId id="428" r:id="rId39"/>
    <p:sldId id="430" r:id="rId40"/>
    <p:sldId id="431" r:id="rId41"/>
    <p:sldId id="433" r:id="rId42"/>
    <p:sldId id="434" r:id="rId43"/>
    <p:sldId id="435" r:id="rId44"/>
    <p:sldId id="445" r:id="rId45"/>
    <p:sldId id="446" r:id="rId46"/>
    <p:sldId id="447" r:id="rId47"/>
    <p:sldId id="448" r:id="rId48"/>
    <p:sldId id="481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56" r:id="rId57"/>
    <p:sldId id="457" r:id="rId58"/>
    <p:sldId id="458" r:id="rId59"/>
    <p:sldId id="459" r:id="rId60"/>
    <p:sldId id="460" r:id="rId61"/>
    <p:sldId id="461" r:id="rId62"/>
    <p:sldId id="462" r:id="rId63"/>
    <p:sldId id="463" r:id="rId64"/>
    <p:sldId id="464" r:id="rId65"/>
    <p:sldId id="465" r:id="rId66"/>
    <p:sldId id="466" r:id="rId67"/>
    <p:sldId id="467" r:id="rId68"/>
    <p:sldId id="468" r:id="rId69"/>
    <p:sldId id="470" r:id="rId70"/>
    <p:sldId id="471" r:id="rId71"/>
    <p:sldId id="472" r:id="rId72"/>
    <p:sldId id="473" r:id="rId73"/>
    <p:sldId id="475" r:id="rId74"/>
    <p:sldId id="476" r:id="rId75"/>
    <p:sldId id="477" r:id="rId76"/>
    <p:sldId id="478" r:id="rId77"/>
    <p:sldId id="479" r:id="rId78"/>
    <p:sldId id="48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9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School-wide Evaluation of PBS </a:t>
            </a:r>
          </a:p>
        </c:rich>
      </c:tx>
      <c:layout>
        <c:manualLayout>
          <c:xMode val="edge"/>
          <c:yMode val="edge"/>
          <c:x val="0.320163487738421"/>
          <c:y val="0.0194003527336861"/>
        </c:manualLayout>
      </c:layout>
      <c:overlay val="0"/>
      <c:spPr>
        <a:noFill/>
        <a:ln w="2582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528610354223"/>
          <c:y val="0.118165784832452"/>
          <c:w val="0.630790190735696"/>
          <c:h val="0.597883597883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91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CCCCFF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Expectations Defined</c:v>
                </c:pt>
                <c:pt idx="1">
                  <c:v>Behavioral Expectations Taught</c:v>
                </c:pt>
                <c:pt idx="2">
                  <c:v>Acknowledgement System</c:v>
                </c:pt>
                <c:pt idx="3">
                  <c:v>System for Responding</c:v>
                </c:pt>
                <c:pt idx="4">
                  <c:v>Monitoring and Decision Making</c:v>
                </c:pt>
                <c:pt idx="5">
                  <c:v>Management</c:v>
                </c:pt>
                <c:pt idx="6">
                  <c:v>District Level Support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100.0</c:v>
                </c:pt>
                <c:pt idx="1">
                  <c:v>60.0</c:v>
                </c:pt>
                <c:pt idx="2">
                  <c:v>0.0</c:v>
                </c:pt>
                <c:pt idx="3">
                  <c:v>13.0</c:v>
                </c:pt>
                <c:pt idx="4">
                  <c:v>100.0</c:v>
                </c:pt>
                <c:pt idx="5">
                  <c:v>86.0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994664"/>
        <c:axId val="1083972440"/>
      </c:barChart>
      <c:catAx>
        <c:axId val="595994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SET Category</a:t>
                </a:r>
              </a:p>
            </c:rich>
          </c:tx>
          <c:layout>
            <c:manualLayout>
              <c:xMode val="edge"/>
              <c:yMode val="edge"/>
              <c:x val="0.444526109849767"/>
              <c:y val="0.948190848813811"/>
            </c:manualLayout>
          </c:layout>
          <c:overlay val="0"/>
          <c:spPr>
            <a:noFill/>
            <a:ln w="2582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8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3972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3972440"/>
        <c:scaling>
          <c:orientation val="minMax"/>
        </c:scaling>
        <c:delete val="0"/>
        <c:axPos val="l"/>
        <c:majorGridlines>
          <c:spPr>
            <a:ln w="322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Implementation</a:t>
                </a:r>
              </a:p>
            </c:rich>
          </c:tx>
          <c:layout>
            <c:manualLayout>
              <c:xMode val="edge"/>
              <c:yMode val="edge"/>
              <c:x val="0.0149863760217984"/>
              <c:y val="0.264550264550265"/>
            </c:manualLayout>
          </c:layout>
          <c:overlay val="0"/>
          <c:spPr>
            <a:noFill/>
            <a:ln w="2582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5994664"/>
        <c:crosses val="autoZero"/>
        <c:crossBetween val="between"/>
      </c:valAx>
      <c:spPr>
        <a:solidFill>
          <a:srgbClr val="FFFFFF"/>
        </a:solidFill>
        <a:ln w="1291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2942779291554"/>
          <c:y val="0.298059964726631"/>
          <c:w val="0.231607629427793"/>
          <c:h val="0.236331569664903"/>
        </c:manualLayout>
      </c:layout>
      <c:overlay val="0"/>
      <c:spPr>
        <a:solidFill>
          <a:srgbClr val="FFFFFF"/>
        </a:solidFill>
        <a:ln w="3228">
          <a:solidFill>
            <a:srgbClr val="000000"/>
          </a:solidFill>
          <a:prstDash val="solid"/>
        </a:ln>
      </c:spPr>
      <c:txPr>
        <a:bodyPr/>
        <a:lstStyle/>
        <a:p>
          <a:pPr>
            <a:defRPr sz="76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3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32031-944E-6E49-B023-519F506BE0AD}" type="doc">
      <dgm:prSet loTypeId="urn:microsoft.com/office/officeart/2008/layout/TitlePictureLineu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62735-4FBB-8D43-9E06-7A6FADB95508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Safety</a:t>
          </a:r>
          <a:endParaRPr lang="en-US" sz="2800" dirty="0"/>
        </a:p>
      </dgm:t>
    </dgm:pt>
    <dgm:pt modelId="{2C4AAF41-986C-184C-AA67-F3DD6F3DE082}" type="parTrans" cxnId="{5C2656B9-A9AB-BB4B-A166-AC0EFA62AA7E}">
      <dgm:prSet/>
      <dgm:spPr/>
      <dgm:t>
        <a:bodyPr/>
        <a:lstStyle/>
        <a:p>
          <a:endParaRPr lang="en-US"/>
        </a:p>
      </dgm:t>
    </dgm:pt>
    <dgm:pt modelId="{DBF978A3-B798-6644-AF7E-DC63D2C62104}" type="sibTrans" cxnId="{5C2656B9-A9AB-BB4B-A166-AC0EFA62AA7E}">
      <dgm:prSet/>
      <dgm:spPr/>
      <dgm:t>
        <a:bodyPr/>
        <a:lstStyle/>
        <a:p>
          <a:endParaRPr lang="en-US"/>
        </a:p>
      </dgm:t>
    </dgm:pt>
    <dgm:pt modelId="{220CB883-77DE-A744-AE91-D351482305F0}">
      <dgm:prSet phldrT="[Text]" custT="1"/>
      <dgm:spPr/>
      <dgm:t>
        <a:bodyPr/>
        <a:lstStyle/>
        <a:p>
          <a:r>
            <a:rPr lang="en-US" sz="2000" dirty="0" smtClean="0"/>
            <a:t>Behavioral Expectations</a:t>
          </a:r>
          <a:endParaRPr lang="en-US" sz="2000" dirty="0"/>
        </a:p>
      </dgm:t>
    </dgm:pt>
    <dgm:pt modelId="{18F7B107-DD98-4742-981A-C4672417CA09}" type="parTrans" cxnId="{DAF7A521-2E4F-9D44-997B-AD813FB20267}">
      <dgm:prSet/>
      <dgm:spPr/>
      <dgm:t>
        <a:bodyPr/>
        <a:lstStyle/>
        <a:p>
          <a:endParaRPr lang="en-US"/>
        </a:p>
      </dgm:t>
    </dgm:pt>
    <dgm:pt modelId="{100B299F-D497-ED48-9FD2-FC22B06ECE54}" type="sibTrans" cxnId="{DAF7A521-2E4F-9D44-997B-AD813FB20267}">
      <dgm:prSet/>
      <dgm:spPr/>
      <dgm:t>
        <a:bodyPr/>
        <a:lstStyle/>
        <a:p>
          <a:endParaRPr lang="en-US"/>
        </a:p>
      </dgm:t>
    </dgm:pt>
    <dgm:pt modelId="{936939B3-A520-D248-985D-964DCEDEF20B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Teaching and Learning</a:t>
          </a:r>
          <a:endParaRPr lang="en-US" sz="2800" dirty="0"/>
        </a:p>
      </dgm:t>
    </dgm:pt>
    <dgm:pt modelId="{8226AFEE-F3D2-844C-919E-68499E9BE0D3}" type="parTrans" cxnId="{5B7CB63A-2011-774B-B473-6F5BC02ABB32}">
      <dgm:prSet/>
      <dgm:spPr/>
      <dgm:t>
        <a:bodyPr/>
        <a:lstStyle/>
        <a:p>
          <a:endParaRPr lang="en-US"/>
        </a:p>
      </dgm:t>
    </dgm:pt>
    <dgm:pt modelId="{299E34D8-E396-CE47-BE99-27FAD3F9A983}" type="sibTrans" cxnId="{5B7CB63A-2011-774B-B473-6F5BC02ABB32}">
      <dgm:prSet/>
      <dgm:spPr/>
      <dgm:t>
        <a:bodyPr/>
        <a:lstStyle/>
        <a:p>
          <a:endParaRPr lang="en-US"/>
        </a:p>
      </dgm:t>
    </dgm:pt>
    <dgm:pt modelId="{053F2D83-6992-FC4A-8F5C-4F1956EB95E9}">
      <dgm:prSet phldrT="[Text]" custT="1"/>
      <dgm:spPr/>
      <dgm:t>
        <a:bodyPr/>
        <a:lstStyle/>
        <a:p>
          <a:r>
            <a:rPr lang="en-US" sz="2000" dirty="0" smtClean="0"/>
            <a:t>Support for Learning</a:t>
          </a:r>
          <a:endParaRPr lang="en-US" sz="2000" dirty="0"/>
        </a:p>
      </dgm:t>
    </dgm:pt>
    <dgm:pt modelId="{F8B6E77D-8FFB-B941-8471-035BB284BC87}" type="parTrans" cxnId="{3A5D0388-8A50-E440-97A6-245C9E1D4EF6}">
      <dgm:prSet/>
      <dgm:spPr/>
      <dgm:t>
        <a:bodyPr/>
        <a:lstStyle/>
        <a:p>
          <a:endParaRPr lang="en-US"/>
        </a:p>
      </dgm:t>
    </dgm:pt>
    <dgm:pt modelId="{F66625C5-AF0F-2A48-A572-D89BF83FF319}" type="sibTrans" cxnId="{3A5D0388-8A50-E440-97A6-245C9E1D4EF6}">
      <dgm:prSet/>
      <dgm:spPr/>
      <dgm:t>
        <a:bodyPr/>
        <a:lstStyle/>
        <a:p>
          <a:endParaRPr lang="en-US"/>
        </a:p>
      </dgm:t>
    </dgm:pt>
    <dgm:pt modelId="{AFF2CF92-4133-2448-8BB5-5803F0AD1D43}">
      <dgm:prSet phldrT="[Text]" custT="1"/>
      <dgm:spPr/>
      <dgm:t>
        <a:bodyPr/>
        <a:lstStyle/>
        <a:p>
          <a:r>
            <a:rPr lang="en-US" sz="2000" dirty="0" smtClean="0"/>
            <a:t>Social Skills Development</a:t>
          </a:r>
          <a:endParaRPr lang="en-US" sz="2000" dirty="0"/>
        </a:p>
      </dgm:t>
    </dgm:pt>
    <dgm:pt modelId="{1986E58D-7FBC-C04C-AAF0-4329C11461DF}" type="parTrans" cxnId="{76E43F36-E7E5-734C-A064-E358B383EF00}">
      <dgm:prSet/>
      <dgm:spPr/>
      <dgm:t>
        <a:bodyPr/>
        <a:lstStyle/>
        <a:p>
          <a:endParaRPr lang="en-US"/>
        </a:p>
      </dgm:t>
    </dgm:pt>
    <dgm:pt modelId="{5DA4F6A8-ECE1-DD46-A235-A9FDD0921688}" type="sibTrans" cxnId="{76E43F36-E7E5-734C-A064-E358B383EF00}">
      <dgm:prSet/>
      <dgm:spPr/>
      <dgm:t>
        <a:bodyPr/>
        <a:lstStyle/>
        <a:p>
          <a:endParaRPr lang="en-US"/>
        </a:p>
      </dgm:t>
    </dgm:pt>
    <dgm:pt modelId="{81C30329-90A3-6D42-86AD-30AFAF77FB07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Interpersonal Relationships</a:t>
          </a:r>
          <a:endParaRPr lang="en-US" sz="2800" dirty="0"/>
        </a:p>
      </dgm:t>
    </dgm:pt>
    <dgm:pt modelId="{327EB43E-CC7F-464C-8762-6876F79FBCE3}" type="parTrans" cxnId="{26BB84D5-313F-F044-8408-F8932D51840E}">
      <dgm:prSet/>
      <dgm:spPr/>
      <dgm:t>
        <a:bodyPr/>
        <a:lstStyle/>
        <a:p>
          <a:endParaRPr lang="en-US"/>
        </a:p>
      </dgm:t>
    </dgm:pt>
    <dgm:pt modelId="{31F0C49F-7043-AA49-A6A5-A3CBB4195093}" type="sibTrans" cxnId="{26BB84D5-313F-F044-8408-F8932D51840E}">
      <dgm:prSet/>
      <dgm:spPr/>
      <dgm:t>
        <a:bodyPr/>
        <a:lstStyle/>
        <a:p>
          <a:endParaRPr lang="en-US"/>
        </a:p>
      </dgm:t>
    </dgm:pt>
    <dgm:pt modelId="{8FD9090B-8AA7-7149-A6B2-6C501EDCF2A5}">
      <dgm:prSet phldrT="[Text]" custT="1"/>
      <dgm:spPr/>
      <dgm:t>
        <a:bodyPr/>
        <a:lstStyle/>
        <a:p>
          <a:r>
            <a:rPr lang="en-US" sz="2000" dirty="0" smtClean="0"/>
            <a:t>Respect for Diversity</a:t>
          </a:r>
          <a:endParaRPr lang="en-US" sz="2000" dirty="0"/>
        </a:p>
      </dgm:t>
    </dgm:pt>
    <dgm:pt modelId="{83A731F0-A644-C743-99E1-AA435705CAFE}" type="parTrans" cxnId="{0B652865-9434-6143-A5A7-C289A854EA93}">
      <dgm:prSet/>
      <dgm:spPr/>
      <dgm:t>
        <a:bodyPr/>
        <a:lstStyle/>
        <a:p>
          <a:endParaRPr lang="en-US"/>
        </a:p>
      </dgm:t>
    </dgm:pt>
    <dgm:pt modelId="{00E86652-B608-264E-B26C-AD286F1A4BB3}" type="sibTrans" cxnId="{0B652865-9434-6143-A5A7-C289A854EA93}">
      <dgm:prSet/>
      <dgm:spPr/>
      <dgm:t>
        <a:bodyPr/>
        <a:lstStyle/>
        <a:p>
          <a:endParaRPr lang="en-US"/>
        </a:p>
      </dgm:t>
    </dgm:pt>
    <dgm:pt modelId="{C945C7E4-BBAA-6B4E-B723-43537694AF58}">
      <dgm:prSet phldrT="[Text]" custT="1"/>
      <dgm:spPr/>
      <dgm:t>
        <a:bodyPr/>
        <a:lstStyle/>
        <a:p>
          <a:r>
            <a:rPr lang="en-US" sz="2000" dirty="0" smtClean="0"/>
            <a:t>Social Supports for Students</a:t>
          </a:r>
          <a:endParaRPr lang="en-US" sz="2000" dirty="0"/>
        </a:p>
      </dgm:t>
    </dgm:pt>
    <dgm:pt modelId="{648F294B-259A-DA40-B1E2-C0AC01EADCD9}" type="parTrans" cxnId="{D1D6DBE3-0B0A-914B-A14E-8DAD71103B11}">
      <dgm:prSet/>
      <dgm:spPr/>
      <dgm:t>
        <a:bodyPr/>
        <a:lstStyle/>
        <a:p>
          <a:endParaRPr lang="en-US"/>
        </a:p>
      </dgm:t>
    </dgm:pt>
    <dgm:pt modelId="{8B9B89F0-5BD3-C742-945C-087B1D96577B}" type="sibTrans" cxnId="{D1D6DBE3-0B0A-914B-A14E-8DAD71103B11}">
      <dgm:prSet/>
      <dgm:spPr/>
      <dgm:t>
        <a:bodyPr/>
        <a:lstStyle/>
        <a:p>
          <a:endParaRPr lang="en-US"/>
        </a:p>
      </dgm:t>
    </dgm:pt>
    <dgm:pt modelId="{21C46C9D-F9A2-3A47-A312-117EE977BE19}">
      <dgm:prSet phldrT="[Text]" custT="1"/>
      <dgm:spPr/>
      <dgm:t>
        <a:bodyPr/>
        <a:lstStyle/>
        <a:p>
          <a:r>
            <a:rPr lang="en-US" sz="2000" dirty="0" smtClean="0"/>
            <a:t>Health &amp; Wellness Expectations</a:t>
          </a:r>
          <a:endParaRPr lang="en-US" sz="2000" dirty="0"/>
        </a:p>
      </dgm:t>
    </dgm:pt>
    <dgm:pt modelId="{89D1908A-F8C6-E847-A0AA-D1F88EDB44C0}" type="parTrans" cxnId="{E27DB55B-0679-044C-9982-D5A180A71DA3}">
      <dgm:prSet/>
      <dgm:spPr/>
      <dgm:t>
        <a:bodyPr/>
        <a:lstStyle/>
        <a:p>
          <a:endParaRPr lang="en-US"/>
        </a:p>
      </dgm:t>
    </dgm:pt>
    <dgm:pt modelId="{E59BDED2-9F2E-A940-BC41-E3246B079B6B}" type="sibTrans" cxnId="{E27DB55B-0679-044C-9982-D5A180A71DA3}">
      <dgm:prSet/>
      <dgm:spPr/>
      <dgm:t>
        <a:bodyPr/>
        <a:lstStyle/>
        <a:p>
          <a:endParaRPr lang="en-US"/>
        </a:p>
      </dgm:t>
    </dgm:pt>
    <dgm:pt modelId="{88C482D0-3DCA-9C47-BF59-3E5650C03BF0}">
      <dgm:prSet phldrT="[Text]" custT="1"/>
      <dgm:spPr/>
      <dgm:t>
        <a:bodyPr/>
        <a:lstStyle/>
        <a:p>
          <a:r>
            <a:rPr lang="en-US" sz="2000" dirty="0" smtClean="0"/>
            <a:t>Sense of Physical Security</a:t>
          </a:r>
          <a:endParaRPr lang="en-US" sz="2000" dirty="0"/>
        </a:p>
      </dgm:t>
    </dgm:pt>
    <dgm:pt modelId="{179BEC57-1C2C-B947-93E9-71BED856AD54}" type="parTrans" cxnId="{5339A332-8C92-5540-A38F-53D6889CFC31}">
      <dgm:prSet/>
      <dgm:spPr/>
      <dgm:t>
        <a:bodyPr/>
        <a:lstStyle/>
        <a:p>
          <a:endParaRPr lang="en-US"/>
        </a:p>
      </dgm:t>
    </dgm:pt>
    <dgm:pt modelId="{23A5D8D1-78FA-CE49-B348-65F01C5103C0}" type="sibTrans" cxnId="{5339A332-8C92-5540-A38F-53D6889CFC31}">
      <dgm:prSet/>
      <dgm:spPr/>
      <dgm:t>
        <a:bodyPr/>
        <a:lstStyle/>
        <a:p>
          <a:endParaRPr lang="en-US"/>
        </a:p>
      </dgm:t>
    </dgm:pt>
    <dgm:pt modelId="{660B1889-ADC3-7546-B26D-483D8FD4DB34}">
      <dgm:prSet phldrT="[Text]" custT="1"/>
      <dgm:spPr/>
      <dgm:t>
        <a:bodyPr/>
        <a:lstStyle/>
        <a:p>
          <a:r>
            <a:rPr lang="en-US" sz="2000" dirty="0" smtClean="0"/>
            <a:t>Sense of Social-Emotional Security</a:t>
          </a:r>
          <a:endParaRPr lang="en-US" sz="2000" dirty="0"/>
        </a:p>
      </dgm:t>
    </dgm:pt>
    <dgm:pt modelId="{72D92F8C-8F35-454C-AEEE-BDECB62B698A}" type="parTrans" cxnId="{01D8516B-FE31-2F49-9120-FEFD1FFDC1A7}">
      <dgm:prSet/>
      <dgm:spPr/>
      <dgm:t>
        <a:bodyPr/>
        <a:lstStyle/>
        <a:p>
          <a:endParaRPr lang="en-US"/>
        </a:p>
      </dgm:t>
    </dgm:pt>
    <dgm:pt modelId="{5E6C3E8A-6E27-B046-8348-5C1C21CC1F0F}" type="sibTrans" cxnId="{01D8516B-FE31-2F49-9120-FEFD1FFDC1A7}">
      <dgm:prSet/>
      <dgm:spPr/>
      <dgm:t>
        <a:bodyPr/>
        <a:lstStyle/>
        <a:p>
          <a:endParaRPr lang="en-US"/>
        </a:p>
      </dgm:t>
    </dgm:pt>
    <dgm:pt modelId="{6E75805F-5424-5242-8E84-9F160DBF1DE6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Physical Environment</a:t>
          </a:r>
          <a:endParaRPr lang="en-US" sz="2800" dirty="0"/>
        </a:p>
      </dgm:t>
    </dgm:pt>
    <dgm:pt modelId="{5E365301-121C-0848-A1F7-465509BCD16A}" type="parTrans" cxnId="{1B4AAACE-9C0A-1E42-80E5-F049D65B8DB6}">
      <dgm:prSet/>
      <dgm:spPr/>
      <dgm:t>
        <a:bodyPr/>
        <a:lstStyle/>
        <a:p>
          <a:endParaRPr lang="en-US"/>
        </a:p>
      </dgm:t>
    </dgm:pt>
    <dgm:pt modelId="{FEE06979-6703-BD4A-B870-1B381C2DAC05}" type="sibTrans" cxnId="{1B4AAACE-9C0A-1E42-80E5-F049D65B8DB6}">
      <dgm:prSet/>
      <dgm:spPr/>
      <dgm:t>
        <a:bodyPr/>
        <a:lstStyle/>
        <a:p>
          <a:endParaRPr lang="en-US"/>
        </a:p>
      </dgm:t>
    </dgm:pt>
    <dgm:pt modelId="{6A6FA1E2-4400-304F-B33C-92E732E11210}">
      <dgm:prSet phldrT="[Text]" custT="1"/>
      <dgm:spPr/>
      <dgm:t>
        <a:bodyPr/>
        <a:lstStyle/>
        <a:p>
          <a:endParaRPr lang="en-US" sz="1800" dirty="0"/>
        </a:p>
      </dgm:t>
    </dgm:pt>
    <dgm:pt modelId="{3E926918-9531-BC46-A79B-3D4F3C540032}" type="parTrans" cxnId="{31E4A153-A260-4448-9E53-20A6F8573D30}">
      <dgm:prSet/>
      <dgm:spPr/>
      <dgm:t>
        <a:bodyPr/>
        <a:lstStyle/>
        <a:p>
          <a:endParaRPr lang="en-US"/>
        </a:p>
      </dgm:t>
    </dgm:pt>
    <dgm:pt modelId="{3031247B-58E7-E14A-9080-4C00D0EDB55D}" type="sibTrans" cxnId="{31E4A153-A260-4448-9E53-20A6F8573D30}">
      <dgm:prSet/>
      <dgm:spPr/>
      <dgm:t>
        <a:bodyPr/>
        <a:lstStyle/>
        <a:p>
          <a:endParaRPr lang="en-US"/>
        </a:p>
      </dgm:t>
    </dgm:pt>
    <dgm:pt modelId="{65A17EEB-3113-204B-A64A-50975436D571}">
      <dgm:prSet phldrT="[Text]" custT="1"/>
      <dgm:spPr/>
      <dgm:t>
        <a:bodyPr/>
        <a:lstStyle/>
        <a:p>
          <a:r>
            <a:rPr lang="en-US" sz="2000" dirty="0" smtClean="0"/>
            <a:t>School Connectedness &amp; Community Engagement</a:t>
          </a:r>
          <a:endParaRPr lang="en-US" sz="2000" dirty="0"/>
        </a:p>
      </dgm:t>
    </dgm:pt>
    <dgm:pt modelId="{FD1CCFFB-4EF0-8049-9239-826214803884}" type="parTrans" cxnId="{6A9AF711-03D8-5B43-8830-4A8B56730FBA}">
      <dgm:prSet/>
      <dgm:spPr/>
      <dgm:t>
        <a:bodyPr/>
        <a:lstStyle/>
        <a:p>
          <a:endParaRPr lang="en-US"/>
        </a:p>
      </dgm:t>
    </dgm:pt>
    <dgm:pt modelId="{0B66C46B-A0FA-8A4C-B36D-8829FF414098}" type="sibTrans" cxnId="{6A9AF711-03D8-5B43-8830-4A8B56730FBA}">
      <dgm:prSet/>
      <dgm:spPr/>
      <dgm:t>
        <a:bodyPr/>
        <a:lstStyle/>
        <a:p>
          <a:endParaRPr lang="en-US"/>
        </a:p>
      </dgm:t>
    </dgm:pt>
    <dgm:pt modelId="{BB5AED99-C3A0-3B45-8E8B-C6F612A2B0F3}">
      <dgm:prSet phldrT="[Text]" custT="1"/>
      <dgm:spPr/>
      <dgm:t>
        <a:bodyPr/>
        <a:lstStyle/>
        <a:p>
          <a:r>
            <a:rPr lang="en-US" sz="2000" dirty="0" smtClean="0"/>
            <a:t>Physical Surrounding</a:t>
          </a:r>
          <a:endParaRPr lang="en-US" sz="2000" dirty="0"/>
        </a:p>
      </dgm:t>
    </dgm:pt>
    <dgm:pt modelId="{C0F61E9E-64E5-734D-9A60-B141A3BD3B48}" type="parTrans" cxnId="{B91BA941-B6EF-2545-9AAF-58D46511C367}">
      <dgm:prSet/>
      <dgm:spPr/>
      <dgm:t>
        <a:bodyPr/>
        <a:lstStyle/>
        <a:p>
          <a:endParaRPr lang="en-US"/>
        </a:p>
      </dgm:t>
    </dgm:pt>
    <dgm:pt modelId="{0748FE81-3FF9-264C-9259-26F73C5133F0}" type="sibTrans" cxnId="{B91BA941-B6EF-2545-9AAF-58D46511C367}">
      <dgm:prSet/>
      <dgm:spPr/>
      <dgm:t>
        <a:bodyPr/>
        <a:lstStyle/>
        <a:p>
          <a:endParaRPr lang="en-US"/>
        </a:p>
      </dgm:t>
    </dgm:pt>
    <dgm:pt modelId="{FD6DE1B1-B0DF-0941-9594-364ADABCA286}">
      <dgm:prSet phldrT="[Text]" custT="1"/>
      <dgm:spPr/>
      <dgm:t>
        <a:bodyPr/>
        <a:lstStyle/>
        <a:p>
          <a:r>
            <a:rPr lang="en-US" sz="2000" dirty="0" smtClean="0"/>
            <a:t>Student Engagement &amp; Self-Direction</a:t>
          </a:r>
          <a:endParaRPr lang="en-US" sz="2000" dirty="0"/>
        </a:p>
      </dgm:t>
    </dgm:pt>
    <dgm:pt modelId="{DBC7274D-CB96-124C-8145-A039AE0EAA40}" type="parTrans" cxnId="{4B8B3314-66E6-9E4D-BA11-0DEADC945BA6}">
      <dgm:prSet/>
      <dgm:spPr/>
      <dgm:t>
        <a:bodyPr/>
        <a:lstStyle/>
        <a:p>
          <a:endParaRPr lang="en-US"/>
        </a:p>
      </dgm:t>
    </dgm:pt>
    <dgm:pt modelId="{86760E33-3F53-1248-858F-E4C260D56162}" type="sibTrans" cxnId="{4B8B3314-66E6-9E4D-BA11-0DEADC945BA6}">
      <dgm:prSet/>
      <dgm:spPr/>
      <dgm:t>
        <a:bodyPr/>
        <a:lstStyle/>
        <a:p>
          <a:endParaRPr lang="en-US"/>
        </a:p>
      </dgm:t>
    </dgm:pt>
    <dgm:pt modelId="{AC0FDB90-6A9B-8340-8AF0-46538E563FF2}">
      <dgm:prSet phldrT="[Text]" custT="1"/>
      <dgm:spPr/>
      <dgm:t>
        <a:bodyPr/>
        <a:lstStyle/>
        <a:p>
          <a:r>
            <a:rPr lang="en-US" sz="2000" dirty="0" smtClean="0"/>
            <a:t>Leadership</a:t>
          </a:r>
          <a:endParaRPr lang="en-US" sz="2000" dirty="0"/>
        </a:p>
      </dgm:t>
    </dgm:pt>
    <dgm:pt modelId="{145E442A-A86F-9740-948A-EE0F1E721EA1}" type="parTrans" cxnId="{D7F441CF-1616-3143-BD54-8367175459B5}">
      <dgm:prSet/>
      <dgm:spPr/>
      <dgm:t>
        <a:bodyPr/>
        <a:lstStyle/>
        <a:p>
          <a:endParaRPr lang="en-US"/>
        </a:p>
      </dgm:t>
    </dgm:pt>
    <dgm:pt modelId="{AAAE3C04-BC40-EE4C-91E9-A9259F5157A6}" type="sibTrans" cxnId="{D7F441CF-1616-3143-BD54-8367175459B5}">
      <dgm:prSet/>
      <dgm:spPr/>
      <dgm:t>
        <a:bodyPr/>
        <a:lstStyle/>
        <a:p>
          <a:endParaRPr lang="en-US"/>
        </a:p>
      </dgm:t>
    </dgm:pt>
    <dgm:pt modelId="{B5FC1BCE-E96C-5A43-854B-41B6268697ED}">
      <dgm:prSet phldrT="[Text]" custT="1"/>
      <dgm:spPr/>
      <dgm:t>
        <a:bodyPr/>
        <a:lstStyle/>
        <a:p>
          <a:r>
            <a:rPr lang="en-US" sz="2000" dirty="0" smtClean="0"/>
            <a:t>Professional Relationships</a:t>
          </a:r>
          <a:endParaRPr lang="en-US" sz="2000" dirty="0"/>
        </a:p>
      </dgm:t>
    </dgm:pt>
    <dgm:pt modelId="{C1F0E5F1-3B6F-9F41-804A-10447ABE0199}" type="parTrans" cxnId="{FF841317-A8C9-464B-8374-6DDC20D1A639}">
      <dgm:prSet/>
      <dgm:spPr/>
      <dgm:t>
        <a:bodyPr/>
        <a:lstStyle/>
        <a:p>
          <a:endParaRPr lang="en-US"/>
        </a:p>
      </dgm:t>
    </dgm:pt>
    <dgm:pt modelId="{7EBD1397-6FFD-E745-BD61-DC47062DCE25}" type="sibTrans" cxnId="{FF841317-A8C9-464B-8374-6DDC20D1A639}">
      <dgm:prSet/>
      <dgm:spPr/>
      <dgm:t>
        <a:bodyPr/>
        <a:lstStyle/>
        <a:p>
          <a:endParaRPr lang="en-US"/>
        </a:p>
      </dgm:t>
    </dgm:pt>
    <dgm:pt modelId="{F004D411-2542-834C-B6B0-E389724E1CA6}">
      <dgm:prSet phldrT="[Text]" custT="1"/>
      <dgm:spPr/>
      <dgm:t>
        <a:bodyPr/>
        <a:lstStyle/>
        <a:p>
          <a:endParaRPr lang="en-US" sz="200" dirty="0"/>
        </a:p>
      </dgm:t>
    </dgm:pt>
    <dgm:pt modelId="{3410AD76-6099-BD44-B16D-E0BE88C3A1D0}" type="parTrans" cxnId="{73B1D2F6-A448-7D49-90B5-B0F7610BEB3E}">
      <dgm:prSet/>
      <dgm:spPr/>
      <dgm:t>
        <a:bodyPr/>
        <a:lstStyle/>
        <a:p>
          <a:endParaRPr lang="en-US"/>
        </a:p>
      </dgm:t>
    </dgm:pt>
    <dgm:pt modelId="{1789216E-8CB1-2447-83F7-0453CE1A52CF}" type="sibTrans" cxnId="{73B1D2F6-A448-7D49-90B5-B0F7610BEB3E}">
      <dgm:prSet/>
      <dgm:spPr/>
      <dgm:t>
        <a:bodyPr/>
        <a:lstStyle/>
        <a:p>
          <a:endParaRPr lang="en-US"/>
        </a:p>
      </dgm:t>
    </dgm:pt>
    <dgm:pt modelId="{CDCF8269-10BB-EC4F-9DC0-9DA576F97022}">
      <dgm:prSet phldrT="[Text]" custT="1"/>
      <dgm:spPr/>
      <dgm:t>
        <a:bodyPr/>
        <a:lstStyle/>
        <a:p>
          <a:endParaRPr lang="en-US" sz="200" dirty="0"/>
        </a:p>
      </dgm:t>
    </dgm:pt>
    <dgm:pt modelId="{F4F78E1D-3DE1-644D-8599-FCF1F7BCE825}" type="parTrans" cxnId="{E670A751-561F-0149-A584-680F18216D86}">
      <dgm:prSet/>
      <dgm:spPr/>
      <dgm:t>
        <a:bodyPr/>
        <a:lstStyle/>
        <a:p>
          <a:endParaRPr lang="en-US"/>
        </a:p>
      </dgm:t>
    </dgm:pt>
    <dgm:pt modelId="{F5C11BC4-1AF0-144C-A5B3-A70BC692CA4A}" type="sibTrans" cxnId="{E670A751-561F-0149-A584-680F18216D86}">
      <dgm:prSet/>
      <dgm:spPr/>
      <dgm:t>
        <a:bodyPr/>
        <a:lstStyle/>
        <a:p>
          <a:endParaRPr lang="en-US"/>
        </a:p>
      </dgm:t>
    </dgm:pt>
    <dgm:pt modelId="{DE6C77B0-8DEA-9041-B7CA-BC6D97A8D0F1}">
      <dgm:prSet phldrT="[Text]" custT="1"/>
      <dgm:spPr/>
      <dgm:t>
        <a:bodyPr/>
        <a:lstStyle/>
        <a:p>
          <a:endParaRPr lang="en-US" sz="200" dirty="0"/>
        </a:p>
      </dgm:t>
    </dgm:pt>
    <dgm:pt modelId="{231C3CAB-6748-4A43-A347-5FC11D095E67}" type="parTrans" cxnId="{9DF2A63F-72BD-1F40-A300-C520D87BE77E}">
      <dgm:prSet/>
      <dgm:spPr/>
      <dgm:t>
        <a:bodyPr/>
        <a:lstStyle/>
        <a:p>
          <a:endParaRPr lang="en-US"/>
        </a:p>
      </dgm:t>
    </dgm:pt>
    <dgm:pt modelId="{A38783D2-EADC-2549-AB08-9B904A9035E2}" type="sibTrans" cxnId="{9DF2A63F-72BD-1F40-A300-C520D87BE77E}">
      <dgm:prSet/>
      <dgm:spPr/>
      <dgm:t>
        <a:bodyPr/>
        <a:lstStyle/>
        <a:p>
          <a:endParaRPr lang="en-US"/>
        </a:p>
      </dgm:t>
    </dgm:pt>
    <dgm:pt modelId="{CA56BD0F-9976-214B-9B4B-EA0362C37A8E}">
      <dgm:prSet phldrT="[Text]" custT="1"/>
      <dgm:spPr/>
      <dgm:t>
        <a:bodyPr/>
        <a:lstStyle/>
        <a:p>
          <a:endParaRPr lang="en-US" sz="200" dirty="0"/>
        </a:p>
      </dgm:t>
    </dgm:pt>
    <dgm:pt modelId="{ECF9B787-3EC4-734A-80A1-13A4DD7895B0}" type="parTrans" cxnId="{3AFB0B1B-F380-6141-A8CC-CCF2BD7B7985}">
      <dgm:prSet/>
      <dgm:spPr/>
      <dgm:t>
        <a:bodyPr/>
        <a:lstStyle/>
        <a:p>
          <a:endParaRPr lang="en-US"/>
        </a:p>
      </dgm:t>
    </dgm:pt>
    <dgm:pt modelId="{B79B5B49-F9AC-1748-91F4-4667CA310DA5}" type="sibTrans" cxnId="{3AFB0B1B-F380-6141-A8CC-CCF2BD7B7985}">
      <dgm:prSet/>
      <dgm:spPr/>
      <dgm:t>
        <a:bodyPr/>
        <a:lstStyle/>
        <a:p>
          <a:endParaRPr lang="en-US"/>
        </a:p>
      </dgm:t>
    </dgm:pt>
    <dgm:pt modelId="{36668AB6-171B-854B-9DAF-C76F871BEB63}">
      <dgm:prSet phldrT="[Text]" custT="1"/>
      <dgm:spPr/>
      <dgm:t>
        <a:bodyPr/>
        <a:lstStyle/>
        <a:p>
          <a:endParaRPr lang="en-US" sz="200" dirty="0"/>
        </a:p>
      </dgm:t>
    </dgm:pt>
    <dgm:pt modelId="{21BFECDE-7089-C14B-A0A2-DBCB236CFF72}" type="parTrans" cxnId="{A6C872DC-4F0F-EA46-923E-EB956A7AFB7A}">
      <dgm:prSet/>
      <dgm:spPr/>
      <dgm:t>
        <a:bodyPr/>
        <a:lstStyle/>
        <a:p>
          <a:endParaRPr lang="en-US"/>
        </a:p>
      </dgm:t>
    </dgm:pt>
    <dgm:pt modelId="{CD7FC1C7-222D-C14C-9ABC-53E4DE64893D}" type="sibTrans" cxnId="{A6C872DC-4F0F-EA46-923E-EB956A7AFB7A}">
      <dgm:prSet/>
      <dgm:spPr/>
      <dgm:t>
        <a:bodyPr/>
        <a:lstStyle/>
        <a:p>
          <a:endParaRPr lang="en-US"/>
        </a:p>
      </dgm:t>
    </dgm:pt>
    <dgm:pt modelId="{8066E251-B4C0-EF46-823E-0229D1FE38FE}">
      <dgm:prSet phldrT="[Text]" custT="1"/>
      <dgm:spPr/>
      <dgm:t>
        <a:bodyPr/>
        <a:lstStyle/>
        <a:p>
          <a:endParaRPr lang="en-US" sz="200" dirty="0"/>
        </a:p>
      </dgm:t>
    </dgm:pt>
    <dgm:pt modelId="{91A62914-31F2-4340-969B-BBFBBFAD2CDA}" type="parTrans" cxnId="{4492C2CF-12A3-3240-9669-6A2CDA83502D}">
      <dgm:prSet/>
      <dgm:spPr/>
      <dgm:t>
        <a:bodyPr/>
        <a:lstStyle/>
        <a:p>
          <a:endParaRPr lang="en-US"/>
        </a:p>
      </dgm:t>
    </dgm:pt>
    <dgm:pt modelId="{045020FB-7654-7B4D-B373-CFB5A17B1485}" type="sibTrans" cxnId="{4492C2CF-12A3-3240-9669-6A2CDA83502D}">
      <dgm:prSet/>
      <dgm:spPr/>
      <dgm:t>
        <a:bodyPr/>
        <a:lstStyle/>
        <a:p>
          <a:endParaRPr lang="en-US"/>
        </a:p>
      </dgm:t>
    </dgm:pt>
    <dgm:pt modelId="{17E27871-CF5A-1348-A776-677806A0FCEB}">
      <dgm:prSet phldrT="[Text]" custT="1"/>
      <dgm:spPr/>
      <dgm:t>
        <a:bodyPr/>
        <a:lstStyle/>
        <a:p>
          <a:endParaRPr lang="en-US" sz="200" dirty="0"/>
        </a:p>
      </dgm:t>
    </dgm:pt>
    <dgm:pt modelId="{8CAA1C2F-B56F-4C44-AA24-4D6294F74690}" type="parTrans" cxnId="{568C7376-041C-8543-8AD7-C1BF46753A1A}">
      <dgm:prSet/>
      <dgm:spPr/>
      <dgm:t>
        <a:bodyPr/>
        <a:lstStyle/>
        <a:p>
          <a:endParaRPr lang="en-US"/>
        </a:p>
      </dgm:t>
    </dgm:pt>
    <dgm:pt modelId="{21942093-8D09-EF44-AD66-FC2A99B912A3}" type="sibTrans" cxnId="{568C7376-041C-8543-8AD7-C1BF46753A1A}">
      <dgm:prSet/>
      <dgm:spPr/>
      <dgm:t>
        <a:bodyPr/>
        <a:lstStyle/>
        <a:p>
          <a:endParaRPr lang="en-US"/>
        </a:p>
      </dgm:t>
    </dgm:pt>
    <dgm:pt modelId="{900E56EC-F115-524F-B370-0E8445EE6FE1}">
      <dgm:prSet phldrT="[Text]" custT="1"/>
      <dgm:spPr/>
      <dgm:t>
        <a:bodyPr/>
        <a:lstStyle/>
        <a:p>
          <a:endParaRPr lang="en-US" sz="200" dirty="0"/>
        </a:p>
      </dgm:t>
    </dgm:pt>
    <dgm:pt modelId="{2DE4F39F-F1D1-DB40-92DC-93C560BD031B}" type="parTrans" cxnId="{2D56BE96-B7E5-F746-8EAE-F1A03837425E}">
      <dgm:prSet/>
      <dgm:spPr/>
      <dgm:t>
        <a:bodyPr/>
        <a:lstStyle/>
        <a:p>
          <a:endParaRPr lang="en-US"/>
        </a:p>
      </dgm:t>
    </dgm:pt>
    <dgm:pt modelId="{214D61E1-2AF9-AD4C-97BE-C1C7008295D7}" type="sibTrans" cxnId="{2D56BE96-B7E5-F746-8EAE-F1A03837425E}">
      <dgm:prSet/>
      <dgm:spPr/>
      <dgm:t>
        <a:bodyPr/>
        <a:lstStyle/>
        <a:p>
          <a:endParaRPr lang="en-US"/>
        </a:p>
      </dgm:t>
    </dgm:pt>
    <dgm:pt modelId="{7122E95B-FB09-B443-B27F-D63019E4DE87}">
      <dgm:prSet phldrT="[Text]" custT="1"/>
      <dgm:spPr/>
      <dgm:t>
        <a:bodyPr/>
        <a:lstStyle/>
        <a:p>
          <a:endParaRPr lang="en-US" sz="200" dirty="0"/>
        </a:p>
      </dgm:t>
    </dgm:pt>
    <dgm:pt modelId="{A8A34DE0-FCF6-0A41-A33A-D6868C6DF445}" type="sibTrans" cxnId="{1B9B4117-9CF0-804A-B372-C714080E296E}">
      <dgm:prSet/>
      <dgm:spPr/>
      <dgm:t>
        <a:bodyPr/>
        <a:lstStyle/>
        <a:p>
          <a:endParaRPr lang="en-US"/>
        </a:p>
      </dgm:t>
    </dgm:pt>
    <dgm:pt modelId="{F1EC25E0-9F06-1648-9199-8CE6DCDFD266}" type="parTrans" cxnId="{1B9B4117-9CF0-804A-B372-C714080E296E}">
      <dgm:prSet/>
      <dgm:spPr/>
      <dgm:t>
        <a:bodyPr/>
        <a:lstStyle/>
        <a:p>
          <a:endParaRPr lang="en-US"/>
        </a:p>
      </dgm:t>
    </dgm:pt>
    <dgm:pt modelId="{6EB5C629-BA8E-C843-B79E-C703FB499DF8}" type="pres">
      <dgm:prSet presAssocID="{DC232031-944E-6E49-B023-519F506BE0A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6D21605-F71C-D748-869E-27C5A3B942EA}" type="pres">
      <dgm:prSet presAssocID="{82762735-4FBB-8D43-9E06-7A6FADB95508}" presName="composite" presStyleCnt="0"/>
      <dgm:spPr/>
    </dgm:pt>
    <dgm:pt modelId="{6BA6FE6B-C472-EB49-828F-AC1446AEDB7E}" type="pres">
      <dgm:prSet presAssocID="{82762735-4FBB-8D43-9E06-7A6FADB95508}" presName="Accent" presStyleLbl="alignAcc1" presStyleIdx="0" presStyleCnt="4" custAng="0" custFlipHor="0" custSzX="45720" custScaleY="131789" custLinFactNeighborX="84019" custLinFactNeighborY="26923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79FAAF6D-912F-B348-9A24-155C7A402565}" type="pres">
      <dgm:prSet presAssocID="{82762735-4FBB-8D43-9E06-7A6FADB95508}" presName="Image" presStyleLbl="node1" presStyleIdx="0" presStyleCnt="4" custScaleX="91530" custScaleY="65491" custLinFactNeighborX="1262" custLinFactNeighborY="-48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D36B5763-A92C-BB47-8BD4-63607203328E}" type="pres">
      <dgm:prSet presAssocID="{82762735-4FBB-8D43-9E06-7A6FADB95508}" presName="Child" presStyleLbl="revTx" presStyleIdx="0" presStyleCnt="4" custLinFactNeighborY="-1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8C797-2B62-8845-9DA2-82667D9DD18C}" type="pres">
      <dgm:prSet presAssocID="{82762735-4FBB-8D43-9E06-7A6FADB95508}" presName="Parent" presStyleLbl="alignNode1" presStyleIdx="0" presStyleCnt="4" custScaleX="110374" custScaleY="354698" custLinFactNeighborX="4117" custLinFactNeighborY="-6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DE2D2-CE13-924A-8093-DB61FD0E2E39}" type="pres">
      <dgm:prSet presAssocID="{DBF978A3-B798-6644-AF7E-DC63D2C62104}" presName="sibTrans" presStyleCnt="0"/>
      <dgm:spPr/>
    </dgm:pt>
    <dgm:pt modelId="{D3A061FA-724D-5540-A960-6B89907C3118}" type="pres">
      <dgm:prSet presAssocID="{6E75805F-5424-5242-8E84-9F160DBF1DE6}" presName="composite" presStyleCnt="0"/>
      <dgm:spPr/>
    </dgm:pt>
    <dgm:pt modelId="{DE611BCC-CEA6-5944-957D-71E07C7CF3E3}" type="pres">
      <dgm:prSet presAssocID="{6E75805F-5424-5242-8E84-9F160DBF1DE6}" presName="Accent" presStyleLbl="alignAcc1" presStyleIdx="1" presStyleCnt="4" custSzX="45720" custScaleY="136924" custLinFactX="-100000" custLinFactNeighborX="-139670" custLinFactNeighborY="27884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10743C26-50B7-4044-80F1-20C14F789654}" type="pres">
      <dgm:prSet presAssocID="{6E75805F-5424-5242-8E84-9F160DBF1DE6}" presName="Image" presStyleLbl="node1" presStyleIdx="1" presStyleCnt="4" custScaleX="84882" custScaleY="72205" custLinFactNeighborX="1601" custLinFactNeighborY="-19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51FCD1E-634C-C741-9806-68DD4EB126ED}" type="pres">
      <dgm:prSet presAssocID="{6E75805F-5424-5242-8E84-9F160DBF1DE6}" presName="Child" presStyleLbl="revTx" presStyleIdx="1" presStyleCnt="4" custScaleX="116919" custLinFactNeighborY="-8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6A292-91DB-CB44-8D4D-8656780AB789}" type="pres">
      <dgm:prSet presAssocID="{6E75805F-5424-5242-8E84-9F160DBF1DE6}" presName="Parent" presStyleLbl="alignNode1" presStyleIdx="1" presStyleCnt="4" custScaleX="117562" custScaleY="344329" custLinFactNeighborX="4253" custLinFactNeighborY="-6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4C856-D178-324D-89AD-CBEAC6D477ED}" type="pres">
      <dgm:prSet presAssocID="{FEE06979-6703-BD4A-B870-1B381C2DAC05}" presName="sibTrans" presStyleCnt="0"/>
      <dgm:spPr/>
    </dgm:pt>
    <dgm:pt modelId="{595D47D7-783B-A54C-9F98-741F31899BD3}" type="pres">
      <dgm:prSet presAssocID="{936939B3-A520-D248-985D-964DCEDEF20B}" presName="composite" presStyleCnt="0"/>
      <dgm:spPr/>
    </dgm:pt>
    <dgm:pt modelId="{AE016F92-A319-384D-9413-A5E7CB3C636E}" type="pres">
      <dgm:prSet presAssocID="{936939B3-A520-D248-985D-964DCEDEF20B}" presName="Accent" presStyleLbl="alignAcc1" presStyleIdx="2" presStyleCnt="4" custSzX="45720" custScaleY="135918" custLinFactX="-100000" custLinFactNeighborX="-185278" custLinFactNeighborY="27249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846AF5F3-83DD-614E-A223-4454901FDF93}" type="pres">
      <dgm:prSet presAssocID="{936939B3-A520-D248-985D-964DCEDEF20B}" presName="Image" presStyleLbl="node1" presStyleIdx="2" presStyleCnt="4" custScaleX="91364" custScaleY="67144" custLinFactNeighborX="-5003" custLinFactNeighborY="11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3C1062BC-2232-8A49-9498-5CFD962B5727}" type="pres">
      <dgm:prSet presAssocID="{936939B3-A520-D248-985D-964DCEDEF20B}" presName="Child" presStyleLbl="revTx" presStyleIdx="2" presStyleCnt="4" custScaleX="112829" custLinFactNeighborY="-1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014F5-1BD9-1948-A5F0-1709F1DB0E83}" type="pres">
      <dgm:prSet presAssocID="{936939B3-A520-D248-985D-964DCEDEF20B}" presName="Parent" presStyleLbl="alignNode1" presStyleIdx="2" presStyleCnt="4" custScaleX="115846" custScaleY="352539" custLinFactNeighborX="2057" custLinFactNeighborY="-6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2F7FC-A1DB-324A-B43A-1A60162554BC}" type="pres">
      <dgm:prSet presAssocID="{299E34D8-E396-CE47-BE99-27FAD3F9A983}" presName="sibTrans" presStyleCnt="0"/>
      <dgm:spPr/>
    </dgm:pt>
    <dgm:pt modelId="{7D912C9C-964A-F540-A1D4-683673D48044}" type="pres">
      <dgm:prSet presAssocID="{81C30329-90A3-6D42-86AD-30AFAF77FB07}" presName="composite" presStyleCnt="0"/>
      <dgm:spPr/>
    </dgm:pt>
    <dgm:pt modelId="{AB906DA1-5793-234E-A238-790EE99C5ACE}" type="pres">
      <dgm:prSet presAssocID="{81C30329-90A3-6D42-86AD-30AFAF77FB07}" presName="Accent" presStyleLbl="alignAcc1" presStyleIdx="3" presStyleCnt="4" custSzX="45720" custScaleY="136319" custLinFactX="-300000" custLinFactNeighborX="-300134" custLinFactNeighborY="27326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E8F724DC-3DDB-604C-8FCD-D750BAA6FB8F}" type="pres">
      <dgm:prSet presAssocID="{81C30329-90A3-6D42-86AD-30AFAF77FB07}" presName="Image" presStyleLbl="node1" presStyleIdx="3" presStyleCnt="4" custScaleX="100360" custScaleY="62947" custLinFactNeighborX="-3021" custLinFactNeighborY="-51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US"/>
        </a:p>
      </dgm:t>
    </dgm:pt>
    <dgm:pt modelId="{03BF8AD2-D065-1941-92C7-B75AEFA7D090}" type="pres">
      <dgm:prSet presAssocID="{81C30329-90A3-6D42-86AD-30AFAF77FB07}" presName="Child" presStyleLbl="revTx" presStyleIdx="3" presStyleCnt="4" custLinFactNeighborX="-12154" custLinFactNeighborY="-1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90560-02E0-1447-BF6F-9FA23011F1A2}" type="pres">
      <dgm:prSet presAssocID="{81C30329-90A3-6D42-86AD-30AFAF77FB07}" presName="Parent" presStyleLbl="alignNode1" presStyleIdx="3" presStyleCnt="4" custScaleX="124063" custScaleY="348921" custLinFactNeighborX="-1553" custLinFactNeighborY="-62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2C2CF-12A3-3240-9669-6A2CDA83502D}" srcId="{81C30329-90A3-6D42-86AD-30AFAF77FB07}" destId="{8066E251-B4C0-EF46-823E-0229D1FE38FE}" srcOrd="5" destOrd="0" parTransId="{91A62914-31F2-4340-969B-BBFBBFAD2CDA}" sibTransId="{045020FB-7654-7B4D-B373-CFB5A17B1485}"/>
    <dgm:cxn modelId="{4EEBC6D7-39F3-9C43-A948-4355C77656DF}" type="presOf" srcId="{CA56BD0F-9976-214B-9B4B-EA0362C37A8E}" destId="{03BF8AD2-D065-1941-92C7-B75AEFA7D090}" srcOrd="0" destOrd="1" presId="urn:microsoft.com/office/officeart/2008/layout/TitlePictureLineup"/>
    <dgm:cxn modelId="{793A1A5E-E398-5A48-A64D-C61257354F41}" type="presOf" srcId="{8FD9090B-8AA7-7149-A6B2-6C501EDCF2A5}" destId="{03BF8AD2-D065-1941-92C7-B75AEFA7D090}" srcOrd="0" destOrd="0" presId="urn:microsoft.com/office/officeart/2008/layout/TitlePictureLineup"/>
    <dgm:cxn modelId="{D1D6DBE3-0B0A-914B-A14E-8DAD71103B11}" srcId="{81C30329-90A3-6D42-86AD-30AFAF77FB07}" destId="{C945C7E4-BBAA-6B4E-B723-43537694AF58}" srcOrd="2" destOrd="0" parTransId="{648F294B-259A-DA40-B1E2-C0AC01EADCD9}" sibTransId="{8B9B89F0-5BD3-C742-945C-087B1D96577B}"/>
    <dgm:cxn modelId="{73B1D2F6-A448-7D49-90B5-B0F7610BEB3E}" srcId="{6E75805F-5424-5242-8E84-9F160DBF1DE6}" destId="{F004D411-2542-834C-B6B0-E389724E1CA6}" srcOrd="1" destOrd="0" parTransId="{3410AD76-6099-BD44-B16D-E0BE88C3A1D0}" sibTransId="{1789216E-8CB1-2447-83F7-0453CE1A52CF}"/>
    <dgm:cxn modelId="{3A850C5A-45B9-F74A-8A9A-009D6B6738C3}" type="presOf" srcId="{AC0FDB90-6A9B-8340-8AF0-46538E563FF2}" destId="{03BF8AD2-D065-1941-92C7-B75AEFA7D090}" srcOrd="0" destOrd="4" presId="urn:microsoft.com/office/officeart/2008/layout/TitlePictureLineup"/>
    <dgm:cxn modelId="{05FC16CC-CC61-8548-8DAD-9B9524653B7B}" type="presOf" srcId="{36668AB6-171B-854B-9DAF-C76F871BEB63}" destId="{03BF8AD2-D065-1941-92C7-B75AEFA7D090}" srcOrd="0" destOrd="3" presId="urn:microsoft.com/office/officeart/2008/layout/TitlePictureLineup"/>
    <dgm:cxn modelId="{02EBABD4-D4DD-7042-B9FB-3B30400BC090}" type="presOf" srcId="{81C30329-90A3-6D42-86AD-30AFAF77FB07}" destId="{17190560-02E0-1447-BF6F-9FA23011F1A2}" srcOrd="0" destOrd="0" presId="urn:microsoft.com/office/officeart/2008/layout/TitlePictureLineup"/>
    <dgm:cxn modelId="{B91BA941-B6EF-2545-9AAF-58D46511C367}" srcId="{6E75805F-5424-5242-8E84-9F160DBF1DE6}" destId="{BB5AED99-C3A0-3B45-8E8B-C6F612A2B0F3}" srcOrd="2" destOrd="0" parTransId="{C0F61E9E-64E5-734D-9A60-B141A3BD3B48}" sibTransId="{0748FE81-3FF9-264C-9259-26F73C5133F0}"/>
    <dgm:cxn modelId="{1B9B4117-9CF0-804A-B372-C714080E296E}" srcId="{82762735-4FBB-8D43-9E06-7A6FADB95508}" destId="{7122E95B-FB09-B443-B27F-D63019E4DE87}" srcOrd="1" destOrd="0" parTransId="{F1EC25E0-9F06-1648-9199-8CE6DCDFD266}" sibTransId="{A8A34DE0-FCF6-0A41-A33A-D6868C6DF445}"/>
    <dgm:cxn modelId="{01D8516B-FE31-2F49-9120-FEFD1FFDC1A7}" srcId="{82762735-4FBB-8D43-9E06-7A6FADB95508}" destId="{660B1889-ADC3-7546-B26D-483D8FD4DB34}" srcOrd="6" destOrd="0" parTransId="{72D92F8C-8F35-454C-AEEE-BDECB62B698A}" sibTransId="{5E6C3E8A-6E27-B046-8348-5C1C21CC1F0F}"/>
    <dgm:cxn modelId="{0A37EE62-2911-2245-8041-EC24152392BE}" type="presOf" srcId="{8066E251-B4C0-EF46-823E-0229D1FE38FE}" destId="{03BF8AD2-D065-1941-92C7-B75AEFA7D090}" srcOrd="0" destOrd="5" presId="urn:microsoft.com/office/officeart/2008/layout/TitlePictureLineup"/>
    <dgm:cxn modelId="{7E4158F2-8BD1-964E-A6A3-C7D94169B6AA}" type="presOf" srcId="{82762735-4FBB-8D43-9E06-7A6FADB95508}" destId="{57A8C797-2B62-8845-9DA2-82667D9DD18C}" srcOrd="0" destOrd="0" presId="urn:microsoft.com/office/officeart/2008/layout/TitlePictureLineup"/>
    <dgm:cxn modelId="{0B652865-9434-6143-A5A7-C289A854EA93}" srcId="{81C30329-90A3-6D42-86AD-30AFAF77FB07}" destId="{8FD9090B-8AA7-7149-A6B2-6C501EDCF2A5}" srcOrd="0" destOrd="0" parTransId="{83A731F0-A644-C743-99E1-AA435705CAFE}" sibTransId="{00E86652-B608-264E-B26C-AD286F1A4BB3}"/>
    <dgm:cxn modelId="{A6C872DC-4F0F-EA46-923E-EB956A7AFB7A}" srcId="{81C30329-90A3-6D42-86AD-30AFAF77FB07}" destId="{36668AB6-171B-854B-9DAF-C76F871BEB63}" srcOrd="3" destOrd="0" parTransId="{21BFECDE-7089-C14B-A0A2-DBCB236CFF72}" sibTransId="{CD7FC1C7-222D-C14C-9ABC-53E4DE64893D}"/>
    <dgm:cxn modelId="{2D56BE96-B7E5-F746-8EAE-F1A03837425E}" srcId="{82762735-4FBB-8D43-9E06-7A6FADB95508}" destId="{900E56EC-F115-524F-B370-0E8445EE6FE1}" srcOrd="5" destOrd="0" parTransId="{2DE4F39F-F1D1-DB40-92DC-93C560BD031B}" sibTransId="{214D61E1-2AF9-AD4C-97BE-C1C7008295D7}"/>
    <dgm:cxn modelId="{5339A332-8C92-5540-A38F-53D6889CFC31}" srcId="{82762735-4FBB-8D43-9E06-7A6FADB95508}" destId="{88C482D0-3DCA-9C47-BF59-3E5650C03BF0}" srcOrd="4" destOrd="0" parTransId="{179BEC57-1C2C-B947-93E9-71BED856AD54}" sibTransId="{23A5D8D1-78FA-CE49-B348-65F01C5103C0}"/>
    <dgm:cxn modelId="{26BB84D5-313F-F044-8408-F8932D51840E}" srcId="{DC232031-944E-6E49-B023-519F506BE0AD}" destId="{81C30329-90A3-6D42-86AD-30AFAF77FB07}" srcOrd="3" destOrd="0" parTransId="{327EB43E-CC7F-464C-8762-6876F79FBCE3}" sibTransId="{31F0C49F-7043-AA49-A6A5-A3CBB4195093}"/>
    <dgm:cxn modelId="{E670A751-561F-0149-A584-680F18216D86}" srcId="{936939B3-A520-D248-985D-964DCEDEF20B}" destId="{CDCF8269-10BB-EC4F-9DC0-9DA576F97022}" srcOrd="1" destOrd="0" parTransId="{F4F78E1D-3DE1-644D-8599-FCF1F7BCE825}" sibTransId="{F5C11BC4-1AF0-144C-A5B3-A70BC692CA4A}"/>
    <dgm:cxn modelId="{5D9C5C7C-99A9-B344-B50C-C5613D6C5124}" type="presOf" srcId="{88C482D0-3DCA-9C47-BF59-3E5650C03BF0}" destId="{D36B5763-A92C-BB47-8BD4-63607203328E}" srcOrd="0" destOrd="4" presId="urn:microsoft.com/office/officeart/2008/layout/TitlePictureLineup"/>
    <dgm:cxn modelId="{D94891EA-BB2F-E448-B1CD-63392C216FBC}" type="presOf" srcId="{CDCF8269-10BB-EC4F-9DC0-9DA576F97022}" destId="{3C1062BC-2232-8A49-9498-5CFD962B5727}" srcOrd="0" destOrd="1" presId="urn:microsoft.com/office/officeart/2008/layout/TitlePictureLineup"/>
    <dgm:cxn modelId="{5751CC0E-4B01-284C-9F8B-547161FDF009}" type="presOf" srcId="{AFF2CF92-4133-2448-8BB5-5803F0AD1D43}" destId="{3C1062BC-2232-8A49-9498-5CFD962B5727}" srcOrd="0" destOrd="2" presId="urn:microsoft.com/office/officeart/2008/layout/TitlePictureLineup"/>
    <dgm:cxn modelId="{3AFB0B1B-F380-6141-A8CC-CCF2BD7B7985}" srcId="{81C30329-90A3-6D42-86AD-30AFAF77FB07}" destId="{CA56BD0F-9976-214B-9B4B-EA0362C37A8E}" srcOrd="1" destOrd="0" parTransId="{ECF9B787-3EC4-734A-80A1-13A4DD7895B0}" sibTransId="{B79B5B49-F9AC-1748-91F4-4667CA310DA5}"/>
    <dgm:cxn modelId="{08BCE633-5A0E-1F40-990C-44834C98B11B}" type="presOf" srcId="{65A17EEB-3113-204B-A64A-50975436D571}" destId="{B51FCD1E-634C-C741-9806-68DD4EB126ED}" srcOrd="0" destOrd="0" presId="urn:microsoft.com/office/officeart/2008/layout/TitlePictureLineup"/>
    <dgm:cxn modelId="{3B6025D3-84D0-AB4D-B0EE-5F7D12BF2EEE}" type="presOf" srcId="{DE6C77B0-8DEA-9041-B7CA-BC6D97A8D0F1}" destId="{3C1062BC-2232-8A49-9498-5CFD962B5727}" srcOrd="0" destOrd="3" presId="urn:microsoft.com/office/officeart/2008/layout/TitlePictureLineup"/>
    <dgm:cxn modelId="{D7F441CF-1616-3143-BD54-8367175459B5}" srcId="{81C30329-90A3-6D42-86AD-30AFAF77FB07}" destId="{AC0FDB90-6A9B-8340-8AF0-46538E563FF2}" srcOrd="4" destOrd="0" parTransId="{145E442A-A86F-9740-948A-EE0F1E721EA1}" sibTransId="{AAAE3C04-BC40-EE4C-91E9-A9259F5157A6}"/>
    <dgm:cxn modelId="{A2B6FC9F-3DA3-1544-8C6B-817ADCB276C9}" type="presOf" srcId="{6E75805F-5424-5242-8E84-9F160DBF1DE6}" destId="{E326A292-91DB-CB44-8D4D-8656780AB789}" srcOrd="0" destOrd="0" presId="urn:microsoft.com/office/officeart/2008/layout/TitlePictureLineup"/>
    <dgm:cxn modelId="{3A5D0388-8A50-E440-97A6-245C9E1D4EF6}" srcId="{936939B3-A520-D248-985D-964DCEDEF20B}" destId="{053F2D83-6992-FC4A-8F5C-4F1956EB95E9}" srcOrd="0" destOrd="0" parTransId="{F8B6E77D-8FFB-B941-8471-035BB284BC87}" sibTransId="{F66625C5-AF0F-2A48-A572-D89BF83FF319}"/>
    <dgm:cxn modelId="{6A9AF711-03D8-5B43-8830-4A8B56730FBA}" srcId="{6E75805F-5424-5242-8E84-9F160DBF1DE6}" destId="{65A17EEB-3113-204B-A64A-50975436D571}" srcOrd="0" destOrd="0" parTransId="{FD1CCFFB-4EF0-8049-9239-826214803884}" sibTransId="{0B66C46B-A0FA-8A4C-B36D-8829FF414098}"/>
    <dgm:cxn modelId="{76E43F36-E7E5-734C-A064-E358B383EF00}" srcId="{936939B3-A520-D248-985D-964DCEDEF20B}" destId="{AFF2CF92-4133-2448-8BB5-5803F0AD1D43}" srcOrd="2" destOrd="0" parTransId="{1986E58D-7FBC-C04C-AAF0-4329C11461DF}" sibTransId="{5DA4F6A8-ECE1-DD46-A235-A9FDD0921688}"/>
    <dgm:cxn modelId="{E27DB55B-0679-044C-9982-D5A180A71DA3}" srcId="{82762735-4FBB-8D43-9E06-7A6FADB95508}" destId="{21C46C9D-F9A2-3A47-A312-117EE977BE19}" srcOrd="2" destOrd="0" parTransId="{89D1908A-F8C6-E847-A0AA-D1F88EDB44C0}" sibTransId="{E59BDED2-9F2E-A940-BC41-E3246B079B6B}"/>
    <dgm:cxn modelId="{4B8B3314-66E6-9E4D-BA11-0DEADC945BA6}" srcId="{936939B3-A520-D248-985D-964DCEDEF20B}" destId="{FD6DE1B1-B0DF-0941-9594-364ADABCA286}" srcOrd="4" destOrd="0" parTransId="{DBC7274D-CB96-124C-8145-A039AE0EAA40}" sibTransId="{86760E33-3F53-1248-858F-E4C260D56162}"/>
    <dgm:cxn modelId="{568C7376-041C-8543-8AD7-C1BF46753A1A}" srcId="{82762735-4FBB-8D43-9E06-7A6FADB95508}" destId="{17E27871-CF5A-1348-A776-677806A0FCEB}" srcOrd="3" destOrd="0" parTransId="{8CAA1C2F-B56F-4C44-AA24-4D6294F74690}" sibTransId="{21942093-8D09-EF44-AD66-FC2A99B912A3}"/>
    <dgm:cxn modelId="{5B7CB63A-2011-774B-B473-6F5BC02ABB32}" srcId="{DC232031-944E-6E49-B023-519F506BE0AD}" destId="{936939B3-A520-D248-985D-964DCEDEF20B}" srcOrd="2" destOrd="0" parTransId="{8226AFEE-F3D2-844C-919E-68499E9BE0D3}" sibTransId="{299E34D8-E396-CE47-BE99-27FAD3F9A983}"/>
    <dgm:cxn modelId="{FF841317-A8C9-464B-8374-6DDC20D1A639}" srcId="{81C30329-90A3-6D42-86AD-30AFAF77FB07}" destId="{B5FC1BCE-E96C-5A43-854B-41B6268697ED}" srcOrd="6" destOrd="0" parTransId="{C1F0E5F1-3B6F-9F41-804A-10447ABE0199}" sibTransId="{7EBD1397-6FFD-E745-BD61-DC47062DCE25}"/>
    <dgm:cxn modelId="{1B4AAACE-9C0A-1E42-80E5-F049D65B8DB6}" srcId="{DC232031-944E-6E49-B023-519F506BE0AD}" destId="{6E75805F-5424-5242-8E84-9F160DBF1DE6}" srcOrd="1" destOrd="0" parTransId="{5E365301-121C-0848-A1F7-465509BCD16A}" sibTransId="{FEE06979-6703-BD4A-B870-1B381C2DAC05}"/>
    <dgm:cxn modelId="{2BF1F33A-E1F4-5349-AA65-7CC5D40EDDB8}" type="presOf" srcId="{DC232031-944E-6E49-B023-519F506BE0AD}" destId="{6EB5C629-BA8E-C843-B79E-C703FB499DF8}" srcOrd="0" destOrd="0" presId="urn:microsoft.com/office/officeart/2008/layout/TitlePictureLineup"/>
    <dgm:cxn modelId="{3D7A17FA-E24E-2045-BBB2-367FA11C04CA}" type="presOf" srcId="{7122E95B-FB09-B443-B27F-D63019E4DE87}" destId="{D36B5763-A92C-BB47-8BD4-63607203328E}" srcOrd="0" destOrd="1" presId="urn:microsoft.com/office/officeart/2008/layout/TitlePictureLineup"/>
    <dgm:cxn modelId="{637131CB-BA9A-7E43-8606-DA51661965F9}" type="presOf" srcId="{900E56EC-F115-524F-B370-0E8445EE6FE1}" destId="{D36B5763-A92C-BB47-8BD4-63607203328E}" srcOrd="0" destOrd="5" presId="urn:microsoft.com/office/officeart/2008/layout/TitlePictureLineup"/>
    <dgm:cxn modelId="{DAF7A521-2E4F-9D44-997B-AD813FB20267}" srcId="{82762735-4FBB-8D43-9E06-7A6FADB95508}" destId="{220CB883-77DE-A744-AE91-D351482305F0}" srcOrd="0" destOrd="0" parTransId="{18F7B107-DD98-4742-981A-C4672417CA09}" sibTransId="{100B299F-D497-ED48-9FD2-FC22B06ECE54}"/>
    <dgm:cxn modelId="{2018D238-386C-6645-BE26-DD5C0FE0512D}" type="presOf" srcId="{BB5AED99-C3A0-3B45-8E8B-C6F612A2B0F3}" destId="{B51FCD1E-634C-C741-9806-68DD4EB126ED}" srcOrd="0" destOrd="2" presId="urn:microsoft.com/office/officeart/2008/layout/TitlePictureLineup"/>
    <dgm:cxn modelId="{5C2656B9-A9AB-BB4B-A166-AC0EFA62AA7E}" srcId="{DC232031-944E-6E49-B023-519F506BE0AD}" destId="{82762735-4FBB-8D43-9E06-7A6FADB95508}" srcOrd="0" destOrd="0" parTransId="{2C4AAF41-986C-184C-AA67-F3DD6F3DE082}" sibTransId="{DBF978A3-B798-6644-AF7E-DC63D2C62104}"/>
    <dgm:cxn modelId="{6BA796BB-BF5C-C946-869B-9DC062561A71}" type="presOf" srcId="{C945C7E4-BBAA-6B4E-B723-43537694AF58}" destId="{03BF8AD2-D065-1941-92C7-B75AEFA7D090}" srcOrd="0" destOrd="2" presId="urn:microsoft.com/office/officeart/2008/layout/TitlePictureLineup"/>
    <dgm:cxn modelId="{B172594A-D286-D344-BAC9-C515BE038E8B}" type="presOf" srcId="{936939B3-A520-D248-985D-964DCEDEF20B}" destId="{A62014F5-1BD9-1948-A5F0-1709F1DB0E83}" srcOrd="0" destOrd="0" presId="urn:microsoft.com/office/officeart/2008/layout/TitlePictureLineup"/>
    <dgm:cxn modelId="{5688A185-4A9A-AC40-A887-9564131EC932}" type="presOf" srcId="{660B1889-ADC3-7546-B26D-483D8FD4DB34}" destId="{D36B5763-A92C-BB47-8BD4-63607203328E}" srcOrd="0" destOrd="6" presId="urn:microsoft.com/office/officeart/2008/layout/TitlePictureLineup"/>
    <dgm:cxn modelId="{9CECE151-0697-FB46-8F52-6EBF2B21EBFF}" type="presOf" srcId="{6A6FA1E2-4400-304F-B33C-92E732E11210}" destId="{D36B5763-A92C-BB47-8BD4-63607203328E}" srcOrd="0" destOrd="7" presId="urn:microsoft.com/office/officeart/2008/layout/TitlePictureLineup"/>
    <dgm:cxn modelId="{9DF2A63F-72BD-1F40-A300-C520D87BE77E}" srcId="{936939B3-A520-D248-985D-964DCEDEF20B}" destId="{DE6C77B0-8DEA-9041-B7CA-BC6D97A8D0F1}" srcOrd="3" destOrd="0" parTransId="{231C3CAB-6748-4A43-A347-5FC11D095E67}" sibTransId="{A38783D2-EADC-2549-AB08-9B904A9035E2}"/>
    <dgm:cxn modelId="{D5CFD0DF-8C3A-E342-A739-F751AC2C5E5A}" type="presOf" srcId="{B5FC1BCE-E96C-5A43-854B-41B6268697ED}" destId="{03BF8AD2-D065-1941-92C7-B75AEFA7D090}" srcOrd="0" destOrd="6" presId="urn:microsoft.com/office/officeart/2008/layout/TitlePictureLineup"/>
    <dgm:cxn modelId="{31E4A153-A260-4448-9E53-20A6F8573D30}" srcId="{82762735-4FBB-8D43-9E06-7A6FADB95508}" destId="{6A6FA1E2-4400-304F-B33C-92E732E11210}" srcOrd="7" destOrd="0" parTransId="{3E926918-9531-BC46-A79B-3D4F3C540032}" sibTransId="{3031247B-58E7-E14A-9080-4C00D0EDB55D}"/>
    <dgm:cxn modelId="{B0D191DE-61D6-9A4B-A270-5D42479E7E10}" type="presOf" srcId="{FD6DE1B1-B0DF-0941-9594-364ADABCA286}" destId="{3C1062BC-2232-8A49-9498-5CFD962B5727}" srcOrd="0" destOrd="4" presId="urn:microsoft.com/office/officeart/2008/layout/TitlePictureLineup"/>
    <dgm:cxn modelId="{A6EA785C-BABB-EC46-8289-5ED9BE0AC34B}" type="presOf" srcId="{220CB883-77DE-A744-AE91-D351482305F0}" destId="{D36B5763-A92C-BB47-8BD4-63607203328E}" srcOrd="0" destOrd="0" presId="urn:microsoft.com/office/officeart/2008/layout/TitlePictureLineup"/>
    <dgm:cxn modelId="{20901BED-37D5-D94B-B0E4-A668EFAD8531}" type="presOf" srcId="{17E27871-CF5A-1348-A776-677806A0FCEB}" destId="{D36B5763-A92C-BB47-8BD4-63607203328E}" srcOrd="0" destOrd="3" presId="urn:microsoft.com/office/officeart/2008/layout/TitlePictureLineup"/>
    <dgm:cxn modelId="{D0DC942C-54BC-E64D-AEAA-79B42511E211}" type="presOf" srcId="{F004D411-2542-834C-B6B0-E389724E1CA6}" destId="{B51FCD1E-634C-C741-9806-68DD4EB126ED}" srcOrd="0" destOrd="1" presId="urn:microsoft.com/office/officeart/2008/layout/TitlePictureLineup"/>
    <dgm:cxn modelId="{D114CBAD-A7A3-A041-92EE-DBB82647B07C}" type="presOf" srcId="{21C46C9D-F9A2-3A47-A312-117EE977BE19}" destId="{D36B5763-A92C-BB47-8BD4-63607203328E}" srcOrd="0" destOrd="2" presId="urn:microsoft.com/office/officeart/2008/layout/TitlePictureLineup"/>
    <dgm:cxn modelId="{03F1DF0B-725E-4442-98A0-57447181341D}" type="presOf" srcId="{053F2D83-6992-FC4A-8F5C-4F1956EB95E9}" destId="{3C1062BC-2232-8A49-9498-5CFD962B5727}" srcOrd="0" destOrd="0" presId="urn:microsoft.com/office/officeart/2008/layout/TitlePictureLineup"/>
    <dgm:cxn modelId="{C57D3B04-FC9E-6849-8C5B-055AACD9F49E}" type="presParOf" srcId="{6EB5C629-BA8E-C843-B79E-C703FB499DF8}" destId="{76D21605-F71C-D748-869E-27C5A3B942EA}" srcOrd="0" destOrd="0" presId="urn:microsoft.com/office/officeart/2008/layout/TitlePictureLineup"/>
    <dgm:cxn modelId="{65E6A060-60E1-784D-8316-ACF1F23BDFAA}" type="presParOf" srcId="{76D21605-F71C-D748-869E-27C5A3B942EA}" destId="{6BA6FE6B-C472-EB49-828F-AC1446AEDB7E}" srcOrd="0" destOrd="0" presId="urn:microsoft.com/office/officeart/2008/layout/TitlePictureLineup"/>
    <dgm:cxn modelId="{F9429532-2E5B-B848-A9D3-06D78FF7D25E}" type="presParOf" srcId="{76D21605-F71C-D748-869E-27C5A3B942EA}" destId="{79FAAF6D-912F-B348-9A24-155C7A402565}" srcOrd="1" destOrd="0" presId="urn:microsoft.com/office/officeart/2008/layout/TitlePictureLineup"/>
    <dgm:cxn modelId="{E90E9E7D-91D9-C849-81B5-DC443CAB4D93}" type="presParOf" srcId="{76D21605-F71C-D748-869E-27C5A3B942EA}" destId="{D36B5763-A92C-BB47-8BD4-63607203328E}" srcOrd="2" destOrd="0" presId="urn:microsoft.com/office/officeart/2008/layout/TitlePictureLineup"/>
    <dgm:cxn modelId="{7D1C85A1-9B33-9440-B47C-00593E063129}" type="presParOf" srcId="{76D21605-F71C-D748-869E-27C5A3B942EA}" destId="{57A8C797-2B62-8845-9DA2-82667D9DD18C}" srcOrd="3" destOrd="0" presId="urn:microsoft.com/office/officeart/2008/layout/TitlePictureLineup"/>
    <dgm:cxn modelId="{6C2BBAFF-8764-E846-A2F7-C4DFB75E9B91}" type="presParOf" srcId="{6EB5C629-BA8E-C843-B79E-C703FB499DF8}" destId="{43BDE2D2-CE13-924A-8093-DB61FD0E2E39}" srcOrd="1" destOrd="0" presId="urn:microsoft.com/office/officeart/2008/layout/TitlePictureLineup"/>
    <dgm:cxn modelId="{C29B48E8-7A1D-6C45-9A57-2E1D6DA6B618}" type="presParOf" srcId="{6EB5C629-BA8E-C843-B79E-C703FB499DF8}" destId="{D3A061FA-724D-5540-A960-6B89907C3118}" srcOrd="2" destOrd="0" presId="urn:microsoft.com/office/officeart/2008/layout/TitlePictureLineup"/>
    <dgm:cxn modelId="{7B979BBA-931B-0942-80AB-046B8083CAA0}" type="presParOf" srcId="{D3A061FA-724D-5540-A960-6B89907C3118}" destId="{DE611BCC-CEA6-5944-957D-71E07C7CF3E3}" srcOrd="0" destOrd="0" presId="urn:microsoft.com/office/officeart/2008/layout/TitlePictureLineup"/>
    <dgm:cxn modelId="{3A93C640-2F55-DA49-AF6E-1CC730DDDA41}" type="presParOf" srcId="{D3A061FA-724D-5540-A960-6B89907C3118}" destId="{10743C26-50B7-4044-80F1-20C14F789654}" srcOrd="1" destOrd="0" presId="urn:microsoft.com/office/officeart/2008/layout/TitlePictureLineup"/>
    <dgm:cxn modelId="{02F3BC67-AD52-C04A-B0D4-E1E294D7DE56}" type="presParOf" srcId="{D3A061FA-724D-5540-A960-6B89907C3118}" destId="{B51FCD1E-634C-C741-9806-68DD4EB126ED}" srcOrd="2" destOrd="0" presId="urn:microsoft.com/office/officeart/2008/layout/TitlePictureLineup"/>
    <dgm:cxn modelId="{42A11E02-10FF-2146-A9EC-D8EDFB92A9B4}" type="presParOf" srcId="{D3A061FA-724D-5540-A960-6B89907C3118}" destId="{E326A292-91DB-CB44-8D4D-8656780AB789}" srcOrd="3" destOrd="0" presId="urn:microsoft.com/office/officeart/2008/layout/TitlePictureLineup"/>
    <dgm:cxn modelId="{D7F4A25A-AFF6-F542-90CA-9A1757605CAE}" type="presParOf" srcId="{6EB5C629-BA8E-C843-B79E-C703FB499DF8}" destId="{ED64C856-D178-324D-89AD-CBEAC6D477ED}" srcOrd="3" destOrd="0" presId="urn:microsoft.com/office/officeart/2008/layout/TitlePictureLineup"/>
    <dgm:cxn modelId="{ACFBB238-688A-E149-8998-0A30271BAEE9}" type="presParOf" srcId="{6EB5C629-BA8E-C843-B79E-C703FB499DF8}" destId="{595D47D7-783B-A54C-9F98-741F31899BD3}" srcOrd="4" destOrd="0" presId="urn:microsoft.com/office/officeart/2008/layout/TitlePictureLineup"/>
    <dgm:cxn modelId="{A2918812-923B-8B4C-A8D4-9C7566E7F0F1}" type="presParOf" srcId="{595D47D7-783B-A54C-9F98-741F31899BD3}" destId="{AE016F92-A319-384D-9413-A5E7CB3C636E}" srcOrd="0" destOrd="0" presId="urn:microsoft.com/office/officeart/2008/layout/TitlePictureLineup"/>
    <dgm:cxn modelId="{27B668AD-39EE-3549-851B-2F3970944B2D}" type="presParOf" srcId="{595D47D7-783B-A54C-9F98-741F31899BD3}" destId="{846AF5F3-83DD-614E-A223-4454901FDF93}" srcOrd="1" destOrd="0" presId="urn:microsoft.com/office/officeart/2008/layout/TitlePictureLineup"/>
    <dgm:cxn modelId="{C529924C-FA27-3646-937F-02A4B1D9DF3C}" type="presParOf" srcId="{595D47D7-783B-A54C-9F98-741F31899BD3}" destId="{3C1062BC-2232-8A49-9498-5CFD962B5727}" srcOrd="2" destOrd="0" presId="urn:microsoft.com/office/officeart/2008/layout/TitlePictureLineup"/>
    <dgm:cxn modelId="{4E81C8AC-A3D4-5546-A416-D9809D00B532}" type="presParOf" srcId="{595D47D7-783B-A54C-9F98-741F31899BD3}" destId="{A62014F5-1BD9-1948-A5F0-1709F1DB0E83}" srcOrd="3" destOrd="0" presId="urn:microsoft.com/office/officeart/2008/layout/TitlePictureLineup"/>
    <dgm:cxn modelId="{9F2A8BA5-1E7B-D649-B607-4FD1DF29E52C}" type="presParOf" srcId="{6EB5C629-BA8E-C843-B79E-C703FB499DF8}" destId="{E4B2F7FC-A1DB-324A-B43A-1A60162554BC}" srcOrd="5" destOrd="0" presId="urn:microsoft.com/office/officeart/2008/layout/TitlePictureLineup"/>
    <dgm:cxn modelId="{8DBE5EAF-CC12-5042-8E02-2242A02A5DB8}" type="presParOf" srcId="{6EB5C629-BA8E-C843-B79E-C703FB499DF8}" destId="{7D912C9C-964A-F540-A1D4-683673D48044}" srcOrd="6" destOrd="0" presId="urn:microsoft.com/office/officeart/2008/layout/TitlePictureLineup"/>
    <dgm:cxn modelId="{A6EE92D0-4A97-9848-97F4-248EAF1D012D}" type="presParOf" srcId="{7D912C9C-964A-F540-A1D4-683673D48044}" destId="{AB906DA1-5793-234E-A238-790EE99C5ACE}" srcOrd="0" destOrd="0" presId="urn:microsoft.com/office/officeart/2008/layout/TitlePictureLineup"/>
    <dgm:cxn modelId="{060B0178-9DAC-6749-ACD0-911439D58F0D}" type="presParOf" srcId="{7D912C9C-964A-F540-A1D4-683673D48044}" destId="{E8F724DC-3DDB-604C-8FCD-D750BAA6FB8F}" srcOrd="1" destOrd="0" presId="urn:microsoft.com/office/officeart/2008/layout/TitlePictureLineup"/>
    <dgm:cxn modelId="{CE223869-7DE1-F448-86C8-E65E4C3F791F}" type="presParOf" srcId="{7D912C9C-964A-F540-A1D4-683673D48044}" destId="{03BF8AD2-D065-1941-92C7-B75AEFA7D090}" srcOrd="2" destOrd="0" presId="urn:microsoft.com/office/officeart/2008/layout/TitlePictureLineup"/>
    <dgm:cxn modelId="{3D2432C1-5461-F54D-985F-8F0053A322CF}" type="presParOf" srcId="{7D912C9C-964A-F540-A1D4-683673D48044}" destId="{17190560-02E0-1447-BF6F-9FA23011F1A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6FE6B-C472-EB49-828F-AC1446AEDB7E}">
      <dsp:nvSpPr>
        <dsp:cNvPr id="0" name=""/>
        <dsp:cNvSpPr/>
      </dsp:nvSpPr>
      <dsp:spPr>
        <a:xfrm>
          <a:off x="102822" y="2248903"/>
          <a:ext cx="45720" cy="42654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AAF6D-912F-B348-9A24-155C7A402565}">
      <dsp:nvSpPr>
        <dsp:cNvPr id="0" name=""/>
        <dsp:cNvSpPr/>
      </dsp:nvSpPr>
      <dsp:spPr>
        <a:xfrm>
          <a:off x="278914" y="2179825"/>
          <a:ext cx="1558083" cy="953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B5763-A92C-BB47-8BD4-63607203328E}">
      <dsp:nvSpPr>
        <dsp:cNvPr id="0" name=""/>
        <dsp:cNvSpPr/>
      </dsp:nvSpPr>
      <dsp:spPr>
        <a:xfrm>
          <a:off x="185341" y="3225270"/>
          <a:ext cx="1702265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Behavioral Expectations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Health &amp; Wellness Expectations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Sense of Physical Security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Sense of Social-Emotional Security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85341" y="3225270"/>
        <a:ext cx="1702265" cy="1672236"/>
      </dsp:txXfrm>
    </dsp:sp>
    <dsp:sp modelId="{57A8C797-2B62-8845-9DA2-82667D9DD18C}">
      <dsp:nvSpPr>
        <dsp:cNvPr id="0" name=""/>
        <dsp:cNvSpPr/>
      </dsp:nvSpPr>
      <dsp:spPr>
        <a:xfrm>
          <a:off x="76196" y="855388"/>
          <a:ext cx="1984639" cy="1275567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Safety</a:t>
          </a:r>
          <a:endParaRPr lang="en-US" sz="2800" kern="1200" dirty="0"/>
        </a:p>
      </dsp:txBody>
      <dsp:txXfrm>
        <a:off x="76196" y="855388"/>
        <a:ext cx="1984639" cy="1275567"/>
      </dsp:txXfrm>
    </dsp:sp>
    <dsp:sp modelId="{DE611BCC-CEA6-5944-957D-71E07C7CF3E3}">
      <dsp:nvSpPr>
        <dsp:cNvPr id="0" name=""/>
        <dsp:cNvSpPr/>
      </dsp:nvSpPr>
      <dsp:spPr>
        <a:xfrm>
          <a:off x="2277999" y="2178263"/>
          <a:ext cx="45720" cy="44316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43C26-50B7-4044-80F1-20C14F789654}">
      <dsp:nvSpPr>
        <dsp:cNvPr id="0" name=""/>
        <dsp:cNvSpPr/>
      </dsp:nvSpPr>
      <dsp:spPr>
        <a:xfrm>
          <a:off x="2632972" y="2155529"/>
          <a:ext cx="1444916" cy="10516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FCD1E-634C-C741-9806-68DD4EB126ED}">
      <dsp:nvSpPr>
        <dsp:cNvPr id="0" name=""/>
        <dsp:cNvSpPr/>
      </dsp:nvSpPr>
      <dsp:spPr>
        <a:xfrm>
          <a:off x="2333042" y="3298766"/>
          <a:ext cx="1990271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School Connectedness &amp; Community Engagement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Physical Surrounding</a:t>
          </a:r>
          <a:endParaRPr lang="en-US" sz="2000" kern="1200" dirty="0"/>
        </a:p>
      </dsp:txBody>
      <dsp:txXfrm>
        <a:off x="2333042" y="3298766"/>
        <a:ext cx="1990271" cy="1672236"/>
      </dsp:txXfrm>
    </dsp:sp>
    <dsp:sp modelId="{E326A292-91DB-CB44-8D4D-8656780AB789}">
      <dsp:nvSpPr>
        <dsp:cNvPr id="0" name=""/>
        <dsp:cNvSpPr/>
      </dsp:nvSpPr>
      <dsp:spPr>
        <a:xfrm>
          <a:off x="2305722" y="855388"/>
          <a:ext cx="2113887" cy="1238278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Environment</a:t>
          </a:r>
          <a:endParaRPr lang="en-US" sz="2800" kern="1200" dirty="0"/>
        </a:p>
      </dsp:txBody>
      <dsp:txXfrm>
        <a:off x="2305722" y="855388"/>
        <a:ext cx="2113887" cy="1238278"/>
      </dsp:txXfrm>
    </dsp:sp>
    <dsp:sp modelId="{AE016F92-A319-384D-9413-A5E7CB3C636E}">
      <dsp:nvSpPr>
        <dsp:cNvPr id="0" name=""/>
        <dsp:cNvSpPr/>
      </dsp:nvSpPr>
      <dsp:spPr>
        <a:xfrm>
          <a:off x="4602480" y="2188753"/>
          <a:ext cx="45720" cy="43991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AF5F3-83DD-614E-A223-4454901FDF93}">
      <dsp:nvSpPr>
        <dsp:cNvPr id="0" name=""/>
        <dsp:cNvSpPr/>
      </dsp:nvSpPr>
      <dsp:spPr>
        <a:xfrm>
          <a:off x="4806285" y="2251759"/>
          <a:ext cx="1555257" cy="9779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062BC-2232-8A49-9498-5CFD962B5727}">
      <dsp:nvSpPr>
        <dsp:cNvPr id="0" name=""/>
        <dsp:cNvSpPr/>
      </dsp:nvSpPr>
      <dsp:spPr>
        <a:xfrm>
          <a:off x="4708754" y="3225268"/>
          <a:ext cx="1920648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 for Learning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Social Skills Development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Student Engagement &amp; Self-Direction</a:t>
          </a:r>
          <a:endParaRPr lang="en-US" sz="2000" kern="1200" dirty="0"/>
        </a:p>
      </dsp:txBody>
      <dsp:txXfrm>
        <a:off x="4708754" y="3225268"/>
        <a:ext cx="1920648" cy="1672236"/>
      </dsp:txXfrm>
    </dsp:sp>
    <dsp:sp modelId="{A62014F5-1BD9-1948-A5F0-1709F1DB0E83}">
      <dsp:nvSpPr>
        <dsp:cNvPr id="0" name=""/>
        <dsp:cNvSpPr/>
      </dsp:nvSpPr>
      <dsp:spPr>
        <a:xfrm>
          <a:off x="4622564" y="836968"/>
          <a:ext cx="2083031" cy="1267803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Teaching and Learning</a:t>
          </a:r>
          <a:endParaRPr lang="en-US" sz="2800" kern="1200" dirty="0"/>
        </a:p>
      </dsp:txBody>
      <dsp:txXfrm>
        <a:off x="4622564" y="836968"/>
        <a:ext cx="2083031" cy="1267803"/>
      </dsp:txXfrm>
    </dsp:sp>
    <dsp:sp modelId="{AB906DA1-5793-234E-A238-790EE99C5ACE}">
      <dsp:nvSpPr>
        <dsp:cNvPr id="0" name=""/>
        <dsp:cNvSpPr/>
      </dsp:nvSpPr>
      <dsp:spPr>
        <a:xfrm>
          <a:off x="6888480" y="2178250"/>
          <a:ext cx="45720" cy="44120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724DC-3DDB-604C-8FCD-D750BAA6FB8F}">
      <dsp:nvSpPr>
        <dsp:cNvPr id="0" name=""/>
        <dsp:cNvSpPr/>
      </dsp:nvSpPr>
      <dsp:spPr>
        <a:xfrm>
          <a:off x="7162804" y="2251756"/>
          <a:ext cx="1708393" cy="916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F8AD2-D065-1941-92C7-B75AEFA7D090}">
      <dsp:nvSpPr>
        <dsp:cNvPr id="0" name=""/>
        <dsp:cNvSpPr/>
      </dsp:nvSpPr>
      <dsp:spPr>
        <a:xfrm>
          <a:off x="7010400" y="3225267"/>
          <a:ext cx="1702265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Respect for Diversity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Social Supports for Students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Leadership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Professional Relationships</a:t>
          </a:r>
          <a:endParaRPr lang="en-US" sz="2000" kern="1200" dirty="0"/>
        </a:p>
      </dsp:txBody>
      <dsp:txXfrm>
        <a:off x="7010400" y="3225267"/>
        <a:ext cx="1702265" cy="1672236"/>
      </dsp:txXfrm>
    </dsp:sp>
    <dsp:sp modelId="{17190560-02E0-1447-BF6F-9FA23011F1A2}">
      <dsp:nvSpPr>
        <dsp:cNvPr id="0" name=""/>
        <dsp:cNvSpPr/>
      </dsp:nvSpPr>
      <dsp:spPr>
        <a:xfrm>
          <a:off x="6883125" y="849976"/>
          <a:ext cx="2230782" cy="1254792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Interpersonal Relationships</a:t>
          </a:r>
          <a:endParaRPr lang="en-US" sz="2800" kern="1200" dirty="0"/>
        </a:p>
      </dsp:txBody>
      <dsp:txXfrm>
        <a:off x="6883125" y="849976"/>
        <a:ext cx="2230782" cy="1254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0.11625</cdr:x>
      <cdr:y>0.38525</cdr:y>
    </cdr:from>
    <cdr:to>
      <cdr:x>0.748</cdr:x>
      <cdr:y>0.38525</cdr:y>
    </cdr:to>
    <cdr:sp macro="" textlink="">
      <cdr:nvSpPr>
        <cdr:cNvPr id="102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12744" y="2080610"/>
          <a:ext cx="441678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FF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0.22325</cdr:x>
      <cdr:y>0.2975</cdr:y>
    </cdr:from>
    <cdr:to>
      <cdr:x>0.3715</cdr:x>
      <cdr:y>0.3745</cdr:y>
    </cdr:to>
    <cdr:sp macro="" textlink="">
      <cdr:nvSpPr>
        <cdr:cNvPr id="1028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0819" y="1606701"/>
          <a:ext cx="1036468" cy="4158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Overall Average 05-06: 66%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3EC3-0259-4B8A-8352-D9C8F493B16B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EBAC-9FD0-46C4-923D-FE7204DCA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8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groups – across students, teachers, administrations</a:t>
            </a:r>
          </a:p>
          <a:p>
            <a:r>
              <a:rPr lang="en-US" dirty="0" smtClean="0"/>
              <a:t>See Handbook – Niles West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63A71-3098-45D1-9398-23110F0DED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minutes for section</a:t>
            </a:r>
          </a:p>
          <a:p>
            <a:r>
              <a:rPr lang="en-US" dirty="0" smtClean="0"/>
              <a:t>Duck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Herding cats video</a:t>
            </a:r>
          </a:p>
          <a:p>
            <a:r>
              <a:rPr lang="en-US" dirty="0" smtClean="0"/>
              <a:t>See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0E017-32EF-4DA6-9B41-8BAECEBBABB6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E4B65F-6580-4463-BB2B-1F3B4F4578E2}" type="slidenum">
              <a:rPr lang="en-US" altLang="en-US" sz="1200">
                <a:latin typeface="Calibri" pitchFamily="34" charset="0"/>
              </a:rPr>
              <a:pPr algn="r" eaLnBrk="1" hangingPunct="1"/>
              <a:t>23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885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Key things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Helped meetings become more efficient because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Helped keep everyone on task and respectful – depersonalized challenges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Everyone had to leave the meeting with a task – kept the spectators and </a:t>
            </a:r>
            <a:r>
              <a:rPr lang="en-US" altLang="en-US" dirty="0" err="1" smtClean="0">
                <a:latin typeface="Arial" charset="0"/>
              </a:rPr>
              <a:t>ventors</a:t>
            </a:r>
            <a:r>
              <a:rPr lang="en-US" altLang="en-US" dirty="0" smtClean="0">
                <a:latin typeface="Arial" charset="0"/>
              </a:rPr>
              <a:t> away</a:t>
            </a:r>
          </a:p>
        </p:txBody>
      </p:sp>
      <p:sp>
        <p:nvSpPr>
          <p:cNvPr id="7885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B7C64D-F8D9-42F6-916F-1505936AF6DD}" type="slidenum">
              <a:rPr lang="en-US" altLang="en-US" sz="1200">
                <a:latin typeface="Calibri" pitchFamily="34" charset="0"/>
                <a:cs typeface="Arial" charset="0"/>
              </a:rPr>
              <a:pPr algn="r" eaLnBrk="1" hangingPunct="1"/>
              <a:t>23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0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6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4C8122-EDEB-BC43-BBC3-D955C2429B4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F257EB2-72E8-2542-BBC3-373D9CAE9AED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75536B-27B7-7B4A-B4C8-04BFBF18D5D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869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276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4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707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790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3593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Circuit training script part of your handout and on my website</a:t>
            </a:r>
          </a:p>
        </p:txBody>
      </p:sp>
    </p:spTree>
    <p:extLst>
      <p:ext uri="{BB962C8B-B14F-4D97-AF65-F5344CB8AC3E}">
        <p14:creationId xmlns:p14="http://schemas.microsoft.com/office/powerpoint/2010/main" val="443568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4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425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5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3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2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4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handout, look at student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1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C19AF-3766-4F6B-BD49-B4D5D80F6362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6044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6A751-2F5B-448F-BF48-D709D61EED83}" type="slidenum">
              <a:rPr 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ED62E37C-0284-4590-8BB0-9032613A69F7}" type="slidenum">
              <a:rPr lang="en-US" sz="1200"/>
              <a:pPr algn="r"/>
              <a:t>46</a:t>
            </a:fld>
            <a:endParaRPr lang="en-US" sz="12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Say silk 3 times, then ask what do cows drink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Practice expectations with group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12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standards lists or reference in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3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2F3EE5-5F6B-46B6-92F1-60ACBD4DE4D5}" type="slidenum">
              <a:rPr lang="en-US" smtClean="0">
                <a:latin typeface="Calibri" pitchFamily="34" charset="0"/>
              </a:rPr>
              <a:pPr eaLnBrk="1" hangingPunct="1"/>
              <a:t>49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42E7FB0-B63B-4AFB-971A-A128C94EE37E}" type="slidenum">
              <a:rPr lang="en-US" sz="1200"/>
              <a:pPr algn="r" eaLnBrk="1" hangingPunct="1"/>
              <a:t>49</a:t>
            </a:fld>
            <a:endParaRPr lang="en-US" sz="1200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Mr. Irvin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Defining expectations by location</a:t>
            </a:r>
          </a:p>
        </p:txBody>
      </p:sp>
    </p:spTree>
    <p:extLst>
      <p:ext uri="{BB962C8B-B14F-4D97-AF65-F5344CB8AC3E}">
        <p14:creationId xmlns:p14="http://schemas.microsoft.com/office/powerpoint/2010/main" val="703934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Cheerleading video</a:t>
            </a:r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C19AF-3766-4F6B-BD49-B4D5D80F6362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4775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4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6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Make connections in handbook with VT</a:t>
            </a:r>
          </a:p>
          <a:p>
            <a:r>
              <a:rPr lang="en-US">
                <a:latin typeface="Arial" charset="0"/>
              </a:rPr>
              <a:t>How familiar are you?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2AB54D-C146-2F47-9A7E-B30B97D7B41E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68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B711E-E1FC-4C2C-A48C-6B1AE5D88156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B58218-E57A-4663-953B-19012EB2C5D2}" type="slidenum">
              <a:rPr lang="en-US" sz="1200">
                <a:latin typeface="Calibri" pitchFamily="34" charset="0"/>
              </a:rPr>
              <a:pPr algn="r"/>
              <a:t>55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07C8AA-084A-421A-98EC-24BDFF9AE993}" type="slidenum">
              <a:rPr lang="en-US" sz="1200">
                <a:latin typeface="Calibri" pitchFamily="34" charset="0"/>
              </a:rPr>
              <a:pPr algn="r"/>
              <a:t>55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Brigit</a:t>
            </a:r>
          </a:p>
        </p:txBody>
      </p:sp>
    </p:spTree>
    <p:extLst>
      <p:ext uri="{BB962C8B-B14F-4D97-AF65-F5344CB8AC3E}">
        <p14:creationId xmlns:p14="http://schemas.microsoft.com/office/powerpoint/2010/main" val="49959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8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02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504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 Bliss Video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63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Blog in handout and </a:t>
            </a:r>
            <a:r>
              <a:rPr lang="en-US" dirty="0" err="1" smtClean="0"/>
              <a:t>onwebsite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5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2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Whack a mole – don’t start individual</a:t>
            </a:r>
          </a:p>
          <a:p>
            <a:r>
              <a:rPr lang="en-US" smtClean="0">
                <a:latin typeface="Arial" charset="0"/>
              </a:rPr>
              <a:t>Highway - schoolwide</a:t>
            </a:r>
          </a:p>
          <a:p>
            <a:r>
              <a:rPr lang="en-US" smtClean="0">
                <a:latin typeface="Arial" charset="0"/>
              </a:rPr>
              <a:t>Ramp – incidental benefit</a:t>
            </a:r>
          </a:p>
          <a:p>
            <a:r>
              <a:rPr lang="en-US" smtClean="0">
                <a:latin typeface="Arial" charset="0"/>
              </a:rPr>
              <a:t>Yelling teacher – reinforcement</a:t>
            </a:r>
          </a:p>
          <a:p>
            <a:r>
              <a:rPr lang="en-US" smtClean="0">
                <a:latin typeface="Arial" charset="0"/>
              </a:rPr>
              <a:t>Student in the office - reinforcement</a:t>
            </a:r>
          </a:p>
          <a:p>
            <a:r>
              <a:rPr lang="en-US" smtClean="0">
                <a:latin typeface="Arial" charset="0"/>
              </a:rPr>
              <a:t>Stop sign – punishment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This works for teachers..teaching vs learning…</a:t>
            </a:r>
          </a:p>
          <a:p>
            <a:r>
              <a:rPr lang="en-US" smtClean="0">
                <a:latin typeface="Arial" charset="0"/>
              </a:rPr>
              <a:t>Learn to drive - shaping</a:t>
            </a:r>
          </a:p>
          <a:p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0D73D-E90D-4FC7-89C2-7679E9679F67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6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2C0109-3C85-4F14-9761-C2ED4F741C0D}" type="slidenum">
              <a:rPr lang="en-US" altLang="en-US" smtClean="0">
                <a:latin typeface="Calibri" pitchFamily="34" charset="0"/>
              </a:rPr>
              <a:pPr eaLnBrk="1" hangingPunct="1"/>
              <a:t>65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12FB16E-CD30-4A57-AA7B-B810C4B7197C}" type="slidenum">
              <a:rPr lang="en-US" altLang="en-US" sz="1200">
                <a:latin typeface="Calibri" pitchFamily="34" charset="0"/>
              </a:rPr>
              <a:pPr algn="r" eaLnBrk="1" hangingPunct="1"/>
              <a:t>65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9421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Alissa present (1 minute max)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5D0738A-CE2D-4F54-A8B8-388F23D924EC}" type="slidenum">
              <a:rPr lang="en-US" altLang="en-US" sz="1200">
                <a:latin typeface="Calibri" pitchFamily="34" charset="0"/>
              </a:rPr>
              <a:pPr algn="r" eaLnBrk="1" hangingPunct="1"/>
              <a:t>65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834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9472EB-922D-4875-B223-8268881D1693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1751408-6DAF-4DD3-ADEE-C78BFD3C1E38}" type="slidenum">
              <a:rPr lang="en-US" sz="1200"/>
              <a:pPr algn="r" eaLnBrk="1" hangingPunct="1"/>
              <a:t>66</a:t>
            </a:fld>
            <a:endParaRPr lang="en-US" sz="1200"/>
          </a:p>
        </p:txBody>
      </p:sp>
      <p:sp>
        <p:nvSpPr>
          <p:cNvPr id="13619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59377B0-C42A-4F33-9752-5DCEAB72E43F}" type="slidenum">
              <a:rPr lang="en-US" sz="1200"/>
              <a:pPr algn="r" eaLnBrk="1" hangingPunct="1"/>
              <a:t>66</a:t>
            </a:fld>
            <a:endParaRPr lang="en-US" sz="1200"/>
          </a:p>
        </p:txBody>
      </p:sp>
      <p:sp>
        <p:nvSpPr>
          <p:cNvPr id="136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Mr. Irvin – tardy policy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at post, escorting, and interacting with students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98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25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Tell story from NC when your said slurs about my family  - how I handled – how I did  not react…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544EFA-353B-438C-A518-2DA22D0055AE}" type="slidenum">
              <a:rPr lang="en-US" altLang="en-US" smtClean="0">
                <a:latin typeface="Calibri" pitchFamily="34" charset="0"/>
              </a:rPr>
              <a:pPr eaLnBrk="1" hangingPunct="1"/>
              <a:t>68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182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1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20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70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733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45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68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82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62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5499A0-2D07-4F0F-87A6-C6B53A240A76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You may have a large copy of this in your handouts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</a:rPr>
              <a:t>tatoo</a:t>
            </a:r>
            <a:r>
              <a:rPr lang="en-US" dirty="0" smtClean="0">
                <a:latin typeface="Arial" charset="0"/>
              </a:rPr>
              <a:t>..it is washable (just kidding)..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Example –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SW – Respect – Response Be kind – show poster ahead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Secondary – student could not write very well – even when given </a:t>
            </a:r>
            <a:r>
              <a:rPr lang="en-US" dirty="0" err="1" smtClean="0">
                <a:latin typeface="Arial" charset="0"/>
              </a:rPr>
              <a:t>coke..skill</a:t>
            </a:r>
            <a:r>
              <a:rPr lang="en-US" dirty="0" smtClean="0">
                <a:latin typeface="Arial" charset="0"/>
              </a:rPr>
              <a:t> deficit – then accommodate with writing prompt and remediate – teach skills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Tertiary – attention – personal greetings at the door and pre-correction was enough</a:t>
            </a:r>
          </a:p>
        </p:txBody>
      </p:sp>
    </p:spTree>
    <p:extLst>
      <p:ext uri="{BB962C8B-B14F-4D97-AF65-F5344CB8AC3E}">
        <p14:creationId xmlns:p14="http://schemas.microsoft.com/office/powerpoint/2010/main" val="103894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Place the steps for purchasing a car in the right order – at each step – what are people afraid of? Why did you not see the contact first? People are not the change – but the loss – you have to build the why before what and how. See Being Boss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B16DC1-6007-4BE7-B26F-23A78B2B7DCA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369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CE9A-670C-4225-9E4C-2914CDD21D28}" type="datetimeFigureOut">
              <a:rPr lang="en-US" smtClean="0"/>
              <a:pPr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38B7-5E00-4979-923C-FC08119BC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hbohano@luc.edu" TargetMode="External"/><Relationship Id="rId3" Type="http://schemas.openxmlformats.org/officeDocument/2006/relationships/hyperlink" Target="http://www.hankbohanon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lybible.ucoz.org/bible.jpg" TargetMode="External"/><Relationship Id="rId4" Type="http://schemas.openxmlformats.org/officeDocument/2006/relationships/hyperlink" Target="http://www.biblegatewa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olybible.ucoz.org/bible.jpg" TargetMode="External"/><Relationship Id="rId4" Type="http://schemas.openxmlformats.org/officeDocument/2006/relationships/hyperlink" Target="http://www.biblegatewa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hyperlink" Target="http://en.wikipedia.org/wiki/John_Bosc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web.com/releases/2012/8/prweb9815542.htm" TargetMode="External"/><Relationship Id="rId4" Type="http://schemas.openxmlformats.org/officeDocument/2006/relationships/hyperlink" Target="http://www.uic.edu/uic/research/" TargetMode="External"/><Relationship Id="rId5" Type="http://schemas.openxmlformats.org/officeDocument/2006/relationships/hyperlink" Target="http://www.familyhyundai.com/family-hyundai-customer-reviews/" TargetMode="External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ankbohanon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hankbohanon.net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hyperlink" Target="http://www.youtube.com/watch?v=WDARGvTb4u8&amp;feature=related" TargetMode="External"/><Relationship Id="rId5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hy.bris.ac.uk/news_archive1.html" TargetMode="External"/><Relationship Id="rId12" Type="http://schemas.openxmlformats.org/officeDocument/2006/relationships/hyperlink" Target="http://www.hillel.org/jewish/ask-big-ques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jpeg"/><Relationship Id="rId4" Type="http://schemas.openxmlformats.org/officeDocument/2006/relationships/image" Target="../media/image27.jpe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28.jpeg"/><Relationship Id="rId8" Type="http://schemas.openxmlformats.org/officeDocument/2006/relationships/hyperlink" Target="http://mzteachuh.blogspot.com/2012/05/that-kid-drives-me-nuts-tweets-of-day.html" TargetMode="External"/><Relationship Id="rId9" Type="http://schemas.openxmlformats.org/officeDocument/2006/relationships/hyperlink" Target="http://ignitebrownsville.blogspot.com/p/picture-gallery.html" TargetMode="External"/><Relationship Id="rId10" Type="http://schemas.openxmlformats.org/officeDocument/2006/relationships/hyperlink" Target="http://english.vietnamnet.vn/fms/sports/57762/hanoi-to-host-5th-asean-student-sports-games.html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50.emf"/><Relationship Id="rId6" Type="http://schemas.openxmlformats.org/officeDocument/2006/relationships/hyperlink" Target="http://hankbohanon.net/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vimeo.com/14818677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fb.me/4vHawmKtz" TargetMode="External"/><Relationship Id="rId4" Type="http://schemas.openxmlformats.org/officeDocument/2006/relationships/hyperlink" Target="http://bit.ly/1K5ZplN" TargetMode="External"/><Relationship Id="rId5" Type="http://schemas.openxmlformats.org/officeDocument/2006/relationships/hyperlink" Target="http://bit.ly/1IRJgBH" TargetMode="External"/><Relationship Id="rId6" Type="http://schemas.openxmlformats.org/officeDocument/2006/relationships/hyperlink" Target="http://t.co/jMqFrUJv88" TargetMode="External"/><Relationship Id="rId7" Type="http://schemas.openxmlformats.org/officeDocument/2006/relationships/hyperlink" Target="http://buff.ly/1CqNf2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pbis_resource_detail_page.aspx?Type=4&amp;PBIS_ResourceID=164" TargetMode="External"/><Relationship Id="rId4" Type="http://schemas.openxmlformats.org/officeDocument/2006/relationships/hyperlink" Target="https://www.irised.com/freecourse&amp;?utm_source=IRIS+Educational+Media+Mailing+List&amp;utm_campaign=9d73acd430-FREEprog_SysSupEvElem_8_5_2014&amp;utm_medium=email&amp;utm_term=0_cb7ab95a8b-9d73acd430-29112297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://www.hankbohanon.net/Resources_1.html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channels/129830" TargetMode="External"/><Relationship Id="rId4" Type="http://schemas.openxmlformats.org/officeDocument/2006/relationships/hyperlink" Target="https://sites.google.com/a/ddouglas.k12.or.us/scotspri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maryland.org/" TargetMode="External"/><Relationship Id="rId4" Type="http://schemas.openxmlformats.org/officeDocument/2006/relationships/hyperlink" Target="http://www.hankbohanon.net/" TargetMode="External"/><Relationship Id="rId5" Type="http://schemas.openxmlformats.org/officeDocument/2006/relationships/hyperlink" Target="http://vimeo.com/groups/pbisvideo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iris.com/store/K-12_Professional_Development/Defusing_Disruptive_Behavior_in_the_Classroom/" TargetMode="External"/><Relationship Id="rId4" Type="http://schemas.openxmlformats.org/officeDocument/2006/relationships/hyperlink" Target="http://pbismissouri.org/class.html" TargetMode="External"/><Relationship Id="rId5" Type="http://schemas.openxmlformats.org/officeDocument/2006/relationships/hyperlink" Target="http://www.lookiris.com/store/K-12_Professional_Development/The_FAST_Method_ONLI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network.org/Learn/Behavior/ar/Integrating-Behavior-and-Academic-Supports-Within-an-RtI-Framework-General-Overview" TargetMode="External"/><Relationship Id="rId4" Type="http://schemas.openxmlformats.org/officeDocument/2006/relationships/hyperlink" Target="http://www.pbis.org/" TargetMode="External"/><Relationship Id="rId5" Type="http://schemas.openxmlformats.org/officeDocument/2006/relationships/hyperlink" Target="http://www.apbs.org/" TargetMode="External"/><Relationship Id="rId6" Type="http://schemas.openxmlformats.org/officeDocument/2006/relationships/hyperlink" Target="http://casel.org/" TargetMode="External"/><Relationship Id="rId7" Type="http://schemas.openxmlformats.org/officeDocument/2006/relationships/hyperlink" Target="http://www.directbehaviorratings.com/c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ris.peabody.vanderbilt.edu/resource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Positive Behavior Support in High School Settings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Hank </a:t>
            </a:r>
            <a:r>
              <a:rPr lang="en-US" dirty="0" err="1" smtClean="0"/>
              <a:t>Bohanon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hbohano@luc.edu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http://www.hankbohanon.net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Principles</a:t>
            </a:r>
            <a:r>
              <a:rPr lang="en-US" i="1" dirty="0" smtClean="0"/>
              <a:t>: Fathers, do not provoke your children to anger</a:t>
            </a:r>
            <a:r>
              <a:rPr lang="en-US" dirty="0" smtClean="0"/>
              <a:t>…</a:t>
            </a:r>
            <a:r>
              <a:rPr lang="en-US" sz="2400" dirty="0" smtClean="0"/>
              <a:t>(Ephesians 6:4; ESV)</a:t>
            </a:r>
          </a:p>
          <a:p>
            <a:endParaRPr lang="en-US" dirty="0" smtClean="0"/>
          </a:p>
          <a:p>
            <a:r>
              <a:rPr lang="en-US" dirty="0" smtClean="0"/>
              <a:t>Teaching: </a:t>
            </a:r>
            <a:r>
              <a:rPr lang="en-US" i="1" dirty="0" smtClean="0"/>
              <a:t>Train up a child in the way he should go; even when he is old he will not depart from it</a:t>
            </a:r>
            <a:r>
              <a:rPr lang="en-US" dirty="0" smtClean="0"/>
              <a:t> </a:t>
            </a:r>
            <a:r>
              <a:rPr lang="en-US" sz="2400" dirty="0" smtClean="0"/>
              <a:t>(Pr 22:6; ESV)</a:t>
            </a:r>
          </a:p>
        </p:txBody>
      </p:sp>
      <p:pic>
        <p:nvPicPr>
          <p:cNvPr id="204802" name="Picture 2" descr="http://www.anglican-mainstream.net/wp-content/uploads/bible%282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1600200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6096000"/>
            <a:ext cx="2975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Graphic: </a:t>
            </a:r>
            <a:r>
              <a:rPr lang="en-US" sz="1200" dirty="0" smtClean="0">
                <a:hlinkClick r:id="rId3"/>
              </a:rPr>
              <a:t>http://holybible.ucoz.org/bible.jpg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Scripture: </a:t>
            </a:r>
            <a:r>
              <a:rPr lang="en-US" sz="1200" dirty="0" smtClean="0">
                <a:hlinkClick r:id="rId4"/>
              </a:rPr>
              <a:t>http://www.biblegateway.com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Encouragement: </a:t>
            </a:r>
            <a:r>
              <a:rPr lang="en-US" i="1" dirty="0" smtClean="0"/>
              <a:t>Therefore encourage one another and build one another up, just as you are doing</a:t>
            </a:r>
            <a:r>
              <a:rPr lang="en-US" dirty="0" smtClean="0"/>
              <a:t> </a:t>
            </a:r>
            <a:r>
              <a:rPr lang="en-US" sz="2400" dirty="0" smtClean="0"/>
              <a:t>(1 Thessalonians 5:11; ESV)</a:t>
            </a:r>
          </a:p>
          <a:p>
            <a:endParaRPr lang="en-US" dirty="0" smtClean="0"/>
          </a:p>
          <a:p>
            <a:r>
              <a:rPr lang="en-US" dirty="0" smtClean="0"/>
              <a:t>Redirection: </a:t>
            </a:r>
            <a:r>
              <a:rPr lang="en-US" i="1" dirty="0" smtClean="0"/>
              <a:t>Answer not a fool according to his folly, lest you be like him yourself. Answer a fool according to his folly, lest he be wise in his own eyes </a:t>
            </a:r>
            <a:r>
              <a:rPr lang="en-US" sz="2400" dirty="0" smtClean="0"/>
              <a:t>(Pr 26:4-5; ESV)</a:t>
            </a:r>
            <a:endParaRPr lang="en-US" sz="2400" dirty="0"/>
          </a:p>
        </p:txBody>
      </p:sp>
      <p:pic>
        <p:nvPicPr>
          <p:cNvPr id="204802" name="Picture 2" descr="http://www.anglican-mainstream.net/wp-content/uploads/bible%282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1600200" cy="106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6096000"/>
            <a:ext cx="2975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Graphic: </a:t>
            </a:r>
            <a:r>
              <a:rPr lang="en-US" sz="1200" dirty="0" smtClean="0">
                <a:hlinkClick r:id="rId3"/>
              </a:rPr>
              <a:t>http://holybible.ucoz.org/bible.jpg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Scripture: </a:t>
            </a:r>
            <a:r>
              <a:rPr lang="en-US" sz="1200" dirty="0" smtClean="0">
                <a:hlinkClick r:id="rId4"/>
              </a:rPr>
              <a:t>http://www.biblegateway.com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and </a:t>
            </a:r>
            <a:r>
              <a:rPr lang="en-US" dirty="0" err="1" smtClean="0"/>
              <a:t>Salesians</a:t>
            </a:r>
            <a:endParaRPr lang="en-US" dirty="0"/>
          </a:p>
        </p:txBody>
      </p:sp>
      <p:pic>
        <p:nvPicPr>
          <p:cNvPr id="4" name="Content Placeholder 3" descr="SJB_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1952625" cy="260032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514600" y="1524000"/>
            <a:ext cx="6172201" cy="4602163"/>
          </a:xfrm>
        </p:spPr>
        <p:txBody>
          <a:bodyPr/>
          <a:lstStyle/>
          <a:p>
            <a:r>
              <a:rPr lang="en-US" dirty="0" smtClean="0"/>
              <a:t>Stop cursing please…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Boys should be guided and corrected,  but  not by aloof supervisors</a:t>
            </a:r>
            <a:r>
              <a:rPr lang="en-US" dirty="0" smtClean="0"/>
              <a:t>” (p. 32)</a:t>
            </a:r>
          </a:p>
          <a:p>
            <a:r>
              <a:rPr lang="en-US" dirty="0" smtClean="0"/>
              <a:t>Abolish “</a:t>
            </a:r>
            <a:r>
              <a:rPr lang="en-US" i="1" dirty="0" smtClean="0"/>
              <a:t>hateful punishments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Never correct in the presence of others…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“ Encourage them [youth] at all times, never humiliate  them; praise them as often as you can and do not belittle them; only show your displeasure when you wish to punish them..”</a:t>
            </a:r>
            <a:r>
              <a:rPr lang="en-US" dirty="0" smtClean="0"/>
              <a:t> (p. 62)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724400"/>
            <a:ext cx="1524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John </a:t>
            </a:r>
            <a:r>
              <a:rPr lang="en-US" dirty="0" err="1" smtClean="0"/>
              <a:t>Bosco</a:t>
            </a:r>
            <a:endParaRPr lang="en-US" dirty="0" smtClean="0"/>
          </a:p>
          <a:p>
            <a:r>
              <a:rPr lang="en-US" i="1" dirty="0" smtClean="0"/>
              <a:t>1815 - 1888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3246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Graphic: </a:t>
            </a:r>
            <a:r>
              <a:rPr lang="en-US" sz="1200" dirty="0" smtClean="0">
                <a:hlinkClick r:id="rId3"/>
              </a:rPr>
              <a:t>http://en.wikipedia.org/wiki/John_Bosco</a:t>
            </a:r>
            <a:endParaRPr lang="en-US" sz="1200" dirty="0" smtClean="0"/>
          </a:p>
          <a:p>
            <a:r>
              <a:rPr lang="en-US" sz="1200" dirty="0" smtClean="0"/>
              <a:t>Text: Morrison, 1997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1200150" y="-36513"/>
            <a:ext cx="681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charset="0"/>
              </a:rPr>
              <a:t>MTSS: 4 Domains of School Climate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048000" y="6335713"/>
            <a:ext cx="591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(Vermont Agency of Education, Accessed July 27, 2016) </a:t>
            </a:r>
          </a:p>
        </p:txBody>
      </p:sp>
    </p:spTree>
    <p:extLst>
      <p:ext uri="{BB962C8B-B14F-4D97-AF65-F5344CB8AC3E}">
        <p14:creationId xmlns:p14="http://schemas.microsoft.com/office/powerpoint/2010/main" val="124725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Key Principles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54113"/>
            <a:ext cx="250983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81175" y="2220913"/>
            <a:ext cx="1262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Schoolwide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838200"/>
            <a:ext cx="1970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63" y="749300"/>
            <a:ext cx="183673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477000" y="685800"/>
            <a:ext cx="18399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Incidental Benefit</a:t>
            </a:r>
          </a:p>
        </p:txBody>
      </p:sp>
      <p:pic>
        <p:nvPicPr>
          <p:cNvPr id="1639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11513"/>
            <a:ext cx="15525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33400" y="4964113"/>
            <a:ext cx="1752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Reinforcement</a:t>
            </a:r>
          </a:p>
        </p:txBody>
      </p:sp>
      <p:pic>
        <p:nvPicPr>
          <p:cNvPr id="16394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4564063"/>
            <a:ext cx="25781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3079750" y="6030913"/>
            <a:ext cx="17208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Reinforcement</a:t>
            </a:r>
          </a:p>
        </p:txBody>
      </p:sp>
      <p:pic>
        <p:nvPicPr>
          <p:cNvPr id="16396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352800"/>
            <a:ext cx="25034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6172200" y="4992688"/>
            <a:ext cx="10556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Shaping</a:t>
            </a:r>
          </a:p>
        </p:txBody>
      </p:sp>
      <p:pic>
        <p:nvPicPr>
          <p:cNvPr id="16398" name="Picture 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209800"/>
            <a:ext cx="22336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16"/>
          <p:cNvSpPr txBox="1">
            <a:spLocks noChangeArrowheads="1"/>
          </p:cNvSpPr>
          <p:nvPr/>
        </p:nvSpPr>
        <p:spPr bwMode="auto">
          <a:xfrm>
            <a:off x="4354513" y="3740150"/>
            <a:ext cx="13081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Punishment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4213225" y="1535113"/>
            <a:ext cx="1262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Schoolwide</a:t>
            </a:r>
          </a:p>
        </p:txBody>
      </p:sp>
    </p:spTree>
    <p:extLst>
      <p:ext uri="{BB962C8B-B14F-4D97-AF65-F5344CB8AC3E}">
        <p14:creationId xmlns:p14="http://schemas.microsoft.com/office/powerpoint/2010/main" val="45791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003550" y="1371600"/>
            <a:ext cx="4267200" cy="4511675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1795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60375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30835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3258865">
            <a:off x="3261519" y="2882107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SYSTEMS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33850" y="4594225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PRACTICES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2905354">
            <a:off x="5553075" y="28225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DATA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93750" y="2819400"/>
            <a:ext cx="209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/>
              <a:t>Supporting</a:t>
            </a:r>
          </a:p>
          <a:p>
            <a:pPr algn="ctr" eaLnBrk="0" hangingPunct="0"/>
            <a:r>
              <a:rPr lang="en-US" altLang="en-US" sz="2400"/>
              <a:t>Staff Behavior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841750" y="5883275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/>
              <a:t>Supporting</a:t>
            </a:r>
          </a:p>
          <a:p>
            <a:pPr algn="ctr" eaLnBrk="0" hangingPunct="0"/>
            <a:r>
              <a:rPr lang="en-US" altLang="en-US" sz="2400"/>
              <a:t>Student Behavior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06863" y="16002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OUTCOMES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346450" y="49213"/>
            <a:ext cx="5430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>
                <a:solidFill>
                  <a:schemeClr val="accent2"/>
                </a:solidFill>
              </a:rPr>
              <a:t>Supporting Social Competence &amp;</a:t>
            </a:r>
          </a:p>
          <a:p>
            <a:pPr algn="ctr" eaLnBrk="0" hangingPunct="0"/>
            <a:r>
              <a:rPr lang="en-US" altLang="en-US" sz="2800">
                <a:solidFill>
                  <a:schemeClr val="accent2"/>
                </a:solidFill>
              </a:rPr>
              <a:t>Academic Achievement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31075" y="2590800"/>
            <a:ext cx="1660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/>
              <a:t>Supporting</a:t>
            </a:r>
          </a:p>
          <a:p>
            <a:pPr algn="ctr" eaLnBrk="0" hangingPunct="0"/>
            <a:r>
              <a:rPr lang="en-US" altLang="en-US" sz="2400"/>
              <a:t>Decision</a:t>
            </a:r>
          </a:p>
          <a:p>
            <a:pPr algn="ctr" eaLnBrk="0" hangingPunct="0"/>
            <a:r>
              <a:rPr lang="en-US" altLang="en-US" sz="2400"/>
              <a:t>Making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8600" y="762000"/>
            <a:ext cx="2514600" cy="1524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>
                <a:solidFill>
                  <a:srgbClr val="008000"/>
                </a:solidFill>
              </a:rPr>
              <a:t>4 PBS Elements</a:t>
            </a:r>
          </a:p>
        </p:txBody>
      </p:sp>
    </p:spTree>
    <p:extLst>
      <p:ext uri="{BB962C8B-B14F-4D97-AF65-F5344CB8AC3E}">
        <p14:creationId xmlns:p14="http://schemas.microsoft.com/office/powerpoint/2010/main" val="1360657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utoUpdateAnimBg="0"/>
      <p:bldP spid="34826" grpId="0" autoUpdateAnimBg="0"/>
      <p:bldP spid="34828" grpId="0" autoUpdateAnimBg="0"/>
      <p:bldP spid="3482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819400" y="4662488"/>
            <a:ext cx="74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700713" y="4584700"/>
            <a:ext cx="747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905000"/>
            <a:ext cx="3352800" cy="539750"/>
            <a:chOff x="192" y="1297"/>
            <a:chExt cx="2112" cy="239"/>
          </a:xfrm>
        </p:grpSpPr>
        <p:sp>
          <p:nvSpPr>
            <p:cNvPr id="1054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5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Tertiary Interventions/Tier 3: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Dig deeper – why?</a:t>
              </a:r>
            </a:p>
          </p:txBody>
        </p:sp>
        <p:sp>
          <p:nvSpPr>
            <p:cNvPr id="105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84813" y="2057400"/>
            <a:ext cx="2935287" cy="1200150"/>
            <a:chOff x="3455" y="1296"/>
            <a:chExt cx="1849" cy="756"/>
          </a:xfrm>
        </p:grpSpPr>
        <p:sp>
          <p:nvSpPr>
            <p:cNvPr id="105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Text Box 13"/>
            <p:cNvSpPr txBox="1">
              <a:spLocks noChangeArrowheads="1"/>
            </p:cNvSpPr>
            <p:nvPr/>
          </p:nvSpPr>
          <p:spPr bwMode="auto">
            <a:xfrm>
              <a:off x="3840" y="1296"/>
              <a:ext cx="146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Tertiary Intervention/Tier 3: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Ask questions, 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Teach what works better *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	Antibiotics 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952750"/>
            <a:ext cx="2971800" cy="476250"/>
            <a:chOff x="192" y="1876"/>
            <a:chExt cx="1872" cy="140"/>
          </a:xfrm>
        </p:grpSpPr>
        <p:sp>
          <p:nvSpPr>
            <p:cNvPr id="1050" name="Text Box 15"/>
            <p:cNvSpPr txBox="1">
              <a:spLocks noChangeArrowheads="1"/>
            </p:cNvSpPr>
            <p:nvPr/>
          </p:nvSpPr>
          <p:spPr bwMode="auto">
            <a:xfrm>
              <a:off x="192" y="1876"/>
              <a:ext cx="16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Secondary Interventions/Tier 2: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Can’t do/won’t do</a:t>
              </a:r>
            </a:p>
          </p:txBody>
        </p:sp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46738" y="3092450"/>
            <a:ext cx="3076575" cy="1200150"/>
            <a:chOff x="3749" y="1853"/>
            <a:chExt cx="1938" cy="756"/>
          </a:xfrm>
        </p:grpSpPr>
        <p:sp>
          <p:nvSpPr>
            <p:cNvPr id="1048" name="Text Box 18"/>
            <p:cNvSpPr txBox="1">
              <a:spLocks noChangeArrowheads="1"/>
            </p:cNvSpPr>
            <p:nvPr/>
          </p:nvSpPr>
          <p:spPr bwMode="auto">
            <a:xfrm>
              <a:off x="4085" y="1853"/>
              <a:ext cx="160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Secondary Interventions/Tier 2: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Coke test analogy..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	Aspirin, Soup* 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 rot="10739161">
              <a:off x="3749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2400" y="4648200"/>
            <a:ext cx="4724400" cy="1016000"/>
            <a:chOff x="144" y="2929"/>
            <a:chExt cx="4447" cy="291"/>
          </a:xfrm>
        </p:grpSpPr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Universal Intervention</a:t>
              </a: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Tier 1: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Were we clear? Does it work?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How do we respond?</a:t>
              </a: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 </a:t>
              </a:r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1047" name="Line 22"/>
            <p:cNvSpPr>
              <a:spLocks noChangeShapeType="1"/>
            </p:cNvSpPr>
            <p:nvPr/>
          </p:nvSpPr>
          <p:spPr bwMode="auto">
            <a:xfrm>
              <a:off x="2134" y="299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51513" y="4679950"/>
            <a:ext cx="3200400" cy="1384300"/>
            <a:chOff x="4343" y="2871"/>
            <a:chExt cx="2016" cy="872"/>
          </a:xfrm>
        </p:grpSpPr>
        <p:sp>
          <p:nvSpPr>
            <p:cNvPr id="1044" name="Text Box 24"/>
            <p:cNvSpPr txBox="1">
              <a:spLocks noChangeArrowheads="1"/>
            </p:cNvSpPr>
            <p:nvPr/>
          </p:nvSpPr>
          <p:spPr bwMode="auto">
            <a:xfrm>
              <a:off x="4720" y="2871"/>
              <a:ext cx="163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Universal Intervention/Tier 1: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Be clear on expectations,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 make sure they work, be humane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	Rest, Vitamins* </a:t>
              </a:r>
            </a:p>
            <a:p>
              <a:pPr eaLnBrk="0" hangingPunct="0"/>
              <a:endParaRPr lang="en-US" sz="1200" u="sng">
                <a:latin typeface="Comic Sans MS" pitchFamily="66" charset="0"/>
              </a:endParaRP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 rot="10779294">
              <a:off x="4343" y="3031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532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/>
              <a:t>Designing School-Wide Systems for Student Success</a:t>
            </a:r>
            <a:br>
              <a:rPr lang="en-US" sz="2400" b="1" dirty="0" smtClean="0"/>
            </a:br>
            <a:r>
              <a:rPr lang="en-US" sz="2400" b="1" i="1" dirty="0" smtClean="0"/>
              <a:t>A Response to Intervention Model/MTSS</a:t>
            </a:r>
          </a:p>
        </p:txBody>
      </p:sp>
      <p:sp>
        <p:nvSpPr>
          <p:cNvPr id="1041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147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Questions</a:t>
            </a:r>
          </a:p>
        </p:txBody>
      </p:sp>
      <p:sp>
        <p:nvSpPr>
          <p:cNvPr id="1042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126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Answers</a:t>
            </a:r>
          </a:p>
        </p:txBody>
      </p:sp>
      <p:sp>
        <p:nvSpPr>
          <p:cNvPr id="1043" name="TextBox 9"/>
          <p:cNvSpPr txBox="1">
            <a:spLocks noChangeArrowheads="1"/>
          </p:cNvSpPr>
          <p:nvPr/>
        </p:nvSpPr>
        <p:spPr bwMode="auto">
          <a:xfrm>
            <a:off x="6553200" y="6553200"/>
            <a:ext cx="1449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r>
              <a:rPr lang="en-US" sz="1200"/>
              <a:t>Scott, T. examples </a:t>
            </a:r>
          </a:p>
        </p:txBody>
      </p:sp>
    </p:spTree>
    <p:extLst>
      <p:ext uri="{BB962C8B-B14F-4D97-AF65-F5344CB8AC3E}">
        <p14:creationId xmlns:p14="http://schemas.microsoft.com/office/powerpoint/2010/main" val="3452401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Buying a car</a:t>
            </a:r>
          </a:p>
        </p:txBody>
      </p:sp>
      <p:pic>
        <p:nvPicPr>
          <p:cNvPr id="921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3867150" cy="2362200"/>
          </a:xfrm>
        </p:spPr>
      </p:pic>
      <p:sp>
        <p:nvSpPr>
          <p:cNvPr id="9220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338388"/>
            <a:ext cx="4038600" cy="4525962"/>
          </a:xfrm>
        </p:spPr>
        <p:txBody>
          <a:bodyPr/>
          <a:lstStyle/>
          <a:p>
            <a:r>
              <a:rPr lang="en-US" altLang="en-US" smtClean="0"/>
              <a:t>List out the steps you took last time you bought a car…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762000" y="6477000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bestig.blogspot.com </a:t>
            </a:r>
          </a:p>
        </p:txBody>
      </p:sp>
    </p:spTree>
    <p:extLst>
      <p:ext uri="{BB962C8B-B14F-4D97-AF65-F5344CB8AC3E}">
        <p14:creationId xmlns:p14="http://schemas.microsoft.com/office/powerpoint/2010/main" val="114199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altLang="en-US" smtClean="0"/>
              <a:t>Steps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15888" y="6448425"/>
            <a:ext cx="189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Car </a:t>
            </a:r>
            <a:r>
              <a:rPr lang="en-US" altLang="en-US" sz="400">
                <a:latin typeface="Arial" pitchFamily="34" charset="0"/>
                <a:hlinkClick r:id="rId3"/>
              </a:rPr>
              <a:t>http://www.prweb.com/releases/2012/8/prweb9815542.htm</a:t>
            </a:r>
            <a:endParaRPr lang="en-US" altLang="en-US" sz="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Research </a:t>
            </a:r>
            <a:r>
              <a:rPr lang="en-US" altLang="en-US" sz="400">
                <a:latin typeface="Arial" pitchFamily="34" charset="0"/>
                <a:hlinkClick r:id="rId4"/>
              </a:rPr>
              <a:t>http://www.uic.edu/uic/research/</a:t>
            </a:r>
            <a:r>
              <a:rPr lang="en-US" altLang="en-US" sz="40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Test drive </a:t>
            </a:r>
            <a:r>
              <a:rPr lang="en-US" altLang="en-US" sz="400">
                <a:latin typeface="Arial" pitchFamily="34" charset="0"/>
                <a:hlinkClick r:id="rId5"/>
              </a:rPr>
              <a:t>http://www.familyhyundai.com/family-hyundai-customer-reviews/</a:t>
            </a:r>
            <a:endParaRPr lang="en-US" altLang="en-US" sz="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Contract http://www.icts.uiowa.edu/content/contract-negotiation 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685800"/>
            <a:ext cx="32702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85800"/>
            <a:ext cx="4038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733800"/>
            <a:ext cx="32908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41322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486400" y="3027363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Research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219200" y="3033713"/>
            <a:ext cx="239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Consider Needs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817688" y="6002338"/>
            <a:ext cx="123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Sample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5867400" y="6002338"/>
            <a:ext cx="1281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Sign Up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4867275" y="3495675"/>
            <a:ext cx="2743200" cy="256381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Not First!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2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Exploration Examples From 4 High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Communication - 	timeliness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School climate</a:t>
            </a:r>
          </a:p>
          <a:p>
            <a:pPr lvl="1"/>
            <a:r>
              <a:rPr lang="en-US" dirty="0" smtClean="0"/>
              <a:t> Efficient meetings</a:t>
            </a:r>
          </a:p>
          <a:p>
            <a:pPr lvl="1"/>
            <a:r>
              <a:rPr lang="en-US" dirty="0" smtClean="0"/>
              <a:t> Integration of PD</a:t>
            </a:r>
          </a:p>
          <a:p>
            <a:pPr lvl="1"/>
            <a:r>
              <a:rPr lang="en-US" dirty="0" smtClean="0"/>
              <a:t> Work with PLCs</a:t>
            </a:r>
          </a:p>
          <a:p>
            <a:pPr lvl="1"/>
            <a:r>
              <a:rPr lang="en-US" dirty="0" smtClean="0"/>
              <a:t>Define academic and     	behavior expectations</a:t>
            </a:r>
          </a:p>
          <a:p>
            <a:pPr lvl="1"/>
            <a:r>
              <a:rPr lang="en-US" dirty="0" smtClean="0"/>
              <a:t>Use data for decisions</a:t>
            </a:r>
          </a:p>
          <a:p>
            <a:pPr lvl="1"/>
            <a:r>
              <a:rPr lang="en-US" dirty="0" smtClean="0"/>
              <a:t>Braid initiatives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Align administrative 	supports with 	strategies</a:t>
            </a:r>
          </a:p>
          <a:p>
            <a:pPr lvl="1"/>
            <a:r>
              <a:rPr lang="en-US" dirty="0" smtClean="0"/>
              <a:t>Students within special 	support needs</a:t>
            </a:r>
          </a:p>
          <a:p>
            <a:pPr lvl="1"/>
            <a:r>
              <a:rPr lang="en-US" b="1" dirty="0" smtClean="0"/>
              <a:t>Need for increased 	school spirit</a:t>
            </a:r>
          </a:p>
          <a:p>
            <a:pPr lvl="1"/>
            <a:r>
              <a:rPr lang="en-US" dirty="0" smtClean="0"/>
              <a:t>Distribute roles</a:t>
            </a:r>
          </a:p>
          <a:p>
            <a:pPr lvl="1"/>
            <a:r>
              <a:rPr lang="en-US" dirty="0" smtClean="0"/>
              <a:t>Parental involvement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78882"/>
            <a:ext cx="709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example  of questions: </a:t>
            </a:r>
            <a:r>
              <a:rPr lang="en-US" dirty="0" smtClean="0">
                <a:hlinkClick r:id="rId3"/>
              </a:rPr>
              <a:t>http://www.hankbohanon.net</a:t>
            </a:r>
            <a:r>
              <a:rPr lang="en-US" dirty="0" smtClean="0"/>
              <a:t>  (Resources tab)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4362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All Need Support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teams in school settings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5" y="1828800"/>
            <a:ext cx="3605645" cy="4346532"/>
          </a:xfrm>
        </p:spPr>
      </p:pic>
      <p:sp>
        <p:nvSpPr>
          <p:cNvPr id="5" name="TextBox 4"/>
          <p:cNvSpPr txBox="1"/>
          <p:nvPr/>
        </p:nvSpPr>
        <p:spPr>
          <a:xfrm>
            <a:off x="6858000" y="60960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Duck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4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Picture 2" descr="http://brandimpact.files.wordpress.com/2011/01/consens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6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Effective Meetings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Scheduling and communication </a:t>
            </a:r>
          </a:p>
          <a:p>
            <a:pPr eaLnBrk="1" hangingPunct="1"/>
            <a:r>
              <a:rPr lang="en-US" altLang="en-US" sz="2800" smtClean="0"/>
              <a:t>Creation and use of an agenda </a:t>
            </a:r>
          </a:p>
          <a:p>
            <a:pPr eaLnBrk="1" hangingPunct="1"/>
            <a:r>
              <a:rPr lang="en-US" altLang="en-US" sz="2800" smtClean="0"/>
              <a:t>Meeting begins and ends on-time </a:t>
            </a:r>
          </a:p>
          <a:p>
            <a:pPr eaLnBrk="1" hangingPunct="1"/>
            <a:r>
              <a:rPr lang="en-US" altLang="en-US" sz="2800" smtClean="0"/>
              <a:t>Keeping the meeting on track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Action plan/delegating tasks </a:t>
            </a:r>
          </a:p>
          <a:p>
            <a:pPr eaLnBrk="1" hangingPunct="1"/>
            <a:r>
              <a:rPr lang="en-US" altLang="en-US" sz="2800" smtClean="0"/>
              <a:t>Meeting Participation </a:t>
            </a:r>
          </a:p>
          <a:p>
            <a:pPr eaLnBrk="1" hangingPunct="1"/>
            <a:r>
              <a:rPr lang="en-US" altLang="en-US" sz="2800" smtClean="0"/>
              <a:t>Dissemination of meeting notes</a:t>
            </a:r>
            <a:r>
              <a:rPr lang="en-US" altLang="en-US" sz="2800" b="1" smtClean="0"/>
              <a:t> 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28600" y="5715000"/>
            <a:ext cx="8161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See examples: Herding Cats, Bad Meetings, Action Plans, </a:t>
            </a:r>
            <a:r>
              <a:rPr lang="en-US" altLang="en-US" dirty="0" smtClean="0"/>
              <a:t>Sample VT agenda</a:t>
            </a:r>
          </a:p>
          <a:p>
            <a:pPr eaLnBrk="1" hangingPunct="1"/>
            <a:r>
              <a:rPr lang="en-US" altLang="en-US" dirty="0" smtClean="0"/>
              <a:t>Rate </a:t>
            </a:r>
            <a:r>
              <a:rPr lang="en-US" altLang="en-US" dirty="0"/>
              <a:t>yourself – </a:t>
            </a:r>
          </a:p>
          <a:p>
            <a:pPr eaLnBrk="1" hangingPunct="1"/>
            <a:r>
              <a:rPr lang="en-US" altLang="en-US" dirty="0"/>
              <a:t>handbook</a:t>
            </a:r>
          </a:p>
        </p:txBody>
      </p:sp>
    </p:spTree>
    <p:extLst>
      <p:ext uri="{BB962C8B-B14F-4D97-AF65-F5344CB8AC3E}">
        <p14:creationId xmlns:p14="http://schemas.microsoft.com/office/powerpoint/2010/main" val="4107620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597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99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</a:t>
            </a:r>
            <a:r>
              <a:rPr lang="en-US" dirty="0"/>
              <a:t>the health of their teams on each </a:t>
            </a:r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 (use </a:t>
            </a:r>
            <a:r>
              <a:rPr lang="en-US" dirty="0"/>
              <a:t>Effective </a:t>
            </a:r>
            <a:r>
              <a:rPr lang="en-US" dirty="0" smtClean="0"/>
              <a:t>Meetings slide)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5 positive  things are going </a:t>
            </a:r>
            <a:r>
              <a:rPr lang="en-US" dirty="0" smtClean="0"/>
              <a:t>great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1 not at all and we need to work on </a:t>
            </a:r>
            <a:r>
              <a:rPr lang="en-US" dirty="0" smtClean="0"/>
              <a:t>this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0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Work smarter and effective teams in school settings</a:t>
            </a:r>
          </a:p>
        </p:txBody>
      </p:sp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363" y="1747838"/>
            <a:ext cx="5629275" cy="4229100"/>
          </a:xfrm>
        </p:spPr>
      </p:pic>
    </p:spTree>
    <p:extLst>
      <p:ext uri="{BB962C8B-B14F-4D97-AF65-F5344CB8AC3E}">
        <p14:creationId xmlns:p14="http://schemas.microsoft.com/office/powerpoint/2010/main" val="36076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Alterable Variables</a:t>
            </a:r>
          </a:p>
        </p:txBody>
      </p:sp>
      <p:pic>
        <p:nvPicPr>
          <p:cNvPr id="542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268287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buFont typeface="Arial"/>
              <a:buChar char="•"/>
              <a:defRPr/>
            </a:pPr>
            <a:r>
              <a:rPr lang="en-US" sz="2400" dirty="0">
                <a:cs typeface="MS PGothic" charset="0"/>
              </a:rPr>
              <a:t>Engagement </a:t>
            </a:r>
          </a:p>
          <a:p>
            <a:pPr algn="ctr">
              <a:defRPr/>
            </a:pPr>
            <a:r>
              <a:rPr lang="en-US" sz="2400" dirty="0">
                <a:cs typeface="MS PGothic" charset="0"/>
              </a:rPr>
              <a:t>and failure rates</a:t>
            </a:r>
          </a:p>
          <a:p>
            <a:pPr>
              <a:defRPr/>
            </a:pPr>
            <a:r>
              <a:rPr lang="en-US" altLang="en-US" sz="2400" dirty="0">
                <a:cs typeface="MS PGothic" charset="0"/>
              </a:rPr>
              <a:t>(Allen et al., 2013)</a:t>
            </a:r>
          </a:p>
          <a:p>
            <a:pPr>
              <a:defRPr/>
            </a:pPr>
            <a:endParaRPr lang="en-US" dirty="0">
              <a:cs typeface="MS PGothic" charset="0"/>
            </a:endParaRPr>
          </a:p>
          <a:p>
            <a:pPr algn="ctr">
              <a:defRPr/>
            </a:pPr>
            <a:endParaRPr lang="en-US" dirty="0">
              <a:cs typeface="MS PGothic" charset="0"/>
            </a:endParaRP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057400" y="5970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pic>
        <p:nvPicPr>
          <p:cNvPr id="5427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10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3252788" y="4648200"/>
            <a:ext cx="55213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/9</a:t>
            </a:r>
            <a:r>
              <a:rPr lang="en-US" baseline="30000"/>
              <a:t>th</a:t>
            </a:r>
            <a:r>
              <a:rPr lang="en-US"/>
              <a:t> attendance, 8</a:t>
            </a:r>
            <a:r>
              <a:rPr lang="en-US" baseline="30000"/>
              <a:t>th</a:t>
            </a:r>
            <a:r>
              <a:rPr lang="en-US"/>
              <a:t>/9</a:t>
            </a:r>
            <a:r>
              <a:rPr lang="en-US" baseline="30000"/>
              <a:t>th</a:t>
            </a:r>
            <a:r>
              <a:rPr lang="en-US"/>
              <a:t> GPA</a:t>
            </a:r>
          </a:p>
          <a:p>
            <a:r>
              <a:rPr lang="en-US"/>
              <a:t>	predict graduation (Burke, 2015)</a:t>
            </a:r>
          </a:p>
          <a:p>
            <a:pPr>
              <a:buFont typeface="Arial" charset="0"/>
              <a:buChar char="•"/>
            </a:pPr>
            <a:r>
              <a:rPr lang="en-US"/>
              <a:t>Reading assessment scores </a:t>
            </a:r>
          </a:p>
          <a:p>
            <a:r>
              <a:rPr lang="en-US"/>
              <a:t>	predict college readiness </a:t>
            </a:r>
          </a:p>
          <a:p>
            <a:r>
              <a:rPr lang="en-US"/>
              <a:t>	(Koon &amp; Petscher, 2016)</a:t>
            </a:r>
          </a:p>
          <a:p>
            <a:r>
              <a:rPr lang="en-US" sz="1800"/>
              <a:t>	</a:t>
            </a:r>
          </a:p>
        </p:txBody>
      </p:sp>
      <p:sp>
        <p:nvSpPr>
          <p:cNvPr id="54279" name="TextBox 9"/>
          <p:cNvSpPr txBox="1">
            <a:spLocks noChangeArrowheads="1"/>
          </p:cNvSpPr>
          <p:nvPr/>
        </p:nvSpPr>
        <p:spPr bwMode="auto">
          <a:xfrm>
            <a:off x="1301750" y="6475413"/>
            <a:ext cx="9080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"/>
              <a:t>http://www.bristol.ac.uk/physics/</a:t>
            </a:r>
          </a:p>
        </p:txBody>
      </p:sp>
    </p:spTree>
    <p:extLst>
      <p:ext uri="{BB962C8B-B14F-4D97-AF65-F5344CB8AC3E}">
        <p14:creationId xmlns:p14="http://schemas.microsoft.com/office/powerpoint/2010/main" val="252851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28194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grpSp>
        <p:nvGrpSpPr>
          <p:cNvPr id="60423" name="Group 8"/>
          <p:cNvGrpSpPr>
            <a:grpSpLocks/>
          </p:cNvGrpSpPr>
          <p:nvPr/>
        </p:nvGrpSpPr>
        <p:grpSpPr bwMode="auto">
          <a:xfrm>
            <a:off x="304800" y="1905000"/>
            <a:ext cx="3352800" cy="822325"/>
            <a:chOff x="192" y="1297"/>
            <a:chExt cx="2112" cy="518"/>
          </a:xfrm>
        </p:grpSpPr>
        <p:sp>
          <p:nvSpPr>
            <p:cNvPr id="60444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209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Interventions/Tier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*Young Leaders                                  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*National Honor Society; Eyes on the World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Secondary/Tertiary-SLC teams</a:t>
              </a:r>
            </a:p>
          </p:txBody>
        </p:sp>
        <p:sp>
          <p:nvSpPr>
            <p:cNvPr id="6044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4" name="Group 11"/>
          <p:cNvGrpSpPr>
            <a:grpSpLocks/>
          </p:cNvGrpSpPr>
          <p:nvPr/>
        </p:nvGrpSpPr>
        <p:grpSpPr bwMode="auto">
          <a:xfrm>
            <a:off x="5484813" y="2135188"/>
            <a:ext cx="3228975" cy="639762"/>
            <a:chOff x="3455" y="1345"/>
            <a:chExt cx="2034" cy="403"/>
          </a:xfrm>
        </p:grpSpPr>
        <p:sp>
          <p:nvSpPr>
            <p:cNvPr id="6044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164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- Assessment based…Wraparound,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</p:grpSp>
      <p:grpSp>
        <p:nvGrpSpPr>
          <p:cNvPr id="60425" name="Group 14"/>
          <p:cNvGrpSpPr>
            <a:grpSpLocks/>
          </p:cNvGrpSpPr>
          <p:nvPr/>
        </p:nvGrpSpPr>
        <p:grpSpPr bwMode="auto">
          <a:xfrm>
            <a:off x="304800" y="3049588"/>
            <a:ext cx="3016250" cy="1735137"/>
            <a:chOff x="192" y="1921"/>
            <a:chExt cx="1900" cy="1093"/>
          </a:xfrm>
        </p:grpSpPr>
        <p:sp>
          <p:nvSpPr>
            <p:cNvPr id="60440" name="Text Box 15"/>
            <p:cNvSpPr txBox="1">
              <a:spLocks noChangeArrowheads="1"/>
            </p:cNvSpPr>
            <p:nvPr/>
          </p:nvSpPr>
          <p:spPr bwMode="auto">
            <a:xfrm>
              <a:off x="192" y="1921"/>
              <a:ext cx="1900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Secondary/Tertiary-SLC teams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AVID; Mentor Moms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Credit Recovery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After School Matters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ELL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Summer School/(Freshman Connection)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Gear-Up</a:t>
              </a:r>
            </a:p>
            <a:p>
              <a:endParaRPr lang="en-US" sz="1200" u="sng">
                <a:latin typeface="Comic Sans MS" charset="0"/>
                <a:cs typeface="Arial" charset="0"/>
              </a:endParaRPr>
            </a:p>
          </p:txBody>
        </p:sp>
        <p:sp>
          <p:nvSpPr>
            <p:cNvPr id="60441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6" name="Group 17"/>
          <p:cNvGrpSpPr>
            <a:grpSpLocks/>
          </p:cNvGrpSpPr>
          <p:nvPr/>
        </p:nvGrpSpPr>
        <p:grpSpPr bwMode="auto">
          <a:xfrm>
            <a:off x="5486400" y="3200400"/>
            <a:ext cx="3743325" cy="1200150"/>
            <a:chOff x="3648" y="1921"/>
            <a:chExt cx="2358" cy="756"/>
          </a:xfrm>
        </p:grpSpPr>
        <p:sp>
          <p:nvSpPr>
            <p:cNvPr id="60438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183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 AVID, After School Matters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 ELL;Gear-up;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Summer School(freshman Connection)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 In HouseTutoring- Mentor Moms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0439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7" name="Group 20"/>
          <p:cNvGrpSpPr>
            <a:grpSpLocks/>
          </p:cNvGrpSpPr>
          <p:nvPr/>
        </p:nvGrpSpPr>
        <p:grpSpPr bwMode="auto">
          <a:xfrm>
            <a:off x="152400" y="4648200"/>
            <a:ext cx="4724400" cy="1368425"/>
            <a:chOff x="144" y="2929"/>
            <a:chExt cx="4447" cy="392"/>
          </a:xfrm>
        </p:grpSpPr>
        <p:sp>
          <p:nvSpPr>
            <p:cNvPr id="60436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In-House Tutoring; Summer 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School (freshman Connection),ASPIRA;_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Service Learning;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Attendance andTardies_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SLC; PARR; Freshman Seminar</a:t>
              </a:r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0437" name="Line 22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8" name="Group 23"/>
          <p:cNvGrpSpPr>
            <a:grpSpLocks/>
          </p:cNvGrpSpPr>
          <p:nvPr/>
        </p:nvGrpSpPr>
        <p:grpSpPr bwMode="auto">
          <a:xfrm>
            <a:off x="5257800" y="4800600"/>
            <a:ext cx="3522663" cy="1552575"/>
            <a:chOff x="4032" y="2929"/>
            <a:chExt cx="2219" cy="978"/>
          </a:xfrm>
        </p:grpSpPr>
        <p:sp>
          <p:nvSpPr>
            <p:cNvPr id="60434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173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Intervention/Tier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-PARR</a:t>
              </a:r>
            </a:p>
            <a:p>
              <a:pPr>
                <a:buFontTx/>
                <a:buChar char="-"/>
              </a:pPr>
              <a:r>
                <a:rPr lang="en-US" sz="1200" u="sng">
                  <a:latin typeface="Comic Sans MS" charset="0"/>
                  <a:cs typeface="Arial" charset="0"/>
                </a:rPr>
                <a:t>Attendance and Tardy</a:t>
              </a:r>
            </a:p>
            <a:p>
              <a:pPr>
                <a:buFontTx/>
                <a:buChar char="-"/>
              </a:pPr>
              <a:r>
                <a:rPr lang="en-US" sz="1200" u="sng">
                  <a:latin typeface="Comic Sans MS" charset="0"/>
                  <a:cs typeface="Arial" charset="0"/>
                </a:rPr>
                <a:t>- Small Learning Communities (SLC)</a:t>
              </a:r>
            </a:p>
            <a:p>
              <a:endParaRPr lang="en-US" sz="1200" u="sng">
                <a:latin typeface="Comic Sans MS" charset="0"/>
                <a:cs typeface="Arial" charset="0"/>
              </a:endParaRPr>
            </a:p>
            <a:p>
              <a:endParaRPr lang="en-US" sz="1200" u="sng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0435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429" name="Object 26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27"/>
          <p:cNvGraphicFramePr>
            <a:graphicFrameLocks noChangeAspect="1"/>
          </p:cNvGraphicFramePr>
          <p:nvPr/>
        </p:nvGraphicFramePr>
        <p:xfrm>
          <a:off x="45720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0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smtClean="0">
                <a:ea typeface="+mj-ea"/>
                <a:cs typeface="+mj-cs"/>
              </a:rPr>
              <a:t>Designing School-Wide Systems for Student Success</a:t>
            </a:r>
            <a:br>
              <a:rPr lang="en-US" sz="2400" b="1" smtClean="0">
                <a:ea typeface="+mj-ea"/>
                <a:cs typeface="+mj-cs"/>
              </a:rPr>
            </a:br>
            <a:r>
              <a:rPr lang="en-US" sz="2400" b="1" i="1" smtClean="0">
                <a:ea typeface="+mj-ea"/>
                <a:cs typeface="+mj-cs"/>
              </a:rPr>
              <a:t>A Response to Intervention Model</a:t>
            </a:r>
          </a:p>
        </p:txBody>
      </p:sp>
      <p:sp>
        <p:nvSpPr>
          <p:cNvPr id="60432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Academic Systems</a:t>
            </a:r>
          </a:p>
        </p:txBody>
      </p:sp>
      <p:sp>
        <p:nvSpPr>
          <p:cNvPr id="60433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1229853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28194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grpSp>
        <p:nvGrpSpPr>
          <p:cNvPr id="62471" name="Group 8"/>
          <p:cNvGrpSpPr>
            <a:grpSpLocks/>
          </p:cNvGrpSpPr>
          <p:nvPr/>
        </p:nvGrpSpPr>
        <p:grpSpPr bwMode="auto">
          <a:xfrm>
            <a:off x="304800" y="2058988"/>
            <a:ext cx="3352800" cy="822325"/>
            <a:chOff x="192" y="1297"/>
            <a:chExt cx="2112" cy="518"/>
          </a:xfrm>
        </p:grpSpPr>
        <p:sp>
          <p:nvSpPr>
            <p:cNvPr id="62492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49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Interventions/Tier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</a:t>
              </a:r>
            </a:p>
          </p:txBody>
        </p:sp>
        <p:sp>
          <p:nvSpPr>
            <p:cNvPr id="62493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2" name="Group 11"/>
          <p:cNvGrpSpPr>
            <a:grpSpLocks/>
          </p:cNvGrpSpPr>
          <p:nvPr/>
        </p:nvGrpSpPr>
        <p:grpSpPr bwMode="auto">
          <a:xfrm>
            <a:off x="5410200" y="2133600"/>
            <a:ext cx="2914650" cy="822325"/>
            <a:chOff x="3455" y="1345"/>
            <a:chExt cx="1836" cy="518"/>
          </a:xfrm>
        </p:grpSpPr>
        <p:sp>
          <p:nvSpPr>
            <p:cNvPr id="62490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14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</a:t>
              </a:r>
            </a:p>
          </p:txBody>
        </p:sp>
      </p:grpSp>
      <p:grpSp>
        <p:nvGrpSpPr>
          <p:cNvPr id="62473" name="Group 14"/>
          <p:cNvGrpSpPr>
            <a:grpSpLocks/>
          </p:cNvGrpSpPr>
          <p:nvPr/>
        </p:nvGrpSpPr>
        <p:grpSpPr bwMode="auto">
          <a:xfrm>
            <a:off x="304800" y="3049588"/>
            <a:ext cx="2971800" cy="1004887"/>
            <a:chOff x="192" y="1921"/>
            <a:chExt cx="1872" cy="633"/>
          </a:xfrm>
        </p:grpSpPr>
        <p:sp>
          <p:nvSpPr>
            <p:cNvPr id="62488" name="Text Box 15"/>
            <p:cNvSpPr txBox="1">
              <a:spLocks noChangeArrowheads="1"/>
            </p:cNvSpPr>
            <p:nvPr/>
          </p:nvSpPr>
          <p:spPr bwMode="auto">
            <a:xfrm>
              <a:off x="192" y="1921"/>
              <a:ext cx="158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4" name="Group 17"/>
          <p:cNvGrpSpPr>
            <a:grpSpLocks/>
          </p:cNvGrpSpPr>
          <p:nvPr/>
        </p:nvGrpSpPr>
        <p:grpSpPr bwMode="auto">
          <a:xfrm>
            <a:off x="5786438" y="3048000"/>
            <a:ext cx="3357562" cy="1004888"/>
            <a:chOff x="3648" y="1921"/>
            <a:chExt cx="2115" cy="633"/>
          </a:xfrm>
        </p:grpSpPr>
        <p:sp>
          <p:nvSpPr>
            <p:cNvPr id="62486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158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7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5" name="Group 20"/>
          <p:cNvGrpSpPr>
            <a:grpSpLocks/>
          </p:cNvGrpSpPr>
          <p:nvPr/>
        </p:nvGrpSpPr>
        <p:grpSpPr bwMode="auto">
          <a:xfrm>
            <a:off x="304800" y="4648200"/>
            <a:ext cx="2438400" cy="1004888"/>
            <a:chOff x="144" y="2929"/>
            <a:chExt cx="1584" cy="633"/>
          </a:xfrm>
        </p:grpSpPr>
        <p:sp>
          <p:nvSpPr>
            <p:cNvPr id="62484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123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</a:t>
              </a:r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5" name="Line 22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6" name="Group 23"/>
          <p:cNvGrpSpPr>
            <a:grpSpLocks/>
          </p:cNvGrpSpPr>
          <p:nvPr/>
        </p:nvGrpSpPr>
        <p:grpSpPr bwMode="auto">
          <a:xfrm>
            <a:off x="6048375" y="4648200"/>
            <a:ext cx="3095625" cy="822325"/>
            <a:chOff x="4032" y="2929"/>
            <a:chExt cx="1950" cy="518"/>
          </a:xfrm>
        </p:grpSpPr>
        <p:sp>
          <p:nvSpPr>
            <p:cNvPr id="62482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147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Intervention/Tier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______________________</a:t>
              </a:r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3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7" name="Object 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3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3"/>
          <p:cNvGraphicFramePr>
            <a:graphicFrameLocks noChangeAspect="1"/>
          </p:cNvGraphicFramePr>
          <p:nvPr/>
        </p:nvGraphicFramePr>
        <p:xfrm>
          <a:off x="45720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4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ACTIVITY</a:t>
            </a:r>
            <a:r>
              <a:rPr lang="en-US" sz="2000" b="1">
                <a:latin typeface="Arial" charset="0"/>
              </a:rPr>
              <a:t/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Designing School-Wide Systems for Student Success</a:t>
            </a:r>
            <a:br>
              <a:rPr lang="en-US" sz="2000" b="1">
                <a:latin typeface="Arial" charset="0"/>
              </a:rPr>
            </a:br>
            <a:r>
              <a:rPr lang="en-US" sz="2000" b="1" i="1">
                <a:latin typeface="Arial" charset="0"/>
              </a:rPr>
              <a:t>A Response to Intervention Model</a:t>
            </a:r>
          </a:p>
        </p:txBody>
      </p:sp>
      <p:sp>
        <p:nvSpPr>
          <p:cNvPr id="62480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Academic Systems</a:t>
            </a:r>
          </a:p>
        </p:txBody>
      </p:sp>
      <p:sp>
        <p:nvSpPr>
          <p:cNvPr id="62481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3154675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Describe Your Closet</a:t>
            </a:r>
          </a:p>
        </p:txBody>
      </p:sp>
      <p:pic>
        <p:nvPicPr>
          <p:cNvPr id="56322" name="Content Placeholder 3" descr="6334619144_0fee129e42_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 b="13412"/>
          <a:stretch>
            <a:fillRect/>
          </a:stretch>
        </p:blipFill>
        <p:spPr>
          <a:xfrm>
            <a:off x="1447800" y="1371600"/>
            <a:ext cx="6019800" cy="3309938"/>
          </a:xfrm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3962400" y="4724400"/>
            <a:ext cx="6858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"/>
              <a:t>https://flic.kr/p/aDLzzs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1752600" y="5029200"/>
            <a:ext cx="634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Rate it on a scale from 1-10 before you buy</a:t>
            </a:r>
          </a:p>
          <a:p>
            <a:r>
              <a:rPr lang="en-US"/>
              <a:t>Would you buy it again?</a:t>
            </a:r>
          </a:p>
          <a:p>
            <a:r>
              <a:rPr lang="en-US"/>
              <a:t>Have you used it one year? (McKeon, 2014)</a:t>
            </a:r>
          </a:p>
        </p:txBody>
      </p:sp>
    </p:spTree>
    <p:extLst>
      <p:ext uri="{BB962C8B-B14F-4D97-AF65-F5344CB8AC3E}">
        <p14:creationId xmlns:p14="http://schemas.microsoft.com/office/powerpoint/2010/main" val="406724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/>
              <a:t>M. Greeley Center for Catholic </a:t>
            </a:r>
            <a:r>
              <a:rPr lang="en-US" dirty="0" smtClean="0"/>
              <a:t>Education and Staff</a:t>
            </a:r>
          </a:p>
          <a:p>
            <a:r>
              <a:rPr lang="en-US" dirty="0" smtClean="0"/>
              <a:t>Verna </a:t>
            </a:r>
            <a:r>
              <a:rPr lang="en-US" dirty="0"/>
              <a:t>Allworth, Regina Dominican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Preparing Data for Decisions</a:t>
            </a:r>
          </a:p>
        </p:txBody>
      </p:sp>
      <p:sp>
        <p:nvSpPr>
          <p:cNvPr id="7680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Video – Sales are up</a:t>
            </a:r>
          </a:p>
        </p:txBody>
      </p:sp>
    </p:spTree>
    <p:extLst>
      <p:ext uri="{BB962C8B-B14F-4D97-AF65-F5344CB8AC3E}">
        <p14:creationId xmlns:p14="http://schemas.microsoft.com/office/powerpoint/2010/main" val="237223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 If these were your data, how would you respond? (see workbook)</a:t>
            </a:r>
          </a:p>
        </p:txBody>
      </p:sp>
    </p:spTree>
    <p:extLst>
      <p:ext uri="{BB962C8B-B14F-4D97-AF65-F5344CB8AC3E}">
        <p14:creationId xmlns:p14="http://schemas.microsoft.com/office/powerpoint/2010/main" val="92642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431800" y="1193800"/>
          <a:ext cx="8280400" cy="548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SET Data School 2 (year 1)</a:t>
            </a:r>
          </a:p>
        </p:txBody>
      </p:sp>
    </p:spTree>
    <p:extLst>
      <p:ext uri="{BB962C8B-B14F-4D97-AF65-F5344CB8AC3E}">
        <p14:creationId xmlns:p14="http://schemas.microsoft.com/office/powerpoint/2010/main" val="237266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6725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02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6725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277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Teaching, Acknowledging, Redirection 	training for teachers of first year high 	school students</a:t>
            </a:r>
          </a:p>
          <a:p>
            <a:r>
              <a:rPr lang="en-US" dirty="0" smtClean="0"/>
              <a:t> Orientation for first year high school students</a:t>
            </a:r>
          </a:p>
          <a:p>
            <a:r>
              <a:rPr lang="en-US" dirty="0" smtClean="0"/>
              <a:t> Circuit training for staff during opening of 	school</a:t>
            </a:r>
          </a:p>
          <a:p>
            <a:r>
              <a:rPr lang="en-US" dirty="0" smtClean="0"/>
              <a:t> School store opens and training provided 	for 	staff</a:t>
            </a:r>
          </a:p>
        </p:txBody>
      </p:sp>
    </p:spTree>
    <p:extLst>
      <p:ext uri="{BB962C8B-B14F-4D97-AF65-F5344CB8AC3E}">
        <p14:creationId xmlns:p14="http://schemas.microsoft.com/office/powerpoint/2010/main" val="82151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 School Environments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6172200"/>
            <a:ext cx="152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See </a:t>
            </a:r>
            <a:r>
              <a:rPr lang="en-US" dirty="0"/>
              <a:t>Handout “Supportive Environments </a:t>
            </a:r>
            <a:r>
              <a:rPr lang="en-US" dirty="0" smtClean="0"/>
              <a:t>Quiz”</a:t>
            </a:r>
          </a:p>
          <a:p>
            <a:r>
              <a:rPr lang="en-US" dirty="0"/>
              <a:t> </a:t>
            </a:r>
            <a:r>
              <a:rPr lang="en-US" dirty="0" smtClean="0"/>
              <a:t>Take the quiz</a:t>
            </a:r>
          </a:p>
        </p:txBody>
      </p:sp>
    </p:spTree>
    <p:extLst>
      <p:ext uri="{BB962C8B-B14F-4D97-AF65-F5344CB8AC3E}">
        <p14:creationId xmlns:p14="http://schemas.microsoft.com/office/powerpoint/2010/main" val="10547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Walk around while the music plays. When music stops, tell someone about </a:t>
            </a:r>
            <a:r>
              <a:rPr lang="en-US" dirty="0" smtClean="0">
                <a:solidFill>
                  <a:schemeClr val="tx1"/>
                </a:solidFill>
              </a:rPr>
              <a:t>your favorite class and  teacher</a:t>
            </a:r>
          </a:p>
        </p:txBody>
      </p:sp>
    </p:spTree>
    <p:extLst>
      <p:ext uri="{BB962C8B-B14F-4D97-AF65-F5344CB8AC3E}">
        <p14:creationId xmlns:p14="http://schemas.microsoft.com/office/powerpoint/2010/main" val="156595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Powerpoints</a:t>
            </a:r>
            <a:r>
              <a:rPr lang="en-US" altLang="en-US" dirty="0" smtClean="0"/>
              <a:t>: </a:t>
            </a:r>
            <a:r>
              <a:rPr lang="en-US" dirty="0" smtClean="0"/>
              <a:t>Enduring Understandings 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dirty="0" smtClean="0"/>
              <a:t>Prepare our </a:t>
            </a:r>
            <a:r>
              <a:rPr lang="en-US" b="1" dirty="0" smtClean="0"/>
              <a:t>staff </a:t>
            </a:r>
            <a:r>
              <a:rPr lang="en-US" dirty="0" smtClean="0"/>
              <a:t>for implementation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 smtClean="0"/>
              <a:t>Help our </a:t>
            </a:r>
            <a:r>
              <a:rPr lang="en-US" b="1" dirty="0" smtClean="0"/>
              <a:t>teams</a:t>
            </a:r>
            <a:r>
              <a:rPr lang="en-US" dirty="0" smtClean="0"/>
              <a:t> work together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 smtClean="0"/>
              <a:t>Be efficient and effective with our </a:t>
            </a:r>
            <a:r>
              <a:rPr lang="en-US" b="1" dirty="0" smtClean="0"/>
              <a:t>time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We need to </a:t>
            </a:r>
            <a:r>
              <a:rPr lang="en-US" b="1" dirty="0" smtClean="0"/>
              <a:t>use data </a:t>
            </a:r>
            <a:r>
              <a:rPr lang="en-US" dirty="0" smtClean="0"/>
              <a:t>to plan for interventions</a:t>
            </a:r>
          </a:p>
          <a:p>
            <a:pPr>
              <a:buNone/>
              <a:defRPr/>
            </a:pPr>
            <a:endParaRPr lang="en-US" altLang="en-US" dirty="0" smtClean="0"/>
          </a:p>
          <a:p>
            <a:pPr>
              <a:buNone/>
              <a:defRPr/>
            </a:pPr>
            <a:r>
              <a:rPr lang="en-US" altLang="en-US" dirty="0" smtClean="0"/>
              <a:t>Teams should able to identify the components of developing an </a:t>
            </a:r>
            <a:r>
              <a:rPr lang="en-US" altLang="en-US" b="1" dirty="0" smtClean="0"/>
              <a:t>effective school climate</a:t>
            </a:r>
          </a:p>
          <a:p>
            <a:pPr>
              <a:buNone/>
              <a:defRPr/>
            </a:pPr>
            <a:endParaRPr lang="en-US" alt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17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Effective Classroom Settings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 Maximized Structure</a:t>
            </a:r>
          </a:p>
          <a:p>
            <a:r>
              <a:rPr lang="en-US" dirty="0" smtClean="0"/>
              <a:t> Post, teach, model reinforce expectations</a:t>
            </a:r>
          </a:p>
          <a:p>
            <a:r>
              <a:rPr lang="en-US" dirty="0" smtClean="0"/>
              <a:t> Active engagement</a:t>
            </a:r>
          </a:p>
          <a:p>
            <a:r>
              <a:rPr lang="en-US" dirty="0" smtClean="0"/>
              <a:t> Varity of ways to acknowledge</a:t>
            </a:r>
          </a:p>
          <a:p>
            <a:pPr lvl="1"/>
            <a:r>
              <a:rPr lang="en-US" dirty="0" smtClean="0"/>
              <a:t>Including success!</a:t>
            </a:r>
          </a:p>
          <a:p>
            <a:r>
              <a:rPr lang="en-US" dirty="0" smtClean="0"/>
              <a:t> Continuum of ways to respond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573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ea typeface="MS PGothic" pitchFamily="34" charset="-128"/>
              </a:rPr>
              <a:t>(</a:t>
            </a:r>
            <a:r>
              <a:rPr lang="en-US" dirty="0" err="1">
                <a:ea typeface="MS PGothic" pitchFamily="34" charset="-128"/>
              </a:rPr>
              <a:t>Simonsen</a:t>
            </a:r>
            <a:r>
              <a:rPr lang="en-US" dirty="0">
                <a:ea typeface="MS PGothic" pitchFamily="34" charset="-128"/>
              </a:rPr>
              <a:t>, Fairbanks, </a:t>
            </a:r>
            <a:r>
              <a:rPr lang="en-US" dirty="0" err="1">
                <a:ea typeface="MS PGothic" pitchFamily="34" charset="-128"/>
              </a:rPr>
              <a:t>Briesch</a:t>
            </a:r>
            <a:r>
              <a:rPr lang="en-US" dirty="0">
                <a:ea typeface="MS PGothic" pitchFamily="34" charset="-128"/>
              </a:rPr>
              <a:t>, Myers, &amp; </a:t>
            </a:r>
            <a:r>
              <a:rPr lang="en-US" dirty="0" err="1">
                <a:ea typeface="MS PGothic" pitchFamily="34" charset="-128"/>
              </a:rPr>
              <a:t>Sugai</a:t>
            </a:r>
            <a:r>
              <a:rPr lang="en-US" dirty="0">
                <a:ea typeface="MS PGothic" pitchFamily="34" charset="-128"/>
              </a:rPr>
              <a:t>, 2008)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74025" y="5257800"/>
            <a:ext cx="347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MO PBIS Great </a:t>
            </a:r>
            <a:r>
              <a:rPr lang="en-US" dirty="0"/>
              <a:t>8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 </a:t>
            </a:r>
            <a:r>
              <a:rPr lang="en-US" dirty="0"/>
              <a:t>http://</a:t>
            </a:r>
            <a:r>
              <a:rPr lang="en-US" dirty="0" err="1"/>
              <a:t>pbismissouri.org</a:t>
            </a:r>
            <a:r>
              <a:rPr lang="en-US" dirty="0"/>
              <a:t>/educators/effective-class-practice/</a:t>
            </a:r>
          </a:p>
        </p:txBody>
      </p:sp>
    </p:spTree>
    <p:extLst>
      <p:ext uri="{BB962C8B-B14F-4D97-AF65-F5344CB8AC3E}">
        <p14:creationId xmlns:p14="http://schemas.microsoft.com/office/powerpoint/2010/main" val="38046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in your syllabi?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4676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685800" y="6172200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Mark Shinn (http://markshinn.org)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6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Syllabus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2"/>
          </p:nvPr>
        </p:nvSpPr>
        <p:spPr>
          <a:xfrm>
            <a:off x="384175" y="1600200"/>
            <a:ext cx="4040188" cy="3951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 Goals</a:t>
            </a:r>
          </a:p>
          <a:p>
            <a:pPr>
              <a:defRPr/>
            </a:pPr>
            <a:r>
              <a:rPr lang="en-US" dirty="0" smtClean="0"/>
              <a:t> Contact information 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Success Traits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Rules/expectations</a:t>
            </a:r>
          </a:p>
          <a:p>
            <a:pPr>
              <a:defRPr/>
            </a:pPr>
            <a:r>
              <a:rPr lang="en-US" dirty="0" smtClean="0"/>
              <a:t> Activities</a:t>
            </a:r>
          </a:p>
          <a:p>
            <a:pPr>
              <a:defRPr/>
            </a:pPr>
            <a:r>
              <a:rPr lang="en-US" dirty="0" smtClean="0"/>
              <a:t> Grades/Status</a:t>
            </a:r>
          </a:p>
          <a:p>
            <a:pPr>
              <a:defRPr/>
            </a:pPr>
            <a:r>
              <a:rPr lang="en-US" dirty="0" smtClean="0"/>
              <a:t> Procedures</a:t>
            </a:r>
          </a:p>
          <a:p>
            <a:pPr>
              <a:defRPr/>
            </a:pPr>
            <a:r>
              <a:rPr lang="en-US" dirty="0" smtClean="0"/>
              <a:t> Entering</a:t>
            </a:r>
          </a:p>
          <a:p>
            <a:pPr>
              <a:defRPr/>
            </a:pPr>
            <a:r>
              <a:rPr lang="en-US" dirty="0" smtClean="0"/>
              <a:t> Tardy/Absence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5604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00200"/>
            <a:ext cx="4041775" cy="3951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Materials</a:t>
            </a:r>
          </a:p>
          <a:p>
            <a:pPr>
              <a:defRPr/>
            </a:pPr>
            <a:r>
              <a:rPr lang="en-US" dirty="0" smtClean="0"/>
              <a:t>Assignments (returns)</a:t>
            </a:r>
          </a:p>
          <a:p>
            <a:pPr>
              <a:defRPr/>
            </a:pPr>
            <a:r>
              <a:rPr lang="en-US" dirty="0" smtClean="0"/>
              <a:t>Due dates</a:t>
            </a:r>
          </a:p>
          <a:p>
            <a:pPr>
              <a:defRPr/>
            </a:pPr>
            <a:r>
              <a:rPr lang="en-US" dirty="0" smtClean="0"/>
              <a:t>Late, missing work</a:t>
            </a:r>
          </a:p>
          <a:p>
            <a:pPr>
              <a:defRPr/>
            </a:pPr>
            <a:r>
              <a:rPr lang="en-US" dirty="0" smtClean="0"/>
              <a:t>Communication</a:t>
            </a:r>
          </a:p>
          <a:p>
            <a:pPr>
              <a:defRPr/>
            </a:pPr>
            <a:r>
              <a:rPr lang="en-US" dirty="0" smtClean="0"/>
              <a:t>Ending class</a:t>
            </a:r>
          </a:p>
          <a:p>
            <a:pPr>
              <a:defRPr/>
            </a:pPr>
            <a:r>
              <a:rPr lang="en-US" dirty="0" smtClean="0"/>
              <a:t>Consequences</a:t>
            </a:r>
          </a:p>
          <a:p>
            <a:pPr>
              <a:defRPr/>
            </a:pPr>
            <a:r>
              <a:rPr lang="en-US" b="1" dirty="0" smtClean="0"/>
              <a:t>Model projects</a:t>
            </a:r>
          </a:p>
          <a:p>
            <a:pPr>
              <a:defRPr/>
            </a:pPr>
            <a:r>
              <a:rPr lang="en-US" b="1" dirty="0" smtClean="0"/>
              <a:t>Checklists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486400" y="5410200"/>
            <a:ext cx="293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err="1"/>
              <a:t>Sprick</a:t>
            </a:r>
            <a:r>
              <a:rPr lang="en-US" altLang="en-US" sz="1200" dirty="0"/>
              <a:t> (2006)/Shinn http://markshinn.org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974728"/>
            <a:ext cx="7856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examples – </a:t>
            </a:r>
            <a:r>
              <a:rPr lang="en-US" dirty="0" smtClean="0">
                <a:hlinkClick r:id="rId3"/>
              </a:rPr>
              <a:t>http://www.hankbohanon.net</a:t>
            </a:r>
            <a:r>
              <a:rPr lang="en-US" dirty="0" smtClean="0"/>
              <a:t> (Resources page under </a:t>
            </a:r>
            <a:r>
              <a:rPr lang="en-US" dirty="0"/>
              <a:t>“Teaching” </a:t>
            </a:r>
            <a:endParaRPr lang="en-US" dirty="0" smtClean="0"/>
          </a:p>
          <a:p>
            <a:r>
              <a:rPr lang="en-US" dirty="0" smtClean="0"/>
              <a:t>Sample </a:t>
            </a:r>
            <a:r>
              <a:rPr lang="en-US" dirty="0"/>
              <a:t>first days of school for high school </a:t>
            </a:r>
            <a:r>
              <a:rPr lang="en-US" dirty="0" smtClean="0"/>
              <a:t>teacher)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0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example</a:t>
            </a:r>
          </a:p>
          <a:p>
            <a:r>
              <a:rPr lang="en-US" dirty="0"/>
              <a:t>What connections can you make for your staff?</a:t>
            </a:r>
          </a:p>
        </p:txBody>
      </p:sp>
    </p:spTree>
    <p:extLst>
      <p:ext uri="{BB962C8B-B14F-4D97-AF65-F5344CB8AC3E}">
        <p14:creationId xmlns:p14="http://schemas.microsoft.com/office/powerpoint/2010/main" val="348471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Expectations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0" y="6019800"/>
            <a:ext cx="220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 School Football?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9878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 txBox="1">
            <a:spLocks noGrp="1"/>
          </p:cNvSpPr>
          <p:nvPr/>
        </p:nvSpPr>
        <p:spPr bwMode="auto">
          <a:xfrm>
            <a:off x="1295400" y="59436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See </a:t>
            </a:r>
            <a:r>
              <a:rPr lang="en-US" sz="1400" dirty="0" smtClean="0"/>
              <a:t>lesson- </a:t>
            </a:r>
            <a:r>
              <a:rPr lang="en-US" sz="1400" dirty="0"/>
              <a:t>Blank!! Possible Example Teaching Story 1 or </a:t>
            </a:r>
            <a:r>
              <a:rPr lang="en-US" sz="1400" dirty="0" smtClean="0"/>
              <a:t>Pre-Teaching</a:t>
            </a:r>
          </a:p>
          <a:p>
            <a:pPr algn="ctr"/>
            <a:r>
              <a:rPr lang="en-US" sz="1400" dirty="0" smtClean="0"/>
              <a:t>Student example from football</a:t>
            </a:r>
            <a:endParaRPr 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Teaching Expectations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3300" y="1600200"/>
            <a:ext cx="3873500" cy="43576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smtClean="0"/>
              <a:t>Examples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Staff orientation meetings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Handbooks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Lesson plans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Syllabus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Booster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Pre-correct/remind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04800" y="19050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u="sng"/>
              <a:t>Key Elements</a:t>
            </a: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Rationale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Negative examples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Positive examples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Practice/Feedback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Evaluate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48400" y="6248400"/>
            <a:ext cx="2687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Fruita</a:t>
            </a:r>
            <a:r>
              <a:rPr lang="en-US" dirty="0" smtClean="0"/>
              <a:t> Monument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25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3400" y="457200"/>
          <a:ext cx="8299450" cy="590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Worksheet" r:id="rId4" imgW="9458325" imgH="6733984" progId="Excel.Sheet.12">
                  <p:embed/>
                </p:oleObj>
              </mc:Choice>
              <mc:Fallback>
                <p:oleObj name="Worksheet" r:id="rId4" imgW="9458325" imgH="673398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299450" cy="5903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6553200"/>
            <a:ext cx="4804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CPS Matrix Aligned with Common  Core Standards – See http://www.hankbohanon.net</a:t>
            </a:r>
            <a:endParaRPr lang="en-US" sz="1000" dirty="0"/>
          </a:p>
        </p:txBody>
      </p:sp>
      <p:sp>
        <p:nvSpPr>
          <p:cNvPr id="4" name="Left Arrow 3"/>
          <p:cNvSpPr/>
          <p:nvPr/>
        </p:nvSpPr>
        <p:spPr>
          <a:xfrm>
            <a:off x="3200400" y="5609510"/>
            <a:ext cx="42672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Aligned with Speaking and Listing Literacy National US Standards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88828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6858000" y="5867400"/>
            <a:ext cx="1403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Newcomer (2009)</a:t>
            </a:r>
          </a:p>
        </p:txBody>
      </p:sp>
      <p:sp>
        <p:nvSpPr>
          <p:cNvPr id="118788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Sample Classroom Matrix</a:t>
            </a:r>
          </a:p>
        </p:txBody>
      </p:sp>
      <p:sp>
        <p:nvSpPr>
          <p:cNvPr id="118789" name="TextBox 4"/>
          <p:cNvSpPr txBox="1">
            <a:spLocks noChangeArrowheads="1"/>
          </p:cNvSpPr>
          <p:nvPr/>
        </p:nvSpPr>
        <p:spPr bwMode="auto">
          <a:xfrm>
            <a:off x="1371600" y="6248400"/>
            <a:ext cx="555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Which of these behaviors would you like to address?</a:t>
            </a:r>
          </a:p>
        </p:txBody>
      </p:sp>
    </p:spTree>
    <p:extLst>
      <p:ext uri="{BB962C8B-B14F-4D97-AF65-F5344CB8AC3E}">
        <p14:creationId xmlns:p14="http://schemas.microsoft.com/office/powerpoint/2010/main" val="369370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10197"/>
          <a:stretch>
            <a:fillRect/>
          </a:stretch>
        </p:blipFill>
        <p:spPr bwMode="auto">
          <a:xfrm>
            <a:off x="1625600" y="285750"/>
            <a:ext cx="556260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26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How do you </a:t>
            </a:r>
            <a:r>
              <a:rPr lang="en-US" altLang="en-US" b="1" dirty="0"/>
              <a:t>prepare systems </a:t>
            </a:r>
            <a:r>
              <a:rPr lang="en-US" altLang="en-US" dirty="0"/>
              <a:t>to enhance the support in your environment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/>
              <a:t>How do you </a:t>
            </a:r>
            <a:r>
              <a:rPr lang="en-US" altLang="en-US" b="1" dirty="0"/>
              <a:t>organize personnel </a:t>
            </a:r>
            <a:r>
              <a:rPr lang="en-US" altLang="en-US" dirty="0"/>
              <a:t>in ways to support to enhance the support in your environment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What are effective ways to </a:t>
            </a:r>
            <a:r>
              <a:rPr lang="en-US" altLang="en-US" b="1" dirty="0" smtClean="0"/>
              <a:t>encourage teams </a:t>
            </a:r>
            <a:r>
              <a:rPr lang="en-US" altLang="en-US" dirty="0" smtClean="0"/>
              <a:t>to work together efficiently and effectively?</a:t>
            </a:r>
          </a:p>
          <a:p>
            <a:pPr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74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Acknowledgement 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0" y="60198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Cheerleading Video?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3756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Earned this bag on SW…</a:t>
            </a:r>
          </a:p>
        </p:txBody>
      </p:sp>
      <p:pic>
        <p:nvPicPr>
          <p:cNvPr id="33795" name="Content Placeholder 3" descr="IMAGE_000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42421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schoolwide approach, can lead to improved performance  </a:t>
            </a:r>
          </a:p>
          <a:p>
            <a:pPr lvl="1"/>
            <a:r>
              <a:rPr lang="en-US" dirty="0" smtClean="0"/>
              <a:t> Improved attendance </a:t>
            </a:r>
            <a:r>
              <a:rPr lang="en-US" sz="1200" dirty="0" smtClean="0"/>
              <a:t>(de Baca, </a:t>
            </a:r>
            <a:r>
              <a:rPr lang="en-US" sz="1200" dirty="0" err="1" smtClean="0"/>
              <a:t>Rinaldi</a:t>
            </a:r>
            <a:r>
              <a:rPr lang="en-US" sz="1200" dirty="0" smtClean="0"/>
              <a:t>, </a:t>
            </a:r>
            <a:r>
              <a:rPr lang="en-US" sz="1200" dirty="0" err="1" smtClean="0"/>
              <a:t>Billig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Kinnison</a:t>
            </a:r>
            <a:r>
              <a:rPr lang="en-US" sz="1200" dirty="0" smtClean="0"/>
              <a:t>, 1991). </a:t>
            </a:r>
          </a:p>
          <a:p>
            <a:pPr lvl="1"/>
            <a:r>
              <a:rPr lang="en-US" dirty="0" smtClean="0"/>
              <a:t> Reductions in discipline problems </a:t>
            </a:r>
            <a:r>
              <a:rPr lang="en-US" sz="1200" dirty="0" smtClean="0"/>
              <a:t>(Bohanon et al., 2012) </a:t>
            </a:r>
          </a:p>
          <a:p>
            <a:r>
              <a:rPr lang="en-US" dirty="0" smtClean="0"/>
              <a:t> Functional outcomes are important</a:t>
            </a:r>
          </a:p>
          <a:p>
            <a:pPr lvl="1"/>
            <a:r>
              <a:rPr lang="en-US" dirty="0" smtClean="0"/>
              <a:t>Relevant curriculum</a:t>
            </a:r>
          </a:p>
          <a:p>
            <a:pPr lvl="1"/>
            <a:r>
              <a:rPr lang="en-US" dirty="0" smtClean="0"/>
              <a:t>Social connection </a:t>
            </a:r>
            <a:r>
              <a:rPr lang="en-US" sz="1200" dirty="0" smtClean="0"/>
              <a:t>(Dunlap,  Foster-Johnson, Clarke, Kern, &amp; Childs, 1995).</a:t>
            </a:r>
          </a:p>
        </p:txBody>
      </p:sp>
    </p:spTree>
    <p:extLst>
      <p:ext uri="{BB962C8B-B14F-4D97-AF65-F5344CB8AC3E}">
        <p14:creationId xmlns:p14="http://schemas.microsoft.com/office/powerpoint/2010/main" val="15326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Advantages of Praise</a:t>
            </a:r>
            <a:endParaRPr lang="en-US" dirty="0"/>
          </a:p>
        </p:txBody>
      </p:sp>
      <p:pic>
        <p:nvPicPr>
          <p:cNvPr id="4" name="Picture 3" descr="489407136_4cbb63a17a_m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3683000" cy="276225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76400"/>
            <a:ext cx="357750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417236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Decreases in emotional </a:t>
            </a:r>
          </a:p>
          <a:p>
            <a:pPr algn="ctr"/>
            <a:r>
              <a:rPr lang="en-US" sz="3200" dirty="0" smtClean="0"/>
              <a:t>exhaustion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334000"/>
            <a:ext cx="27448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Higher efficacy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248400"/>
            <a:ext cx="519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Reinke</a:t>
            </a:r>
            <a:r>
              <a:rPr lang="en-US" dirty="0" smtClean="0"/>
              <a:t>, W. M., Herman, K. C., &amp; Stormont, M. (2013).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617732"/>
            <a:ext cx="13580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 by Josh Thompson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624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Frequency</a:t>
            </a:r>
          </a:p>
        </p:txBody>
      </p:sp>
    </p:spTree>
    <p:extLst>
      <p:ext uri="{BB962C8B-B14F-4D97-AF65-F5344CB8AC3E}">
        <p14:creationId xmlns:p14="http://schemas.microsoft.com/office/powerpoint/2010/main" val="2963719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Buzzy Buck</a:t>
            </a:r>
            <a:endParaRPr lang="en-US" smtClean="0"/>
          </a:p>
        </p:txBody>
      </p:sp>
      <p:pic>
        <p:nvPicPr>
          <p:cNvPr id="37891" name="Picture 3" descr="Picture5"/>
          <p:cNvPicPr>
            <a:picLocks noChangeAspect="1" noChangeArrowheads="1"/>
          </p:cNvPicPr>
          <p:nvPr/>
        </p:nvPicPr>
        <p:blipFill>
          <a:blip r:embed="rId3" cstate="print"/>
          <a:srcRect l="4108" r="2408" b="3568"/>
          <a:stretch>
            <a:fillRect/>
          </a:stretch>
        </p:blipFill>
        <p:spPr bwMode="auto">
          <a:xfrm>
            <a:off x="2463800" y="2116138"/>
            <a:ext cx="41910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880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746084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170738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1143000" y="6488113"/>
            <a:ext cx="579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Timber Creek High School, FL,  JOHN WRIGHT, PRINCIPAL</a:t>
            </a:r>
          </a:p>
        </p:txBody>
      </p:sp>
    </p:spTree>
    <p:extLst>
      <p:ext uri="{BB962C8B-B14F-4D97-AF65-F5344CB8AC3E}">
        <p14:creationId xmlns:p14="http://schemas.microsoft.com/office/powerpoint/2010/main" val="1584074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Scale</a:t>
            </a:r>
          </a:p>
        </p:txBody>
      </p:sp>
    </p:spTree>
    <p:extLst>
      <p:ext uri="{BB962C8B-B14F-4D97-AF65-F5344CB8AC3E}">
        <p14:creationId xmlns:p14="http://schemas.microsoft.com/office/powerpoint/2010/main" val="943046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DSC_00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0"/>
            <a:ext cx="44958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en-US" sz="2400" b="1" i="1" u="sng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</a:t>
            </a:r>
            <a:r>
              <a:rPr lang="en-US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Six Weeks Party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181600"/>
            <a:ext cx="2170113" cy="877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Arial" charset="0"/>
              </a:rPr>
              <a:t>CHUCK HANSEN, Principal</a:t>
            </a:r>
          </a:p>
          <a:p>
            <a:pPr algn="ctr">
              <a:defRPr/>
            </a:pPr>
            <a:r>
              <a:rPr lang="en-US" sz="1100" b="1" dirty="0">
                <a:latin typeface="Arial" charset="0"/>
              </a:rPr>
              <a:t>AMY PALMER, Teacher</a:t>
            </a:r>
          </a:p>
          <a:p>
            <a:pPr algn="ctr">
              <a:defRPr/>
            </a:pP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SULPHUR HIGH SCHOOL, LA</a:t>
            </a:r>
            <a:endParaRPr lang="en-US" sz="1100" b="1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What </a:t>
            </a:r>
            <a:r>
              <a:rPr lang="en-US" altLang="en-US" dirty="0"/>
              <a:t>are effective methods to </a:t>
            </a:r>
            <a:r>
              <a:rPr lang="en-US" altLang="en-US" b="1" dirty="0"/>
              <a:t>consolidate actions </a:t>
            </a:r>
            <a:r>
              <a:rPr lang="en-US" altLang="en-US" dirty="0"/>
              <a:t>and activities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/>
              <a:t>How can teams convert </a:t>
            </a:r>
            <a:r>
              <a:rPr lang="en-US" altLang="en-US" b="1" dirty="0"/>
              <a:t>data</a:t>
            </a:r>
            <a:r>
              <a:rPr lang="en-US" altLang="en-US" dirty="0"/>
              <a:t> to a plan of action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dirty="0" smtClean="0"/>
              <a:t>What are the components of effective school environments? How do these components connect with an </a:t>
            </a:r>
            <a:r>
              <a:rPr lang="en-US" b="1" dirty="0" smtClean="0"/>
              <a:t>effective instructional model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461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Engagement and Opportunities to Respond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Non-example – Ferris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Jeff Bliss Video Example</a:t>
            </a:r>
          </a:p>
        </p:txBody>
      </p:sp>
    </p:spTree>
    <p:extLst>
      <p:ext uri="{BB962C8B-B14F-4D97-AF65-F5344CB8AC3E}">
        <p14:creationId xmlns:p14="http://schemas.microsoft.com/office/powerpoint/2010/main" val="62108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Quiz</a:t>
            </a:r>
          </a:p>
        </p:txBody>
      </p:sp>
      <p:pic>
        <p:nvPicPr>
          <p:cNvPr id="156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316163"/>
            <a:ext cx="4419600" cy="2941637"/>
          </a:xfrm>
        </p:spPr>
      </p:pic>
      <p:sp>
        <p:nvSpPr>
          <p:cNvPr id="156676" name="TextBox 4"/>
          <p:cNvSpPr txBox="1">
            <a:spLocks noChangeArrowheads="1"/>
          </p:cNvSpPr>
          <p:nvPr/>
        </p:nvSpPr>
        <p:spPr bwMode="auto">
          <a:xfrm>
            <a:off x="958850" y="1219200"/>
            <a:ext cx="7002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Calibri" pitchFamily="34" charset="0"/>
              </a:rPr>
              <a:t>What percentage of the American workers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Calibri" pitchFamily="34" charset="0"/>
              </a:rPr>
              <a:t>consider themselves  engaged at their jobs?</a:t>
            </a:r>
          </a:p>
        </p:txBody>
      </p:sp>
      <p:sp>
        <p:nvSpPr>
          <p:cNvPr id="156677" name="TextBox 5"/>
          <p:cNvSpPr txBox="1">
            <a:spLocks noChangeArrowheads="1"/>
          </p:cNvSpPr>
          <p:nvPr/>
        </p:nvSpPr>
        <p:spPr bwMode="auto">
          <a:xfrm>
            <a:off x="609600" y="6400800"/>
            <a:ext cx="4329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Photo from Flicker Creative Commons </a:t>
            </a:r>
            <a:r>
              <a:rPr lang="en-US" altLang="en-US" sz="100">
                <a:solidFill>
                  <a:srgbClr val="000000"/>
                </a:solidFill>
                <a:latin typeface="Calibri" pitchFamily="34" charset="0"/>
              </a:rPr>
              <a:t>https://www.flickr.com/photos/pennwic/8142281815/in/photolist-dpvjHe-dpvjNz-dpvths-pQoPx7-aMi2SZ-8vEXtU-8vBWcM-5C6oVt-pEQiQm-97vCko-rKn1F-h7BuWg-h7ybkV-h7wXts-h7y2AF-h7y1NP-8vBVJ2-8vBW8g-8vBVL8-8vBVZr-8vEXGf-8vBWgB-8vBWdB-8vBVTe-8vBW8X-8vBW4Z-h7wVwR-h7x7bs-aMi6nD-5pYDTp-aMiarZ-aMi2xk-aMhLrn-aMhSLR-aMhUsa-aMhK7i-aMhJQz-aMhUbT-aMhJxr-aMhYfc-aMhURP-aMhTt2-aMhV48-aMhKk8-aMhKyV-aMhKRR-aMhLHT-aMhTFt-aMhTXz-aMhUE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9725" y="5476875"/>
            <a:ext cx="3783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Calibri" pitchFamily="34" charset="0"/>
              </a:rPr>
              <a:t>31.7 %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(Gallop, 2015) http://buff.ly/1Gna5NO</a:t>
            </a:r>
          </a:p>
        </p:txBody>
      </p:sp>
    </p:spTree>
    <p:extLst>
      <p:ext uri="{BB962C8B-B14F-4D97-AF65-F5344CB8AC3E}">
        <p14:creationId xmlns:p14="http://schemas.microsoft.com/office/powerpoint/2010/main" val="19916533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Instructional/Emotional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7" y="1322806"/>
            <a:ext cx="2751822" cy="1953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805" y="3276600"/>
            <a:ext cx="236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Laughing with students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28" y="1371600"/>
            <a:ext cx="1671124" cy="2228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3599765"/>
            <a:ext cx="209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Out of desk greeting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6" y="3886200"/>
            <a:ext cx="2751823" cy="2066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3357" y="5997278"/>
            <a:ext cx="1788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Ask about events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01" y="4194115"/>
            <a:ext cx="428625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5843" y="6086180"/>
            <a:ext cx="125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Ask “why”?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2748486" cy="15322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0424" y="2971800"/>
            <a:ext cx="216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Choice of responding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381690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>
                <a:hlinkClick r:id="rId8"/>
              </a:rPr>
              <a:t>http://</a:t>
            </a:r>
            <a:r>
              <a:rPr lang="en-US" sz="400" dirty="0" smtClean="0">
                <a:hlinkClick r:id="rId8"/>
              </a:rPr>
              <a:t>mzteachuh.blogspot.com/2012/05/that-kid-drives-me-nuts-tweets-of-day.html</a:t>
            </a:r>
            <a:endParaRPr lang="en-US" sz="400" dirty="0" smtClean="0"/>
          </a:p>
          <a:p>
            <a:r>
              <a:rPr lang="en-US" sz="400" dirty="0">
                <a:hlinkClick r:id="rId9"/>
              </a:rPr>
              <a:t>http://</a:t>
            </a:r>
            <a:r>
              <a:rPr lang="en-US" sz="400" dirty="0" smtClean="0">
                <a:hlinkClick r:id="rId9"/>
              </a:rPr>
              <a:t>ignitebrownsville.blogspot.com/p/picture-gallery.html</a:t>
            </a:r>
            <a:endParaRPr lang="en-US" sz="400" dirty="0" smtClean="0"/>
          </a:p>
          <a:p>
            <a:r>
              <a:rPr lang="en-US" sz="400" dirty="0">
                <a:hlinkClick r:id="rId10"/>
              </a:rPr>
              <a:t>http://</a:t>
            </a:r>
            <a:r>
              <a:rPr lang="en-US" sz="400" dirty="0" smtClean="0">
                <a:hlinkClick r:id="rId10"/>
              </a:rPr>
              <a:t>english.vietnamnet.vn/fms/sports/57762/hanoi-to-host-5th-asean-student-sports-games.html</a:t>
            </a:r>
            <a:endParaRPr lang="en-US" sz="400" dirty="0" smtClean="0"/>
          </a:p>
          <a:p>
            <a:r>
              <a:rPr lang="en-US" sz="400" dirty="0">
                <a:hlinkClick r:id="rId11"/>
              </a:rPr>
              <a:t>http://</a:t>
            </a:r>
            <a:r>
              <a:rPr lang="en-US" sz="400" dirty="0" smtClean="0">
                <a:hlinkClick r:id="rId11"/>
              </a:rPr>
              <a:t>www.phy.bris.ac.uk/news_archive1.html</a:t>
            </a:r>
            <a:r>
              <a:rPr lang="en-US" sz="400" dirty="0" smtClean="0"/>
              <a:t>   </a:t>
            </a:r>
          </a:p>
          <a:p>
            <a:r>
              <a:rPr lang="en-US" sz="400" dirty="0">
                <a:hlinkClick r:id="rId12"/>
              </a:rPr>
              <a:t>http://</a:t>
            </a:r>
            <a:r>
              <a:rPr lang="en-US" sz="400" dirty="0" smtClean="0">
                <a:hlinkClick r:id="rId12"/>
              </a:rPr>
              <a:t>www.hillel.org/jewish/ask-big-questions</a:t>
            </a:r>
            <a:r>
              <a:rPr lang="en-US" sz="400" dirty="0" smtClean="0"/>
              <a:t> </a:t>
            </a:r>
            <a:endParaRPr lang="en-US" sz="400" dirty="0"/>
          </a:p>
        </p:txBody>
      </p:sp>
      <p:sp>
        <p:nvSpPr>
          <p:cNvPr id="16" name="Down Arrow 15"/>
          <p:cNvSpPr/>
          <p:nvPr/>
        </p:nvSpPr>
        <p:spPr>
          <a:xfrm>
            <a:off x="2649112" y="1143000"/>
            <a:ext cx="22860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Failure rates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17% to 11%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5486400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Allen, Gregory, </a:t>
            </a:r>
            <a:r>
              <a:rPr lang="en-US" dirty="0" err="1"/>
              <a:t>Mikami</a:t>
            </a:r>
            <a:r>
              <a:rPr lang="en-US" dirty="0"/>
              <a:t>, </a:t>
            </a:r>
            <a:r>
              <a:rPr lang="en-US" dirty="0" err="1"/>
              <a:t>Lun</a:t>
            </a:r>
            <a:r>
              <a:rPr lang="en-US" dirty="0"/>
              <a:t>, </a:t>
            </a:r>
            <a:r>
              <a:rPr lang="en-US" dirty="0" err="1"/>
              <a:t>Hamre</a:t>
            </a:r>
            <a:r>
              <a:rPr lang="en-US" dirty="0"/>
              <a:t>, &amp; </a:t>
            </a:r>
            <a:r>
              <a:rPr lang="en-US" dirty="0" err="1"/>
              <a:t>Pinata</a:t>
            </a:r>
            <a:r>
              <a:rPr lang="en-US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400110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Redirection and Active Supervision</a:t>
            </a:r>
          </a:p>
        </p:txBody>
      </p:sp>
      <p:sp>
        <p:nvSpPr>
          <p:cNvPr id="4198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JcPenny’s</a:t>
            </a:r>
            <a:r>
              <a:rPr lang="en-US" altLang="en-US" dirty="0" smtClean="0">
                <a:solidFill>
                  <a:schemeClr val="tx1"/>
                </a:solidFill>
              </a:rPr>
              <a:t> does this very well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752600" y="5867400"/>
            <a:ext cx="6656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How  some mom’s handle  the pressure  </a:t>
            </a:r>
            <a:r>
              <a:rPr lang="en-US" altLang="en-US" dirty="0" smtClean="0"/>
              <a:t>video – Whitney Young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72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0150"/>
            <a:ext cx="475456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9925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343400" y="1295400"/>
            <a:ext cx="838200" cy="43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>
                <a:latin typeface="Times New Roman" pitchFamily="18" charset="0"/>
              </a:rPr>
              <a:t>Is the behavior office- managed?</a:t>
            </a:r>
          </a:p>
        </p:txBody>
      </p:sp>
    </p:spTree>
    <p:extLst>
      <p:ext uri="{BB962C8B-B14F-4D97-AF65-F5344CB8AC3E}">
        <p14:creationId xmlns:p14="http://schemas.microsoft.com/office/powerpoint/2010/main" val="1675287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b="1601"/>
          <a:stretch>
            <a:fillRect/>
          </a:stretch>
        </p:blipFill>
        <p:spPr bwMode="auto">
          <a:xfrm>
            <a:off x="1371600" y="165100"/>
            <a:ext cx="65532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5354652" y="6324600"/>
            <a:ext cx="3694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McClatchy Students </a:t>
            </a:r>
            <a:r>
              <a:rPr lang="en-US" altLang="en-US" dirty="0" smtClean="0"/>
              <a:t>Video, Dean?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394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32000" y="317500"/>
          <a:ext cx="5054600" cy="707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Document" r:id="rId4" imgW="5933126" imgH="8314912" progId="Word.Document.8">
                  <p:embed/>
                </p:oleObj>
              </mc:Choice>
              <mc:Fallback>
                <p:oleObj name="Document" r:id="rId4" imgW="5933126" imgH="83149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17500"/>
                        <a:ext cx="5054600" cy="7073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7948" y="5325070"/>
            <a:ext cx="2931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article about hallways @ </a:t>
            </a:r>
          </a:p>
          <a:p>
            <a:r>
              <a:rPr lang="en-US" dirty="0" smtClean="0">
                <a:hlinkClick r:id="rId6"/>
              </a:rPr>
              <a:t>http://hankbohanon.net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on publications 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269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at post</a:t>
            </a:r>
          </a:p>
          <a:p>
            <a:r>
              <a:rPr lang="en-US" dirty="0" smtClean="0"/>
              <a:t>Escort students</a:t>
            </a:r>
          </a:p>
          <a:p>
            <a:r>
              <a:rPr lang="en-US" dirty="0" smtClean="0"/>
              <a:t>Brief interactions</a:t>
            </a:r>
          </a:p>
          <a:p>
            <a:r>
              <a:rPr lang="en-US" dirty="0" smtClean="0"/>
              <a:t>(Johnson-</a:t>
            </a:r>
            <a:r>
              <a:rPr lang="en-US" dirty="0" err="1" smtClean="0"/>
              <a:t>Gros</a:t>
            </a:r>
            <a:r>
              <a:rPr lang="en-US" dirty="0" smtClean="0"/>
              <a:t> et al.,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75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Support Staff: Preventing and Responding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Teach skills for prevention</a:t>
            </a:r>
          </a:p>
          <a:p>
            <a:pPr lvl="1" eaLnBrk="1" hangingPunct="1"/>
            <a:r>
              <a:rPr lang="en-US" altLang="en-US" dirty="0" smtClean="0"/>
              <a:t>Good classroom instruction</a:t>
            </a:r>
          </a:p>
          <a:p>
            <a:pPr lvl="1" eaLnBrk="1" hangingPunct="1"/>
            <a:r>
              <a:rPr lang="en-US" altLang="en-US" dirty="0" smtClean="0"/>
              <a:t>Non-classroom settings</a:t>
            </a:r>
          </a:p>
          <a:p>
            <a:pPr eaLnBrk="1" hangingPunct="1"/>
            <a:r>
              <a:rPr lang="en-US" altLang="en-US" dirty="0" smtClean="0"/>
              <a:t>Teach skills for redirection</a:t>
            </a:r>
          </a:p>
          <a:p>
            <a:pPr lvl="1" eaLnBrk="1" hangingPunct="1"/>
            <a:r>
              <a:rPr lang="en-US" altLang="en-US" dirty="0" smtClean="0"/>
              <a:t>Classroom</a:t>
            </a:r>
          </a:p>
          <a:p>
            <a:pPr lvl="1" eaLnBrk="1" hangingPunct="1"/>
            <a:r>
              <a:rPr lang="en-US" altLang="en-US" dirty="0" smtClean="0"/>
              <a:t>Non-classroom settings</a:t>
            </a:r>
          </a:p>
          <a:p>
            <a:r>
              <a:rPr lang="en-US" altLang="en-US" dirty="0"/>
              <a:t>See Handout </a:t>
            </a:r>
            <a:r>
              <a:rPr lang="en-US" altLang="en-US" dirty="0" smtClean="0"/>
              <a:t>“Professional </a:t>
            </a:r>
            <a:r>
              <a:rPr lang="en-US" altLang="en-US" dirty="0"/>
              <a:t>Development on </a:t>
            </a:r>
            <a:r>
              <a:rPr lang="en-US" altLang="en-US" dirty="0" smtClean="0"/>
              <a:t>Redirection”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62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Videos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Michael Kennedy </a:t>
            </a:r>
          </a:p>
          <a:p>
            <a:r>
              <a:rPr lang="en-US" altLang="en-US" dirty="0">
                <a:hlinkClick r:id="rId3"/>
              </a:rPr>
              <a:t>http://</a:t>
            </a:r>
            <a:r>
              <a:rPr lang="en-US" altLang="en-US" dirty="0" smtClean="0">
                <a:hlinkClick r:id="rId3"/>
              </a:rPr>
              <a:t>vimeo.com/14818677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 smtClean="0"/>
              <a:t>See What does PBIS Look Like? – Opening, Redirection examples 6.12 </a:t>
            </a:r>
            <a:r>
              <a:rPr lang="en-US" altLang="en-US" dirty="0" err="1" smtClean="0"/>
              <a:t>mins</a:t>
            </a:r>
            <a:endParaRPr lang="en-US" altLang="en-US" dirty="0" smtClean="0"/>
          </a:p>
          <a:p>
            <a:r>
              <a:rPr lang="en-US" altLang="en-US" dirty="0" smtClean="0"/>
              <a:t>Other tools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289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Strategies</a:t>
            </a:r>
          </a:p>
        </p:txBody>
      </p:sp>
      <p:sp>
        <p:nvSpPr>
          <p:cNvPr id="3686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Mendler</a:t>
            </a:r>
            <a:r>
              <a:rPr lang="en-US" altLang="en-US" dirty="0" smtClean="0"/>
              <a:t>, A. N. &amp; </a:t>
            </a:r>
            <a:r>
              <a:rPr lang="en-US" altLang="en-US" dirty="0" err="1" smtClean="0"/>
              <a:t>Mendler</a:t>
            </a:r>
            <a:r>
              <a:rPr lang="en-US" altLang="en-US" dirty="0" smtClean="0"/>
              <a:t> B. D. (2011) </a:t>
            </a:r>
            <a:r>
              <a:rPr lang="en-US" altLang="en-US" i="1" dirty="0" smtClean="0"/>
              <a:t>Power struggles: Successful techniques for teachers. </a:t>
            </a:r>
            <a:r>
              <a:rPr lang="en-US" altLang="en-US" dirty="0" smtClean="0"/>
              <a:t>Bloomington, IN: Solution Tree.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6869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87385"/>
            <a:ext cx="3048000" cy="45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52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  <a:endParaRPr lang="en-US" dirty="0">
              <a:latin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/>
              <a:t>Enduring Understanding: </a:t>
            </a:r>
          </a:p>
          <a:p>
            <a:pPr>
              <a:defRPr/>
            </a:pPr>
            <a:r>
              <a:rPr lang="en-US" dirty="0" smtClean="0"/>
              <a:t>Prepare your staff</a:t>
            </a:r>
          </a:p>
          <a:p>
            <a:pPr>
              <a:defRPr/>
            </a:pPr>
            <a:r>
              <a:rPr lang="en-US" dirty="0" smtClean="0"/>
              <a:t>Develop teams</a:t>
            </a:r>
          </a:p>
          <a:p>
            <a:pPr>
              <a:defRPr/>
            </a:pPr>
            <a:r>
              <a:rPr lang="en-US" dirty="0"/>
              <a:t>Prioritize </a:t>
            </a:r>
            <a:r>
              <a:rPr lang="en-US" dirty="0" smtClean="0"/>
              <a:t>efforts </a:t>
            </a:r>
            <a:endParaRPr lang="en-US" dirty="0"/>
          </a:p>
          <a:p>
            <a:pPr>
              <a:defRPr/>
            </a:pPr>
            <a:r>
              <a:rPr lang="en-US" dirty="0" smtClean="0"/>
              <a:t>Organize </a:t>
            </a:r>
            <a:r>
              <a:rPr lang="en-US" dirty="0"/>
              <a:t>multiple </a:t>
            </a:r>
            <a:r>
              <a:rPr lang="en-US" dirty="0" smtClean="0"/>
              <a:t>data </a:t>
            </a:r>
            <a:r>
              <a:rPr lang="en-US" dirty="0"/>
              <a:t>sources</a:t>
            </a:r>
          </a:p>
          <a:p>
            <a:pPr>
              <a:defRPr/>
            </a:pPr>
            <a:r>
              <a:rPr lang="en-US" dirty="0" smtClean="0"/>
              <a:t>Select </a:t>
            </a:r>
            <a:r>
              <a:rPr lang="en-US" dirty="0"/>
              <a:t>effective instructional models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9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Classroom Management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91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err="1" smtClean="0"/>
              <a:t>Knoster</a:t>
            </a:r>
            <a:r>
              <a:rPr lang="en-US" altLang="en-US" dirty="0" smtClean="0"/>
              <a:t>, T. (2013). </a:t>
            </a:r>
            <a:r>
              <a:rPr lang="en-US" altLang="en-US" i="1" dirty="0" smtClean="0"/>
              <a:t>The Teacher’s pocket guide effective classroom management </a:t>
            </a:r>
            <a:r>
              <a:rPr lang="en-US" altLang="en-US" dirty="0" smtClean="0"/>
              <a:t>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Ed.)</a:t>
            </a:r>
            <a:r>
              <a:rPr lang="en-US" altLang="en-US" i="1" dirty="0" smtClean="0"/>
              <a:t>, </a:t>
            </a:r>
            <a:r>
              <a:rPr lang="en-US" altLang="en-US" dirty="0" smtClean="0"/>
              <a:t>Baltimore, MD: Paul H Brookes</a:t>
            </a:r>
          </a:p>
        </p:txBody>
      </p:sp>
      <p:sp>
        <p:nvSpPr>
          <p:cNvPr id="4915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11" name="Content Placeholder 10" descr="downloa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372259"/>
            <a:ext cx="2971800" cy="4451267"/>
          </a:xfrm>
        </p:spPr>
      </p:pic>
      <p:sp>
        <p:nvSpPr>
          <p:cNvPr id="62468" name="AutoShape 4" descr="data:image/jpeg;base64,/9j/4AAQSkZJRgABAQAAAQABAAD/2wBDAAoHBwgHBgoICAgLCgoLDhgQDg0NDh0VFhEYIx8lJCIfIiEmKzcvJik0KSEiMEExNDk7Pj4+JS5ESUM8SDc9Pjv/2wBDAQoLCw4NDhwQEBw7KCIoOzs7Ozs7Ozs7Ozs7Ozs7Ozs7Ozs7Ozs7Ozs7Ozs7Ozs7Ozs7Ozs7Ozs7Ozs7Ozs7Ozv/wAARCAFaAOcDASIAAhEBAxEB/8QAGwAAAQUBAQAAAAAAAAAAAAAABQECAwQGAAf/xABREAABAwMCAgQJBQsJBwUBAAABAgMEAAUREiEGMRNBUWEUIjJxgZGSsdEVFpOhwQcjJDM0QlJTVHPhQ0RVYmNygpTwFzWDhKKysyU2RWR08f/EABoBAAIDAQEAAAAAAAAAAAAAAAABAgMEBQb/xAArEQACAgEDBAEEAgIDAAAAAAAAAQIRAxIhMQQTQVEyBSJhcRSBIzNCUvD/2gAMAwEAAhEDEQA/ANFJlOoecAdWAFkbKPbVYznx/Lue0ajmLIlPjP8AKK99VdRNY5SdmRydlwzn87Pue2a4TZH69z2zVTNKFVHUxWy0qZIxs+57ZqNcyTnaQ77ZqOmr50m2FscZsvP5S99Ia7w2V+0vfSGoevelxStitk3hkr9pe+kNIZsv9pe+kNQg7V1FsVsn8Ml/tL3tmnJlyifyl72zVYdVSgZFO2CbLAlSf2h32zTDMkj+cu+2ahKVjcL9FNKFkeV56l/ZPf2W0S5JP5Q77ZqQypGfx7vtmqSULxgLxkYqQtrCyQ4cH6qa/Yf2WVSZGNn3eX6ZrkSpBH49zn+mar9G5pH3zOB2U5oEIwTk5o/sV15LPhL+fxzntGmqlSAPx7ntmmkVGo7UrYWxypcj9od9s0nhcnH5Q77ZqE7k11Rtitk4lSf2h32zS+FSMfj3fbNRdVIo7UWwtkolSSfyh32zTzKkfr3PbNQpFKR4tFsLZIZUjP4932zXeEyMD8Id9s1CBk07qothbL1vfeXMbSt1ahvsVE9Rrqjtp/D2/T7jXVpxcGnF8ShM3myB/aq99RpRWXvF+uLF8ntNvJCUSXEpGgbAKPdVQcSXUfzhP0afhUHikyt4m2bXRXaKxXzkuv7Qn6NPwrvnJdB/Lp9hPwpdmQdpm2SDikWN6xXzluv7QPo0/CuPEl0POQPo0/CjsyDtSNljfNceysZ84rp+vT7A+FJ84bmT+OT7A+FLsyF2pGyxtS4rGDiK54/Hp9gfCl+cd06n0+wn4UdmQdmRtNOMU/kMViTxJdT/ADhP0afhXfOS6/tCfo0/Cn2ZD7Mja0uaxPzkun7Qn6NPwrvnJdP2hP0afhR2ZB2pG2TtTgsk1hvnJdP16fo0/Cl+cl0z+PT7CfhR2ZB2pG71jTvSpxgVg/nJdf2hP0afhSjia7DlIT9Gn4U+1IO1I35O1RL51hvnRd/2lP0afhSHia6n+cJ+jT8KO1IO1I24GTSnytqw/wA5brjHhA+jT8KQcS3X9oT9Gn4UuzIOzI3VNO5rEfOW6/tCfo0/Cu+ct1/aB9Gn4UdmQdqRuxypVHxawnznu37QPo0/CuPE92P85T9Gn4UdmQdqRuU1x3FYX5zXb9oH0afhS/Oe7ftCfo0/CjsyDtM9Dtg/D2/T7jXVlOEr7cJnEsSO+8FNr16hoA5IUfsrqthFxVMtxxcVTAF+/wDcFy//AFu/95ptrhx5rzrb7jiNDLjoKEg50IUojc91XL1a57l9uC0RHlJVKcIIQcEajVRq3XVlRU1GfQopKSQk7gjBHpBIqepE7ReicN+GOIKZKEtLZDoypJcGVBPkZz186iCothvaguKzcW2wUlt5QUknt8Uneom416ZWlxtqShSUBAIBBwDnHrpJMS7zHumkx33FnbUUUal7DUvZuL03ZY/Edls7PD0FCJ/gzq3Eg6hqXgp82Bj00O4tt0B25t2m0t29L6pnQhtiMtDiNyPGUSQfQKzzvzgflsS3RLW/HCQ04oHUgJORjzGrTl04vdcacclXBa2lamySfFOCMj0E0al7Fa9mq4o4MhNWJwwoHgy7c62lUgEHwlspAWsjPUrJ9HfVPiiNEsklVng8LNPsmNqTNUFqWs6d1hQ225nzdVZVhF+iuvOsiWhchKkvKGcuA8we3NWBN4qRAMASLgIyhp6LUrGOzzd1GpewtezVO8L2Bx3htbsuPDW+wypcYsqUZJJGdxtvy3q43ZbHF+cbzsOC2iHMQ2yqQypxDaSE7aUkHrrBLTxA85GdWJa1xAAwog5aA5AdlWmZvF0Zx51l+4NrfVrdUCQVq5ZNPUvYWvZq+H7XZ5NqelOxrWpTl3LCXHmlhBbOMJQM5SezJ266C3ZFhgXOfaBaXFO/KTfRBKT0ga21JG++eod+/VQZ1fET7a2nDMUhb3TqSc7ufpeeo5Ld9mTRNkIlOSRg9MQdW3Lfupal7DUvZoON7fCFujXK0xIaLe670aHGkLQ6FAboWFc+R3FErHC4djcH2ifdo8BKJDjyZDkhCy4sBSgAjT17DnWSuDnEl2DYuCpskN+QHMkD+PfUTke+OwWYTjUpUZglTbRB0oJ54FGpewtezXN261weHmLnbOHFXwTZTqR0oUssthRCU4HIkY37avOcKWWDdLxJZtnhi4sRp5q2lROlSs6u84xnHf5qxNvd4ltKVpt65sZK/KS3kA+jt76Yx84o05U1gzkSlHKnQVaj5z10al7C17NPw7Eg3+8umbw+xb2jbnlp0oUG1KCkgLAPZuNqdNscCHxXw/amrc2u3u6FGWoajMzzJPLHLbv81ZxyZxU7KVKcfuC3lNlorJVnQeae4VG25xG0zHZQZiW4q9bCd8Nq7U9nOjUvYWvYf4jlWez3VIj261TENOOIUwiO43p6hqUVEKPmpfug/JVrfTa4NjiMKeYbe8IQCFoJJyB6vroBcH+Jbq0lqeubJQhWpKXMkA9tQzmb7cnkvTW5UhxKQgKWCSEjkKNS9haNJZ7bDh8GRLoi1xZ8qXKLTjstKlNRk5wCoJ9Bz31Zf4ZQYvFDCrXGVcIiWFMtxNSw3kAq0Z33GTWYty+JbTq+T1TYwX5QbyAfRyrm18TM3BVxbXPTLX5T2pWpXnPWKepewtezV23hyA21wk1OtqESZjr3hCHEkKcSASnUPVUJi2+3cPPzG7HFnPm8uRUocQono9yEpwRvttWacc4mduKLi4ucuW35DyslSfN2eipY03iyE2tEV64MpcWXFhBIyo8z56NSC0bRHDNit14v6FMRizGjNPNiShTiY5VnIIByeX1isXKhRLnxK8zGdjIjhlSwqK0Wmzpb1HAWdtxjJPaaZFe4ohPvSIzk9t1/BdWCrUvHaeuoZDXEEuUuXITLdfcQULcUCSUkYx6tqWpewtex/wAiR1PCKiUsyVtKeR4gLYSAVAFQO5KRzG2TjtNQ3y0JtL6G0P8ASheob4/NUU9RI6uXMddOSxfkRfBktywzjGjBxg8x5u6mOwb0+kpejyXAVqcwpJ8o8z5zT1Idr2XOCP8A3dC/4n/jVXVZ4Otk6PxTDdeiuobTrypSSAPEVXUrsE7NVL/LHv3ivfVYAlWwJ81WZn5W9+8V76vcKJ1X5rIBwlR381ZKuVGPmVFFu3TpJwzDeX3hBx66lfsdyjMKeeiLS2kZJyDj66v3/iK5MXaRGZkFpptWkBIAPLtoO5dLg82pDkx9aFbKSXCQaGoobUUczClSGVvMsLW2g4UpIzg1O3Z7k6Mogv47Sgj31oeHbk8jhyW6oIAipPRnHPAzv20Be4mvDyvyxSAepAAp6YpJtj0xSshTbJ633GhEdLjY1LTp3ApWrTcHyNEJ8jt6MgfXWk4RucyYuUmU4XUtpCtShuCerPooFK4quzrikok9GnJxoSBtT0xqw0xSsrvQpMNwNPsLbWdwCOfmqRq23GT+KhPKHboIHrNGeEpkufdXXJbyni2yQkr3xkj4UOn8R3Rcx9tEpTbaXFBIQAMDPbRpjVhpjVlWXZ58FrppMVbaCcatiB6jUEeK/KeDTDanFnkkCnO3CbJb6N6W86gnOlbhIrTJWnhvhxDyAPC5WN1Dl1/UPrNJRTewlFN/gCybHcYLBeejkIHMgg48+KptsvPn700tz+6kmj/CdwlTLg/HlPLfbW0VELUTvkD7aHN3ybbC5DiOpDKHFBGUgnGe2npjyNxXJEizXJYyIL/pbI99NNpuAd0eBP6gM40HlWkvl2mwrJAcQ6USHgkrUAN/F3+sipuF7lLnQpLsx3pOjVhJwBtjNS0RuiWiN0ZBMKWtlb6YzpaQcKUEnAqDatXwxNekWa4NlZccb1KTk7+MCfeKyKVZquUaohJJLYITLXLgtNPPtgId8kg5qNmBKfOGozq/7qCa0V2JZasUAjxi4gnPVjA+0+qu4ovc23z0RorvRo6IKJCRzyfhUtC5JOCQI+QLoGyrwJeBvzGfVmhxO1WFXi5rzmdI354cOKqjJAzzqDrwQdeB4GwpTvXdVJnApERcZpRSDlS0AJTxypMUuDgUDLVt/Lm/T7jXUlu/L2vT7jXVoxfE0YfiVJp/C3v3ivfRThD/AH6n92qhkvCpr4/tFe+nQpq7TNaloTq0ndOeY66pW0rKVtKwxcb/AG+NdJKUWZpx5LhSt1wjcg4zjHdQS4TW58kPNxUR9sFLfI99GH5fCsh5U15uQp1w6lNDI39311WkXi0FpaI9lQkEEJWpeCO/b41OW/knLfyF7F0EfhOQ5JbLjSlkrQOsbChzk7h5aFIFsU2cbKS4cg+uoYV3jp4Xk298rDqiS3pGQeWPrFBW2So5JNDlSSQnKkqNhwj0TUWc9uUgDV5gCaofKPDhOPkhWD19Ic++l4enx7fHlsSSsJeTsUjPURigXgxBOCcd9PV9qG5faqNNwcpv5QmKaSUo0eKDzAzVBziW3NOq8GsTGSclThBJ+qoLPcvkib05SVoI0rSOeOe1XFOcItLL4ZfeUo56IZwn1kCkpfbsCf27AOZLRLlrfbYQwlf5iOQ2rR8bOHo7etO7ZSrBHLqoZMutrfYcaj2ZthRGEua9099WIV6iv25Ntu7CnWUfi3EeUjspKt1fIlW6sH2y7yLc28mM0guPp0hZHjJ81QyYMuE+lqU0WlKSFAHfb0UbYe4btLgkx0yZbyTlAXsEn6vtoTcrm9dJqpLuEk4CUjkkdlJqluxNbbsP8b5Q1AQOQCvspeFlj5CuQHNIJ/6aocQXmLd4ERSAtMhskLQRsARvv5xUNhvLNrEhuQ0pxqQkAhGMjGfjU9S12S1LXZb4OeDd0djnyH2jt2kfwzVOFalq4kEBSMpbdOv+6N8+ke+qUaaqFPRJj5+9rykK5kdhrRSeKrell2REjLROeSElSgNu/NJOLW4otNbkFxnCbxlFSndth5DYPbg7/XV+/wB2gw7kUPWxEl9KB98WRjHPsNZOO8UvpfBOtKgoE9uc1o5FwsFzUiTPQ8h9KdKkJzg+r+FNS5GpXYJuV1auAb0QmYxRnJb66ppVRhd2sbZCI9mC0geU4rB+2hClpU6tSEaElRISDnSOyq5fshIXOa7nsKQeNy5U8YFRICYxXHeuO57qXPVQBwzmnZpEjHM0pODQBYt35e16fca6nW4/hze3b7jXVpxcGnF8ShK/L3/3ivfUTgK8JAJKjgAVPKGZr/7xXvonwzHbfvjOoBXRArwe0cvfVFW6Kat0NRwsoBpEqcxHfd8hlW5ND12p5NwTb1gIdLgRk8t+R81WHJBm38vuuhsF7ylckpB2okX27jxg041ujpU4PbpHP6qlUXwSpMBy4LlvluRHilSmzjKeRzvSNjHdVziFeu/Sz2KA9QFVoUdc2U1FR5TigM9g6zUa3pEWt6QWt9kkT4xfbISnknUcaz3UPBSHiypCw4FadPXnsoncLkY99iR4uUxoK0oAB59SvqyPXTbupu3cWpkLRlGpLhAHrNWOqJNI5XDSkhKX5zDLznktqO9BZNtkR7gYSkZeCgkBO+rPLFaC8wVy5fyrEUZMdYSSW91Ix3eiopd5iOcSxpyEq6JtISskb533x3Z+qlKMQaRCeFFIKG3bhGbkrGzJO/mqmzbHTcvk9am2ntWk6ztn/WKJ3WA6Lmm7MqMmKpxLhW34xSMjapGNF54tRMitKLLRSpalbbgbHHoHqo0qwcUVZPCriHi0LjFLnUhStJPooTKt8iC+WJLZQsbjsI7RR662a4z7zIdDGlsq2WogJ0jbP1UtyejTrhbLe24Hg0UtuOj87JGfPy+uhxXoHFfoHxrA69ETKfeZisq8lTqsavNTZ1jehx0yUuNvsHbpGjkA99T8SyHHbw61n72zhCE9Q2qxw2S9GuMZw5ZLJUQeQPbSqN6RUroFQLVIuTxQwkYTupatkpHeaufNpToWIs2NIcQMltCtzVmR+A8JR0NZC5ayXFdoGdvdQi2uuNXKMtGdQdTjHeaVJUmKorZklstDtwmKiBaWVpBJ1g9XVUNwgrgTHIzigpSDuRyNa5DKGeLpLjeM+DdIR37Cg3ETYkyo01kEpmNjAG51DbHupuC0jcKiRxOG3X7X4et9DSNJUEqB5DroSBzNbi7LEbhuSy3jLCENHHfpHuNYYK6qWRJUhTSVIkGycCk3O1PQjUe6iVknxULUjoU7nSVODeqnJItxYJ5Fa4BeadjArTzeHWJDPTwRoc5lBOxrNLSUKKVDBBwalVFc4OL3EFOAzSAUpNMrLVvwJjfbv7jXUluP4c36fca6tGLg04viUJiymY/j9Yr31JZrgbdckStOpKdlDtB51Xmgme/+9V76mttvfuMksRwkrxnc42rPvq2Kd9QWdtlskSVvsXZpppZ1aFpOpPdXP3KBCuUBUNvLMUnW5pwpzOxNCno7kSS4w8AlbZwoZzVmbZJrMBM5xKEtEA41eNvy2qdvwiVvwi7Mh2mbPdmG8tIbdVq0BBKqS0P2223KU+iUl1LbR6ArSU6iR/oemgUWK/Nkpjx0Fa18gKkmwZFvfLElvQsDPPII7RUdXlIWrzQVHE8o5UmJDRvk4Z/jVi83S3XKbDKtS2Ej78UowrzZNCXbXMiQmpTrRS07jSrI6xkUngT/AIAZxSAzq0Ak7k9wqVy4YapcBmGxGiyFP26+tNtk50OA8uwjrqO7SLLIvDK/GLRB6dbQxk9RFCbfAk3CQpuM3rIGVEnAHpqGQ05HeW06kpcQcEHqNLVtwDltwaCG0xBkF6FfmUNZyUOA7jvFI/cbc3xMzLiEoZz9+UkYSonO+KHw7BPlxw+htKG1eSXFadXmqs7BlNy/AywvwjOAgDJPmptuuAbdcBaXfpMW6vGHKMiOpWoJXlSd+Y35eio5cq3OIauMNvwaW26CpkcldeRUKOHLkEhTrbbIPW64kVG1ZpcicuG0GlOITqJDgIx5/TRcguQQlptt5f8ADETkRHVgdI28Dse40jkyHara7CgveEPyNnHgMADsH10GeZcjPOMuDC0KKSO+rsqyzYkJEp5KQhWMAK8bfltRb9Bb9FqHOizLULXNc6Etq1NPYyB3H1mpI0W1214S3pyJKm/GQ20D4x6qpNWC6rT0hjBpP6Tqwn31E/bpLL7TGWnFvHCA24Fb0W0t0G/lBK13ds3uTLmq0JkIKcn83lgeoUy23iHFY6CY2p4R3C5HUkcj/rehU2JIt73RSkaFkZxnOR6KuJ4dui0oUIxIWnUPGAx588qE5AnItM3NubZrjHkPJbedc6VOs7K3BwPVigON6Kr4XuyEFfQJ8UZIC0599CjscGoyb8kZX5JgjMc4zqI2q3aWjH0tSdXjHdfMDziqEd4iStSjhtAGSaIW66RJcjoWV9I4OpO+axtNuzv4oKONI2cCKITWyypsjOCc481ZniSKhm49I15Lo1emiFt4hYMtdv0OEo2zpJA7s1Q4iyH2/GzkE4zyrZa00jndRBqLbA+aTma4Vx5Ujnlq37Tmh5/ca6kt3+8GvT7jXVoxfE04viUJu01/94r30X4Q8W7rXz0sqPuoRMGZz5/tVe+r/D85m33BbkgkNrbKCQM4zj4VQn9xSvkXrvG8LvrDjf4ucEKSR37GiHFshK7IyGtkdOUY/u6h7xQyDfGosUNuxy67HKjGc/Rz21DLnsyeH2Iy3SH2XiSCN1A5Ofrqy1T/ACTbVOiSEfkawLm5xJmfe2iOaUDmf9d1LdVGdw7bZit3EEtLV1kdWfVn006fxElpTLFtQy5HaaCQpxrJB6+dI9xCJdjXFeaAkKXsUtgIx8aW3FhtxYanoEqyi2gff24iHkjtxsfd9dArj4vC9tSNtS1q+s1JLvyDcIc6PqKmmQh1ChgHtH102XdrdMkwWEtLaiMOFS9YzzOSNuqpSadg2mOlOqsVqjQmFFEl/Dz6hse4f67O+pr1FbmXy3uAYbmpQVd++/1YqKbxK8qU6thuOpGrCFlrJKernTbjxD4XGhFtGl+OsLUSkYyOWO7upNxpoLiSX9uZcL0uJGYccaihICUjxU5APo/hVoLkv8XQVyIq4+GylIUQSrAO+3nqF+4wZjipTV0et63wnp2w2STgdRFVneIWvlWE6024Y8QFIKzla87E07V3YOk7s65Wl4zZT7s2IglalJQt8aiMkjal4Sd6K4yXSMhuOpR9YqJ6NYTIdkruTzwcUVBppopUMnOMnan2yfbYM5/o+mEd5goy4AVavRUdlIXErH3CCJPFDaU7sy1JcSe1J5+40U4ldTIatyUnxXJG3mG320Jh31uPAS24xrlMIUhh39EHtpsqe2/Z4GHR4TEWRoIO4zsc+gU7VMdqmX+JLU/MuhcMuMy1oAHTO6fqoNZmFI4gjNZSooexlJyDjsPoq/ONnuctU92e4yXEjWwGiTkDGAeXVVePItcG5xZMQSSltX3zpccsY2x56TS1WJ1dhDiNCLj4POa/k3zHdH+Lb/XeKq3nW9xcmOXFBCnGkEA9Rx8ajiXiPGnTEPNrehPu69OPGSc5BFVpNzRI4jFxKFBtLqFY68DHwobXI21yTcUPKVxA+AcdGEpGP7oP20KBzzq7fH2Jd5ekRndbbmDyIwcAEb+aqWarlyyuT3HoDKDqWMhSvGBojbXIibsytACQg4z9lDdiDncVZhI6GV0zKdaXMHSpIUAe7sqniR3eln3cO/PBqmpUYXh5rowhZGUkcljtrOXSYmZNU4hOlI2AzRZ+P4Gw7cFrK31oxnGAknYADqArOE1bZz+rktoocOdKTt3mmpNck5NMwFu3f7wb9PuNdXW7/eDfp9xrq0YuDTi+JSlj8Of/AHivfTVJwAamkJzOfP8AaK99NcHiVQ0UPkiHM01aVLXhKSo46hRKLefAWUttwIi1p5uON6lGnO8VXTI6NTTQ7END7aKXsdL2D2oclWAmM6onsQatJtNycGRAkDztkUZ6a4lAVI4liNZ/NbIJ+oVG5IYT+M4rfPc2hX2VPQiWlA4cPXdfKC56SB9tKOF7z+yY87ifjVlcqxkHpbzdHT2gkD6xUId4bPOXdT5yn4UaYhpiPTwtdsD8HT7YrlcL3UDdpsf8QVxc4bI/KLn600gHDKk7yriPPp+FFRDTEaeF7of5Nv6QU35q3Xf7239Kmnqa4aKfFuM5J705+ymmNw6R4t3lA97RP2UaYhpRw4Wug/k2/pU09PC11PJpv6QU0RbD/TT487CqcIli6r299AqjTH/zFpQ/5qXX9Un6QV3zYuo/kE+2KaI1j/pt76BVJ0NkH/zL/wBAqjTEKiL817t+oT9IKo3G3S7UUeFICekzpwoHlVpTFjPO9SPQwqlVG4bV5V0lHztH4UnFeAcUBVLydhzpApWdqnniE1K0wX1vM6R4y04OaqlwIBUQSB2VCndEErdEqdWc09Oc8qqOvOFwrb1aUo8ZPIjfn9dRrW8hTLpWVNvIBA6q3R6FtXZqXTPywshrLYWeRGwp0ZqQwStpfic8EZxUsUBTDZSpWMDyqJsR2jHSkbknxjnqrjZH9zR2cMFhhUQw3ERcbWG3SQHADnrBrMzLVIiOLSooKUDJOrq7a00ZakNpaSrQgDYA0Nu7weS420hOV+LnG6hW/p4rI0jBmxKTtgJLZKQrUnG++eWKRACtYSsEowSB+ieSh2jvq01ps5jRs6npLgxkZCB1+urMm3tMNS5rKEJddSkO4HIfZvWyfT44xbM08MYpsq238vb9PuNdTLZn5Ra9PuNdWfFwQw/EZJ2lPH+0V76ruL8kVNNViS6M/wAor31UcX4w7qobKpLcU+VSLTsKQneuPI1EgIgbGuKKRBwqnqOaYEJTtSpSMiuNORucGkIdprtHVTu2kzTGRlHjUgTualVTRzpAdp8WnoTv6KbtgVKAMHuFMRGRgUgT66cO2mqXiiwI1jG1cU7GmrUc08ZORQBGEEnzVahM65AyAQN6iGxI7qt27Z1R7qrm6izT0sdWaIy8RVNgSWk8xocx2HrqhFc6W0ssKGS0pWD6aO3NYRbnXDuEoOfVWatvjR0kuLAPUg7V0vpuVyxuL8HWzxp2GIUxLWG39SR1KxmjbMqMG8pfQc99BWIjCxnXq99WExGB+YSfNU83Q4sktXDILNJKg5HmoWkhogk9fZT246S4XDuT9VCW8NeSkgeaisV4OAAHNThhjijUSicnJ2wVdYTrlxhyEJDmlwJA7Oe9aFqKF26RGwMuA799VbrLMCMy4lsLLjoRq7M1dirJAVnZQrN1OZ2oE4w1QtmUtoxcm8jBBI+o11TNJ0cQqTjGHF+411V4viYcaq1+SjcRh50/2qvfVJR++HNXrir786P7RXvNUFfjKolyQlyLmlzmoicKweunA9VIraHDZdOPKmZ3FOJoIjCd6kbqLOVCpmdyaAOJpBzNKedIDvTAXO1MBp6Rk4NLpSFcqQCAEinnZOB11x2G3VTT9lMBFKqJSt6Uk5pmrBNIQuPEJp6djmogvAI7akB8agYquY81W7cRlVUiASMmrkDSkKIqvL8TZ0S/zImu6j8jSgOfRn3VmbQ/qtzW++Mc608xIft7jWc6xpqjbbBBgxykrLwKs5JwB3bVf0OeOFNyOvmg5OkQtTC2DhRHfTzOJx9+c9CaKi1QUq0eDgrznBWcEHsoVdYCIb6W2JGvOdaT+Yc8s9ddfD1OPM6iZ5Qob4Zt5bx85xRSyT8uFKiee2aApYUT5VG7PbtTgcJOBV80qK2lQY4ke/8ARGXOyQjf11esr/TxU5O4oXxkgs8LZSNkvNk+un8LSEuoCQRnFcLqtsiZfi3wv8ESk44mc/vq/wC2urnsjitaerUf+yuqzF8TmR5f7Bk/d98dYcV7zVFeywavyxl6SrsdV7zVJ0eKFVRIrlyQu+XXFRIzRS2WdVyUXXFdFHb/ABjh9wq1IgRZpTFtsN0LCxlxSSBp6ySduw1KONtWiFAFKsmpTWpb4MigffJTmTzIAFRyuD1pTqiyAsdixj66FjkJxaMvtqG9StHxq6VFeiPFp9tTax1EU1OyhUaojQ9XPNNOdVKobUh5igKHI8qnKO9NSk5ztTlA91AULmk05266TfI2pc+N2UBQwoKc7io1EVOojUd+YqFYBVjsoEM05p6TmmE4PKuTSAfkZqzHzoIHXVM86Vb3QoIHXVeT4m3oP9yCHSAI6NJzjmarSbmm2JYS4nUl9RKgfzU9vr91QR5Kc4UrA5k91BJby7jcHJepSUjxG0jlpHIEf651Z0fT92e62OzmnpVLk1SeIGY85HgryXWCAfGTy7RUFxbjJKHor6VJcyS31o/hQRC44AyejVjfarMQCQ6EpUrSOajXdx9PHG7iZXK1uEYMZchwH83trR24JVJQy1ulHZ21nlz0RwmOwtIUrxRk4AFHrUfAWsOEhatnD2Duqnqcyxx35IKDmScYpD3DjzWQSVY27QM0E4Jh3MpTJWjo2hy181DzVsktRZjfRLQhaUjOnGQjz99SIMdhOEqAAGwrlZZa2myWJvHqS8gGW3jihK+WpOf+kiup8pSHeIEKQQdKcH1Guq7F8TD/AMn+wHIkNdPMQVYV0qtj5zVeMgzFtxkbrWoAVBMUE3SVqG3TL/7jRfhZLart0gH4tsqGfV9tUreVFbNU3BZaYbhoH3hkDI/TV3++rBVpztgCoWllOVk6s8hSPq1jA2NXzlS2HGNsmQorOVHYVZYII0nnVBrWtWnI2q/HbUjmM1HG3donOqK11tTFziltxICwMoXjdJrzx2M5GlLYd8VaDgg16odJTgc6wnGEcs3VDoGzqAT5xt8KszRTVmeSoEhJIwVVwZGRvmkRkgCnLPRnHMVlESY/q0hx2U3pUhQBzTgrO4V9VMBCO6uwadrUDuBT9XamgKISg86YphRORtVvKSKeACmnQUDVo3wRUfImiTrAWdQIqk5HVrIAzUWhNEaTnq2pXUIeRoII7CKelsAbg7U4tp54NKrCLcXqXJVcZabjKQhOCoYz1mqLMcNpxRF1Gt3fyUEbd+Kg0kZGcb8+qu30uNQx/s6GPVVye7K5aGeQ9VSklprCSPOKfoPWMd4qRUWS5EW8yyVhJCc9QJ6zWlui2wI6w/Ok9C3kgbuEfUK1KFXaQcsRm2UowEgZONt+uutMNuLpR5RJypZ5qPWa1EVA6PYDnmsuSEZ7yViU3HgDoXd4sVIeUlptXJLfWR20jk+Q8MLX6cUZu7Wq3BeQA2rPnzQDCSequXnxxUtkZcubJb3LFuJNxbJOc59xrqW3pxPaI7/ca6p4viQx8AqbDkLnyFJjrILqiDpO+5ohw6h2PNX0jK0BTZGSCOsVUlsOmdIKZDyQXVHAcIA3p0TpmJKHFSHlpBwUqcJBFZFkjqLu35NOJIQnUTyP1VOzLS6NSVA9mDQORqCtadWFc8K50kB5LYUgKwQc79lWYrjmUZ8EMzvE3Hk0KXAlesHB99W0PKIGNqENPIWNjkmr7CxpAztXUUYpbHPjkk3uEErOMk+islxYVPzmWwhRKEZ2HWT/AArSOPoZaU4tWEpFY2Y5Pky3Hky3Wwo7JSrAArF1DUTVD71RTbjuZ3bX7NOUy4rbol+zVa4XZ62AdPdJBWryW0qyTQZ3jC5KXpYlugHbJVk1nj93gtWG/IfDDmrOkjzin+Dug9fqrPRuIZrQU8ZhR+mSck+j11eicVPF9xDlxeDR8lZSNqlpofYfsJBp0nYH1U8sujfB9VWEP3JxIUmetSSMg4G/1VIHLof58v2U/Cq9cSHa/JWDTp/NzUng76sYbNTBy6jlNV7CfhTC/dxynH6NPwp64h2/yMMd5PNBp4jOEBWk0pcvvRdKZiujzjPRo5+qmeE3n9tHpaR8KfciPtfkVcdakZOAKYlKCnyd09VKZF5I/LEellPwrkruqlaenbVq2IDKQT9VNZIOSQdsDqd1JUrGFKVmowoHO3oqZ5t1pag4yU9xGKrkjnjHfXoY1WxqQ/J5Y2q5GWpDBGohGckdWaohYH8KsMhx4BtpKlEnqFEqrclRfgnXrdV5I7RR6G6ktpHVmq9stihD6J9JBUcnBo2xbmkoAA2Fc/J1MLqO4OHsgmtGRDKEgkAHl5iffisyWktHL6ggd/OtXc5bNot631eMcYSntNeTX2+yJUxSlKJ36uQrFkm5tEHhi3bN1b3oplJQ2rK9+vltXVkuDpbj99Y1rJyFZGefimuqeNUiGSKT2NJIH4U7/fV76YB3U+Ufwp3++ffUanEowDkk8gBua5j+TJ+C7HcBTocGRTXYLgX0sZWe3zVVSqWs+JHQE9qnN/UB9tWGzPQcgsp7sk1ojNbKXghpl4ObckteKW9ONhiiMWRIx+LUfdVGTfXbW14ROaC2QQD0Ssqz5iPtqyLk9MT0railpW6Aefpre+o+zVexjj0iUiSe48p3QtXijdIAwCKEXSa3bYDkhWCoDCR2miLrjjpBWScDArD8XT1eHdETlLJGB1Zxn4eqsG+TJZsjjoz0156TIW68oqcWcqJ93mqDfGB6DXBRUfG6zk0/uz1dVa1sTJIzeskEZ1KCfMKKM28lvAQMDY+jnQ6ODjY43zR6BOLDCEqSDhognvyaTZKKD3DTbrcZTKySlOCnPVRwIFCbNKzbZkhAClMoBwduRqgLtdHAXG3MozjKW8iq108sjtGbPNQlujTaBmn6Q8whzQEkEoOOvvrNR7lcX3Q2X8ZznKAKLo6aTGcjtO6VDCwrGfP9tVZMbxOpGjpIrNjk+Am4gmCvfYLGB6DVHo6tMR5Um2SlR1/fEqyhKxkKx1UBi3aUqUlmQy2EnOVAEEUdpyjrIZ2o5dAUDdSx0YfScZwc4qcRFqj9O0pDqMZOg5KfPVyBanXsPOZbT1ZG5pRxvUivcTQhWykg+ioXLdBVu7FaPfpAoqq3JRlRfIA7qz8yYHHVIZUejBxk/nVqyZu0rLsWOU3sV3LHbnZOWkKA6wFbeijUK2MsIAQgJFV4DStIURREOoSQhbiUZ61Gsyyzy/JmmSUFSEdWhnCU4z1VEpExaCppaPNmiqIsR1A0hLn9YGk8AQ2SptRT3GtCxJ7szPM09jzjjC5yBFCHMgoAJT2H/WKwS8uIK1HKick1qeMXw+/IdQ4FtuqV4xrIF86A2gcuZNV416Lpv2HuCkEcURd+peR/gVXV3A2o8RxzjYBe/wDhNdWiJnycmtkvo8Kkg5BQtXLz0kWdCbcLLiVpdGCVK3BqDPRT5rqvH+/KGD1eMf8A+VGYK3SZKCCXjnGaxOKNEYoNtSWXtmlpV3Ch10u0yEvTHty3hjy8HH1CqCor0ZCHUEhWeYomibMXBK2kBx1HlJPWO2obR3qyTheyZlbtd7pdY/gzsIoQFA+K2qrtuuXESWktMwU6By1NmiIvs7O8NPtU4X+aP5n/ANVT/kKq0h/Fld2Xrc/dHXCifFbQnGykZG/mNYzjuMqPdUuYOh4BQ842xWn+cEzrhqPpFAeKnn7vCQoxloUwSc9oPOlDItadUOWGSiY7pDkqPM0pdOwB89RKBBpAa30YrYQZe8UY81EWVHojqO56qDxlBK8nc9VF4LC5bqU7hvUAo1VOluaMScmkjX8PxZq4c5llZjOvR09E4U8s9fpq3bLVxRFDgXdUPhWMBZUkJ82nFG5zyYEJUgN4DbYSAkcwNh9lAPndg/iHPZrO88o7IueHXuEVRL+plbbz0dbZG41LJPmyedDYdwVGe8QcxpOad88e1pz2KGNym3pKlNpKUrOwUMVVPJrdmnBBwTizWWqZIUhaQrCQSeXOkZgpYBwQVE5Kj1moLW7oZWgfjCDp89UfnWyCQppwEf1DUdbSoryY25bI0sMlOdeFHkBtyq6ZbwGNKj/iArHp4tYG+hXsGnji9jsV7BprM0VPA34NBcZUoxHAlgjbdWvO3mrPtcs048XRiCkg4Ox8Q1XYfQ4jUg5SeVQyS1mjFBwVUaW2SAtkoGM4wKzFwj8WyJbmHIrTWo6EBawQO8jGauw5Zju7+TRqXMCYJloGsIGVgDJx21LHP7a9FeXHUjOwkcWRiMOR3P7zij9ZBP10fj3W/JRpehsHzPk+9NCvnVEH5yfVQ6+8ZmNDUmKAlxQ8rsq2GTU6RVLHpVtGUvEKR4c8zJcDLKXCcE5z6KF4tzfi5W4R2HANUZk5+Y+px1xSlKOck1AkKO+9a4waRRPLqldG24QcjfOGKlprSTrAOon8w11DOB1H52Qk5/Wf+NVdU4qkVTds1I6R26ylKGGxJcB8wVzq4070rxUFBCBnAPXviqFwcBuD8ZJwkOrUrB7VGiNuSNYUoDGyj3YrDJ7m1cF9+CFttNq3SlOVq/1/rep40TSpBSAEqVj0UkZ4LOHPzhtv6aKtNABvbyRt5yKaVlbk0AZcFLL2yE4VuNqh8HT1oFGLsgBttY561ChmTjrrLkjUqNWOTcSHwdH6ApDGQRgo2qbJ76A8R3lUVrwVhZDrnlKH5o+NKEXJ0iUpUrHG3cJXV9dvCUsyiSApCiFZHZnY9e3ZWIvtp+Rrw9ADpdDeMLKcZBGasRUJMxtxw4BUCFdY32NHrvw6/PmKmqe1l3BOfqrsyzQ001ucqHTz17O0ZWBEckPpbQkkqOK9HstoiNoRFcAwkZPao0Nsll8FWhWgFeesVqlxQ0jWcakjmKyTyajfjx6P2NuTvStpYzkJAGD2dVDPBG+xNWVr8bq9VJqzWCctTs0RTSoreBtn80eqkctza2/F8VQ3Se+rQJpwz2iopjtkFtlpbeCXBhSThQ7Ku3G2MqX4U2gaHD42Oo0GuKVR30yE8l7Kx20bsk5EllUZ05SsY81XJJqglda0UBBb/RFL4A1+iKvOtKZdU2rmk+um1S9hain4C3+iKY8z4PpUnyeR7qv0jiEuIKFDY00NSZSGFAUQgofUsIaURnmeoChZCmiWl808u+tBZAPBOkPNZ+qtHT4tc6K8+TRCyjfbfCh29yXgIWgZzjZR81eV3KWqUtRJzv1Vvvui3ApaYiIVjYqIBrzZZznfnW/txjL7UYHOUo7srYyqrqG0KZCU4ye04qsRg1wWUnnVj3Ko7Gj4KRp4uhD95y/dqrqj4HWTxdCH7z/xqrqEKXJoZa0puc3rJeXv/iNX2JAQ2hAO5GpZqhMbT8oy3CR+PX6fGO1OitLew4rKUZ59vdXOk9zoRWyNFCVrWnONKd81oI6gpAXzA6++s5BC3FacaG08+80fSoJQGxsOvFTgynIireFDoWQRvqJ27KFEgJKjkADfailyQpx/JwltsUImShkpQQANhir8PRvqMlvgxdZ9Qj0mKl8mNdltMBZVnCEalZ2IPUK8/mTPD7g47qODsM9nb76LX6aW4hQMgOKJUc9g2H1j1Vl0L6NtOeaufm2rRnwY8c9MEUfTupzZ8Pcyu7ZYdf0OhKBjGmtnDv8AFDDQkFSSUjfTkZ6689U8rpFKJ3Joq0tMyF0R8vykkdRHOq1iTaTNs8zhFtOmehtXGGSHGlk/4TV1NyZlANEkBW2rsrDQenDIGvJTzx11fZfyRudXfXTh9Ow1e55fN9e6tSa229GqcYjh4NeMVkZxnYioVxVLWegW3t1OAg484oUbgsqQvSdaEhOc1PHuEpTo5EHnkVJfT8Ud9KK39Yyzelzf9BOJAW64pEgdErmkoOUn7aWRbn4+VFOpA/OFImapEtKdyAFZ37qNNP6k9oIrFn6DHLdKjs9H9SyLZu/2ZeayH4biOsDIoVaZnQvpyeRrbyLWxJ1FvDaiN8DY1lZHBlwiOKdivofTnOlQ0n18q5U8E8ezPS9P1MMkf2aOakPxW5ST1AKocPPV2xqeegLiy2HGlDbCxXeAJH531VVkg3uRtRbiyn6aUVZ8BGfK+qu8B/rfVVeiRLXEoyGA+nHJQ5EUStwU1CaQoYUBv66j8C/rVIlS2zhSfFAABB51u6KLjN2ZuplqjsYb7oS1LuKARsEbViVq3Nekcb21yRDExCSot7KwOQrzhbZCsVrkqk7M/hERNJjJp+jO1OS31HnRZGg3wMMcXwf+J/41V1S8FJ08WwtuXSb/APDVXU0yMluerjg22SSJDnhRU6ekUAsYydz1VYHCduTgASQByGpO1Goqk+CsjO+hPuqUkDmapcIeg7k/YKasURogpS9tyGRtUybYwlQVodOOokVfBB5GuKgOZxTUYrhC1S9g5+1MSCrWHhqG+CKHr4Rt6+fhPP8ATTWhBB3BpCtPIkVbDJKG0XRnzYMeZ3kVmRm/c7s05IQ8JukHPiupH2VVV9yrh9RBIuH0yPhW5GMZzTHXChpam0hawklKc41HspSm5O2WY4LHHTDZGGP3JeHTv/6j9Mj4VPD+5jYoTvSsieVAY8Z1B+ykVxxe03UWtXC6hLU30oa8KTnT25xirJ43cQ9dWXbboctkRL609LnUogEp5dWcZ7qE2t0OUdSqXBMjgi1IGEtyvbTSngm1n+Tle2mhivup2scPJuAaJmFejwPWNQPbn9HHXWjF8zwkb70HKGZPRauxOrGat/kZV5Mj6DpudCKKeDban8yV9ImpE8JwEkEJlbf101RtnHYu8i3xIMHpJElBckjpPFiozzJxue7zU+Bx7Ck8USrFJa8GcadU2y6pYKXSDjHcT1U+/l9gug6ZcQRc+a0HXr0yc4I8tPXVpFoZbwAiRtj85PVWfY+6Ow5w+q5LgL6dUsxWIza9SnVYSeeNudWYPGz6boi3Xuzu2x55suMkrCwvAyRt17VF5cj5ZZHpcUfjFB3wFvfCHhk5zqTXGAgjGH/aTWfsfGtwvzTsiHYwtgIWUESkFWoAkJUnmnJGM99QI44vbl0dtiOF1GWy2HFteFJyEnG+cY6xVT+7k0RuCqLNIi1toJIEg57VJrjbGett/wBpNZ5PHU1+7TIEW0MrMR7olqcmobJ3IyArny6qS68fSbfcblGatAfatoSp5wyAjYjsI91Q0R9E9c35NF8mM/q3/aTXfJjP6t/2k1Zts9u52yNPaSUtyGkuJCuYBGasa09oo0x9C1T9g/5NZ/Vv+0mkNrYUMFt8/wCJNEiQOdcFA8iKaSTtINUn5Ba7PGdaU0tl4pWMEFSdxWdX9y+wLUVYnDPUHk/CtsSBzOK4EHkak3fIla8mHH3K+Hwc4n/TI+Fd/ss4f54n/TI+FbgqSOulztSC37MXH4Bs9keTcIol9Mz5PSOJKdxpOQB2GurU3JSTAcAOeXvFdUkG/kmi/kjP7tPuqWs01fgnLXgbh6LxNQeIzjrxVtu7ocIHg7gz/amqtcL5J9rJ6DVdWcncUW6DITGWVKfUM9Gl05A7+yhb3H0dpwoFvcVj/wCwfhQ5wXLBYskuEbeurDjj5koUr5Md8Xq8IO/1VAn7pDBb1uWp1Hd4USfdQpwfDB4si5Rv6SsAfumwv6Od/wAyfhTFfdRhJ5W14n/9J+FS29kdMvRo12CQrjlu/dK30CIhY0b6s5Jz2YobM4PmybnxDKD7ITdYwZaBzlJ23O3dQo/dVi4yLS8f+aPwpqPurRlHBs7w/wCa/hTtexaZegs7wDHVYCyhDIuioCIpf307Yyrlz2xnsowLK+OCTY9bfTmCY2vfTq0ac9uKyjf3Uoq16VWl5P8AzJ+FEW+O4zqNaILhH/6D8KjLJGPLJxxZJcIhtPA1xsEi3TrZKZRIbb6Oc0ono3056ttjj3Dvy/8A2fJmPX1U9xB8PkB+K40TrZUCrB/6htUw43Z/YHP8wfhTVccspGfk93/MH4VD+Rj9ln8bN/1KEP7nE1jhpMNU5pu4R5xlxn0ZKQdKRg5H9X3UQjcL36dfWLtfZ8ZbkJtQitx0EJCyPKOfR6qqyPuisRyAbY6rP/2T8KHp+65GMnoPkZ4HOM+F/wAKsjOMt0yuWLJHlBaz8IXWPxU1eZi4DIbQpLiYSFI6ckc1A7defRReJYZEfjWbfFONliRGSylAzqBGnc7Y6qzEn7qceOlCvkh5WvPKUdsY7u+q/wDtejf0K/8A5v8AhUk01aZFwmnTQRPBV1Zv1xuDTNmlJlyC6jwxpS1N7k7dnP6hUly+56brcb3LlKYJmoT4IoZ1MrA5nuOPVQr/AGvxf6Ff/wA3/Ck/2vxf6Ff/AM3/AApi0y9HoFkjzYlojRp62lyGUBCltZ0qxsDv3YohXl/+1+L/AEK//m/4Uo+69GUQkWR8k8gJR3+qlQVL0en11BbPc3bnBRKegOxA4kFKFvEq37Rtir+pHYv2zQlYnaLddVXKOxXtmu1I7F+2fjT0itlquqt4nYv2zS6Uf1/bPxo0hbG3L8gc9HvFdUU9KRCcwVdXNRPWK6mlQ0CmowKSoDyjXeDrQ5gJ3I2ztXIkhBCN8nlirCEKW3pkKz3CqFii2b02kYSDwNfJV7kTbk+wgLUVa0K16s9g7PVR1XA7JWOkmrUQBkhAGfrrSh0JTpSnAFBeIuIW7PDUsnLytkpzU5YoctCjOS2RnuJGrVY4hYaUtySsbZUPFHfWCcmB545O1MulzenSXHXFlS3DkmhwUQRilGC5SK55G2W5EjDgCdxTHVkp1jqqqTlW9SpOWlCp1RVdjukOnepG1kYVmq2cJHdUjZKUk9WaTQ0wi398w4jn10ThylM4PNPJQoZFbUlzA5KGRRFDRCgCNljO1Z5q9maIOtw82ypxOppKlgjOwrnI0gA/eHOf6NSWZwt6EqOAdt60BW2BkqTjGc551jeDfY1rqK5MPcIctRTiM6fMg1nV2+am4lXgb+NXPoz8K9a1MhBUVoAAyTmnNuMqUpKXE5TnI7MbGtWJSiqoz5cinX4MPAZYTFxNgqcIUdJUg7bCpuhsiucDHoNbN51osgoWkggEEddV0I1nI33oeRw2ojpWR6mzJGJYT/NFD0mk8A4dPNhQ/wARrahvCab0AJ3FHf8AwLtL2Y1Fo4feWlCGnCpRwAlZya1nDvBdvt0tNwVHUl1A+9pWrOnvxRW1Q20Ol8oSNOyTjromTvWnG3JWzPk+10iZJztWYlxZRefS2h9bapKVqdWh04HjeKUpI1AbYKcbYzyrSJNZ2dc5rb9yCZqm+hebQ2nU34iD0eTgpyfKVuTiriktRY+JOZbUpbySjwZaOkDYTpGNs+Lg5yFb+eqxiyfBU+CszUTOgcEtTil4UejIABJwTrwRp5Ds5VYTOlquDURme49GW+EeFBCM7tuEpzjScFKDnHXg01qXc2Le3I8KekLcS8SFtIOnSrAICUgnbfvoAZPi3RMhuO6mQ/FabT9+bUolaembJCgN9QSFbjmPSKL2dlxtUnSHkxCsdAh4qKxt4x8bcDPIHsO1DXp04OpYt108LSst5fUhCw2orA0+KAMEZ7xjmM0StE+RNlTUvtraLCkI6JQ8lWnfB6xnkaBFyenEJw+b3iurp5/AnPR7xXUmNAVhCekUvrJ3og0EBORVAbctqdrWOSj66jFUa3PYluU5qBEW+4oBKBmvHOIL47dZbrqlZGcJHYK9ZfZalI0SGkPJ/RcSFD66pmxWc87TC/y6PhQ92QlPY8UBJOa7rr2v5Bsw/wDiYP8AlkfCu+QbN/RMH/LI+FMqs8TPM0pyEmva/kGzf0TB/wAsj4V3yDZv6Jg/5ZHwoCzxdI1t56xUrCMsryORr2MWKzjlaYQ/5dHwpRZLSBgWuGM9kdHwqLJJnmEMa2Wl53SvHooulsFtON9JIrdJs9rQMJtsRPXswkfZUgt8JOwhsDzNJ+FVSiWxmZG3t5UUr6jWnahMrZaXpwWwQADtg1ZTDipOUxmge5AqUJCRgAAd1JRfsJST8FMW+NgDottOjmeXZTlRI2rV0fjZJ59pyat4HZSYHYKGn7IpoHGHHTsGwMDHo/0KlZabaTpQkAVc0J/RHqrtCf0R6qocG/JapJLZFckVwIO32VY0p/RHqrgkA5AAIo7X5E5l5psNsBGN8b+enDvql0i/01euu6Rf6avXW9KlRlbt2EU1IB14oV0rn6avXS9M7+sX7RpiC4wR2GlSop2oP0zv61ftGu6d79av2jTEGwrrxTgaB9O9+tX7RrvCHv1zntGgApPP4E56PeK6hSnnVJ0qcWQeoqNdS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data:image/jpeg;base64,/9j/4AAQSkZJRgABAQAAAQABAAD/2wBDAAoHBwgHBgoICAgLCgoLDhgQDg0NDh0VFhEYIx8lJCIfIiEmKzcvJik0KSEiMEExNDk7Pj4+JS5ESUM8SDc9Pjv/2wBDAQoLCw4NDhwQEBw7KCIoOzs7Ozs7Ozs7Ozs7Ozs7Ozs7Ozs7Ozs7Ozs7Ozs7Ozs7Ozs7Ozs7Ozs7Ozs7Ozs7Ozv/wAARCAFaAOcDASIAAhEBAxEB/8QAGwAAAQUBAQAAAAAAAAAAAAAABQECAwQGAAf/xABREAABAwMCAgQJBQsJBwUBAAABAgMEAAUREiEGMRNBUWEUIjJxgZGSsdEVFpOhwQcjJDM0QlJTVHPhQ0RVYmNygpTwFzWDhKKysyU2RWR08f/EABoBAAIDAQEAAAAAAAAAAAAAAAABAgMEBQb/xAArEQACAgEDBAEEAgIDAAAAAAAAAQIRAxIhMQQTQVEyBSJhcRSBIzNCUvD/2gAMAwEAAhEDEQA/ANFJlOoecAdWAFkbKPbVYznx/Lue0ajmLIlPjP8AKK99VdRNY5SdmRydlwzn87Pue2a4TZH69z2zVTNKFVHUxWy0qZIxs+57ZqNcyTnaQ77ZqOmr50m2FscZsvP5S99Ia7w2V+0vfSGoevelxStitk3hkr9pe+kNIZsv9pe+kNQg7V1FsVsn8Ml/tL3tmnJlyifyl72zVYdVSgZFO2CbLAlSf2h32zTDMkj+cu+2ahKVjcL9FNKFkeV56l/ZPf2W0S5JP5Q77ZqQypGfx7vtmqSULxgLxkYqQtrCyQ4cH6qa/Yf2WVSZGNn3eX6ZrkSpBH49zn+mar9G5pH3zOB2U5oEIwTk5o/sV15LPhL+fxzntGmqlSAPx7ntmmkVGo7UrYWxypcj9od9s0nhcnH5Q77ZqE7k11Rtitk4lSf2h32zS+FSMfj3fbNRdVIo7UWwtkolSSfyh32zTzKkfr3PbNQpFKR4tFsLZIZUjP4932zXeEyMD8Id9s1CBk07qothbL1vfeXMbSt1ahvsVE9Rrqjtp/D2/T7jXVpxcGnF8ShM3myB/aq99RpRWXvF+uLF8ntNvJCUSXEpGgbAKPdVQcSXUfzhP0afhUHikyt4m2bXRXaKxXzkuv7Qn6NPwrvnJdB/Lp9hPwpdmQdpm2SDikWN6xXzluv7QPo0/CuPEl0POQPo0/CjsyDtSNljfNceysZ84rp+vT7A+FJ84bmT+OT7A+FLsyF2pGyxtS4rGDiK54/Hp9gfCl+cd06n0+wn4UdmQdmRtNOMU/kMViTxJdT/ADhP0afhXfOS6/tCfo0/Cn2ZD7Mja0uaxPzkun7Qn6NPwrvnJdP2hP0afhR2ZB2pG2TtTgsk1hvnJdP16fo0/Cl+cl0z+PT7CfhR2ZB2pG71jTvSpxgVg/nJdf2hP0afhSjia7DlIT9Gn4U+1IO1I35O1RL51hvnRd/2lP0afhSHia6n+cJ+jT8KO1IO1I24GTSnytqw/wA5brjHhA+jT8KQcS3X9oT9Gn4UuzIOzI3VNO5rEfOW6/tCfo0/Cu+ct1/aB9Gn4UdmQdqRuxypVHxawnznu37QPo0/CuPE92P85T9Gn4UdmQdqRuU1x3FYX5zXb9oH0afhS/Oe7ftCfo0/CjsyDtM9Dtg/D2/T7jXVlOEr7cJnEsSO+8FNr16hoA5IUfsrqthFxVMtxxcVTAF+/wDcFy//AFu/95ptrhx5rzrb7jiNDLjoKEg50IUojc91XL1a57l9uC0RHlJVKcIIQcEajVRq3XVlRU1GfQopKSQk7gjBHpBIqepE7ReicN+GOIKZKEtLZDoypJcGVBPkZz186iCothvaguKzcW2wUlt5QUknt8Uneom416ZWlxtqShSUBAIBBwDnHrpJMS7zHumkx33FnbUUUal7DUvZuL03ZY/Edls7PD0FCJ/gzq3Eg6hqXgp82Bj00O4tt0B25t2m0t29L6pnQhtiMtDiNyPGUSQfQKzzvzgflsS3RLW/HCQ04oHUgJORjzGrTl04vdcacclXBa2lamySfFOCMj0E0al7Fa9mq4o4MhNWJwwoHgy7c62lUgEHwlspAWsjPUrJ9HfVPiiNEsklVng8LNPsmNqTNUFqWs6d1hQ225nzdVZVhF+iuvOsiWhchKkvKGcuA8we3NWBN4qRAMASLgIyhp6LUrGOzzd1GpewtezVO8L2Bx3htbsuPDW+wypcYsqUZJJGdxtvy3q43ZbHF+cbzsOC2iHMQ2yqQypxDaSE7aUkHrrBLTxA85GdWJa1xAAwog5aA5AdlWmZvF0Zx51l+4NrfVrdUCQVq5ZNPUvYWvZq+H7XZ5NqelOxrWpTl3LCXHmlhBbOMJQM5SezJ266C3ZFhgXOfaBaXFO/KTfRBKT0ga21JG++eod+/VQZ1fET7a2nDMUhb3TqSc7ufpeeo5Ld9mTRNkIlOSRg9MQdW3Lfupal7DUvZoON7fCFujXK0xIaLe670aHGkLQ6FAboWFc+R3FErHC4djcH2ifdo8BKJDjyZDkhCy4sBSgAjT17DnWSuDnEl2DYuCpskN+QHMkD+PfUTke+OwWYTjUpUZglTbRB0oJ54FGpewtezXN261weHmLnbOHFXwTZTqR0oUssthRCU4HIkY37avOcKWWDdLxJZtnhi4sRp5q2lROlSs6u84xnHf5qxNvd4ltKVpt65sZK/KS3kA+jt76Yx84o05U1gzkSlHKnQVaj5z10al7C17NPw7Eg3+8umbw+xb2jbnlp0oUG1KCkgLAPZuNqdNscCHxXw/amrc2u3u6FGWoajMzzJPLHLbv81ZxyZxU7KVKcfuC3lNlorJVnQeae4VG25xG0zHZQZiW4q9bCd8Nq7U9nOjUvYWvYf4jlWez3VIj261TENOOIUwiO43p6hqUVEKPmpfug/JVrfTa4NjiMKeYbe8IQCFoJJyB6vroBcH+Jbq0lqeubJQhWpKXMkA9tQzmb7cnkvTW5UhxKQgKWCSEjkKNS9haNJZ7bDh8GRLoi1xZ8qXKLTjstKlNRk5wCoJ9Bz31Zf4ZQYvFDCrXGVcIiWFMtxNSw3kAq0Z33GTWYty+JbTq+T1TYwX5QbyAfRyrm18TM3BVxbXPTLX5T2pWpXnPWKepewtezV23hyA21wk1OtqESZjr3hCHEkKcSASnUPVUJi2+3cPPzG7HFnPm8uRUocQono9yEpwRvttWacc4mduKLi4ucuW35DyslSfN2eipY03iyE2tEV64MpcWXFhBIyo8z56NSC0bRHDNit14v6FMRizGjNPNiShTiY5VnIIByeX1isXKhRLnxK8zGdjIjhlSwqK0Wmzpb1HAWdtxjJPaaZFe4ohPvSIzk9t1/BdWCrUvHaeuoZDXEEuUuXITLdfcQULcUCSUkYx6tqWpewtex/wAiR1PCKiUsyVtKeR4gLYSAVAFQO5KRzG2TjtNQ3y0JtL6G0P8ASheob4/NUU9RI6uXMddOSxfkRfBktywzjGjBxg8x5u6mOwb0+kpejyXAVqcwpJ8o8z5zT1Idr2XOCP8A3dC/4n/jVXVZ4Otk6PxTDdeiuobTrypSSAPEVXUrsE7NVL/LHv3ivfVYAlWwJ81WZn5W9+8V76vcKJ1X5rIBwlR381ZKuVGPmVFFu3TpJwzDeX3hBx66lfsdyjMKeeiLS2kZJyDj66v3/iK5MXaRGZkFpptWkBIAPLtoO5dLg82pDkx9aFbKSXCQaGoobUUczClSGVvMsLW2g4UpIzg1O3Z7k6Mogv47Sgj31oeHbk8jhyW6oIAipPRnHPAzv20Be4mvDyvyxSAepAAp6YpJtj0xSshTbJ633GhEdLjY1LTp3ApWrTcHyNEJ8jt6MgfXWk4RucyYuUmU4XUtpCtShuCerPooFK4quzrikok9GnJxoSBtT0xqw0xSsrvQpMNwNPsLbWdwCOfmqRq23GT+KhPKHboIHrNGeEpkufdXXJbyni2yQkr3xkj4UOn8R3Rcx9tEpTbaXFBIQAMDPbRpjVhpjVlWXZ58FrppMVbaCcatiB6jUEeK/KeDTDanFnkkCnO3CbJb6N6W86gnOlbhIrTJWnhvhxDyAPC5WN1Dl1/UPrNJRTewlFN/gCybHcYLBeejkIHMgg48+KptsvPn700tz+6kmj/CdwlTLg/HlPLfbW0VELUTvkD7aHN3ybbC5DiOpDKHFBGUgnGe2npjyNxXJEizXJYyIL/pbI99NNpuAd0eBP6gM40HlWkvl2mwrJAcQ6USHgkrUAN/F3+sipuF7lLnQpLsx3pOjVhJwBtjNS0RuiWiN0ZBMKWtlb6YzpaQcKUEnAqDatXwxNekWa4NlZccb1KTk7+MCfeKyKVZquUaohJJLYITLXLgtNPPtgId8kg5qNmBKfOGozq/7qCa0V2JZasUAjxi4gnPVjA+0+qu4ovc23z0RorvRo6IKJCRzyfhUtC5JOCQI+QLoGyrwJeBvzGfVmhxO1WFXi5rzmdI354cOKqjJAzzqDrwQdeB4GwpTvXdVJnApERcZpRSDlS0AJTxypMUuDgUDLVt/Lm/T7jXUlu/L2vT7jXVoxfE0YfiVJp/C3v3ivfRThD/AH6n92qhkvCpr4/tFe+nQpq7TNaloTq0ndOeY66pW0rKVtKwxcb/AG+NdJKUWZpx5LhSt1wjcg4zjHdQS4TW58kPNxUR9sFLfI99GH5fCsh5U15uQp1w6lNDI39311WkXi0FpaI9lQkEEJWpeCO/b41OW/knLfyF7F0EfhOQ5JbLjSlkrQOsbChzk7h5aFIFsU2cbKS4cg+uoYV3jp4Xk298rDqiS3pGQeWPrFBW2So5JNDlSSQnKkqNhwj0TUWc9uUgDV5gCaofKPDhOPkhWD19Ic++l4enx7fHlsSSsJeTsUjPURigXgxBOCcd9PV9qG5faqNNwcpv5QmKaSUo0eKDzAzVBziW3NOq8GsTGSclThBJ+qoLPcvkib05SVoI0rSOeOe1XFOcItLL4ZfeUo56IZwn1kCkpfbsCf27AOZLRLlrfbYQwlf5iOQ2rR8bOHo7etO7ZSrBHLqoZMutrfYcaj2ZthRGEua9099WIV6iv25Ntu7CnWUfi3EeUjspKt1fIlW6sH2y7yLc28mM0guPp0hZHjJ81QyYMuE+lqU0WlKSFAHfb0UbYe4btLgkx0yZbyTlAXsEn6vtoTcrm9dJqpLuEk4CUjkkdlJqluxNbbsP8b5Q1AQOQCvspeFlj5CuQHNIJ/6aocQXmLd4ERSAtMhskLQRsARvv5xUNhvLNrEhuQ0pxqQkAhGMjGfjU9S12S1LXZb4OeDd0djnyH2jt2kfwzVOFalq4kEBSMpbdOv+6N8+ke+qUaaqFPRJj5+9rykK5kdhrRSeKrell2REjLROeSElSgNu/NJOLW4otNbkFxnCbxlFSndth5DYPbg7/XV+/wB2gw7kUPWxEl9KB98WRjHPsNZOO8UvpfBOtKgoE9uc1o5FwsFzUiTPQ8h9KdKkJzg+r+FNS5GpXYJuV1auAb0QmYxRnJb66ppVRhd2sbZCI9mC0geU4rB+2hClpU6tSEaElRISDnSOyq5fshIXOa7nsKQeNy5U8YFRICYxXHeuO57qXPVQBwzmnZpEjHM0pODQBYt35e16fca6nW4/hze3b7jXVpxcGnF8ShK/L3/3ivfUTgK8JAJKjgAVPKGZr/7xXvonwzHbfvjOoBXRArwe0cvfVFW6Kat0NRwsoBpEqcxHfd8hlW5ND12p5NwTb1gIdLgRk8t+R81WHJBm38vuuhsF7ylckpB2okX27jxg041ujpU4PbpHP6qlUXwSpMBy4LlvluRHilSmzjKeRzvSNjHdVziFeu/Sz2KA9QFVoUdc2U1FR5TigM9g6zUa3pEWt6QWt9kkT4xfbISnknUcaz3UPBSHiypCw4FadPXnsoncLkY99iR4uUxoK0oAB59SvqyPXTbupu3cWpkLRlGpLhAHrNWOqJNI5XDSkhKX5zDLznktqO9BZNtkR7gYSkZeCgkBO+rPLFaC8wVy5fyrEUZMdYSSW91Ix3eiopd5iOcSxpyEq6JtISskb533x3Z+qlKMQaRCeFFIKG3bhGbkrGzJO/mqmzbHTcvk9am2ntWk6ztn/WKJ3WA6Lmm7MqMmKpxLhW34xSMjapGNF54tRMitKLLRSpalbbgbHHoHqo0qwcUVZPCriHi0LjFLnUhStJPooTKt8iC+WJLZQsbjsI7RR662a4z7zIdDGlsq2WogJ0jbP1UtyejTrhbLe24Hg0UtuOj87JGfPy+uhxXoHFfoHxrA69ETKfeZisq8lTqsavNTZ1jehx0yUuNvsHbpGjkA99T8SyHHbw61n72zhCE9Q2qxw2S9GuMZw5ZLJUQeQPbSqN6RUroFQLVIuTxQwkYTupatkpHeaufNpToWIs2NIcQMltCtzVmR+A8JR0NZC5ayXFdoGdvdQi2uuNXKMtGdQdTjHeaVJUmKorZklstDtwmKiBaWVpBJ1g9XVUNwgrgTHIzigpSDuRyNa5DKGeLpLjeM+DdIR37Cg3ETYkyo01kEpmNjAG51DbHupuC0jcKiRxOG3X7X4et9DSNJUEqB5DroSBzNbi7LEbhuSy3jLCENHHfpHuNYYK6qWRJUhTSVIkGycCk3O1PQjUe6iVknxULUjoU7nSVODeqnJItxYJ5Fa4BeadjArTzeHWJDPTwRoc5lBOxrNLSUKKVDBBwalVFc4OL3EFOAzSAUpNMrLVvwJjfbv7jXUluP4c36fca6tGLg04viUJiymY/j9Yr31JZrgbdckStOpKdlDtB51Xmgme/+9V76mttvfuMksRwkrxnc42rPvq2Kd9QWdtlskSVvsXZpppZ1aFpOpPdXP3KBCuUBUNvLMUnW5pwpzOxNCno7kSS4w8AlbZwoZzVmbZJrMBM5xKEtEA41eNvy2qdvwiVvwi7Mh2mbPdmG8tIbdVq0BBKqS0P2223KU+iUl1LbR6ArSU6iR/oemgUWK/Nkpjx0Fa18gKkmwZFvfLElvQsDPPII7RUdXlIWrzQVHE8o5UmJDRvk4Z/jVi83S3XKbDKtS2Ej78UowrzZNCXbXMiQmpTrRS07jSrI6xkUngT/AIAZxSAzq0Ak7k9wqVy4YapcBmGxGiyFP26+tNtk50OA8uwjrqO7SLLIvDK/GLRB6dbQxk9RFCbfAk3CQpuM3rIGVEnAHpqGQ05HeW06kpcQcEHqNLVtwDltwaCG0xBkF6FfmUNZyUOA7jvFI/cbc3xMzLiEoZz9+UkYSonO+KHw7BPlxw+htKG1eSXFadXmqs7BlNy/AywvwjOAgDJPmptuuAbdcBaXfpMW6vGHKMiOpWoJXlSd+Y35eio5cq3OIauMNvwaW26CpkcldeRUKOHLkEhTrbbIPW64kVG1ZpcicuG0GlOITqJDgIx5/TRcguQQlptt5f8ADETkRHVgdI28Dse40jkyHara7CgveEPyNnHgMADsH10GeZcjPOMuDC0KKSO+rsqyzYkJEp5KQhWMAK8bfltRb9Bb9FqHOizLULXNc6Etq1NPYyB3H1mpI0W1214S3pyJKm/GQ20D4x6qpNWC6rT0hjBpP6Tqwn31E/bpLL7TGWnFvHCA24Fb0W0t0G/lBK13ds3uTLmq0JkIKcn83lgeoUy23iHFY6CY2p4R3C5HUkcj/rehU2JIt73RSkaFkZxnOR6KuJ4dui0oUIxIWnUPGAx588qE5AnItM3NubZrjHkPJbedc6VOs7K3BwPVigON6Kr4XuyEFfQJ8UZIC0599CjscGoyb8kZX5JgjMc4zqI2q3aWjH0tSdXjHdfMDziqEd4iStSjhtAGSaIW66RJcjoWV9I4OpO+axtNuzv4oKONI2cCKITWyypsjOCc481ZniSKhm49I15Lo1emiFt4hYMtdv0OEo2zpJA7s1Q4iyH2/GzkE4zyrZa00jndRBqLbA+aTma4Vx5Ujnlq37Tmh5/ca6kt3+8GvT7jXVoxfE04viUJu01/94r30X4Q8W7rXz0sqPuoRMGZz5/tVe+r/D85m33BbkgkNrbKCQM4zj4VQn9xSvkXrvG8LvrDjf4ucEKSR37GiHFshK7IyGtkdOUY/u6h7xQyDfGosUNuxy67HKjGc/Rz21DLnsyeH2Iy3SH2XiSCN1A5Ofrqy1T/ACTbVOiSEfkawLm5xJmfe2iOaUDmf9d1LdVGdw7bZit3EEtLV1kdWfVn006fxElpTLFtQy5HaaCQpxrJB6+dI9xCJdjXFeaAkKXsUtgIx8aW3FhtxYanoEqyi2gff24iHkjtxsfd9dArj4vC9tSNtS1q+s1JLvyDcIc6PqKmmQh1ChgHtH102XdrdMkwWEtLaiMOFS9YzzOSNuqpSadg2mOlOqsVqjQmFFEl/Dz6hse4f67O+pr1FbmXy3uAYbmpQVd++/1YqKbxK8qU6thuOpGrCFlrJKernTbjxD4XGhFtGl+OsLUSkYyOWO7upNxpoLiSX9uZcL0uJGYccaihICUjxU5APo/hVoLkv8XQVyIq4+GylIUQSrAO+3nqF+4wZjipTV0et63wnp2w2STgdRFVneIWvlWE6024Y8QFIKzla87E07V3YOk7s65Wl4zZT7s2IglalJQt8aiMkjal4Sd6K4yXSMhuOpR9YqJ6NYTIdkruTzwcUVBppopUMnOMnan2yfbYM5/o+mEd5goy4AVavRUdlIXErH3CCJPFDaU7sy1JcSe1J5+40U4ldTIatyUnxXJG3mG320Jh31uPAS24xrlMIUhh39EHtpsqe2/Z4GHR4TEWRoIO4zsc+gU7VMdqmX+JLU/MuhcMuMy1oAHTO6fqoNZmFI4gjNZSooexlJyDjsPoq/ONnuctU92e4yXEjWwGiTkDGAeXVVePItcG5xZMQSSltX3zpccsY2x56TS1WJ1dhDiNCLj4POa/k3zHdH+Lb/XeKq3nW9xcmOXFBCnGkEA9Rx8ajiXiPGnTEPNrehPu69OPGSc5BFVpNzRI4jFxKFBtLqFY68DHwobXI21yTcUPKVxA+AcdGEpGP7oP20KBzzq7fH2Jd5ekRndbbmDyIwcAEb+aqWarlyyuT3HoDKDqWMhSvGBojbXIibsytACQg4z9lDdiDncVZhI6GV0zKdaXMHSpIUAe7sqniR3eln3cO/PBqmpUYXh5rowhZGUkcljtrOXSYmZNU4hOlI2AzRZ+P4Gw7cFrK31oxnGAknYADqArOE1bZz+rktoocOdKTt3mmpNck5NMwFu3f7wb9PuNdXW7/eDfp9xrq0YuDTi+JSlj8Of/AHivfTVJwAamkJzOfP8AaK99NcHiVQ0UPkiHM01aVLXhKSo46hRKLefAWUttwIi1p5uON6lGnO8VXTI6NTTQ7END7aKXsdL2D2oclWAmM6onsQatJtNycGRAkDztkUZ6a4lAVI4liNZ/NbIJ+oVG5IYT+M4rfPc2hX2VPQiWlA4cPXdfKC56SB9tKOF7z+yY87ifjVlcqxkHpbzdHT2gkD6xUId4bPOXdT5yn4UaYhpiPTwtdsD8HT7YrlcL3UDdpsf8QVxc4bI/KLn600gHDKk7yriPPp+FFRDTEaeF7of5Nv6QU35q3Xf7239Kmnqa4aKfFuM5J705+ymmNw6R4t3lA97RP2UaYhpRw4Wug/k2/pU09PC11PJpv6QU0RbD/TT487CqcIli6r299AqjTH/zFpQ/5qXX9Un6QV3zYuo/kE+2KaI1j/pt76BVJ0NkH/zL/wBAqjTEKiL817t+oT9IKo3G3S7UUeFICekzpwoHlVpTFjPO9SPQwqlVG4bV5V0lHztH4UnFeAcUBVLydhzpApWdqnniE1K0wX1vM6R4y04OaqlwIBUQSB2VCndEErdEqdWc09Oc8qqOvOFwrb1aUo8ZPIjfn9dRrW8hTLpWVNvIBA6q3R6FtXZqXTPywshrLYWeRGwp0ZqQwStpfic8EZxUsUBTDZSpWMDyqJsR2jHSkbknxjnqrjZH9zR2cMFhhUQw3ERcbWG3SQHADnrBrMzLVIiOLSooKUDJOrq7a00ZakNpaSrQgDYA0Nu7weS420hOV+LnG6hW/p4rI0jBmxKTtgJLZKQrUnG++eWKRACtYSsEowSB+ieSh2jvq01ps5jRs6npLgxkZCB1+urMm3tMNS5rKEJddSkO4HIfZvWyfT44xbM08MYpsq238vb9PuNdTLZn5Ra9PuNdWfFwQw/EZJ2lPH+0V76ruL8kVNNViS6M/wAor31UcX4w7qobKpLcU+VSLTsKQneuPI1EgIgbGuKKRBwqnqOaYEJTtSpSMiuNORucGkIdprtHVTu2kzTGRlHjUgTualVTRzpAdp8WnoTv6KbtgVKAMHuFMRGRgUgT66cO2mqXiiwI1jG1cU7GmrUc08ZORQBGEEnzVahM65AyAQN6iGxI7qt27Z1R7qrm6izT0sdWaIy8RVNgSWk8xocx2HrqhFc6W0ssKGS0pWD6aO3NYRbnXDuEoOfVWatvjR0kuLAPUg7V0vpuVyxuL8HWzxp2GIUxLWG39SR1KxmjbMqMG8pfQc99BWIjCxnXq99WExGB+YSfNU83Q4sktXDILNJKg5HmoWkhogk9fZT246S4XDuT9VCW8NeSkgeaisV4OAAHNThhjijUSicnJ2wVdYTrlxhyEJDmlwJA7Oe9aFqKF26RGwMuA799VbrLMCMy4lsLLjoRq7M1dirJAVnZQrN1OZ2oE4w1QtmUtoxcm8jBBI+o11TNJ0cQqTjGHF+411V4viYcaq1+SjcRh50/2qvfVJR++HNXrir786P7RXvNUFfjKolyQlyLmlzmoicKweunA9VIraHDZdOPKmZ3FOJoIjCd6kbqLOVCpmdyaAOJpBzNKedIDvTAXO1MBp6Rk4NLpSFcqQCAEinnZOB11x2G3VTT9lMBFKqJSt6Uk5pmrBNIQuPEJp6djmogvAI7akB8agYquY81W7cRlVUiASMmrkDSkKIqvL8TZ0S/zImu6j8jSgOfRn3VmbQ/qtzW++Mc608xIft7jWc6xpqjbbBBgxykrLwKs5JwB3bVf0OeOFNyOvmg5OkQtTC2DhRHfTzOJx9+c9CaKi1QUq0eDgrznBWcEHsoVdYCIb6W2JGvOdaT+Yc8s9ddfD1OPM6iZ5Qob4Zt5bx85xRSyT8uFKiee2aApYUT5VG7PbtTgcJOBV80qK2lQY4ke/8ARGXOyQjf11esr/TxU5O4oXxkgs8LZSNkvNk+un8LSEuoCQRnFcLqtsiZfi3wv8ESk44mc/vq/wC2urnsjitaerUf+yuqzF8TmR5f7Bk/d98dYcV7zVFeywavyxl6SrsdV7zVJ0eKFVRIrlyQu+XXFRIzRS2WdVyUXXFdFHb/ABjh9wq1IgRZpTFtsN0LCxlxSSBp6ySduw1KONtWiFAFKsmpTWpb4MigffJTmTzIAFRyuD1pTqiyAsdixj66FjkJxaMvtqG9StHxq6VFeiPFp9tTax1EU1OyhUaojQ9XPNNOdVKobUh5igKHI8qnKO9NSk5ztTlA91AULmk05266TfI2pc+N2UBQwoKc7io1EVOojUd+YqFYBVjsoEM05p6TmmE4PKuTSAfkZqzHzoIHXVM86Vb3QoIHXVeT4m3oP9yCHSAI6NJzjmarSbmm2JYS4nUl9RKgfzU9vr91QR5Kc4UrA5k91BJby7jcHJepSUjxG0jlpHIEf651Z0fT92e62OzmnpVLk1SeIGY85HgryXWCAfGTy7RUFxbjJKHor6VJcyS31o/hQRC44AyejVjfarMQCQ6EpUrSOajXdx9PHG7iZXK1uEYMZchwH83trR24JVJQy1ulHZ21nlz0RwmOwtIUrxRk4AFHrUfAWsOEhatnD2Duqnqcyxx35IKDmScYpD3DjzWQSVY27QM0E4Jh3MpTJWjo2hy181DzVsktRZjfRLQhaUjOnGQjz99SIMdhOEqAAGwrlZZa2myWJvHqS8gGW3jihK+WpOf+kiup8pSHeIEKQQdKcH1Guq7F8TD/AMn+wHIkNdPMQVYV0qtj5zVeMgzFtxkbrWoAVBMUE3SVqG3TL/7jRfhZLart0gH4tsqGfV9tUreVFbNU3BZaYbhoH3hkDI/TV3++rBVpztgCoWllOVk6s8hSPq1jA2NXzlS2HGNsmQorOVHYVZYII0nnVBrWtWnI2q/HbUjmM1HG3donOqK11tTFziltxICwMoXjdJrzx2M5GlLYd8VaDgg16odJTgc6wnGEcs3VDoGzqAT5xt8KszRTVmeSoEhJIwVVwZGRvmkRkgCnLPRnHMVlESY/q0hx2U3pUhQBzTgrO4V9VMBCO6uwadrUDuBT9XamgKISg86YphRORtVvKSKeACmnQUDVo3wRUfImiTrAWdQIqk5HVrIAzUWhNEaTnq2pXUIeRoII7CKelsAbg7U4tp54NKrCLcXqXJVcZabjKQhOCoYz1mqLMcNpxRF1Gt3fyUEbd+Kg0kZGcb8+qu30uNQx/s6GPVVye7K5aGeQ9VSklprCSPOKfoPWMd4qRUWS5EW8yyVhJCc9QJ6zWlui2wI6w/Ok9C3kgbuEfUK1KFXaQcsRm2UowEgZONt+uutMNuLpR5RJypZ5qPWa1EVA6PYDnmsuSEZ7yViU3HgDoXd4sVIeUlptXJLfWR20jk+Q8MLX6cUZu7Wq3BeQA2rPnzQDCSequXnxxUtkZcubJb3LFuJNxbJOc59xrqW3pxPaI7/ca6p4viQx8AqbDkLnyFJjrILqiDpO+5ohw6h2PNX0jK0BTZGSCOsVUlsOmdIKZDyQXVHAcIA3p0TpmJKHFSHlpBwUqcJBFZFkjqLu35NOJIQnUTyP1VOzLS6NSVA9mDQORqCtadWFc8K50kB5LYUgKwQc79lWYrjmUZ8EMzvE3Hk0KXAlesHB99W0PKIGNqENPIWNjkmr7CxpAztXUUYpbHPjkk3uEErOMk+islxYVPzmWwhRKEZ2HWT/AArSOPoZaU4tWEpFY2Y5Pky3Hky3Wwo7JSrAArF1DUTVD71RTbjuZ3bX7NOUy4rbol+zVa4XZ62AdPdJBWryW0qyTQZ3jC5KXpYlugHbJVk1nj93gtWG/IfDDmrOkjzin+Dug9fqrPRuIZrQU8ZhR+mSck+j11eicVPF9xDlxeDR8lZSNqlpofYfsJBp0nYH1U8sujfB9VWEP3JxIUmetSSMg4G/1VIHLof58v2U/Cq9cSHa/JWDTp/NzUng76sYbNTBy6jlNV7CfhTC/dxynH6NPwp64h2/yMMd5PNBp4jOEBWk0pcvvRdKZiujzjPRo5+qmeE3n9tHpaR8KfciPtfkVcdakZOAKYlKCnyd09VKZF5I/LEellPwrkruqlaenbVq2IDKQT9VNZIOSQdsDqd1JUrGFKVmowoHO3oqZ5t1pag4yU9xGKrkjnjHfXoY1WxqQ/J5Y2q5GWpDBGohGckdWaohYH8KsMhx4BtpKlEnqFEqrclRfgnXrdV5I7RR6G6ktpHVmq9stihD6J9JBUcnBo2xbmkoAA2Fc/J1MLqO4OHsgmtGRDKEgkAHl5iffisyWktHL6ggd/OtXc5bNot631eMcYSntNeTX2+yJUxSlKJ36uQrFkm5tEHhi3bN1b3oplJQ2rK9+vltXVkuDpbj99Y1rJyFZGefimuqeNUiGSKT2NJIH4U7/fV76YB3U+Ufwp3++ffUanEowDkk8gBua5j+TJ+C7HcBTocGRTXYLgX0sZWe3zVVSqWs+JHQE9qnN/UB9tWGzPQcgsp7sk1ojNbKXghpl4ObckteKW9ONhiiMWRIx+LUfdVGTfXbW14ROaC2QQD0Ssqz5iPtqyLk9MT0railpW6Aefpre+o+zVexjj0iUiSe48p3QtXijdIAwCKEXSa3bYDkhWCoDCR2miLrjjpBWScDArD8XT1eHdETlLJGB1Zxn4eqsG+TJZsjjoz0156TIW68oqcWcqJ93mqDfGB6DXBRUfG6zk0/uz1dVa1sTJIzeskEZ1KCfMKKM28lvAQMDY+jnQ6ODjY43zR6BOLDCEqSDhognvyaTZKKD3DTbrcZTKySlOCnPVRwIFCbNKzbZkhAClMoBwduRqgLtdHAXG3MozjKW8iq108sjtGbPNQlujTaBmn6Q8whzQEkEoOOvvrNR7lcX3Q2X8ZznKAKLo6aTGcjtO6VDCwrGfP9tVZMbxOpGjpIrNjk+Am4gmCvfYLGB6DVHo6tMR5Um2SlR1/fEqyhKxkKx1UBi3aUqUlmQy2EnOVAEEUdpyjrIZ2o5dAUDdSx0YfScZwc4qcRFqj9O0pDqMZOg5KfPVyBanXsPOZbT1ZG5pRxvUivcTQhWykg+ioXLdBVu7FaPfpAoqq3JRlRfIA7qz8yYHHVIZUejBxk/nVqyZu0rLsWOU3sV3LHbnZOWkKA6wFbeijUK2MsIAQgJFV4DStIURREOoSQhbiUZ61Gsyyzy/JmmSUFSEdWhnCU4z1VEpExaCppaPNmiqIsR1A0hLn9YGk8AQ2SptRT3GtCxJ7szPM09jzjjC5yBFCHMgoAJT2H/WKwS8uIK1HKick1qeMXw+/IdQ4FtuqV4xrIF86A2gcuZNV416Lpv2HuCkEcURd+peR/gVXV3A2o8RxzjYBe/wDhNdWiJnycmtkvo8Kkg5BQtXLz0kWdCbcLLiVpdGCVK3BqDPRT5rqvH+/KGD1eMf8A+VGYK3SZKCCXjnGaxOKNEYoNtSWXtmlpV3Ch10u0yEvTHty3hjy8HH1CqCor0ZCHUEhWeYomibMXBK2kBx1HlJPWO2obR3qyTheyZlbtd7pdY/gzsIoQFA+K2qrtuuXESWktMwU6By1NmiIvs7O8NPtU4X+aP5n/ANVT/kKq0h/Fld2Xrc/dHXCifFbQnGykZG/mNYzjuMqPdUuYOh4BQ842xWn+cEzrhqPpFAeKnn7vCQoxloUwSc9oPOlDItadUOWGSiY7pDkqPM0pdOwB89RKBBpAa30YrYQZe8UY81EWVHojqO56qDxlBK8nc9VF4LC5bqU7hvUAo1VOluaMScmkjX8PxZq4c5llZjOvR09E4U8s9fpq3bLVxRFDgXdUPhWMBZUkJ82nFG5zyYEJUgN4DbYSAkcwNh9lAPndg/iHPZrO88o7IueHXuEVRL+plbbz0dbZG41LJPmyedDYdwVGe8QcxpOad88e1pz2KGNym3pKlNpKUrOwUMVVPJrdmnBBwTizWWqZIUhaQrCQSeXOkZgpYBwQVE5Kj1moLW7oZWgfjCDp89UfnWyCQppwEf1DUdbSoryY25bI0sMlOdeFHkBtyq6ZbwGNKj/iArHp4tYG+hXsGnji9jsV7BprM0VPA34NBcZUoxHAlgjbdWvO3mrPtcs048XRiCkg4Ox8Q1XYfQ4jUg5SeVQyS1mjFBwVUaW2SAtkoGM4wKzFwj8WyJbmHIrTWo6EBawQO8jGauw5Zju7+TRqXMCYJloGsIGVgDJx21LHP7a9FeXHUjOwkcWRiMOR3P7zij9ZBP10fj3W/JRpehsHzPk+9NCvnVEH5yfVQ6+8ZmNDUmKAlxQ8rsq2GTU6RVLHpVtGUvEKR4c8zJcDLKXCcE5z6KF4tzfi5W4R2HANUZk5+Y+px1xSlKOck1AkKO+9a4waRRPLqldG24QcjfOGKlprSTrAOon8w11DOB1H52Qk5/Wf+NVdU4qkVTds1I6R26ylKGGxJcB8wVzq4070rxUFBCBnAPXviqFwcBuD8ZJwkOrUrB7VGiNuSNYUoDGyj3YrDJ7m1cF9+CFttNq3SlOVq/1/rep40TSpBSAEqVj0UkZ4LOHPzhtv6aKtNABvbyRt5yKaVlbk0AZcFLL2yE4VuNqh8HT1oFGLsgBttY561ChmTjrrLkjUqNWOTcSHwdH6ApDGQRgo2qbJ76A8R3lUVrwVhZDrnlKH5o+NKEXJ0iUpUrHG3cJXV9dvCUsyiSApCiFZHZnY9e3ZWIvtp+Rrw9ADpdDeMLKcZBGasRUJMxtxw4BUCFdY32NHrvw6/PmKmqe1l3BOfqrsyzQ001ucqHTz17O0ZWBEckPpbQkkqOK9HstoiNoRFcAwkZPao0Nsll8FWhWgFeesVqlxQ0jWcakjmKyTyajfjx6P2NuTvStpYzkJAGD2dVDPBG+xNWVr8bq9VJqzWCctTs0RTSoreBtn80eqkctza2/F8VQ3Se+rQJpwz2iopjtkFtlpbeCXBhSThQ7Ku3G2MqX4U2gaHD42Oo0GuKVR30yE8l7Kx20bsk5EllUZ05SsY81XJJqglda0UBBb/RFL4A1+iKvOtKZdU2rmk+um1S9hain4C3+iKY8z4PpUnyeR7qv0jiEuIKFDY00NSZSGFAUQgofUsIaURnmeoChZCmiWl808u+tBZAPBOkPNZ+qtHT4tc6K8+TRCyjfbfCh29yXgIWgZzjZR81eV3KWqUtRJzv1Vvvui3ApaYiIVjYqIBrzZZznfnW/txjL7UYHOUo7srYyqrqG0KZCU4ye04qsRg1wWUnnVj3Ko7Gj4KRp4uhD95y/dqrqj4HWTxdCH7z/xqrqEKXJoZa0puc3rJeXv/iNX2JAQ2hAO5GpZqhMbT8oy3CR+PX6fGO1OitLew4rKUZ59vdXOk9zoRWyNFCVrWnONKd81oI6gpAXzA6++s5BC3FacaG08+80fSoJQGxsOvFTgynIireFDoWQRvqJ27KFEgJKjkADfailyQpx/JwltsUImShkpQQANhir8PRvqMlvgxdZ9Qj0mKl8mNdltMBZVnCEalZ2IPUK8/mTPD7g47qODsM9nb76LX6aW4hQMgOKJUc9g2H1j1Vl0L6NtOeaufm2rRnwY8c9MEUfTupzZ8Pcyu7ZYdf0OhKBjGmtnDv8AFDDQkFSSUjfTkZ6689U8rpFKJ3Joq0tMyF0R8vykkdRHOq1iTaTNs8zhFtOmehtXGGSHGlk/4TV1NyZlANEkBW2rsrDQenDIGvJTzx11fZfyRudXfXTh9Ow1e55fN9e6tSa229GqcYjh4NeMVkZxnYioVxVLWegW3t1OAg484oUbgsqQvSdaEhOc1PHuEpTo5EHnkVJfT8Ud9KK39Yyzelzf9BOJAW64pEgdErmkoOUn7aWRbn4+VFOpA/OFImapEtKdyAFZ37qNNP6k9oIrFn6DHLdKjs9H9SyLZu/2ZeayH4biOsDIoVaZnQvpyeRrbyLWxJ1FvDaiN8DY1lZHBlwiOKdivofTnOlQ0n18q5U8E8ezPS9P1MMkf2aOakPxW5ST1AKocPPV2xqeegLiy2HGlDbCxXeAJH531VVkg3uRtRbiyn6aUVZ8BGfK+qu8B/rfVVeiRLXEoyGA+nHJQ5EUStwU1CaQoYUBv66j8C/rVIlS2zhSfFAABB51u6KLjN2ZuplqjsYb7oS1LuKARsEbViVq3Nekcb21yRDExCSot7KwOQrzhbZCsVrkqk7M/hERNJjJp+jO1OS31HnRZGg3wMMcXwf+J/41V1S8FJ08WwtuXSb/APDVXU0yMluerjg22SSJDnhRU6ekUAsYydz1VYHCduTgASQByGpO1Goqk+CsjO+hPuqUkDmapcIeg7k/YKasURogpS9tyGRtUybYwlQVodOOokVfBB5GuKgOZxTUYrhC1S9g5+1MSCrWHhqG+CKHr4Rt6+fhPP8ATTWhBB3BpCtPIkVbDJKG0XRnzYMeZ3kVmRm/c7s05IQ8JukHPiupH2VVV9yrh9RBIuH0yPhW5GMZzTHXChpam0hawklKc41HspSm5O2WY4LHHTDZGGP3JeHTv/6j9Mj4VPD+5jYoTvSsieVAY8Z1B+ykVxxe03UWtXC6hLU30oa8KTnT25xirJ43cQ9dWXbboctkRL609LnUogEp5dWcZ7qE2t0OUdSqXBMjgi1IGEtyvbTSngm1n+Tle2mhivup2scPJuAaJmFejwPWNQPbn9HHXWjF8zwkb70HKGZPRauxOrGat/kZV5Mj6DpudCKKeDban8yV9ImpE8JwEkEJlbf101RtnHYu8i3xIMHpJElBckjpPFiozzJxue7zU+Bx7Ck8USrFJa8GcadU2y6pYKXSDjHcT1U+/l9gug6ZcQRc+a0HXr0yc4I8tPXVpFoZbwAiRtj85PVWfY+6Ow5w+q5LgL6dUsxWIza9SnVYSeeNudWYPGz6boi3Xuzu2x55suMkrCwvAyRt17VF5cj5ZZHpcUfjFB3wFvfCHhk5zqTXGAgjGH/aTWfsfGtwvzTsiHYwtgIWUESkFWoAkJUnmnJGM99QI44vbl0dtiOF1GWy2HFteFJyEnG+cY6xVT+7k0RuCqLNIi1toJIEg57VJrjbGett/wBpNZ5PHU1+7TIEW0MrMR7olqcmobJ3IyArny6qS68fSbfcblGatAfatoSp5wyAjYjsI91Q0R9E9c35NF8mM/q3/aTXfJjP6t/2k1Zts9u52yNPaSUtyGkuJCuYBGasa09oo0x9C1T9g/5NZ/Vv+0mkNrYUMFt8/wCJNEiQOdcFA8iKaSTtINUn5Ba7PGdaU0tl4pWMEFSdxWdX9y+wLUVYnDPUHk/CtsSBzOK4EHkak3fIla8mHH3K+Hwc4n/TI+Fd/ss4f54n/TI+FbgqSOulztSC37MXH4Bs9keTcIol9Mz5PSOJKdxpOQB2GurU3JSTAcAOeXvFdUkG/kmi/kjP7tPuqWs01fgnLXgbh6LxNQeIzjrxVtu7ocIHg7gz/amqtcL5J9rJ6DVdWcncUW6DITGWVKfUM9Gl05A7+yhb3H0dpwoFvcVj/wCwfhQ5wXLBYskuEbeurDjj5koUr5Md8Xq8IO/1VAn7pDBb1uWp1Hd4USfdQpwfDB4si5Rv6SsAfumwv6Od/wAyfhTFfdRhJ5W14n/9J+FS29kdMvRo12CQrjlu/dK30CIhY0b6s5Jz2YobM4PmybnxDKD7ITdYwZaBzlJ23O3dQo/dVi4yLS8f+aPwpqPurRlHBs7w/wCa/hTtexaZegs7wDHVYCyhDIuioCIpf307Yyrlz2xnsowLK+OCTY9bfTmCY2vfTq0ac9uKyjf3Uoq16VWl5P8AzJ+FEW+O4zqNaILhH/6D8KjLJGPLJxxZJcIhtPA1xsEi3TrZKZRIbb6Oc0ono3056ttjj3Dvy/8A2fJmPX1U9xB8PkB+K40TrZUCrB/6htUw43Z/YHP8wfhTVccspGfk93/MH4VD+Rj9ln8bN/1KEP7nE1jhpMNU5pu4R5xlxn0ZKQdKRg5H9X3UQjcL36dfWLtfZ8ZbkJtQitx0EJCyPKOfR6qqyPuisRyAbY6rP/2T8KHp+65GMnoPkZ4HOM+F/wAKsjOMt0yuWLJHlBaz8IXWPxU1eZi4DIbQpLiYSFI6ckc1A7defRReJYZEfjWbfFONliRGSylAzqBGnc7Y6qzEn7qceOlCvkh5WvPKUdsY7u+q/wDtejf0K/8A5v8AhUk01aZFwmnTQRPBV1Zv1xuDTNmlJlyC6jwxpS1N7k7dnP6hUly+56brcb3LlKYJmoT4IoZ1MrA5nuOPVQr/AGvxf6Ff/wA3/Ck/2vxf6Ff/AM3/AApi0y9HoFkjzYlojRp62lyGUBCltZ0qxsDv3YohXl/+1+L/AEK//m/4Uo+69GUQkWR8k8gJR3+qlQVL0en11BbPc3bnBRKegOxA4kFKFvEq37Rtir+pHYv2zQlYnaLddVXKOxXtmu1I7F+2fjT0itlquqt4nYv2zS6Uf1/bPxo0hbG3L8gc9HvFdUU9KRCcwVdXNRPWK6mlQ0CmowKSoDyjXeDrQ5gJ3I2ztXIkhBCN8nlirCEKW3pkKz3CqFii2b02kYSDwNfJV7kTbk+wgLUVa0K16s9g7PVR1XA7JWOkmrUQBkhAGfrrSh0JTpSnAFBeIuIW7PDUsnLytkpzU5YoctCjOS2RnuJGrVY4hYaUtySsbZUPFHfWCcmB545O1MulzenSXHXFlS3DkmhwUQRilGC5SK55G2W5EjDgCdxTHVkp1jqqqTlW9SpOWlCp1RVdjukOnepG1kYVmq2cJHdUjZKUk9WaTQ0wi398w4jn10ThylM4PNPJQoZFbUlzA5KGRRFDRCgCNljO1Z5q9maIOtw82ypxOppKlgjOwrnI0gA/eHOf6NSWZwt6EqOAdt60BW2BkqTjGc551jeDfY1rqK5MPcIctRTiM6fMg1nV2+am4lXgb+NXPoz8K9a1MhBUVoAAyTmnNuMqUpKXE5TnI7MbGtWJSiqoz5cinX4MPAZYTFxNgqcIUdJUg7bCpuhsiucDHoNbN51osgoWkggEEddV0I1nI33oeRw2ojpWR6mzJGJYT/NFD0mk8A4dPNhQ/wARrahvCab0AJ3FHf8AwLtL2Y1Fo4feWlCGnCpRwAlZya1nDvBdvt0tNwVHUl1A+9pWrOnvxRW1Q20Ol8oSNOyTjromTvWnG3JWzPk+10iZJztWYlxZRefS2h9bapKVqdWh04HjeKUpI1AbYKcbYzyrSJNZ2dc5rb9yCZqm+hebQ2nU34iD0eTgpyfKVuTiriktRY+JOZbUpbySjwZaOkDYTpGNs+Lg5yFb+eqxiyfBU+CszUTOgcEtTil4UejIABJwTrwRp5Ds5VYTOlquDURme49GW+EeFBCM7tuEpzjScFKDnHXg01qXc2Le3I8KekLcS8SFtIOnSrAICUgnbfvoAZPi3RMhuO6mQ/FabT9+bUolaembJCgN9QSFbjmPSKL2dlxtUnSHkxCsdAh4qKxt4x8bcDPIHsO1DXp04OpYt108LSst5fUhCw2orA0+KAMEZ7xjmM0StE+RNlTUvtraLCkI6JQ8lWnfB6xnkaBFyenEJw+b3iurp5/AnPR7xXUmNAVhCekUvrJ3og0EBORVAbctqdrWOSj66jFUa3PYluU5qBEW+4oBKBmvHOIL47dZbrqlZGcJHYK9ZfZalI0SGkPJ/RcSFD66pmxWc87TC/y6PhQ92QlPY8UBJOa7rr2v5Bsw/wDiYP8AlkfCu+QbN/RMH/LI+FMqs8TPM0pyEmva/kGzf0TB/wAsj4V3yDZv6Jg/5ZHwoCzxdI1t56xUrCMsryORr2MWKzjlaYQ/5dHwpRZLSBgWuGM9kdHwqLJJnmEMa2Wl53SvHooulsFtON9JIrdJs9rQMJtsRPXswkfZUgt8JOwhsDzNJ+FVSiWxmZG3t5UUr6jWnahMrZaXpwWwQADtg1ZTDipOUxmge5AqUJCRgAAd1JRfsJST8FMW+NgDottOjmeXZTlRI2rV0fjZJ59pyat4HZSYHYKGn7IpoHGHHTsGwMDHo/0KlZabaTpQkAVc0J/RHqrtCf0R6qocG/JapJLZFckVwIO32VY0p/RHqrgkA5AAIo7X5E5l5psNsBGN8b+enDvql0i/01euu6Rf6avXW9KlRlbt2EU1IB14oV0rn6avXS9M7+sX7RpiC4wR2GlSop2oP0zv61ftGu6d79av2jTEGwrrxTgaB9O9+tX7RrvCHv1zntGgApPP4E56PeK6hSnnVJ0qcWQeoqNdS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Addressing Tardies</a:t>
            </a:r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535363" cy="4586288"/>
          </a:xfrm>
          <a:noFill/>
        </p:spPr>
      </p:pic>
      <p:sp>
        <p:nvSpPr>
          <p:cNvPr id="65540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Start on Time!</a:t>
            </a:r>
          </a:p>
          <a:p>
            <a:r>
              <a:rPr lang="en-US" altLang="en-US" smtClean="0"/>
              <a:t>Randy Sprick</a:t>
            </a:r>
          </a:p>
        </p:txBody>
      </p:sp>
      <p:sp>
        <p:nvSpPr>
          <p:cNvPr id="65541" name="TextBox 9"/>
          <p:cNvSpPr txBox="1">
            <a:spLocks noChangeArrowheads="1"/>
          </p:cNvSpPr>
          <p:nvPr/>
        </p:nvSpPr>
        <p:spPr bwMode="auto">
          <a:xfrm>
            <a:off x="228600" y="5181600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www.safeandcivilschools.com</a:t>
            </a:r>
            <a:r>
              <a:rPr lang="en-US" altLang="en-US" dirty="0"/>
              <a:t>/products/</a:t>
            </a:r>
            <a:r>
              <a:rPr lang="en-US" altLang="en-US" dirty="0" err="1"/>
              <a:t>program_previews.php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15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Webinar on using data to improve student engagement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fb.me/4vHawmKtz</a:t>
            </a:r>
            <a:r>
              <a:rPr lang="en-US" dirty="0" smtClean="0"/>
              <a:t> </a:t>
            </a:r>
          </a:p>
          <a:p>
            <a:r>
              <a:rPr lang="en-US" dirty="0"/>
              <a:t>Webinar for increasing student engagement through real world projects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bit.ly/1K5ZplN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Assessing school </a:t>
            </a:r>
            <a:r>
              <a:rPr lang="en-US" dirty="0"/>
              <a:t>climate webinar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bit.ly/1IRJgBH</a:t>
            </a:r>
            <a:endParaRPr lang="en-US" dirty="0" smtClean="0"/>
          </a:p>
          <a:p>
            <a:r>
              <a:rPr lang="en-US" dirty="0"/>
              <a:t>Online </a:t>
            </a:r>
            <a:r>
              <a:rPr lang="en-US" dirty="0" smtClean="0"/>
              <a:t>survey</a:t>
            </a:r>
            <a:r>
              <a:rPr lang="en-US" smtClean="0"/>
              <a:t>: student hope</a:t>
            </a:r>
            <a:r>
              <a:rPr lang="en-US" dirty="0"/>
              <a:t>, engagement, belonging, and classroom management.... </a:t>
            </a:r>
            <a:r>
              <a:rPr lang="en-US" dirty="0">
                <a:hlinkClick r:id="rId6" tooltip="http://fb.me/2bX9tbQh4"/>
              </a:rPr>
              <a:t>http://fb.me/2bX9tbQh4</a:t>
            </a:r>
            <a:endParaRPr lang="en-US" dirty="0" smtClean="0"/>
          </a:p>
          <a:p>
            <a:r>
              <a:rPr lang="en-US" dirty="0" smtClean="0"/>
              <a:t>Teaching </a:t>
            </a:r>
            <a:r>
              <a:rPr lang="en-US" dirty="0"/>
              <a:t>algebra in middle and high </a:t>
            </a:r>
            <a:r>
              <a:rPr lang="en-US" dirty="0" smtClean="0"/>
              <a:t>school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buff.ly/1CqNf2c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00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Where are you?</a:t>
            </a:r>
          </a:p>
        </p:txBody>
      </p:sp>
      <p:sp>
        <p:nvSpPr>
          <p:cNvPr id="686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Complete</a:t>
            </a:r>
          </a:p>
          <a:p>
            <a:pPr lvl="1"/>
            <a:r>
              <a:rPr lang="en-US" altLang="en-US" dirty="0" smtClean="0"/>
              <a:t>Classroom management self-assessment</a:t>
            </a:r>
          </a:p>
          <a:p>
            <a:pPr lvl="1"/>
            <a:r>
              <a:rPr lang="en-US" altLang="en-US" dirty="0" smtClean="0">
                <a:hlinkClick r:id="rId3"/>
              </a:rPr>
              <a:t>http://www.pbis.org/pbis_resource_detail_page.aspx?Type=4&amp;PBIS_ResourceID=164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Free training on active supervision (limited time only)</a:t>
            </a:r>
          </a:p>
          <a:p>
            <a:pPr lvl="1"/>
            <a:r>
              <a:rPr lang="en-US" altLang="en-US" sz="1300" dirty="0" smtClean="0">
                <a:hlinkClick r:id="rId4"/>
              </a:rPr>
              <a:t>https://www.irised.com/freecourse&amp;?utm_source=IRIS+Educational+Media+Mailing+List&amp;utm_campaign=9d73acd430-FREEprog_SysSupEvElem_8_5_2014&amp;utm_medium=email&amp;utm_term=0_cb7ab95a8b-9d73acd430-291122974#.U-U6UPldWSq</a:t>
            </a:r>
            <a:r>
              <a:rPr lang="en-US" altLang="en-US" sz="1300" dirty="0" smtClean="0"/>
              <a:t> 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267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://www.hankbohanon.net/Resources_1.html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546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Videos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Kennedy </a:t>
            </a:r>
            <a:r>
              <a:rPr lang="en-US" dirty="0" smtClean="0">
                <a:hlinkClick r:id="rId3"/>
              </a:rPr>
              <a:t>http://vimeo.com/channels/129830</a:t>
            </a:r>
            <a:endParaRPr lang="en-US" dirty="0" smtClean="0"/>
          </a:p>
          <a:p>
            <a:pPr lvl="1"/>
            <a:r>
              <a:rPr lang="en-US" dirty="0" err="1" smtClean="0"/>
              <a:t>Fruita</a:t>
            </a:r>
            <a:r>
              <a:rPr lang="en-US" dirty="0" smtClean="0"/>
              <a:t> Monument</a:t>
            </a:r>
          </a:p>
          <a:p>
            <a:pPr lvl="1"/>
            <a:r>
              <a:rPr lang="en-US" dirty="0" smtClean="0"/>
              <a:t>Consistent</a:t>
            </a:r>
          </a:p>
          <a:p>
            <a:r>
              <a:rPr lang="en-US" dirty="0" smtClean="0"/>
              <a:t> Scott’s Pride </a:t>
            </a:r>
            <a:r>
              <a:rPr lang="en-US" dirty="0" smtClean="0">
                <a:hlinkClick r:id="rId4"/>
              </a:rPr>
              <a:t>https://sites.google.com/a/ddouglas.k12.or.us/scotspride/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35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more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 smtClean="0"/>
              <a:t>Sample Lesson plans</a:t>
            </a:r>
          </a:p>
          <a:p>
            <a:pPr lvl="1">
              <a:lnSpc>
                <a:spcPct val="90000"/>
              </a:lnSpc>
            </a:pPr>
            <a:r>
              <a:rPr lang="en-US" altLang="en-US" sz="4000" dirty="0" smtClean="0">
                <a:hlinkClick r:id="rId3"/>
              </a:rPr>
              <a:t>http</a:t>
            </a:r>
            <a:r>
              <a:rPr lang="en-US" altLang="en-US" sz="4000" dirty="0">
                <a:hlinkClick r:id="rId3"/>
              </a:rPr>
              <a:t>://www.pbismaryland.org/</a:t>
            </a:r>
            <a:r>
              <a:rPr lang="en-US" altLang="en-US" sz="4000" dirty="0"/>
              <a:t> </a:t>
            </a:r>
          </a:p>
          <a:p>
            <a:pPr lvl="1"/>
            <a:r>
              <a:rPr lang="en-US" sz="4000" dirty="0" smtClean="0">
                <a:hlinkClick r:id="rId4"/>
              </a:rPr>
              <a:t>http://www.hankbohanon.net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More Video Example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vimeo.com/groups/pbisvideos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Supports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Defusing Disruptive Behavior in the Classroom</a:t>
            </a:r>
          </a:p>
          <a:p>
            <a:pPr lvl="1" eaLnBrk="1" hangingPunct="1">
              <a:defRPr/>
            </a:pPr>
            <a:r>
              <a:rPr lang="en-US" dirty="0" smtClean="0"/>
              <a:t>Geoff Colvin </a:t>
            </a:r>
            <a:r>
              <a:rPr lang="en-US" dirty="0" smtClean="0">
                <a:hlinkClick r:id="rId3"/>
              </a:rPr>
              <a:t>http://www.lookiris.com/store/K-12_Professional_Development/Defusing_Disruptive_Behavior_in_the_Classroom/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Classroom management training</a:t>
            </a:r>
          </a:p>
          <a:p>
            <a:pPr lvl="1" eaLnBrk="1" hangingPunct="1">
              <a:defRPr/>
            </a:pPr>
            <a:r>
              <a:rPr lang="en-US" dirty="0" smtClean="0">
                <a:hlinkClick r:id="rId4"/>
              </a:rPr>
              <a:t>http://pbismissouri.org/class.html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The FAST Method </a:t>
            </a:r>
          </a:p>
          <a:p>
            <a:pPr lvl="1" eaLnBrk="1" hangingPunct="1">
              <a:defRPr/>
            </a:pPr>
            <a:r>
              <a:rPr lang="en-US" dirty="0" smtClean="0">
                <a:hlinkClick r:id="rId5"/>
              </a:rPr>
              <a:t>http://www.lookiris.com/store/K-12_Professional_Development/The_FAST_Method_ONLINE/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46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Supports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IRIS Online Modules</a:t>
            </a:r>
          </a:p>
          <a:p>
            <a:pPr lvl="1" eaLnBrk="1" hangingPunct="1">
              <a:defRPr/>
            </a:pPr>
            <a:r>
              <a:rPr lang="en-US" dirty="0" smtClean="0">
                <a:hlinkClick r:id="rId2"/>
              </a:rPr>
              <a:t>http://iris.peabody.vanderbilt.edu/resources.html</a:t>
            </a:r>
            <a:endParaRPr lang="en-US" dirty="0" smtClean="0"/>
          </a:p>
          <a:p>
            <a:pPr>
              <a:defRPr/>
            </a:pPr>
            <a:r>
              <a:rPr lang="en-US" sz="2800" b="1" dirty="0" err="1" smtClean="0"/>
              <a:t>Rti</a:t>
            </a:r>
            <a:r>
              <a:rPr lang="en-US" sz="2800" b="1" dirty="0" smtClean="0"/>
              <a:t> Action Network Article Behavior and Academics</a:t>
            </a:r>
          </a:p>
          <a:p>
            <a:pPr lvl="1">
              <a:defRPr/>
            </a:pPr>
            <a:r>
              <a:rPr lang="en-US" sz="2400" dirty="0" smtClean="0">
                <a:hlinkClick r:id="rId3"/>
              </a:rPr>
              <a:t>http://www.rtinetwork.org/Learn/Behavior/ar/Integrating-Behavior-and-Academic-Supports-Within-an-RtI-Framework-General-Overview</a:t>
            </a:r>
            <a:endParaRPr lang="en-US" sz="2400" dirty="0" smtClean="0"/>
          </a:p>
          <a:p>
            <a:pPr>
              <a:defRPr/>
            </a:pPr>
            <a:r>
              <a:rPr lang="en-US" dirty="0" smtClean="0"/>
              <a:t>National Center on PBIS</a:t>
            </a:r>
          </a:p>
          <a:p>
            <a:pPr lvl="1">
              <a:defRPr/>
            </a:pPr>
            <a:r>
              <a:rPr lang="en-US" dirty="0" smtClean="0">
                <a:hlinkClick r:id="rId4"/>
              </a:rPr>
              <a:t>http://www.pbis.org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Association of Positive Behavior Support</a:t>
            </a:r>
          </a:p>
          <a:p>
            <a:pPr lvl="1">
              <a:defRPr/>
            </a:pPr>
            <a:r>
              <a:rPr lang="en-US" dirty="0" smtClean="0">
                <a:hlinkClick r:id="rId5"/>
              </a:rPr>
              <a:t>http://www.apbs.org</a:t>
            </a:r>
            <a:r>
              <a:rPr lang="en-US" dirty="0" smtClean="0"/>
              <a:t>  </a:t>
            </a:r>
          </a:p>
          <a:p>
            <a:pPr>
              <a:defRPr/>
            </a:pPr>
            <a:r>
              <a:rPr lang="en-US" dirty="0" smtClean="0"/>
              <a:t>CASEL – SEL Center</a:t>
            </a:r>
          </a:p>
          <a:p>
            <a:pPr lvl="1">
              <a:defRPr/>
            </a:pPr>
            <a:r>
              <a:rPr lang="en-US" dirty="0" smtClean="0">
                <a:hlinkClick r:id="rId6"/>
              </a:rPr>
              <a:t>http://casel.org/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Direct behavior rating</a:t>
            </a:r>
          </a:p>
          <a:p>
            <a:pPr lvl="1">
              <a:defRPr/>
            </a:pPr>
            <a:r>
              <a:rPr lang="en-US" dirty="0" smtClean="0">
                <a:hlinkClick r:id="rId7"/>
              </a:rPr>
              <a:t>http://www.directbehaviorratings.com/cms/</a:t>
            </a:r>
            <a:r>
              <a:rPr lang="en-US" dirty="0" smtClean="0"/>
              <a:t> 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87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what is important</a:t>
            </a:r>
            <a:endParaRPr lang="en-US" dirty="0"/>
          </a:p>
        </p:txBody>
      </p:sp>
      <p:pic>
        <p:nvPicPr>
          <p:cNvPr id="4" name="Content Placeholder 3" descr="ATT00058101010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078" y="1600200"/>
            <a:ext cx="323984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 are the underpinnings of your current approach to behavior and discipline?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3066</Words>
  <Application>Microsoft Macintosh PowerPoint</Application>
  <PresentationFormat>On-screen Show (4:3)</PresentationFormat>
  <Paragraphs>614</Paragraphs>
  <Slides>78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Office Theme</vt:lpstr>
      <vt:lpstr>Drawing</vt:lpstr>
      <vt:lpstr>Microsoft Excel Sheet</vt:lpstr>
      <vt:lpstr>Microsoft Word 97 - 2004 Document</vt:lpstr>
      <vt:lpstr>Positive Behavior Support in High School Settings </vt:lpstr>
      <vt:lpstr>We All Need Support</vt:lpstr>
      <vt:lpstr>Thank you</vt:lpstr>
      <vt:lpstr>Powerpoints: Enduring Understandings </vt:lpstr>
      <vt:lpstr>Essential Questions</vt:lpstr>
      <vt:lpstr>Essential Questions</vt:lpstr>
      <vt:lpstr>Outline</vt:lpstr>
      <vt:lpstr>Finding what is important</vt:lpstr>
      <vt:lpstr>Question</vt:lpstr>
      <vt:lpstr>Faith</vt:lpstr>
      <vt:lpstr>Faith</vt:lpstr>
      <vt:lpstr>Foundations and Salesians</vt:lpstr>
      <vt:lpstr>PowerPoint Presentation</vt:lpstr>
      <vt:lpstr>Key Principles</vt:lpstr>
      <vt:lpstr>PowerPoint Presentation</vt:lpstr>
      <vt:lpstr>Designing School-Wide Systems for Student Success A Response to Intervention Model/MTSS</vt:lpstr>
      <vt:lpstr>Buying a car</vt:lpstr>
      <vt:lpstr>Steps</vt:lpstr>
      <vt:lpstr>Exploration Examples From 4 High Schools</vt:lpstr>
      <vt:lpstr>Effective teams in school settings</vt:lpstr>
      <vt:lpstr>PowerPoint Presentation</vt:lpstr>
      <vt:lpstr>Effective Meetings</vt:lpstr>
      <vt:lpstr>PowerPoint Presentation</vt:lpstr>
      <vt:lpstr>Reflection</vt:lpstr>
      <vt:lpstr>Work smarter and effective teams in school settings</vt:lpstr>
      <vt:lpstr>Alterable Variables</vt:lpstr>
      <vt:lpstr>Designing School-Wide Systems for Student Success A Response to Intervention Model</vt:lpstr>
      <vt:lpstr>ACTIVITY Designing School-Wide Systems for Student Success A Response to Intervention Model</vt:lpstr>
      <vt:lpstr>Describe Your Closet</vt:lpstr>
      <vt:lpstr>Preparing Data for Decisions</vt:lpstr>
      <vt:lpstr>Question</vt:lpstr>
      <vt:lpstr>SET Data School 2 (year 1)</vt:lpstr>
      <vt:lpstr>PowerPoint Presentation</vt:lpstr>
      <vt:lpstr>PowerPoint Presentation</vt:lpstr>
      <vt:lpstr>PowerPoint Presentation</vt:lpstr>
      <vt:lpstr>Priorities</vt:lpstr>
      <vt:lpstr>Effective School Environments</vt:lpstr>
      <vt:lpstr>Reflection</vt:lpstr>
      <vt:lpstr>Classroom</vt:lpstr>
      <vt:lpstr>Components of Effective Classroom Settings</vt:lpstr>
      <vt:lpstr>What’s in your syllabi?</vt:lpstr>
      <vt:lpstr>PowerPoint Presentation</vt:lpstr>
      <vt:lpstr>The Syllabus</vt:lpstr>
      <vt:lpstr>Planning</vt:lpstr>
      <vt:lpstr>Teaching Expectations</vt:lpstr>
      <vt:lpstr>Teaching Expectations</vt:lpstr>
      <vt:lpstr>PowerPoint Presentation</vt:lpstr>
      <vt:lpstr>Sample Classroom Matrix</vt:lpstr>
      <vt:lpstr>PowerPoint Presentation</vt:lpstr>
      <vt:lpstr>Acknowledgement </vt:lpstr>
      <vt:lpstr>Earned this bag on SW…</vt:lpstr>
      <vt:lpstr>Acknowledgement…</vt:lpstr>
      <vt:lpstr>Other Advantages of Praise</vt:lpstr>
      <vt:lpstr>High Frequency</vt:lpstr>
      <vt:lpstr>Buzzy Buck</vt:lpstr>
      <vt:lpstr>Intermediate</vt:lpstr>
      <vt:lpstr>PowerPoint Presentation</vt:lpstr>
      <vt:lpstr>Large Scale</vt:lpstr>
      <vt:lpstr>PowerPoint Presentation</vt:lpstr>
      <vt:lpstr>Engagement and Opportunities to Respond</vt:lpstr>
      <vt:lpstr>Quiz</vt:lpstr>
      <vt:lpstr>Instructional/Emotional Support</vt:lpstr>
      <vt:lpstr>Redirection and Active Supervision</vt:lpstr>
      <vt:lpstr>PowerPoint Presentation</vt:lpstr>
      <vt:lpstr>PowerPoint Presentation</vt:lpstr>
      <vt:lpstr>PowerPoint Presentation</vt:lpstr>
      <vt:lpstr>Support Staff: Preventing and Responding</vt:lpstr>
      <vt:lpstr>Videos </vt:lpstr>
      <vt:lpstr>Strategies</vt:lpstr>
      <vt:lpstr>Classroom Management</vt:lpstr>
      <vt:lpstr>Addressing Tardies</vt:lpstr>
      <vt:lpstr>Student Engagement</vt:lpstr>
      <vt:lpstr>Where are you?</vt:lpstr>
      <vt:lpstr>Resources</vt:lpstr>
      <vt:lpstr>Videos </vt:lpstr>
      <vt:lpstr>Finding more plans</vt:lpstr>
      <vt:lpstr>Other Supports</vt:lpstr>
      <vt:lpstr>Other Supports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Hank</dc:creator>
  <cp:lastModifiedBy>Hank Bohanon</cp:lastModifiedBy>
  <cp:revision>121</cp:revision>
  <dcterms:created xsi:type="dcterms:W3CDTF">2010-06-10T21:40:57Z</dcterms:created>
  <dcterms:modified xsi:type="dcterms:W3CDTF">2017-08-11T16:55:24Z</dcterms:modified>
</cp:coreProperties>
</file>