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embeddings/oleObject5.bin" ContentType="application/vnd.openxmlformats-officedocument.oleObject"/>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embeddings/oleObject6.bin" ContentType="application/vnd.openxmlformats-officedocument.oleObject"/>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7" r:id="rId2"/>
    <p:sldId id="258" r:id="rId3"/>
    <p:sldId id="259" r:id="rId4"/>
    <p:sldId id="260" r:id="rId5"/>
    <p:sldId id="261" r:id="rId6"/>
    <p:sldId id="262" r:id="rId7"/>
    <p:sldId id="263" r:id="rId8"/>
    <p:sldId id="267" r:id="rId9"/>
    <p:sldId id="268" r:id="rId10"/>
    <p:sldId id="265" r:id="rId11"/>
    <p:sldId id="271" r:id="rId12"/>
    <p:sldId id="274" r:id="rId13"/>
    <p:sldId id="276" r:id="rId14"/>
    <p:sldId id="277" r:id="rId15"/>
    <p:sldId id="287" r:id="rId16"/>
    <p:sldId id="285" r:id="rId17"/>
    <p:sldId id="280" r:id="rId18"/>
    <p:sldId id="281" r:id="rId19"/>
    <p:sldId id="282" r:id="rId20"/>
    <p:sldId id="283" r:id="rId21"/>
    <p:sldId id="399" r:id="rId22"/>
    <p:sldId id="288" r:id="rId23"/>
    <p:sldId id="284" r:id="rId24"/>
    <p:sldId id="290" r:id="rId25"/>
    <p:sldId id="293" r:id="rId26"/>
    <p:sldId id="294" r:id="rId27"/>
    <p:sldId id="391" r:id="rId28"/>
    <p:sldId id="392" r:id="rId29"/>
    <p:sldId id="299" r:id="rId30"/>
    <p:sldId id="300" r:id="rId31"/>
    <p:sldId id="301" r:id="rId32"/>
    <p:sldId id="302" r:id="rId33"/>
    <p:sldId id="303" r:id="rId34"/>
    <p:sldId id="304" r:id="rId35"/>
    <p:sldId id="408" r:id="rId36"/>
    <p:sldId id="310" r:id="rId37"/>
    <p:sldId id="313" r:id="rId38"/>
    <p:sldId id="314" r:id="rId39"/>
    <p:sldId id="318" r:id="rId40"/>
    <p:sldId id="319" r:id="rId41"/>
    <p:sldId id="321" r:id="rId42"/>
    <p:sldId id="322" r:id="rId43"/>
    <p:sldId id="323" r:id="rId44"/>
    <p:sldId id="324" r:id="rId45"/>
    <p:sldId id="325" r:id="rId46"/>
    <p:sldId id="327" r:id="rId47"/>
    <p:sldId id="328" r:id="rId48"/>
    <p:sldId id="329" r:id="rId49"/>
    <p:sldId id="331" r:id="rId50"/>
    <p:sldId id="334" r:id="rId51"/>
    <p:sldId id="335" r:id="rId52"/>
    <p:sldId id="338" r:id="rId53"/>
    <p:sldId id="339" r:id="rId54"/>
    <p:sldId id="340" r:id="rId55"/>
    <p:sldId id="341" r:id="rId56"/>
    <p:sldId id="342" r:id="rId57"/>
    <p:sldId id="343" r:id="rId58"/>
    <p:sldId id="344" r:id="rId59"/>
    <p:sldId id="345" r:id="rId60"/>
    <p:sldId id="346" r:id="rId61"/>
    <p:sldId id="347" r:id="rId62"/>
    <p:sldId id="353" r:id="rId63"/>
    <p:sldId id="356" r:id="rId64"/>
    <p:sldId id="357" r:id="rId65"/>
    <p:sldId id="359" r:id="rId66"/>
    <p:sldId id="361" r:id="rId67"/>
    <p:sldId id="365" r:id="rId68"/>
    <p:sldId id="366" r:id="rId69"/>
    <p:sldId id="367" r:id="rId70"/>
    <p:sldId id="369" r:id="rId71"/>
    <p:sldId id="371" r:id="rId72"/>
    <p:sldId id="372" r:id="rId73"/>
    <p:sldId id="373" r:id="rId74"/>
    <p:sldId id="396" r:id="rId75"/>
    <p:sldId id="397" r:id="rId76"/>
    <p:sldId id="405" r:id="rId77"/>
    <p:sldId id="376" r:id="rId78"/>
    <p:sldId id="398" r:id="rId79"/>
    <p:sldId id="377" r:id="rId80"/>
    <p:sldId id="378" r:id="rId81"/>
    <p:sldId id="379" r:id="rId82"/>
    <p:sldId id="402" r:id="rId83"/>
    <p:sldId id="403" r:id="rId84"/>
    <p:sldId id="380" r:id="rId85"/>
    <p:sldId id="382" r:id="rId86"/>
    <p:sldId id="384" r:id="rId87"/>
    <p:sldId id="385" r:id="rId88"/>
    <p:sldId id="386" r:id="rId89"/>
    <p:sldId id="387" r:id="rId90"/>
    <p:sldId id="388" r:id="rId91"/>
    <p:sldId id="409" r:id="rId92"/>
    <p:sldId id="389" r:id="rId93"/>
    <p:sldId id="407"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337" autoAdjust="0"/>
  </p:normalViewPr>
  <p:slideViewPr>
    <p:cSldViewPr>
      <p:cViewPr varScale="1">
        <p:scale>
          <a:sx n="38" d="100"/>
          <a:sy n="38" d="100"/>
        </p:scale>
        <p:origin x="-177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924"/>
    </p:cViewPr>
  </p:sorterViewPr>
  <p:notesViewPr>
    <p:cSldViewPr snapToGrid="0" snapToObjects="1">
      <p:cViewPr>
        <p:scale>
          <a:sx n="81" d="100"/>
          <a:sy n="81" d="100"/>
        </p:scale>
        <p:origin x="-3080"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notesMaster" Target="notesMasters/notesMaster1.xml"/><Relationship Id="rId96" Type="http://schemas.openxmlformats.org/officeDocument/2006/relationships/printerSettings" Target="printerSettings/printerSettings1.bin"/><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SHAREDWT\DATA3\POSITIVEBEHAVIORSUPPORTRESEARCH\Publications\Article%20School%20Two%20Replication%20Study\ODR%20Data\By_month_2005-2008II.xls" TargetMode="External"/><Relationship Id="rId3"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layout/>
      <c:overlay val="0"/>
    </c:title>
    <c:autoTitleDeleted val="0"/>
    <c:plotArea>
      <c:layout/>
      <c:barChart>
        <c:barDir val="col"/>
        <c:grouping val="clustered"/>
        <c:varyColors val="0"/>
        <c:ser>
          <c:idx val="0"/>
          <c:order val="0"/>
          <c:tx>
            <c:strRef>
              <c:f>Sheet1!$B$1</c:f>
              <c:strCache>
                <c:ptCount val="1"/>
                <c:pt idx="0">
                  <c:v>Referrals</c:v>
                </c:pt>
              </c:strCache>
            </c:strRef>
          </c:tx>
          <c:invertIfNegative val="0"/>
          <c:cat>
            <c:strRef>
              <c:f>Sheet1!$A$2:$A$5</c:f>
              <c:strCache>
                <c:ptCount val="3"/>
                <c:pt idx="0">
                  <c:v>2005-2006</c:v>
                </c:pt>
                <c:pt idx="1">
                  <c:v>2006-2007</c:v>
                </c:pt>
                <c:pt idx="2">
                  <c:v>2007-2008 PBS Initiated</c:v>
                </c:pt>
              </c:strCache>
            </c:strRef>
          </c:cat>
          <c:val>
            <c:numRef>
              <c:f>Sheet1!$B$2:$B$5</c:f>
              <c:numCache>
                <c:formatCode>General</c:formatCode>
                <c:ptCount val="4"/>
                <c:pt idx="0">
                  <c:v>1077.0</c:v>
                </c:pt>
                <c:pt idx="1">
                  <c:v>1024.0</c:v>
                </c:pt>
                <c:pt idx="2">
                  <c:v>651.0</c:v>
                </c:pt>
              </c:numCache>
            </c:numRef>
          </c:val>
        </c:ser>
        <c:dLbls>
          <c:showLegendKey val="0"/>
          <c:showVal val="0"/>
          <c:showCatName val="0"/>
          <c:showSerName val="0"/>
          <c:showPercent val="0"/>
          <c:showBubbleSize val="0"/>
        </c:dLbls>
        <c:gapWidth val="150"/>
        <c:axId val="-2127428056"/>
        <c:axId val="-2130688264"/>
      </c:barChart>
      <c:catAx>
        <c:axId val="-2127428056"/>
        <c:scaling>
          <c:orientation val="minMax"/>
        </c:scaling>
        <c:delete val="0"/>
        <c:axPos val="b"/>
        <c:numFmt formatCode="General" sourceLinked="1"/>
        <c:majorTickMark val="out"/>
        <c:minorTickMark val="none"/>
        <c:tickLblPos val="nextTo"/>
        <c:crossAx val="-2130688264"/>
        <c:crosses val="autoZero"/>
        <c:auto val="1"/>
        <c:lblAlgn val="ctr"/>
        <c:lblOffset val="100"/>
        <c:noMultiLvlLbl val="0"/>
      </c:catAx>
      <c:valAx>
        <c:axId val="-2130688264"/>
        <c:scaling>
          <c:orientation val="minMax"/>
        </c:scaling>
        <c:delete val="0"/>
        <c:axPos val="l"/>
        <c:majorGridlines/>
        <c:numFmt formatCode="General" sourceLinked="1"/>
        <c:majorTickMark val="out"/>
        <c:minorTickMark val="none"/>
        <c:tickLblPos val="nextTo"/>
        <c:crossAx val="-2127428056"/>
        <c:crosses val="autoZero"/>
        <c:crossBetween val="between"/>
      </c:valAx>
    </c:plotArea>
    <c:legend>
      <c:legendPos val="r"/>
      <c:layout/>
      <c:overlay val="0"/>
    </c:legend>
    <c:plotVisOnly val="1"/>
    <c:dispBlanksAs val="gap"/>
    <c:showDLblsOverMax val="0"/>
  </c:chart>
  <c:txPr>
    <a:bodyPr/>
    <a:lstStyle/>
    <a:p>
      <a:pPr>
        <a:defRPr sz="1799"/>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91" b="1" i="0" u="none" strike="noStrike" baseline="0">
                <a:solidFill>
                  <a:srgbClr val="000000"/>
                </a:solidFill>
                <a:latin typeface="Arial"/>
                <a:ea typeface="Arial"/>
                <a:cs typeface="Arial"/>
              </a:defRPr>
            </a:pPr>
            <a:r>
              <a:rPr lang="en-US" dirty="0"/>
              <a:t>School-wide Evaluation of PBS </a:t>
            </a:r>
          </a:p>
        </c:rich>
      </c:tx>
      <c:layout>
        <c:manualLayout>
          <c:xMode val="edge"/>
          <c:yMode val="edge"/>
          <c:x val="0.320163487738421"/>
          <c:y val="0.0194003527336861"/>
        </c:manualLayout>
      </c:layout>
      <c:overlay val="0"/>
      <c:spPr>
        <a:noFill/>
        <a:ln w="25826">
          <a:noFill/>
        </a:ln>
      </c:spPr>
    </c:title>
    <c:autoTitleDeleted val="0"/>
    <c:plotArea>
      <c:layout>
        <c:manualLayout>
          <c:layoutTarget val="inner"/>
          <c:xMode val="edge"/>
          <c:yMode val="edge"/>
          <c:x val="0.118528610354223"/>
          <c:y val="0.118165784832452"/>
          <c:w val="0.630790190735696"/>
          <c:h val="0.597883597883598"/>
        </c:manualLayout>
      </c:layout>
      <c:barChart>
        <c:barDir val="col"/>
        <c:grouping val="clustered"/>
        <c:varyColors val="0"/>
        <c:ser>
          <c:idx val="0"/>
          <c:order val="0"/>
          <c:spPr>
            <a:solidFill>
              <a:srgbClr val="FF0000"/>
            </a:solidFill>
            <a:ln w="12913">
              <a:solidFill>
                <a:srgbClr val="000000"/>
              </a:solidFill>
              <a:prstDash val="solid"/>
            </a:ln>
          </c:spPr>
          <c:invertIfNegative val="0"/>
          <c:dPt>
            <c:idx val="0"/>
            <c:invertIfNegative val="0"/>
            <c:bubble3D val="0"/>
            <c:spPr>
              <a:solidFill>
                <a:srgbClr val="00FFFF"/>
              </a:solidFill>
              <a:ln w="12913">
                <a:solidFill>
                  <a:srgbClr val="000000"/>
                </a:solidFill>
                <a:prstDash val="solid"/>
              </a:ln>
            </c:spPr>
          </c:dPt>
          <c:dPt>
            <c:idx val="1"/>
            <c:invertIfNegative val="0"/>
            <c:bubble3D val="0"/>
            <c:spPr>
              <a:solidFill>
                <a:srgbClr val="FFFF00"/>
              </a:solidFill>
              <a:ln w="12913">
                <a:solidFill>
                  <a:srgbClr val="000000"/>
                </a:solidFill>
                <a:prstDash val="solid"/>
              </a:ln>
            </c:spPr>
          </c:dPt>
          <c:dPt>
            <c:idx val="3"/>
            <c:invertIfNegative val="0"/>
            <c:bubble3D val="0"/>
            <c:spPr>
              <a:solidFill>
                <a:srgbClr val="000000"/>
              </a:solidFill>
              <a:ln w="12913">
                <a:solidFill>
                  <a:srgbClr val="000000"/>
                </a:solidFill>
                <a:prstDash val="solid"/>
              </a:ln>
            </c:spPr>
          </c:dPt>
          <c:dPt>
            <c:idx val="5"/>
            <c:invertIfNegative val="0"/>
            <c:bubble3D val="0"/>
            <c:spPr>
              <a:solidFill>
                <a:srgbClr val="008000"/>
              </a:solidFill>
              <a:ln w="12913">
                <a:solidFill>
                  <a:srgbClr val="000000"/>
                </a:solidFill>
                <a:prstDash val="solid"/>
              </a:ln>
            </c:spPr>
          </c:dPt>
          <c:dPt>
            <c:idx val="6"/>
            <c:invertIfNegative val="0"/>
            <c:bubble3D val="0"/>
            <c:spPr>
              <a:solidFill>
                <a:srgbClr val="CCCCFF"/>
              </a:solidFill>
              <a:ln w="12913">
                <a:solidFill>
                  <a:srgbClr val="000000"/>
                </a:solidFill>
                <a:prstDash val="solid"/>
              </a:ln>
            </c:spPr>
          </c:dPt>
          <c:cat>
            <c:strRef>
              <c:f>Sheet1!$A$2:$A$8</c:f>
              <c:strCache>
                <c:ptCount val="7"/>
                <c:pt idx="0">
                  <c:v>Expectations Defined</c:v>
                </c:pt>
                <c:pt idx="1">
                  <c:v>Behavioral Expectations Taught</c:v>
                </c:pt>
                <c:pt idx="2">
                  <c:v>Acknowledgement System</c:v>
                </c:pt>
                <c:pt idx="3">
                  <c:v>System for Responding</c:v>
                </c:pt>
                <c:pt idx="4">
                  <c:v>Monitoring and Decision Making</c:v>
                </c:pt>
                <c:pt idx="5">
                  <c:v>Management</c:v>
                </c:pt>
                <c:pt idx="6">
                  <c:v>District Level Support</c:v>
                </c:pt>
              </c:strCache>
            </c:strRef>
          </c:cat>
          <c:val>
            <c:numRef>
              <c:f>Sheet1!$B$2:$B$8</c:f>
              <c:numCache>
                <c:formatCode>General</c:formatCode>
                <c:ptCount val="7"/>
                <c:pt idx="0">
                  <c:v>100.0</c:v>
                </c:pt>
                <c:pt idx="1">
                  <c:v>60.0</c:v>
                </c:pt>
                <c:pt idx="2">
                  <c:v>0.0</c:v>
                </c:pt>
                <c:pt idx="3">
                  <c:v>13.0</c:v>
                </c:pt>
                <c:pt idx="4">
                  <c:v>100.0</c:v>
                </c:pt>
                <c:pt idx="5">
                  <c:v>86.0</c:v>
                </c:pt>
                <c:pt idx="6">
                  <c:v>100.0</c:v>
                </c:pt>
              </c:numCache>
            </c:numRef>
          </c:val>
        </c:ser>
        <c:dLbls>
          <c:showLegendKey val="0"/>
          <c:showVal val="0"/>
          <c:showCatName val="0"/>
          <c:showSerName val="0"/>
          <c:showPercent val="0"/>
          <c:showBubbleSize val="0"/>
        </c:dLbls>
        <c:gapWidth val="150"/>
        <c:axId val="-2124068968"/>
        <c:axId val="-2123402680"/>
      </c:barChart>
      <c:catAx>
        <c:axId val="-2124068968"/>
        <c:scaling>
          <c:orientation val="minMax"/>
        </c:scaling>
        <c:delete val="0"/>
        <c:axPos val="b"/>
        <c:title>
          <c:tx>
            <c:rich>
              <a:bodyPr/>
              <a:lstStyle/>
              <a:p>
                <a:pPr>
                  <a:defRPr sz="839" b="1" i="0" u="none" strike="noStrike" baseline="0">
                    <a:solidFill>
                      <a:srgbClr val="000000"/>
                    </a:solidFill>
                    <a:latin typeface="Arial"/>
                    <a:ea typeface="Arial"/>
                    <a:cs typeface="Arial"/>
                  </a:defRPr>
                </a:pPr>
                <a:r>
                  <a:rPr lang="en-US"/>
                  <a:t>SET Category</a:t>
                </a:r>
              </a:p>
            </c:rich>
          </c:tx>
          <c:layout>
            <c:manualLayout>
              <c:xMode val="edge"/>
              <c:yMode val="edge"/>
              <c:x val="0.444526109849767"/>
              <c:y val="0.948190848813811"/>
            </c:manualLayout>
          </c:layout>
          <c:overlay val="0"/>
          <c:spPr>
            <a:noFill/>
            <a:ln w="25826">
              <a:noFill/>
            </a:ln>
          </c:spPr>
        </c:title>
        <c:numFmt formatCode="General" sourceLinked="1"/>
        <c:majorTickMark val="out"/>
        <c:minorTickMark val="none"/>
        <c:tickLblPos val="nextTo"/>
        <c:spPr>
          <a:ln w="3228">
            <a:solidFill>
              <a:srgbClr val="000000"/>
            </a:solidFill>
            <a:prstDash val="solid"/>
          </a:ln>
        </c:spPr>
        <c:txPr>
          <a:bodyPr rot="-2700000" vert="horz"/>
          <a:lstStyle/>
          <a:p>
            <a:pPr>
              <a:defRPr sz="1100" b="0" i="0" u="none" strike="noStrike" baseline="0">
                <a:solidFill>
                  <a:srgbClr val="000000"/>
                </a:solidFill>
                <a:latin typeface="Arial"/>
                <a:ea typeface="Arial"/>
                <a:cs typeface="Arial"/>
              </a:defRPr>
            </a:pPr>
            <a:endParaRPr lang="en-US"/>
          </a:p>
        </c:txPr>
        <c:crossAx val="-2123402680"/>
        <c:crosses val="autoZero"/>
        <c:auto val="1"/>
        <c:lblAlgn val="ctr"/>
        <c:lblOffset val="100"/>
        <c:tickLblSkip val="1"/>
        <c:tickMarkSkip val="1"/>
        <c:noMultiLvlLbl val="0"/>
      </c:catAx>
      <c:valAx>
        <c:axId val="-2123402680"/>
        <c:scaling>
          <c:orientation val="minMax"/>
        </c:scaling>
        <c:delete val="0"/>
        <c:axPos val="l"/>
        <c:majorGridlines>
          <c:spPr>
            <a:ln w="3228">
              <a:solidFill>
                <a:srgbClr val="000000"/>
              </a:solidFill>
              <a:prstDash val="solid"/>
            </a:ln>
          </c:spPr>
        </c:majorGridlines>
        <c:title>
          <c:tx>
            <c:rich>
              <a:bodyPr/>
              <a:lstStyle/>
              <a:p>
                <a:pPr>
                  <a:defRPr sz="839" b="1" i="0" u="none" strike="noStrike" baseline="0">
                    <a:solidFill>
                      <a:srgbClr val="000000"/>
                    </a:solidFill>
                    <a:latin typeface="Arial"/>
                    <a:ea typeface="Arial"/>
                    <a:cs typeface="Arial"/>
                  </a:defRPr>
                </a:pPr>
                <a:r>
                  <a:rPr lang="en-US"/>
                  <a:t>Percentage of Implementation</a:t>
                </a:r>
              </a:p>
            </c:rich>
          </c:tx>
          <c:layout>
            <c:manualLayout>
              <c:xMode val="edge"/>
              <c:yMode val="edge"/>
              <c:x val="0.0149863760217984"/>
              <c:y val="0.264550264550265"/>
            </c:manualLayout>
          </c:layout>
          <c:overlay val="0"/>
          <c:spPr>
            <a:noFill/>
            <a:ln w="25826">
              <a:noFill/>
            </a:ln>
          </c:spPr>
        </c:title>
        <c:numFmt formatCode="General" sourceLinked="1"/>
        <c:majorTickMark val="out"/>
        <c:minorTickMark val="none"/>
        <c:tickLblPos val="nextTo"/>
        <c:spPr>
          <a:ln w="3228">
            <a:solidFill>
              <a:srgbClr val="000000"/>
            </a:solidFill>
            <a:prstDash val="solid"/>
          </a:ln>
        </c:spPr>
        <c:txPr>
          <a:bodyPr rot="0" vert="horz"/>
          <a:lstStyle/>
          <a:p>
            <a:pPr>
              <a:defRPr sz="839" b="0" i="0" u="none" strike="noStrike" baseline="0">
                <a:solidFill>
                  <a:srgbClr val="000000"/>
                </a:solidFill>
                <a:latin typeface="Arial"/>
                <a:ea typeface="Arial"/>
                <a:cs typeface="Arial"/>
              </a:defRPr>
            </a:pPr>
            <a:endParaRPr lang="en-US"/>
          </a:p>
        </c:txPr>
        <c:crossAx val="-2124068968"/>
        <c:crosses val="autoZero"/>
        <c:crossBetween val="between"/>
      </c:valAx>
      <c:spPr>
        <a:solidFill>
          <a:srgbClr val="FFFFFF"/>
        </a:solidFill>
        <a:ln w="12913">
          <a:solidFill>
            <a:srgbClr val="808080"/>
          </a:solidFill>
          <a:prstDash val="solid"/>
        </a:ln>
      </c:spPr>
    </c:plotArea>
    <c:legend>
      <c:legendPos val="r"/>
      <c:layout>
        <c:manualLayout>
          <c:xMode val="edge"/>
          <c:yMode val="edge"/>
          <c:x val="0.762942779291554"/>
          <c:y val="0.298059964726631"/>
          <c:w val="0.231607629427793"/>
          <c:h val="0.236331569664903"/>
        </c:manualLayout>
      </c:layout>
      <c:overlay val="0"/>
      <c:spPr>
        <a:solidFill>
          <a:srgbClr val="FFFFFF"/>
        </a:solidFill>
        <a:ln w="3228">
          <a:solidFill>
            <a:srgbClr val="000000"/>
          </a:solidFill>
          <a:prstDash val="solid"/>
        </a:ln>
      </c:spPr>
      <c:txPr>
        <a:bodyPr/>
        <a:lstStyle/>
        <a:p>
          <a:pPr>
            <a:defRPr sz="768" b="0"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839"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814107520655"/>
          <c:y val="0.0541176470588258"/>
          <c:w val="0.827493805996914"/>
          <c:h val="0.727058823529432"/>
        </c:manualLayout>
      </c:layout>
      <c:lineChart>
        <c:grouping val="standard"/>
        <c:varyColors val="0"/>
        <c:ser>
          <c:idx val="0"/>
          <c:order val="0"/>
          <c:tx>
            <c:v>ODR's</c:v>
          </c:tx>
          <c:spPr>
            <a:ln w="12700">
              <a:solidFill>
                <a:srgbClr val="000080"/>
              </a:solidFill>
              <a:prstDash val="solid"/>
            </a:ln>
          </c:spPr>
          <c:marker>
            <c:symbol val="diamond"/>
            <c:size val="5"/>
            <c:spPr>
              <a:solidFill>
                <a:srgbClr val="000080"/>
              </a:solidFill>
              <a:ln>
                <a:solidFill>
                  <a:srgbClr val="000080"/>
                </a:solidFill>
                <a:prstDash val="solid"/>
              </a:ln>
            </c:spPr>
          </c:marker>
          <c:cat>
            <c:numRef>
              <c:f>Summary_worksheet!$E$2:$E$31</c:f>
              <c:numCache>
                <c:formatCode>[$-409]mmm\-yy;@</c:formatCode>
                <c:ptCount val="30"/>
                <c:pt idx="0">
                  <c:v>38596.0</c:v>
                </c:pt>
                <c:pt idx="1">
                  <c:v>38626.0</c:v>
                </c:pt>
                <c:pt idx="2">
                  <c:v>38657.0</c:v>
                </c:pt>
                <c:pt idx="3">
                  <c:v>38687.0</c:v>
                </c:pt>
                <c:pt idx="4">
                  <c:v>38718.0</c:v>
                </c:pt>
                <c:pt idx="5">
                  <c:v>38749.0</c:v>
                </c:pt>
                <c:pt idx="6">
                  <c:v>38777.0</c:v>
                </c:pt>
                <c:pt idx="7">
                  <c:v>38808.0</c:v>
                </c:pt>
                <c:pt idx="8">
                  <c:v>38838.0</c:v>
                </c:pt>
                <c:pt idx="9">
                  <c:v>38869.0</c:v>
                </c:pt>
                <c:pt idx="10">
                  <c:v>38961.0</c:v>
                </c:pt>
                <c:pt idx="11">
                  <c:v>38991.0</c:v>
                </c:pt>
                <c:pt idx="12">
                  <c:v>39022.0</c:v>
                </c:pt>
                <c:pt idx="13">
                  <c:v>39052.0</c:v>
                </c:pt>
                <c:pt idx="14">
                  <c:v>39083.0</c:v>
                </c:pt>
                <c:pt idx="15">
                  <c:v>39114.0</c:v>
                </c:pt>
                <c:pt idx="16">
                  <c:v>39142.0</c:v>
                </c:pt>
                <c:pt idx="17">
                  <c:v>39173.0</c:v>
                </c:pt>
                <c:pt idx="18">
                  <c:v>39203.0</c:v>
                </c:pt>
                <c:pt idx="19">
                  <c:v>39234.0</c:v>
                </c:pt>
                <c:pt idx="20">
                  <c:v>39326.0</c:v>
                </c:pt>
                <c:pt idx="21">
                  <c:v>39356.0</c:v>
                </c:pt>
                <c:pt idx="22">
                  <c:v>39387.0</c:v>
                </c:pt>
                <c:pt idx="23">
                  <c:v>39417.0</c:v>
                </c:pt>
                <c:pt idx="24">
                  <c:v>39448.0</c:v>
                </c:pt>
                <c:pt idx="25">
                  <c:v>39479.0</c:v>
                </c:pt>
                <c:pt idx="26">
                  <c:v>39508.0</c:v>
                </c:pt>
                <c:pt idx="27">
                  <c:v>39539.0</c:v>
                </c:pt>
                <c:pt idx="28">
                  <c:v>39569.0</c:v>
                </c:pt>
                <c:pt idx="29">
                  <c:v>39600.0</c:v>
                </c:pt>
              </c:numCache>
            </c:numRef>
          </c:cat>
          <c:val>
            <c:numRef>
              <c:f>Summary_worksheet!$D$2:$D$31</c:f>
              <c:numCache>
                <c:formatCode>General</c:formatCode>
                <c:ptCount val="30"/>
                <c:pt idx="0">
                  <c:v>0.5714477196476</c:v>
                </c:pt>
                <c:pt idx="1">
                  <c:v>0.620428952760244</c:v>
                </c:pt>
                <c:pt idx="2">
                  <c:v>0.656538574349465</c:v>
                </c:pt>
                <c:pt idx="3">
                  <c:v>0.803777004626367</c:v>
                </c:pt>
                <c:pt idx="4">
                  <c:v>0.581036638299277</c:v>
                </c:pt>
                <c:pt idx="5">
                  <c:v>0.837086682295568</c:v>
                </c:pt>
                <c:pt idx="6">
                  <c:v>1.050834752239995</c:v>
                </c:pt>
                <c:pt idx="7">
                  <c:v>0.400957486477709</c:v>
                </c:pt>
                <c:pt idx="8">
                  <c:v>0.812466485757437</c:v>
                </c:pt>
                <c:pt idx="9">
                  <c:v>0.155107238190067</c:v>
                </c:pt>
                <c:pt idx="10">
                  <c:v>0.205432717809685</c:v>
                </c:pt>
                <c:pt idx="11">
                  <c:v>0.810767713063346</c:v>
                </c:pt>
                <c:pt idx="12">
                  <c:v>1.001976435907006</c:v>
                </c:pt>
                <c:pt idx="13">
                  <c:v>0.790738866396762</c:v>
                </c:pt>
                <c:pt idx="14">
                  <c:v>0.483696646998019</c:v>
                </c:pt>
                <c:pt idx="15">
                  <c:v>0.463601037509212</c:v>
                </c:pt>
                <c:pt idx="16">
                  <c:v>0.358916932265199</c:v>
                </c:pt>
                <c:pt idx="17">
                  <c:v>0.269187699198904</c:v>
                </c:pt>
                <c:pt idx="18">
                  <c:v>0.224323082665748</c:v>
                </c:pt>
                <c:pt idx="19">
                  <c:v>0.176654427599276</c:v>
                </c:pt>
                <c:pt idx="20">
                  <c:v>0.389204278562904</c:v>
                </c:pt>
                <c:pt idx="21">
                  <c:v>0.361617002113036</c:v>
                </c:pt>
                <c:pt idx="22">
                  <c:v>0.45108925005853</c:v>
                </c:pt>
                <c:pt idx="23">
                  <c:v>0.391441084761534</c:v>
                </c:pt>
                <c:pt idx="24">
                  <c:v>0.383985064099422</c:v>
                </c:pt>
                <c:pt idx="25">
                  <c:v>0.357888991781987</c:v>
                </c:pt>
                <c:pt idx="26">
                  <c:v>0.365345012444098</c:v>
                </c:pt>
                <c:pt idx="27">
                  <c:v>0.295258418220129</c:v>
                </c:pt>
                <c:pt idx="28">
                  <c:v>0.175216485559933</c:v>
                </c:pt>
                <c:pt idx="29">
                  <c:v>0.00894722479454937</c:v>
                </c:pt>
              </c:numCache>
            </c:numRef>
          </c:val>
          <c:smooth val="0"/>
        </c:ser>
        <c:dLbls>
          <c:showLegendKey val="0"/>
          <c:showVal val="0"/>
          <c:showCatName val="0"/>
          <c:showSerName val="0"/>
          <c:showPercent val="0"/>
          <c:showBubbleSize val="0"/>
        </c:dLbls>
        <c:marker val="1"/>
        <c:smooth val="0"/>
        <c:axId val="-2125340488"/>
        <c:axId val="-2125346184"/>
      </c:lineChart>
      <c:dateAx>
        <c:axId val="-2125340488"/>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a:t>Month</a:t>
                </a:r>
              </a:p>
            </c:rich>
          </c:tx>
          <c:layout>
            <c:manualLayout>
              <c:xMode val="edge"/>
              <c:yMode val="edge"/>
              <c:x val="0.524259105102279"/>
              <c:y val="0.910588235294118"/>
            </c:manualLayout>
          </c:layout>
          <c:overlay val="0"/>
          <c:spPr>
            <a:noFill/>
            <a:ln w="25400">
              <a:noFill/>
            </a:ln>
          </c:spPr>
        </c:title>
        <c:numFmt formatCode="mmm\-yy" sourceLinked="0"/>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2125346184"/>
        <c:crosses val="autoZero"/>
        <c:auto val="1"/>
        <c:lblOffset val="100"/>
        <c:baseTimeUnit val="months"/>
        <c:majorUnit val="2.0"/>
        <c:majorTimeUnit val="months"/>
        <c:minorUnit val="1.0"/>
        <c:minorTimeUnit val="months"/>
      </c:dateAx>
      <c:valAx>
        <c:axId val="-2125346184"/>
        <c:scaling>
          <c:orientation val="minMax"/>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ODR's/Per Day/Per Month/100 students/Average Dailiy Enrollment
</a:t>
                </a:r>
              </a:p>
            </c:rich>
          </c:tx>
          <c:layout>
            <c:manualLayout>
              <c:xMode val="edge"/>
              <c:yMode val="edge"/>
              <c:x val="0.0215633565080629"/>
              <c:y val="0.061176470588235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125340488"/>
        <c:crosses val="autoZero"/>
        <c:crossBetween val="between"/>
      </c:valAx>
      <c:spPr>
        <a:solidFill>
          <a:srgbClr val="FFFFFF">
            <a:lumMod val="85000"/>
          </a:srgbClr>
        </a:solidFill>
        <a:ln w="25400">
          <a:noFill/>
        </a:ln>
      </c:spPr>
    </c:plotArea>
    <c:legend>
      <c:legendPos val="r"/>
      <c:layout>
        <c:manualLayout>
          <c:xMode val="edge"/>
          <c:yMode val="edge"/>
          <c:x val="0.704852215857305"/>
          <c:y val="0.211764705882358"/>
          <c:w val="0.105121362976809"/>
          <c:h val="0.0564705882352941"/>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3.emf"/></Relationships>
</file>

<file path=ppt/drawings/drawing1.xml><?xml version="1.0" encoding="utf-8"?>
<c:userShapes xmlns:c="http://schemas.openxmlformats.org/drawingml/2006/chart">
  <cdr:relSizeAnchor xmlns:cdr="http://schemas.openxmlformats.org/drawingml/2006/chartDrawing">
    <cdr:from>
      <cdr:x>0.11625</cdr:x>
      <cdr:y>0.38525</cdr:y>
    </cdr:from>
    <cdr:to>
      <cdr:x>0.748</cdr:x>
      <cdr:y>0.38525</cdr:y>
    </cdr:to>
    <cdr:sp macro="" textlink="">
      <cdr:nvSpPr>
        <cdr:cNvPr id="1026" name="Line 2"/>
        <cdr:cNvSpPr>
          <a:spLocks xmlns:a="http://schemas.openxmlformats.org/drawingml/2006/main" noChangeShapeType="1"/>
        </cdr:cNvSpPr>
      </cdr:nvSpPr>
      <cdr:spPr bwMode="auto">
        <a:xfrm xmlns:a="http://schemas.openxmlformats.org/drawingml/2006/main">
          <a:off x="812744" y="2080610"/>
          <a:ext cx="4416786" cy="0"/>
        </a:xfrm>
        <a:prstGeom xmlns:a="http://schemas.openxmlformats.org/drawingml/2006/main" prst="line">
          <a:avLst/>
        </a:prstGeom>
        <a:noFill xmlns:a="http://schemas.openxmlformats.org/drawingml/2006/main"/>
        <a:ln xmlns:a="http://schemas.openxmlformats.org/drawingml/2006/main" w="9525">
          <a:solidFill>
            <a:srgbClr val="FF00FF"/>
          </a:solidFill>
          <a:round/>
          <a:headEnd/>
          <a:tailEnd/>
        </a:ln>
      </cdr:spPr>
    </cdr:sp>
  </cdr:relSizeAnchor>
  <cdr:relSizeAnchor xmlns:cdr="http://schemas.openxmlformats.org/drawingml/2006/chartDrawing">
    <cdr:from>
      <cdr:x>0.22325</cdr:x>
      <cdr:y>0.2975</cdr:y>
    </cdr:from>
    <cdr:to>
      <cdr:x>0.3715</cdr:x>
      <cdr:y>0.3745</cdr:y>
    </cdr:to>
    <cdr:sp macro="" textlink="">
      <cdr:nvSpPr>
        <cdr:cNvPr id="1028" name="Rectangle 4"/>
        <cdr:cNvSpPr>
          <a:spLocks xmlns:a="http://schemas.openxmlformats.org/drawingml/2006/main" noChangeArrowheads="1"/>
        </cdr:cNvSpPr>
      </cdr:nvSpPr>
      <cdr:spPr bwMode="auto">
        <a:xfrm xmlns:a="http://schemas.openxmlformats.org/drawingml/2006/main">
          <a:off x="1560819" y="1606701"/>
          <a:ext cx="1036468" cy="415852"/>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825" b="0" i="0" u="none" strike="noStrike" baseline="0" dirty="0">
              <a:solidFill>
                <a:srgbClr val="000000"/>
              </a:solidFill>
              <a:latin typeface="Arial"/>
              <a:cs typeface="Arial"/>
            </a:rPr>
            <a:t>Overall Average 05-06: 66%</a:t>
          </a:r>
        </a:p>
      </cdr:txBody>
    </cdr:sp>
  </cdr:relSizeAnchor>
</c:userShapes>
</file>

<file path=ppt/drawings/drawing2.xml><?xml version="1.0" encoding="utf-8"?>
<c:userShapes xmlns:c="http://schemas.openxmlformats.org/drawingml/2006/chart">
  <cdr:relSizeAnchor xmlns:cdr="http://schemas.openxmlformats.org/drawingml/2006/chartDrawing">
    <cdr:from>
      <cdr:x>0.56092</cdr:x>
      <cdr:y>0.5022</cdr:y>
    </cdr:from>
    <cdr:to>
      <cdr:x>0.5883</cdr:x>
      <cdr:y>0.53857</cdr:y>
    </cdr:to>
    <cdr:sp macro="" textlink="">
      <cdr:nvSpPr>
        <cdr:cNvPr id="3078" name="AutoShape 6"/>
        <cdr:cNvSpPr>
          <a:spLocks xmlns:a="http://schemas.openxmlformats.org/drawingml/2006/main" noChangeArrowheads="1"/>
        </cdr:cNvSpPr>
      </cdr:nvSpPr>
      <cdr:spPr bwMode="auto">
        <a:xfrm xmlns:a="http://schemas.openxmlformats.org/drawingml/2006/main">
          <a:off x="3972840" y="2040915"/>
          <a:ext cx="193746" cy="147600"/>
        </a:xfrm>
        <a:prstGeom xmlns:a="http://schemas.openxmlformats.org/drawingml/2006/main" prst="star4">
          <a:avLst>
            <a:gd name="adj" fmla="val 12500"/>
          </a:avLst>
        </a:prstGeom>
        <a:solidFill xmlns:a="http://schemas.openxmlformats.org/drawingml/2006/main">
          <a:srgbClr val="FFFFFF"/>
        </a:solidFill>
        <a:ln xmlns:a="http://schemas.openxmlformats.org/drawingml/2006/main" w="9525">
          <a:solidFill>
            <a:srgbClr val="000000"/>
          </a:solidFill>
          <a:miter lim="800000"/>
          <a:headEnd/>
          <a:tailEnd/>
        </a:ln>
      </cdr:spPr>
    </cdr:sp>
  </cdr:relSizeAnchor>
  <cdr:relSizeAnchor xmlns:cdr="http://schemas.openxmlformats.org/drawingml/2006/chartDrawing">
    <cdr:from>
      <cdr:x>0.87908</cdr:x>
      <cdr:y>0.56543</cdr:y>
    </cdr:from>
    <cdr:to>
      <cdr:x>0.90572</cdr:x>
      <cdr:y>0.60083</cdr:y>
    </cdr:to>
    <cdr:sp macro="" textlink="">
      <cdr:nvSpPr>
        <cdr:cNvPr id="3079" name="AutoShape 7"/>
        <cdr:cNvSpPr>
          <a:spLocks xmlns:a="http://schemas.openxmlformats.org/drawingml/2006/main" noChangeArrowheads="1"/>
        </cdr:cNvSpPr>
      </cdr:nvSpPr>
      <cdr:spPr bwMode="auto">
        <a:xfrm xmlns:a="http://schemas.openxmlformats.org/drawingml/2006/main">
          <a:off x="6224479" y="2297481"/>
          <a:ext cx="188509" cy="143637"/>
        </a:xfrm>
        <a:prstGeom xmlns:a="http://schemas.openxmlformats.org/drawingml/2006/main" prst="star4">
          <a:avLst>
            <a:gd name="adj" fmla="val 12500"/>
          </a:avLst>
        </a:prstGeom>
        <a:solidFill xmlns:a="http://schemas.openxmlformats.org/drawingml/2006/main">
          <a:srgbClr val="FFFFFF"/>
        </a:solidFill>
        <a:ln xmlns:a="http://schemas.openxmlformats.org/drawingml/2006/main" w="9525">
          <a:solidFill>
            <a:srgbClr val="000000"/>
          </a:solidFill>
          <a:miter lim="800000"/>
          <a:headEnd/>
          <a:tailEnd/>
        </a:ln>
      </cdr:spPr>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55F5DD-8722-4BC4-B534-DCE33ED70BF3}" type="datetimeFigureOut">
              <a:rPr lang="en-US" smtClean="0"/>
              <a:pPr/>
              <a:t>9/13/16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446909-500C-44EB-8443-AF79B2BB8FCF}" type="slidenum">
              <a:rPr lang="en-US" smtClean="0"/>
              <a:pPr/>
              <a:t>‹#›</a:t>
            </a:fld>
            <a:endParaRPr lang="en-US"/>
          </a:p>
        </p:txBody>
      </p:sp>
    </p:spTree>
    <p:extLst>
      <p:ext uri="{BB962C8B-B14F-4D97-AF65-F5344CB8AC3E}">
        <p14:creationId xmlns:p14="http://schemas.microsoft.com/office/powerpoint/2010/main" val="199758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is here – you 15 minutes for set up  - 5</a:t>
            </a:r>
          </a:p>
          <a:p>
            <a:r>
              <a:rPr lang="en-US" dirty="0" smtClean="0"/>
              <a:t>Coaches – internal external</a:t>
            </a:r>
          </a:p>
          <a:p>
            <a:r>
              <a:rPr lang="en-US" dirty="0" smtClean="0"/>
              <a:t>Middle schools/ High Schools</a:t>
            </a:r>
          </a:p>
          <a:p>
            <a:r>
              <a:rPr lang="en-US" dirty="0" smtClean="0"/>
              <a:t>Parents</a:t>
            </a:r>
          </a:p>
          <a:p>
            <a:r>
              <a:rPr lang="en-US" dirty="0" smtClean="0"/>
              <a:t>General education teachers</a:t>
            </a:r>
          </a:p>
          <a:p>
            <a:r>
              <a:rPr lang="en-US" dirty="0" smtClean="0"/>
              <a:t>Special Education teachers</a:t>
            </a:r>
          </a:p>
          <a:p>
            <a:r>
              <a:rPr lang="en-US" dirty="0" smtClean="0"/>
              <a:t>Counselors</a:t>
            </a:r>
          </a:p>
          <a:p>
            <a:r>
              <a:rPr lang="en-US" dirty="0" smtClean="0"/>
              <a:t>School Psychologists</a:t>
            </a:r>
          </a:p>
          <a:p>
            <a:r>
              <a:rPr lang="en-US" dirty="0" smtClean="0"/>
              <a:t>Social workers?</a:t>
            </a:r>
          </a:p>
          <a:p>
            <a:r>
              <a:rPr lang="en-US" dirty="0" smtClean="0"/>
              <a:t>Administrators?</a:t>
            </a:r>
          </a:p>
          <a:p>
            <a:endParaRPr lang="en-US" dirty="0"/>
          </a:p>
          <a:p>
            <a:r>
              <a:rPr lang="en-US" dirty="0" smtClean="0"/>
              <a:t>Academic focused </a:t>
            </a:r>
            <a:r>
              <a:rPr lang="en-US" dirty="0" err="1" smtClean="0"/>
              <a:t>schoolwide</a:t>
            </a:r>
            <a:r>
              <a:rPr lang="en-US" dirty="0" smtClean="0"/>
              <a:t> approach? Behavior? Social/emotional?</a:t>
            </a:r>
            <a:endParaRPr lang="en-US" dirty="0"/>
          </a:p>
          <a:p>
            <a:r>
              <a:rPr lang="en-US" dirty="0" smtClean="0"/>
              <a:t/>
            </a:r>
            <a:br>
              <a:rPr lang="en-US" dirty="0" smtClean="0"/>
            </a:br>
            <a:r>
              <a:rPr lang="en-US" dirty="0" smtClean="0"/>
              <a:t>How many years?</a:t>
            </a:r>
          </a:p>
          <a:p>
            <a:r>
              <a:rPr lang="en-US" dirty="0" smtClean="0"/>
              <a:t>5 or more</a:t>
            </a:r>
          </a:p>
          <a:p>
            <a:r>
              <a:rPr lang="en-US" dirty="0" smtClean="0"/>
              <a:t>3 or more</a:t>
            </a:r>
          </a:p>
          <a:p>
            <a:r>
              <a:rPr lang="en-US" dirty="0" smtClean="0"/>
              <a:t>1 or more</a:t>
            </a:r>
          </a:p>
          <a:p>
            <a:r>
              <a:rPr lang="en-US" dirty="0" smtClean="0"/>
              <a:t>Fact finders?</a:t>
            </a:r>
          </a:p>
          <a:p>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1</a:t>
            </a:fld>
            <a:endParaRPr lang="en-US"/>
          </a:p>
        </p:txBody>
      </p:sp>
    </p:spTree>
    <p:extLst>
      <p:ext uri="{BB962C8B-B14F-4D97-AF65-F5344CB8AC3E}">
        <p14:creationId xmlns:p14="http://schemas.microsoft.com/office/powerpoint/2010/main" val="3741115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10</a:t>
            </a:fld>
            <a:endParaRPr lang="en-US"/>
          </a:p>
        </p:txBody>
      </p:sp>
    </p:spTree>
    <p:extLst>
      <p:ext uri="{BB962C8B-B14F-4D97-AF65-F5344CB8AC3E}">
        <p14:creationId xmlns:p14="http://schemas.microsoft.com/office/powerpoint/2010/main" val="1585526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95499A0-2D07-4F0F-87A6-C6B53A240A76}" type="slidenum">
              <a:rPr lang="en-US" sz="1200"/>
              <a:pPr algn="r"/>
              <a:t>11</a:t>
            </a:fld>
            <a:endParaRPr lang="en-US" sz="12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latin typeface="Arial" charset="0"/>
              </a:rPr>
              <a:t>You may have a large copy of this in your handouts</a:t>
            </a:r>
          </a:p>
          <a:p>
            <a:pPr eaLnBrk="1" hangingPunct="1"/>
            <a:endParaRPr lang="en-US" dirty="0" smtClean="0">
              <a:latin typeface="Arial" charset="0"/>
            </a:endParaRPr>
          </a:p>
          <a:p>
            <a:pPr eaLnBrk="1" hangingPunct="1"/>
            <a:r>
              <a:rPr lang="en-US" dirty="0" err="1" smtClean="0">
                <a:latin typeface="Arial" charset="0"/>
              </a:rPr>
              <a:t>tatoo</a:t>
            </a:r>
            <a:r>
              <a:rPr lang="en-US" dirty="0" smtClean="0">
                <a:latin typeface="Arial" charset="0"/>
              </a:rPr>
              <a:t>..it is washable (just kidding)..</a:t>
            </a:r>
          </a:p>
          <a:p>
            <a:pPr eaLnBrk="1" hangingPunct="1"/>
            <a:endParaRPr lang="en-US" dirty="0" smtClean="0">
              <a:latin typeface="Arial" charset="0"/>
            </a:endParaRPr>
          </a:p>
          <a:p>
            <a:pPr eaLnBrk="1" hangingPunct="1"/>
            <a:r>
              <a:rPr lang="en-US" dirty="0" smtClean="0">
                <a:latin typeface="Arial" charset="0"/>
              </a:rPr>
              <a:t>Example –</a:t>
            </a:r>
          </a:p>
          <a:p>
            <a:pPr eaLnBrk="1" hangingPunct="1"/>
            <a:r>
              <a:rPr lang="en-US" dirty="0" smtClean="0">
                <a:latin typeface="Arial" charset="0"/>
              </a:rPr>
              <a:t>SW – Respect – Response Be kind – show poster ahead</a:t>
            </a:r>
          </a:p>
          <a:p>
            <a:pPr eaLnBrk="1" hangingPunct="1"/>
            <a:endParaRPr lang="en-US" dirty="0" smtClean="0">
              <a:latin typeface="Arial" charset="0"/>
            </a:endParaRPr>
          </a:p>
          <a:p>
            <a:pPr eaLnBrk="1" hangingPunct="1"/>
            <a:r>
              <a:rPr lang="en-US" dirty="0" smtClean="0">
                <a:latin typeface="Arial" charset="0"/>
              </a:rPr>
              <a:t>Secondary – student could not write very well – even when given </a:t>
            </a:r>
            <a:r>
              <a:rPr lang="en-US" dirty="0" err="1" smtClean="0">
                <a:latin typeface="Arial" charset="0"/>
              </a:rPr>
              <a:t>coke..skill</a:t>
            </a:r>
            <a:r>
              <a:rPr lang="en-US" dirty="0" smtClean="0">
                <a:latin typeface="Arial" charset="0"/>
              </a:rPr>
              <a:t> deficit – then accommodate with writing prompt and remediate – teach skills</a:t>
            </a:r>
          </a:p>
          <a:p>
            <a:pPr eaLnBrk="1" hangingPunct="1"/>
            <a:endParaRPr lang="en-US" dirty="0" smtClean="0">
              <a:latin typeface="Arial" charset="0"/>
            </a:endParaRPr>
          </a:p>
          <a:p>
            <a:pPr eaLnBrk="1" hangingPunct="1"/>
            <a:r>
              <a:rPr lang="en-US" dirty="0" smtClean="0">
                <a:latin typeface="Arial" charset="0"/>
              </a:rPr>
              <a:t>Tertiary – attention – personal greetings at the door and pre-correction was enough</a:t>
            </a:r>
          </a:p>
        </p:txBody>
      </p:sp>
    </p:spTree>
    <p:extLst>
      <p:ext uri="{BB962C8B-B14F-4D97-AF65-F5344CB8AC3E}">
        <p14:creationId xmlns:p14="http://schemas.microsoft.com/office/powerpoint/2010/main" val="1038940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Teachers were able choose the steps they would take before referral</a:t>
            </a:r>
          </a:p>
          <a:p>
            <a:r>
              <a:rPr lang="en-US" altLang="en-US" dirty="0" smtClean="0"/>
              <a:t>Some schools teaching – banners – posters – matrix</a:t>
            </a:r>
          </a:p>
          <a:p>
            <a:r>
              <a:rPr lang="en-US" altLang="en-US" dirty="0" smtClean="0"/>
              <a:t>Check and connect in some schools.</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D659582-FE14-459E-861E-23C5A7147B72}" type="slidenum">
              <a:rPr lang="en-US" altLang="en-US" smtClean="0"/>
              <a:pPr eaLnBrk="1" hangingPunct="1">
                <a:spcBef>
                  <a:spcPct val="0"/>
                </a:spcBef>
              </a:pPr>
              <a:t>12</a:t>
            </a:fld>
            <a:endParaRPr lang="en-US" altLang="en-US" smtClean="0"/>
          </a:p>
        </p:txBody>
      </p:sp>
    </p:spTree>
    <p:extLst>
      <p:ext uri="{BB962C8B-B14F-4D97-AF65-F5344CB8AC3E}">
        <p14:creationId xmlns:p14="http://schemas.microsoft.com/office/powerpoint/2010/main" val="2325485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13</a:t>
            </a:fld>
            <a:endParaRPr lang="en-US"/>
          </a:p>
        </p:txBody>
      </p:sp>
    </p:spTree>
    <p:extLst>
      <p:ext uri="{BB962C8B-B14F-4D97-AF65-F5344CB8AC3E}">
        <p14:creationId xmlns:p14="http://schemas.microsoft.com/office/powerpoint/2010/main" val="1371211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Place the steps for purchasing a car in the right order – at each step – what are people afraid of? Why did you not see the contact first? People are not the change – but the loss – you have to build the why before what and how. See Being Boss</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7B16DC1-6007-4BE7-B26F-23A78B2B7DCA}" type="slidenum">
              <a:rPr lang="en-US" altLang="en-US" smtClean="0"/>
              <a:pPr eaLnBrk="1" hangingPunct="1">
                <a:spcBef>
                  <a:spcPct val="0"/>
                </a:spcBef>
              </a:pPr>
              <a:t>14</a:t>
            </a:fld>
            <a:endParaRPr lang="en-US" altLang="en-US" smtClean="0"/>
          </a:p>
        </p:txBody>
      </p:sp>
    </p:spTree>
    <p:extLst>
      <p:ext uri="{BB962C8B-B14F-4D97-AF65-F5344CB8AC3E}">
        <p14:creationId xmlns:p14="http://schemas.microsoft.com/office/powerpoint/2010/main" val="3063697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15</a:t>
            </a:fld>
            <a:endParaRPr lang="en-US"/>
          </a:p>
        </p:txBody>
      </p:sp>
    </p:spTree>
    <p:extLst>
      <p:ext uri="{BB962C8B-B14F-4D97-AF65-F5344CB8AC3E}">
        <p14:creationId xmlns:p14="http://schemas.microsoft.com/office/powerpoint/2010/main" val="2259406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 groups – across students, teachers, administrations</a:t>
            </a:r>
          </a:p>
          <a:p>
            <a:r>
              <a:rPr lang="en-US" dirty="0" smtClean="0"/>
              <a:t>See Handbook – Niles West </a:t>
            </a:r>
            <a:endParaRPr lang="en-US" dirty="0"/>
          </a:p>
        </p:txBody>
      </p:sp>
      <p:sp>
        <p:nvSpPr>
          <p:cNvPr id="4" name="Slide Number Placeholder 3"/>
          <p:cNvSpPr>
            <a:spLocks noGrp="1"/>
          </p:cNvSpPr>
          <p:nvPr>
            <p:ph type="sldNum" sz="quarter" idx="10"/>
          </p:nvPr>
        </p:nvSpPr>
        <p:spPr/>
        <p:txBody>
          <a:bodyPr/>
          <a:lstStyle/>
          <a:p>
            <a:fld id="{4F563A71-3098-45D1-9398-23110F0DED16}" type="slidenum">
              <a:rPr lang="en-US" smtClean="0"/>
              <a:pPr/>
              <a:t>16</a:t>
            </a:fld>
            <a:endParaRPr lang="en-US"/>
          </a:p>
        </p:txBody>
      </p:sp>
    </p:spTree>
    <p:extLst>
      <p:ext uri="{BB962C8B-B14F-4D97-AF65-F5344CB8AC3E}">
        <p14:creationId xmlns:p14="http://schemas.microsoft.com/office/powerpoint/2010/main" val="1639599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17</a:t>
            </a:fld>
            <a:endParaRPr lang="en-US"/>
          </a:p>
        </p:txBody>
      </p:sp>
    </p:spTree>
    <p:extLst>
      <p:ext uri="{BB962C8B-B14F-4D97-AF65-F5344CB8AC3E}">
        <p14:creationId xmlns:p14="http://schemas.microsoft.com/office/powerpoint/2010/main" val="1504431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my website unde</a:t>
            </a:r>
            <a:r>
              <a:rPr lang="en-US" baseline="0" dirty="0" smtClean="0"/>
              <a:t>r resources – academic and behavior self- assessment from Niles West high school – based of </a:t>
            </a:r>
            <a:r>
              <a:rPr lang="en-US" baseline="0" dirty="0" err="1" smtClean="0"/>
              <a:t>Flordia’s</a:t>
            </a:r>
            <a:r>
              <a:rPr lang="en-US" baseline="0" dirty="0" smtClean="0"/>
              <a:t> </a:t>
            </a:r>
            <a:r>
              <a:rPr lang="en-US" baseline="0" dirty="0" err="1" smtClean="0"/>
              <a:t>RtI</a:t>
            </a:r>
            <a:r>
              <a:rPr lang="en-US" baseline="0" dirty="0" smtClean="0"/>
              <a:t> model	</a:t>
            </a:r>
            <a:endParaRPr lang="en-US" dirty="0"/>
          </a:p>
        </p:txBody>
      </p:sp>
      <p:sp>
        <p:nvSpPr>
          <p:cNvPr id="4" name="Slide Number Placeholder 3"/>
          <p:cNvSpPr>
            <a:spLocks noGrp="1"/>
          </p:cNvSpPr>
          <p:nvPr>
            <p:ph type="sldNum" sz="quarter" idx="10"/>
          </p:nvPr>
        </p:nvSpPr>
        <p:spPr/>
        <p:txBody>
          <a:bodyPr/>
          <a:lstStyle/>
          <a:p>
            <a:fld id="{C9ED6ADB-8EF6-4CE5-825F-1606F0075707}" type="slidenum">
              <a:rPr lang="en-US" smtClean="0"/>
              <a:pPr/>
              <a:t>18</a:t>
            </a:fld>
            <a:endParaRPr lang="en-US"/>
          </a:p>
        </p:txBody>
      </p:sp>
    </p:spTree>
    <p:extLst>
      <p:ext uri="{BB962C8B-B14F-4D97-AF65-F5344CB8AC3E}">
        <p14:creationId xmlns:p14="http://schemas.microsoft.com/office/powerpoint/2010/main" val="3364534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4127E1D-1D12-4066-ADCE-340AF9D33D9D}" type="slidenum">
              <a:rPr lang="en-US" sz="1200"/>
              <a:pPr algn="r"/>
              <a:t>19</a:t>
            </a:fld>
            <a:endParaRPr lang="en-US" sz="120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charset="0"/>
              </a:rPr>
              <a:t>Shock and Awe</a:t>
            </a:r>
          </a:p>
        </p:txBody>
      </p:sp>
    </p:spTree>
    <p:extLst>
      <p:ext uri="{BB962C8B-B14F-4D97-AF65-F5344CB8AC3E}">
        <p14:creationId xmlns:p14="http://schemas.microsoft.com/office/powerpoint/2010/main" val="3925403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endParaRPr lang="en-US" dirty="0"/>
          </a:p>
          <a:p>
            <a:r>
              <a:rPr lang="en-US" dirty="0" smtClean="0"/>
              <a:t>Was teacher in DISD  - better I got more students my way</a:t>
            </a:r>
          </a:p>
          <a:p>
            <a:r>
              <a:rPr lang="en-US" dirty="0" smtClean="0"/>
              <a:t>KC- middle school PBS-</a:t>
            </a:r>
          </a:p>
          <a:p>
            <a:r>
              <a:rPr lang="en-US" dirty="0" smtClean="0"/>
              <a:t>Chicago and other states around </a:t>
            </a:r>
            <a:r>
              <a:rPr lang="en-US" dirty="0" err="1" smtClean="0"/>
              <a:t>schoolwide</a:t>
            </a:r>
            <a:r>
              <a:rPr lang="en-US" dirty="0" smtClean="0"/>
              <a:t> behavior</a:t>
            </a:r>
          </a:p>
          <a:p>
            <a:r>
              <a:rPr lang="en-US" dirty="0" smtClean="0"/>
              <a:t>Worked with other approaches academic- behavior – social/</a:t>
            </a:r>
            <a:r>
              <a:rPr lang="en-US" dirty="0" err="1" smtClean="0"/>
              <a:t>emotinal</a:t>
            </a:r>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2</a:t>
            </a:fld>
            <a:endParaRPr lang="en-US"/>
          </a:p>
        </p:txBody>
      </p:sp>
    </p:spTree>
    <p:extLst>
      <p:ext uri="{BB962C8B-B14F-4D97-AF65-F5344CB8AC3E}">
        <p14:creationId xmlns:p14="http://schemas.microsoft.com/office/powerpoint/2010/main" val="2937661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20</a:t>
            </a:fld>
            <a:endParaRPr lang="en-US"/>
          </a:p>
        </p:txBody>
      </p:sp>
    </p:spTree>
    <p:extLst>
      <p:ext uri="{BB962C8B-B14F-4D97-AF65-F5344CB8AC3E}">
        <p14:creationId xmlns:p14="http://schemas.microsoft.com/office/powerpoint/2010/main" val="1408674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a:lstStyle/>
          <a:p>
            <a:fld id="{7808719B-54C4-40E7-B099-D1DCAEEF42FF}" type="slidenum">
              <a:rPr lang="en-US" smtClean="0"/>
              <a:pPr/>
              <a:t>21</a:t>
            </a:fld>
            <a:endParaRPr lang="en-US"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2932594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22</a:t>
            </a:fld>
            <a:endParaRPr lang="en-US"/>
          </a:p>
        </p:txBody>
      </p:sp>
    </p:spTree>
    <p:extLst>
      <p:ext uri="{BB962C8B-B14F-4D97-AF65-F5344CB8AC3E}">
        <p14:creationId xmlns:p14="http://schemas.microsoft.com/office/powerpoint/2010/main" val="4013990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minutes for section</a:t>
            </a:r>
          </a:p>
          <a:p>
            <a:r>
              <a:rPr lang="en-US" dirty="0" smtClean="0"/>
              <a:t>Duck Video</a:t>
            </a:r>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23</a:t>
            </a:fld>
            <a:endParaRPr lang="en-US"/>
          </a:p>
        </p:txBody>
      </p:sp>
    </p:spTree>
    <p:extLst>
      <p:ext uri="{BB962C8B-B14F-4D97-AF65-F5344CB8AC3E}">
        <p14:creationId xmlns:p14="http://schemas.microsoft.com/office/powerpoint/2010/main" val="3714391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24</a:t>
            </a:fld>
            <a:endParaRPr lang="en-US"/>
          </a:p>
        </p:txBody>
      </p:sp>
    </p:spTree>
    <p:extLst>
      <p:ext uri="{BB962C8B-B14F-4D97-AF65-F5344CB8AC3E}">
        <p14:creationId xmlns:p14="http://schemas.microsoft.com/office/powerpoint/2010/main" val="2748484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Herding cats video</a:t>
            </a:r>
          </a:p>
          <a:p>
            <a:r>
              <a:rPr lang="en-US" dirty="0" smtClean="0"/>
              <a:t>See Handbook</a:t>
            </a:r>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25</a:t>
            </a:fld>
            <a:endParaRPr lang="en-US"/>
          </a:p>
        </p:txBody>
      </p:sp>
    </p:spTree>
    <p:extLst>
      <p:ext uri="{BB962C8B-B14F-4D97-AF65-F5344CB8AC3E}">
        <p14:creationId xmlns:p14="http://schemas.microsoft.com/office/powerpoint/2010/main" val="792808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E0E017-32EF-4DA6-9B41-8BAECEBBABB6}" type="slidenum">
              <a:rPr lang="en-US" altLang="en-US" smtClean="0"/>
              <a:pPr eaLnBrk="1" hangingPunct="1"/>
              <a:t>26</a:t>
            </a:fld>
            <a:endParaRPr lang="en-US" altLang="en-US" smtClean="0"/>
          </a:p>
        </p:txBody>
      </p:sp>
      <p:sp>
        <p:nvSpPr>
          <p:cNvPr id="788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0E4B65F-6580-4463-BB2B-1F3B4F4578E2}" type="slidenum">
              <a:rPr lang="en-US" altLang="en-US" sz="1200">
                <a:latin typeface="Calibri" pitchFamily="34" charset="0"/>
              </a:rPr>
              <a:pPr algn="r" eaLnBrk="1" hangingPunct="1"/>
              <a:t>26</a:t>
            </a:fld>
            <a:endParaRPr lang="en-US" altLang="en-US" sz="1200">
              <a:latin typeface="Calibri" pitchFamily="34" charset="0"/>
            </a:endParaRPr>
          </a:p>
        </p:txBody>
      </p:sp>
      <p:sp>
        <p:nvSpPr>
          <p:cNvPr id="78852" name="Slide Image Placeholder 1"/>
          <p:cNvSpPr>
            <a:spLocks noGrp="1" noRot="1" noChangeAspect="1" noTextEdit="1"/>
          </p:cNvSpPr>
          <p:nvPr>
            <p:ph type="sldImg"/>
          </p:nvPr>
        </p:nvSpPr>
        <p:spPr>
          <a:ln/>
        </p:spPr>
      </p:sp>
      <p:sp>
        <p:nvSpPr>
          <p:cNvPr id="7885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latin typeface="Arial" charset="0"/>
            </a:endParaRPr>
          </a:p>
          <a:p>
            <a:pPr eaLnBrk="1" hangingPunct="1">
              <a:spcBef>
                <a:spcPct val="0"/>
              </a:spcBef>
              <a:buFontTx/>
              <a:buChar char="•"/>
            </a:pPr>
            <a:r>
              <a:rPr lang="en-US" altLang="en-US" dirty="0" smtClean="0">
                <a:latin typeface="Arial" charset="0"/>
              </a:rPr>
              <a:t>Key things</a:t>
            </a:r>
          </a:p>
          <a:p>
            <a:pPr lvl="1" eaLnBrk="1" hangingPunct="1">
              <a:spcBef>
                <a:spcPct val="0"/>
              </a:spcBef>
              <a:buFontTx/>
              <a:buChar char="•"/>
            </a:pPr>
            <a:r>
              <a:rPr lang="en-US" altLang="en-US" dirty="0" smtClean="0">
                <a:latin typeface="Arial" charset="0"/>
              </a:rPr>
              <a:t>Helped meetings become more efficient because</a:t>
            </a:r>
          </a:p>
          <a:p>
            <a:pPr lvl="2" eaLnBrk="1" hangingPunct="1">
              <a:spcBef>
                <a:spcPct val="0"/>
              </a:spcBef>
              <a:buFontTx/>
              <a:buChar char="•"/>
            </a:pPr>
            <a:r>
              <a:rPr lang="en-US" altLang="en-US" dirty="0" smtClean="0">
                <a:latin typeface="Arial" charset="0"/>
              </a:rPr>
              <a:t>Helped keep everyone on task and respectful – depersonalized challenges</a:t>
            </a:r>
          </a:p>
          <a:p>
            <a:pPr lvl="2" eaLnBrk="1" hangingPunct="1">
              <a:spcBef>
                <a:spcPct val="0"/>
              </a:spcBef>
              <a:buFontTx/>
              <a:buChar char="•"/>
            </a:pPr>
            <a:r>
              <a:rPr lang="en-US" altLang="en-US" dirty="0" smtClean="0">
                <a:latin typeface="Arial" charset="0"/>
              </a:rPr>
              <a:t>Everyone had to leave the meeting with a task – kept the spectators and </a:t>
            </a:r>
            <a:r>
              <a:rPr lang="en-US" altLang="en-US" dirty="0" err="1" smtClean="0">
                <a:latin typeface="Arial" charset="0"/>
              </a:rPr>
              <a:t>ventors</a:t>
            </a:r>
            <a:r>
              <a:rPr lang="en-US" altLang="en-US" dirty="0" smtClean="0">
                <a:latin typeface="Arial" charset="0"/>
              </a:rPr>
              <a:t> away</a:t>
            </a:r>
          </a:p>
        </p:txBody>
      </p:sp>
      <p:sp>
        <p:nvSpPr>
          <p:cNvPr id="7885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8B7C64D-F8D9-42F6-916F-1505936AF6DD}" type="slidenum">
              <a:rPr lang="en-US" altLang="en-US" sz="1200">
                <a:latin typeface="Calibri" pitchFamily="34" charset="0"/>
                <a:cs typeface="Arial" charset="0"/>
              </a:rPr>
              <a:pPr algn="r" eaLnBrk="1" hangingPunct="1"/>
              <a:t>26</a:t>
            </a:fld>
            <a:endParaRPr lang="en-US" altLang="en-US" sz="1200">
              <a:latin typeface="Calibri" pitchFamily="34" charset="0"/>
              <a:cs typeface="Arial" charset="0"/>
            </a:endParaRPr>
          </a:p>
        </p:txBody>
      </p:sp>
    </p:spTree>
    <p:extLst>
      <p:ext uri="{BB962C8B-B14F-4D97-AF65-F5344CB8AC3E}">
        <p14:creationId xmlns:p14="http://schemas.microsoft.com/office/powerpoint/2010/main" val="3774501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27</a:t>
            </a:fld>
            <a:endParaRPr lang="en-US"/>
          </a:p>
        </p:txBody>
      </p:sp>
    </p:spTree>
    <p:extLst>
      <p:ext uri="{BB962C8B-B14F-4D97-AF65-F5344CB8AC3E}">
        <p14:creationId xmlns:p14="http://schemas.microsoft.com/office/powerpoint/2010/main" val="3675976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Career Builder video</a:t>
            </a:r>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28</a:t>
            </a:fld>
            <a:endParaRPr lang="en-US"/>
          </a:p>
        </p:txBody>
      </p:sp>
    </p:spTree>
    <p:extLst>
      <p:ext uri="{BB962C8B-B14F-4D97-AF65-F5344CB8AC3E}">
        <p14:creationId xmlns:p14="http://schemas.microsoft.com/office/powerpoint/2010/main" val="2361284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97869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30 sec</a:t>
            </a:r>
          </a:p>
          <a:p>
            <a:r>
              <a:rPr lang="en-US" dirty="0" smtClean="0"/>
              <a:t>From IKEA</a:t>
            </a:r>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3</a:t>
            </a:fld>
            <a:endParaRPr lang="en-US"/>
          </a:p>
        </p:txBody>
      </p:sp>
    </p:spTree>
    <p:extLst>
      <p:ext uri="{BB962C8B-B14F-4D97-AF65-F5344CB8AC3E}">
        <p14:creationId xmlns:p14="http://schemas.microsoft.com/office/powerpoint/2010/main" val="3795311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52767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17078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73790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53593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r>
              <a:rPr lang="en-US" dirty="0" smtClean="0"/>
              <a:t>Circuit training script part of your handout and on my website</a:t>
            </a:r>
          </a:p>
        </p:txBody>
      </p:sp>
    </p:spTree>
    <p:extLst>
      <p:ext uri="{BB962C8B-B14F-4D97-AF65-F5344CB8AC3E}">
        <p14:creationId xmlns:p14="http://schemas.microsoft.com/office/powerpoint/2010/main" val="4435681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This study examined data from the 2007/08 grade 9 cohort in four Oregon districts to find early warning indicators of students who may drop out or fail to graduate from high school on time. The study identified four indicators that provided valuable early warning signals about students who did not graduate on time, particularly about students who dropped out of high school: </a:t>
            </a:r>
          </a:p>
          <a:p>
            <a:r>
              <a:rPr lang="en-US" b="1">
                <a:latin typeface="Arial" charset="0"/>
              </a:rPr>
              <a:t>• </a:t>
            </a:r>
            <a:r>
              <a:rPr lang="en-US">
                <a:latin typeface="Arial" charset="0"/>
              </a:rPr>
              <a:t>Grade 8 attendance rate below 80 percent. </a:t>
            </a:r>
            <a:r>
              <a:rPr lang="en-US" b="1">
                <a:latin typeface="Arial" charset="0"/>
              </a:rPr>
              <a:t>• </a:t>
            </a:r>
            <a:r>
              <a:rPr lang="en-US">
                <a:latin typeface="Arial" charset="0"/>
              </a:rPr>
              <a:t>Grade 9 attendance rate below 80 percent. </a:t>
            </a:r>
            <a:r>
              <a:rPr lang="en-US" b="1">
                <a:latin typeface="Arial" charset="0"/>
              </a:rPr>
              <a:t>• </a:t>
            </a:r>
            <a:r>
              <a:rPr lang="en-US">
                <a:latin typeface="Arial" charset="0"/>
              </a:rPr>
              <a:t>Grade 8 grade point average (GPA) below 2.0. </a:t>
            </a:r>
            <a:r>
              <a:rPr lang="en-US" b="1">
                <a:latin typeface="Arial" charset="0"/>
              </a:rPr>
              <a:t>• </a:t>
            </a:r>
            <a:r>
              <a:rPr lang="en-US">
                <a:latin typeface="Arial" charset="0"/>
              </a:rPr>
              <a:t>Grade 9 GPA below 2.0. </a:t>
            </a:r>
          </a:p>
          <a:p>
            <a:r>
              <a:rPr lang="en-US">
                <a:latin typeface="Arial" charset="0"/>
              </a:rPr>
              <a:t>When the influence of demographic, achievement, and behavioral characteristics and differences in the schools that students attended were considered at the same time, only gender, English learner student status, and attendance and GPA in grades 8 and 9 were associated with graduation outcomes.  Burke, 2015</a:t>
            </a:r>
          </a:p>
          <a:p>
            <a:endParaRPr lang="en-US">
              <a:latin typeface="Arial" charset="0"/>
            </a:endParaRPr>
          </a:p>
        </p:txBody>
      </p:sp>
      <p:sp>
        <p:nvSpPr>
          <p:cNvPr id="7987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7549516-BD8C-C241-ADE9-3ED85482E7F9}" type="slidenum">
              <a:rPr lang="en-US" sz="1200">
                <a:solidFill>
                  <a:srgbClr val="000000"/>
                </a:solidFill>
              </a:rPr>
              <a:pPr algn="r" eaLnBrk="1" hangingPunct="1"/>
              <a:t>35</a:t>
            </a:fld>
            <a:endParaRPr lang="en-US" sz="120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36</a:t>
            </a:fld>
            <a:endParaRPr lang="en-US"/>
          </a:p>
        </p:txBody>
      </p:sp>
    </p:spTree>
    <p:extLst>
      <p:ext uri="{BB962C8B-B14F-4D97-AF65-F5344CB8AC3E}">
        <p14:creationId xmlns:p14="http://schemas.microsoft.com/office/powerpoint/2010/main" val="14177940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94253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a:t>
            </a:r>
            <a:r>
              <a:rPr lang="en-US" dirty="0" err="1" smtClean="0"/>
              <a:t>Zappors</a:t>
            </a:r>
            <a:r>
              <a:rPr lang="en-US" dirty="0" smtClean="0"/>
              <a:t> video</a:t>
            </a:r>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38</a:t>
            </a:fld>
            <a:endParaRPr lang="en-US"/>
          </a:p>
        </p:txBody>
      </p:sp>
    </p:spTree>
    <p:extLst>
      <p:ext uri="{BB962C8B-B14F-4D97-AF65-F5344CB8AC3E}">
        <p14:creationId xmlns:p14="http://schemas.microsoft.com/office/powerpoint/2010/main" val="34431431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39</a:t>
            </a:fld>
            <a:endParaRPr lang="en-US"/>
          </a:p>
        </p:txBody>
      </p:sp>
    </p:spTree>
    <p:extLst>
      <p:ext uri="{BB962C8B-B14F-4D97-AF65-F5344CB8AC3E}">
        <p14:creationId xmlns:p14="http://schemas.microsoft.com/office/powerpoint/2010/main" val="642835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a:t>
            </a:r>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4</a:t>
            </a:fld>
            <a:endParaRPr lang="en-US"/>
          </a:p>
        </p:txBody>
      </p:sp>
    </p:spTree>
    <p:extLst>
      <p:ext uri="{BB962C8B-B14F-4D97-AF65-F5344CB8AC3E}">
        <p14:creationId xmlns:p14="http://schemas.microsoft.com/office/powerpoint/2010/main" val="2710184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40</a:t>
            </a:fld>
            <a:endParaRPr lang="en-US"/>
          </a:p>
        </p:txBody>
      </p:sp>
    </p:spTree>
    <p:extLst>
      <p:ext uri="{BB962C8B-B14F-4D97-AF65-F5344CB8AC3E}">
        <p14:creationId xmlns:p14="http://schemas.microsoft.com/office/powerpoint/2010/main" val="9986436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41</a:t>
            </a:fld>
            <a:endParaRPr lang="en-US"/>
          </a:p>
        </p:txBody>
      </p:sp>
    </p:spTree>
    <p:extLst>
      <p:ext uri="{BB962C8B-B14F-4D97-AF65-F5344CB8AC3E}">
        <p14:creationId xmlns:p14="http://schemas.microsoft.com/office/powerpoint/2010/main" val="29913728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42</a:t>
            </a:fld>
            <a:endParaRPr lang="en-US"/>
          </a:p>
        </p:txBody>
      </p:sp>
    </p:spTree>
    <p:extLst>
      <p:ext uri="{BB962C8B-B14F-4D97-AF65-F5344CB8AC3E}">
        <p14:creationId xmlns:p14="http://schemas.microsoft.com/office/powerpoint/2010/main" val="11423487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handout, look at student expectations</a:t>
            </a:r>
          </a:p>
          <a:p>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43</a:t>
            </a:fld>
            <a:endParaRPr lang="en-US"/>
          </a:p>
        </p:txBody>
      </p:sp>
    </p:spTree>
    <p:extLst>
      <p:ext uri="{BB962C8B-B14F-4D97-AF65-F5344CB8AC3E}">
        <p14:creationId xmlns:p14="http://schemas.microsoft.com/office/powerpoint/2010/main" val="31420312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44</a:t>
            </a:fld>
            <a:endParaRPr lang="en-US"/>
          </a:p>
        </p:txBody>
      </p:sp>
    </p:spTree>
    <p:extLst>
      <p:ext uri="{BB962C8B-B14F-4D97-AF65-F5344CB8AC3E}">
        <p14:creationId xmlns:p14="http://schemas.microsoft.com/office/powerpoint/2010/main" val="3680835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328708" name="Slide Number Placeholder 3"/>
          <p:cNvSpPr>
            <a:spLocks noGrp="1"/>
          </p:cNvSpPr>
          <p:nvPr>
            <p:ph type="sldNum" sz="quarter" idx="5"/>
          </p:nvPr>
        </p:nvSpPr>
        <p:spPr/>
        <p:txBody>
          <a:bodyPr/>
          <a:lstStyle/>
          <a:p>
            <a:pPr>
              <a:defRPr/>
            </a:pPr>
            <a:fld id="{03FC19AF-3766-4F6B-BD49-B4D5D80F6362}" type="slidenum">
              <a:rPr lang="en-US" smtClean="0"/>
              <a:pPr>
                <a:defRPr/>
              </a:pPr>
              <a:t>45</a:t>
            </a:fld>
            <a:endParaRPr lang="en-US" smtClean="0"/>
          </a:p>
        </p:txBody>
      </p:sp>
    </p:spTree>
    <p:extLst>
      <p:ext uri="{BB962C8B-B14F-4D97-AF65-F5344CB8AC3E}">
        <p14:creationId xmlns:p14="http://schemas.microsoft.com/office/powerpoint/2010/main" val="24360448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2C6A751-2F5B-448F-BF48-D709D61EED83}" type="slidenum">
              <a:rPr lang="en-US" smtClean="0">
                <a:latin typeface="Arial" pitchFamily="34" charset="0"/>
                <a:cs typeface="Arial" pitchFamily="34" charset="0"/>
              </a:rPr>
              <a:pPr/>
              <a:t>46</a:t>
            </a:fld>
            <a:endParaRPr lang="en-US" smtClean="0">
              <a:latin typeface="Arial" pitchFamily="34" charset="0"/>
              <a:cs typeface="Arial" pitchFamily="34" charset="0"/>
            </a:endParaRPr>
          </a:p>
        </p:txBody>
      </p:sp>
      <p:sp>
        <p:nvSpPr>
          <p:cNvPr id="737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ED62E37C-0284-4590-8BB0-9032613A69F7}" type="slidenum">
              <a:rPr lang="en-US" sz="1200"/>
              <a:pPr algn="r"/>
              <a:t>46</a:t>
            </a:fld>
            <a:endParaRPr lang="en-US" sz="1200"/>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xfrm>
            <a:off x="914400" y="4343400"/>
            <a:ext cx="5029200" cy="4114800"/>
          </a:xfrm>
          <a:noFill/>
          <a:ln/>
        </p:spPr>
        <p:txBody>
          <a:bodyPr/>
          <a:lstStyle/>
          <a:p>
            <a:pPr eaLnBrk="1" hangingPunct="1"/>
            <a:r>
              <a:rPr lang="en-US" dirty="0" smtClean="0">
                <a:latin typeface="Arial" pitchFamily="34" charset="0"/>
              </a:rPr>
              <a:t>Say silk 3 times, then ask what do cows drink</a:t>
            </a:r>
          </a:p>
          <a:p>
            <a:pPr eaLnBrk="1" hangingPunct="1"/>
            <a:r>
              <a:rPr lang="en-US" dirty="0" smtClean="0">
                <a:latin typeface="Arial" pitchFamily="34" charset="0"/>
              </a:rPr>
              <a:t>Practice expectations with group</a:t>
            </a:r>
          </a:p>
          <a:p>
            <a:pPr eaLnBrk="1" hangingPunct="1"/>
            <a:endParaRPr lang="en-US" dirty="0" smtClean="0">
              <a:latin typeface="Arial" pitchFamily="34" charset="0"/>
            </a:endParaRPr>
          </a:p>
        </p:txBody>
      </p:sp>
    </p:spTree>
    <p:extLst>
      <p:ext uri="{BB962C8B-B14F-4D97-AF65-F5344CB8AC3E}">
        <p14:creationId xmlns:p14="http://schemas.microsoft.com/office/powerpoint/2010/main" val="35901129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47</a:t>
            </a:fld>
            <a:endParaRPr lang="en-US"/>
          </a:p>
        </p:txBody>
      </p:sp>
    </p:spTree>
    <p:extLst>
      <p:ext uri="{BB962C8B-B14F-4D97-AF65-F5344CB8AC3E}">
        <p14:creationId xmlns:p14="http://schemas.microsoft.com/office/powerpoint/2010/main" val="28113499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standards lists or reference in handout</a:t>
            </a:r>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48</a:t>
            </a:fld>
            <a:endParaRPr lang="en-US"/>
          </a:p>
        </p:txBody>
      </p:sp>
    </p:spTree>
    <p:extLst>
      <p:ext uri="{BB962C8B-B14F-4D97-AF65-F5344CB8AC3E}">
        <p14:creationId xmlns:p14="http://schemas.microsoft.com/office/powerpoint/2010/main" val="40957533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52F3EE5-5F6B-46B6-92F1-60ACBD4DE4D5}" type="slidenum">
              <a:rPr lang="en-US" smtClean="0">
                <a:latin typeface="Calibri" pitchFamily="34" charset="0"/>
              </a:rPr>
              <a:pPr eaLnBrk="1" hangingPunct="1"/>
              <a:t>49</a:t>
            </a:fld>
            <a:endParaRPr lang="en-US" smtClean="0">
              <a:latin typeface="Calibri" pitchFamily="34" charset="0"/>
            </a:endParaRPr>
          </a:p>
        </p:txBody>
      </p:sp>
      <p:sp>
        <p:nvSpPr>
          <p:cNvPr id="1208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F42E7FB0-B63B-4AFB-971A-A128C94EE37E}" type="slidenum">
              <a:rPr lang="en-US" sz="1200"/>
              <a:pPr algn="r" eaLnBrk="1" hangingPunct="1"/>
              <a:t>49</a:t>
            </a:fld>
            <a:endParaRPr lang="en-US" sz="1200"/>
          </a:p>
        </p:txBody>
      </p:sp>
      <p:sp>
        <p:nvSpPr>
          <p:cNvPr id="1208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itchFamily="34" charset="0"/>
              </a:rPr>
              <a:t>Mr. Irvin </a:t>
            </a:r>
          </a:p>
          <a:p>
            <a:pPr eaLnBrk="1" hangingPunct="1"/>
            <a:r>
              <a:rPr lang="en-US" smtClean="0">
                <a:latin typeface="Arial" pitchFamily="34" charset="0"/>
              </a:rPr>
              <a:t>Defining expectations by location</a:t>
            </a:r>
          </a:p>
        </p:txBody>
      </p:sp>
    </p:spTree>
    <p:extLst>
      <p:ext uri="{BB962C8B-B14F-4D97-AF65-F5344CB8AC3E}">
        <p14:creationId xmlns:p14="http://schemas.microsoft.com/office/powerpoint/2010/main" val="70393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5</a:t>
            </a:fld>
            <a:endParaRPr lang="en-US"/>
          </a:p>
        </p:txBody>
      </p:sp>
    </p:spTree>
    <p:extLst>
      <p:ext uri="{BB962C8B-B14F-4D97-AF65-F5344CB8AC3E}">
        <p14:creationId xmlns:p14="http://schemas.microsoft.com/office/powerpoint/2010/main" val="40059246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p:spPr>
        <p:txBody>
          <a:bodyPr/>
          <a:lstStyle/>
          <a:p>
            <a:endParaRPr lang="en-US" smtClean="0"/>
          </a:p>
        </p:txBody>
      </p:sp>
      <p:sp>
        <p:nvSpPr>
          <p:cNvPr id="13210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1B7D84-5005-4E98-8CC7-F6BE48949B26}" type="slidenum">
              <a:rPr lang="en-US" smtClean="0"/>
              <a:pPr eaLnBrk="1" hangingPunct="1"/>
              <a:t>50</a:t>
            </a:fld>
            <a:endParaRPr lang="en-US" smtClean="0"/>
          </a:p>
        </p:txBody>
      </p:sp>
    </p:spTree>
    <p:extLst>
      <p:ext uri="{BB962C8B-B14F-4D97-AF65-F5344CB8AC3E}">
        <p14:creationId xmlns:p14="http://schemas.microsoft.com/office/powerpoint/2010/main" val="422402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Teaching</a:t>
            </a:r>
            <a:r>
              <a:rPr lang="en-US" baseline="0" dirty="0" smtClean="0"/>
              <a:t> expectations football?	</a:t>
            </a:r>
            <a:endParaRPr lang="en-US" dirty="0"/>
          </a:p>
        </p:txBody>
      </p:sp>
      <p:sp>
        <p:nvSpPr>
          <p:cNvPr id="4" name="Slide Number Placeholder 3"/>
          <p:cNvSpPr>
            <a:spLocks noGrp="1"/>
          </p:cNvSpPr>
          <p:nvPr>
            <p:ph type="sldNum" sz="quarter" idx="10"/>
          </p:nvPr>
        </p:nvSpPr>
        <p:spPr/>
        <p:txBody>
          <a:bodyPr/>
          <a:lstStyle/>
          <a:p>
            <a:fld id="{583D13E9-DB69-47D6-9C20-2EDFD25D62A2}" type="slidenum">
              <a:rPr lang="en-US" smtClean="0"/>
              <a:pPr/>
              <a:t>51</a:t>
            </a:fld>
            <a:endParaRPr lang="en-US"/>
          </a:p>
        </p:txBody>
      </p:sp>
    </p:spTree>
    <p:extLst>
      <p:ext uri="{BB962C8B-B14F-4D97-AF65-F5344CB8AC3E}">
        <p14:creationId xmlns:p14="http://schemas.microsoft.com/office/powerpoint/2010/main" val="1644374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52</a:t>
            </a:fld>
            <a:endParaRPr lang="en-US"/>
          </a:p>
        </p:txBody>
      </p:sp>
    </p:spTree>
    <p:extLst>
      <p:ext uri="{BB962C8B-B14F-4D97-AF65-F5344CB8AC3E}">
        <p14:creationId xmlns:p14="http://schemas.microsoft.com/office/powerpoint/2010/main" val="17572479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Arial" pitchFamily="34" charset="0"/>
              </a:rPr>
              <a:t>Hank present </a:t>
            </a:r>
          </a:p>
          <a:p>
            <a:r>
              <a:rPr lang="en-US" smtClean="0">
                <a:latin typeface="Arial" pitchFamily="34" charset="0"/>
              </a:rPr>
              <a:t>(slide animation)</a:t>
            </a:r>
          </a:p>
          <a:p>
            <a:endParaRPr lang="en-US" smtClean="0">
              <a:latin typeface="Arial" pitchFamily="34" charset="0"/>
            </a:endParaRPr>
          </a:p>
          <a:p>
            <a:pPr>
              <a:buFontTx/>
              <a:buChar char="•"/>
            </a:pPr>
            <a:r>
              <a:rPr lang="en-US" smtClean="0">
                <a:latin typeface="Arial" pitchFamily="34" charset="0"/>
              </a:rPr>
              <a:t>Explanation of possible factors contributing to decrease in Jan/Feb of 2007 will pop up</a:t>
            </a:r>
          </a:p>
          <a:p>
            <a:pPr>
              <a:buFontTx/>
              <a:buChar char="•"/>
            </a:pPr>
            <a:r>
              <a:rPr lang="en-US" smtClean="0">
                <a:latin typeface="Arial" pitchFamily="34" charset="0"/>
              </a:rPr>
              <a:t>CLICK again …</a:t>
            </a:r>
          </a:p>
        </p:txBody>
      </p:sp>
    </p:spTree>
    <p:extLst>
      <p:ext uri="{BB962C8B-B14F-4D97-AF65-F5344CB8AC3E}">
        <p14:creationId xmlns:p14="http://schemas.microsoft.com/office/powerpoint/2010/main" val="18022177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year at a glance</a:t>
            </a:r>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54</a:t>
            </a:fld>
            <a:endParaRPr lang="en-US"/>
          </a:p>
        </p:txBody>
      </p:sp>
    </p:spTree>
    <p:extLst>
      <p:ext uri="{BB962C8B-B14F-4D97-AF65-F5344CB8AC3E}">
        <p14:creationId xmlns:p14="http://schemas.microsoft.com/office/powerpoint/2010/main" val="30218584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dirty="0" smtClean="0">
                <a:latin typeface="Arial" pitchFamily="34" charset="0"/>
              </a:rPr>
              <a:t>Cheerleading video</a:t>
            </a:r>
          </a:p>
        </p:txBody>
      </p:sp>
      <p:sp>
        <p:nvSpPr>
          <p:cNvPr id="328708" name="Slide Number Placeholder 3"/>
          <p:cNvSpPr>
            <a:spLocks noGrp="1"/>
          </p:cNvSpPr>
          <p:nvPr>
            <p:ph type="sldNum" sz="quarter" idx="5"/>
          </p:nvPr>
        </p:nvSpPr>
        <p:spPr/>
        <p:txBody>
          <a:bodyPr/>
          <a:lstStyle/>
          <a:p>
            <a:pPr>
              <a:defRPr/>
            </a:pPr>
            <a:fld id="{03FC19AF-3766-4F6B-BD49-B4D5D80F6362}" type="slidenum">
              <a:rPr lang="en-US" smtClean="0"/>
              <a:pPr>
                <a:defRPr/>
              </a:pPr>
              <a:t>55</a:t>
            </a:fld>
            <a:endParaRPr lang="en-US" smtClean="0"/>
          </a:p>
        </p:txBody>
      </p:sp>
    </p:spTree>
    <p:extLst>
      <p:ext uri="{BB962C8B-B14F-4D97-AF65-F5344CB8AC3E}">
        <p14:creationId xmlns:p14="http://schemas.microsoft.com/office/powerpoint/2010/main" val="18204775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56</a:t>
            </a:fld>
            <a:endParaRPr lang="en-US"/>
          </a:p>
        </p:txBody>
      </p:sp>
    </p:spTree>
    <p:extLst>
      <p:ext uri="{BB962C8B-B14F-4D97-AF65-F5344CB8AC3E}">
        <p14:creationId xmlns:p14="http://schemas.microsoft.com/office/powerpoint/2010/main" val="21770143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57</a:t>
            </a:fld>
            <a:endParaRPr lang="en-US"/>
          </a:p>
        </p:txBody>
      </p:sp>
    </p:spTree>
    <p:extLst>
      <p:ext uri="{BB962C8B-B14F-4D97-AF65-F5344CB8AC3E}">
        <p14:creationId xmlns:p14="http://schemas.microsoft.com/office/powerpoint/2010/main" val="25987861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58</a:t>
            </a:fld>
            <a:endParaRPr lang="en-US"/>
          </a:p>
        </p:txBody>
      </p:sp>
    </p:spTree>
    <p:extLst>
      <p:ext uri="{BB962C8B-B14F-4D97-AF65-F5344CB8AC3E}">
        <p14:creationId xmlns:p14="http://schemas.microsoft.com/office/powerpoint/2010/main" val="19408816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Zappos</a:t>
            </a:r>
            <a:r>
              <a:rPr lang="en-US" dirty="0" smtClean="0"/>
              <a:t> video only if time</a:t>
            </a:r>
          </a:p>
          <a:p>
            <a:r>
              <a:rPr lang="en-US" dirty="0"/>
              <a:t>Tell them page number -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59</a:t>
            </a:fld>
            <a:endParaRPr lang="en-US"/>
          </a:p>
        </p:txBody>
      </p:sp>
    </p:spTree>
    <p:extLst>
      <p:ext uri="{BB962C8B-B14F-4D97-AF65-F5344CB8AC3E}">
        <p14:creationId xmlns:p14="http://schemas.microsoft.com/office/powerpoint/2010/main" val="3913655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F6D9564-726A-488B-8BD7-05701E3CDA1C}" type="slidenum">
              <a:rPr lang="en-US" altLang="en-US" smtClean="0"/>
              <a:pPr eaLnBrk="1" hangingPunct="1">
                <a:spcBef>
                  <a:spcPct val="0"/>
                </a:spcBef>
              </a:pPr>
              <a:t>6</a:t>
            </a:fld>
            <a:endParaRPr lang="en-US" altLang="en-US" smtClean="0"/>
          </a:p>
        </p:txBody>
      </p:sp>
      <p:sp>
        <p:nvSpPr>
          <p:cNvPr id="1064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A669C5FA-CAFB-4B21-AB94-480C2CEE1997}" type="slidenum">
              <a:rPr lang="en-US" altLang="en-US"/>
              <a:pPr algn="r" eaLnBrk="1" hangingPunct="1">
                <a:spcBef>
                  <a:spcPct val="0"/>
                </a:spcBef>
              </a:pPr>
              <a:t>6</a:t>
            </a:fld>
            <a:endParaRPr lang="en-US" altLang="en-US"/>
          </a:p>
        </p:txBody>
      </p:sp>
      <p:sp>
        <p:nvSpPr>
          <p:cNvPr id="10650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D20BD83F-2432-4BA9-86E3-970A6D54B86F}" type="slidenum">
              <a:rPr lang="en-US" altLang="en-US"/>
              <a:pPr algn="r" eaLnBrk="1" hangingPunct="1">
                <a:spcBef>
                  <a:spcPct val="0"/>
                </a:spcBef>
              </a:pPr>
              <a:t>6</a:t>
            </a:fld>
            <a:endParaRPr lang="en-US" altLang="en-US"/>
          </a:p>
        </p:txBody>
      </p:sp>
      <p:sp>
        <p:nvSpPr>
          <p:cNvPr id="106501" name="Rectangle 2"/>
          <p:cNvSpPr>
            <a:spLocks noGrp="1" noRot="1" noChangeAspect="1" noChangeArrowheads="1" noTextEdit="1"/>
          </p:cNvSpPr>
          <p:nvPr>
            <p:ph type="sldImg"/>
          </p:nvPr>
        </p:nvSpPr>
        <p:spPr bwMode="auto">
          <a:xfrm>
            <a:off x="1141413" y="684213"/>
            <a:ext cx="4576762"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2" name="Rectangle 3"/>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1 minute</a:t>
            </a:r>
          </a:p>
        </p:txBody>
      </p:sp>
    </p:spTree>
    <p:extLst>
      <p:ext uri="{BB962C8B-B14F-4D97-AF65-F5344CB8AC3E}">
        <p14:creationId xmlns:p14="http://schemas.microsoft.com/office/powerpoint/2010/main" val="21439054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60</a:t>
            </a:fld>
            <a:endParaRPr lang="en-US"/>
          </a:p>
        </p:txBody>
      </p:sp>
    </p:spTree>
    <p:extLst>
      <p:ext uri="{BB962C8B-B14F-4D97-AF65-F5344CB8AC3E}">
        <p14:creationId xmlns:p14="http://schemas.microsoft.com/office/powerpoint/2010/main" val="38942068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p:txBody>
          <a:bodyPr/>
          <a:lstStyle/>
          <a:p>
            <a:pPr>
              <a:defRPr/>
            </a:pPr>
            <a:fld id="{824B711E-E1FC-4C2C-A48C-6B1AE5D88156}" type="slidenum">
              <a:rPr lang="en-US" smtClean="0"/>
              <a:pPr>
                <a:defRPr/>
              </a:pPr>
              <a:t>61</a:t>
            </a:fld>
            <a:endParaRPr lang="en-US" smtClean="0"/>
          </a:p>
        </p:txBody>
      </p:sp>
      <p:sp>
        <p:nvSpPr>
          <p:cNvPr id="778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DB58218-E57A-4663-953B-19012EB2C5D2}" type="slidenum">
              <a:rPr lang="en-US" sz="1200">
                <a:latin typeface="Calibri" pitchFamily="34" charset="0"/>
              </a:rPr>
              <a:pPr algn="r"/>
              <a:t>61</a:t>
            </a:fld>
            <a:endParaRPr lang="en-US" sz="1200">
              <a:latin typeface="Calibri" pitchFamily="34" charset="0"/>
            </a:endParaRPr>
          </a:p>
        </p:txBody>
      </p:sp>
      <p:sp>
        <p:nvSpPr>
          <p:cNvPr id="7782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107C8AA-084A-421A-98EC-24BDFF9AE993}" type="slidenum">
              <a:rPr lang="en-US" sz="1200">
                <a:latin typeface="Calibri" pitchFamily="34" charset="0"/>
              </a:rPr>
              <a:pPr algn="r"/>
              <a:t>61</a:t>
            </a:fld>
            <a:endParaRPr lang="en-US" sz="1200">
              <a:latin typeface="Calibri" pitchFamily="34" charset="0"/>
            </a:endParaRPr>
          </a:p>
        </p:txBody>
      </p:sp>
      <p:sp>
        <p:nvSpPr>
          <p:cNvPr id="77829" name="Rectangle 2"/>
          <p:cNvSpPr>
            <a:spLocks noGrp="1" noRot="1" noChangeAspect="1" noChangeArrowheads="1" noTextEdit="1"/>
          </p:cNvSpPr>
          <p:nvPr>
            <p:ph type="sldImg"/>
          </p:nvPr>
        </p:nvSpPr>
        <p:spPr>
          <a:ln/>
        </p:spPr>
      </p:sp>
      <p:sp>
        <p:nvSpPr>
          <p:cNvPr id="77830" name="Rectangle 3"/>
          <p:cNvSpPr>
            <a:spLocks noGrp="1" noChangeArrowheads="1"/>
          </p:cNvSpPr>
          <p:nvPr>
            <p:ph type="body" idx="1"/>
          </p:nvPr>
        </p:nvSpPr>
        <p:spPr>
          <a:xfrm>
            <a:off x="914400" y="4343400"/>
            <a:ext cx="5029200" cy="4114800"/>
          </a:xfrm>
          <a:noFill/>
          <a:ln/>
        </p:spPr>
        <p:txBody>
          <a:bodyPr/>
          <a:lstStyle/>
          <a:p>
            <a:pPr eaLnBrk="1" hangingPunct="1">
              <a:spcBef>
                <a:spcPct val="0"/>
              </a:spcBef>
            </a:pPr>
            <a:r>
              <a:rPr lang="en-US" smtClean="0">
                <a:latin typeface="Arial" pitchFamily="34" charset="0"/>
              </a:rPr>
              <a:t>Brigit</a:t>
            </a:r>
          </a:p>
        </p:txBody>
      </p:sp>
    </p:spTree>
    <p:extLst>
      <p:ext uri="{BB962C8B-B14F-4D97-AF65-F5344CB8AC3E}">
        <p14:creationId xmlns:p14="http://schemas.microsoft.com/office/powerpoint/2010/main" val="499595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62</a:t>
            </a:fld>
            <a:endParaRPr lang="en-US"/>
          </a:p>
        </p:txBody>
      </p:sp>
    </p:spTree>
    <p:extLst>
      <p:ext uri="{BB962C8B-B14F-4D97-AF65-F5344CB8AC3E}">
        <p14:creationId xmlns:p14="http://schemas.microsoft.com/office/powerpoint/2010/main" val="3452648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63</a:t>
            </a:fld>
            <a:endParaRPr lang="en-US"/>
          </a:p>
        </p:txBody>
      </p:sp>
    </p:spTree>
    <p:extLst>
      <p:ext uri="{BB962C8B-B14F-4D97-AF65-F5344CB8AC3E}">
        <p14:creationId xmlns:p14="http://schemas.microsoft.com/office/powerpoint/2010/main" val="20173985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64</a:t>
            </a:fld>
            <a:endParaRPr lang="en-US"/>
          </a:p>
        </p:txBody>
      </p:sp>
    </p:spTree>
    <p:extLst>
      <p:ext uri="{BB962C8B-B14F-4D97-AF65-F5344CB8AC3E}">
        <p14:creationId xmlns:p14="http://schemas.microsoft.com/office/powerpoint/2010/main" val="37752602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65</a:t>
            </a:fld>
            <a:endParaRPr lang="en-US"/>
          </a:p>
        </p:txBody>
      </p:sp>
    </p:spTree>
    <p:extLst>
      <p:ext uri="{BB962C8B-B14F-4D97-AF65-F5344CB8AC3E}">
        <p14:creationId xmlns:p14="http://schemas.microsoft.com/office/powerpoint/2010/main" val="17674504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66</a:t>
            </a:fld>
            <a:endParaRPr lang="en-US"/>
          </a:p>
        </p:txBody>
      </p:sp>
    </p:spTree>
    <p:extLst>
      <p:ext uri="{BB962C8B-B14F-4D97-AF65-F5344CB8AC3E}">
        <p14:creationId xmlns:p14="http://schemas.microsoft.com/office/powerpoint/2010/main" val="34656158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page number</a:t>
            </a:r>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67</a:t>
            </a:fld>
            <a:endParaRPr lang="en-US"/>
          </a:p>
        </p:txBody>
      </p:sp>
    </p:spTree>
    <p:extLst>
      <p:ext uri="{BB962C8B-B14F-4D97-AF65-F5344CB8AC3E}">
        <p14:creationId xmlns:p14="http://schemas.microsoft.com/office/powerpoint/2010/main" val="39451403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Jeff Bliss Video Example</a:t>
            </a:r>
          </a:p>
          <a:p>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68</a:t>
            </a:fld>
            <a:endParaRPr lang="en-US"/>
          </a:p>
        </p:txBody>
      </p:sp>
    </p:spTree>
    <p:extLst>
      <p:ext uri="{BB962C8B-B14F-4D97-AF65-F5344CB8AC3E}">
        <p14:creationId xmlns:p14="http://schemas.microsoft.com/office/powerpoint/2010/main" val="11864263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Blog in handout and </a:t>
            </a:r>
            <a:r>
              <a:rPr lang="en-US" dirty="0" err="1" smtClean="0"/>
              <a:t>onwebsite</a:t>
            </a:r>
            <a:endParaRPr lang="en-US" dirty="0" smtClean="0"/>
          </a:p>
          <a:p>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69</a:t>
            </a:fld>
            <a:endParaRPr lang="en-US"/>
          </a:p>
        </p:txBody>
      </p:sp>
    </p:spTree>
    <p:extLst>
      <p:ext uri="{BB962C8B-B14F-4D97-AF65-F5344CB8AC3E}">
        <p14:creationId xmlns:p14="http://schemas.microsoft.com/office/powerpoint/2010/main" val="2309075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B93E882-286B-4C84-8ED6-3FFD489C1F52}" type="slidenum">
              <a:rPr lang="en-US" altLang="en-US" smtClean="0"/>
              <a:pPr eaLnBrk="1" hangingPunct="1">
                <a:spcBef>
                  <a:spcPct val="0"/>
                </a:spcBef>
              </a:pPr>
              <a:t>7</a:t>
            </a:fld>
            <a:endParaRPr lang="en-US" altLang="en-US" smtClean="0"/>
          </a:p>
        </p:txBody>
      </p:sp>
      <p:sp>
        <p:nvSpPr>
          <p:cNvPr id="1075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FFA4A64-D0B0-402C-A104-40D81CBF68F8}" type="slidenum">
              <a:rPr lang="en-US" altLang="en-US"/>
              <a:pPr algn="r" eaLnBrk="1" hangingPunct="1">
                <a:spcBef>
                  <a:spcPct val="0"/>
                </a:spcBef>
              </a:pPr>
              <a:t>7</a:t>
            </a:fld>
            <a:endParaRPr lang="en-US" altLang="en-US"/>
          </a:p>
        </p:txBody>
      </p:sp>
      <p:sp>
        <p:nvSpPr>
          <p:cNvPr id="10752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62B78474-2C82-4741-B312-0635507E7A51}" type="slidenum">
              <a:rPr lang="en-US" altLang="en-US"/>
              <a:pPr algn="r" eaLnBrk="1" hangingPunct="1">
                <a:spcBef>
                  <a:spcPct val="0"/>
                </a:spcBef>
              </a:pPr>
              <a:t>7</a:t>
            </a:fld>
            <a:endParaRPr lang="en-US" altLang="en-US"/>
          </a:p>
        </p:txBody>
      </p:sp>
      <p:sp>
        <p:nvSpPr>
          <p:cNvPr id="1075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30 sec</a:t>
            </a:r>
          </a:p>
        </p:txBody>
      </p:sp>
    </p:spTree>
    <p:extLst>
      <p:ext uri="{BB962C8B-B14F-4D97-AF65-F5344CB8AC3E}">
        <p14:creationId xmlns:p14="http://schemas.microsoft.com/office/powerpoint/2010/main" val="13190882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70</a:t>
            </a:fld>
            <a:endParaRPr lang="en-US"/>
          </a:p>
        </p:txBody>
      </p:sp>
    </p:spTree>
    <p:extLst>
      <p:ext uri="{BB962C8B-B14F-4D97-AF65-F5344CB8AC3E}">
        <p14:creationId xmlns:p14="http://schemas.microsoft.com/office/powerpoint/2010/main" val="35142020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71</a:t>
            </a:fld>
            <a:endParaRPr lang="en-US"/>
          </a:p>
        </p:txBody>
      </p:sp>
    </p:spTree>
    <p:extLst>
      <p:ext uri="{BB962C8B-B14F-4D97-AF65-F5344CB8AC3E}">
        <p14:creationId xmlns:p14="http://schemas.microsoft.com/office/powerpoint/2010/main" val="32580420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2756" indent="-270291" eaLnBrk="0" hangingPunct="0">
              <a:defRPr>
                <a:solidFill>
                  <a:schemeClr val="tx1"/>
                </a:solidFill>
                <a:latin typeface="Arial" pitchFamily="34" charset="0"/>
                <a:cs typeface="Arial" pitchFamily="34" charset="0"/>
              </a:defRPr>
            </a:lvl2pPr>
            <a:lvl3pPr marL="1081164" indent="-216233" eaLnBrk="0" hangingPunct="0">
              <a:defRPr>
                <a:solidFill>
                  <a:schemeClr val="tx1"/>
                </a:solidFill>
                <a:latin typeface="Arial" pitchFamily="34" charset="0"/>
                <a:cs typeface="Arial" pitchFamily="34" charset="0"/>
              </a:defRPr>
            </a:lvl3pPr>
            <a:lvl4pPr marL="1513629" indent="-216233" eaLnBrk="0" hangingPunct="0">
              <a:defRPr>
                <a:solidFill>
                  <a:schemeClr val="tx1"/>
                </a:solidFill>
                <a:latin typeface="Arial" pitchFamily="34" charset="0"/>
                <a:cs typeface="Arial" pitchFamily="34" charset="0"/>
              </a:defRPr>
            </a:lvl4pPr>
            <a:lvl5pPr marL="1946095" indent="-216233" eaLnBrk="0" hangingPunct="0">
              <a:defRPr>
                <a:solidFill>
                  <a:schemeClr val="tx1"/>
                </a:solidFill>
                <a:latin typeface="Arial" pitchFamily="34" charset="0"/>
                <a:cs typeface="Arial" pitchFamily="34" charset="0"/>
              </a:defRPr>
            </a:lvl5pPr>
            <a:lvl6pPr marL="2378560" indent="-216233" eaLnBrk="0" fontAlgn="base" hangingPunct="0">
              <a:spcBef>
                <a:spcPct val="0"/>
              </a:spcBef>
              <a:spcAft>
                <a:spcPct val="0"/>
              </a:spcAft>
              <a:defRPr>
                <a:solidFill>
                  <a:schemeClr val="tx1"/>
                </a:solidFill>
                <a:latin typeface="Arial" pitchFamily="34" charset="0"/>
                <a:cs typeface="Arial" pitchFamily="34" charset="0"/>
              </a:defRPr>
            </a:lvl6pPr>
            <a:lvl7pPr marL="2811026" indent="-216233" eaLnBrk="0" fontAlgn="base" hangingPunct="0">
              <a:spcBef>
                <a:spcPct val="0"/>
              </a:spcBef>
              <a:spcAft>
                <a:spcPct val="0"/>
              </a:spcAft>
              <a:defRPr>
                <a:solidFill>
                  <a:schemeClr val="tx1"/>
                </a:solidFill>
                <a:latin typeface="Arial" pitchFamily="34" charset="0"/>
                <a:cs typeface="Arial" pitchFamily="34" charset="0"/>
              </a:defRPr>
            </a:lvl7pPr>
            <a:lvl8pPr marL="3243491" indent="-216233" eaLnBrk="0" fontAlgn="base" hangingPunct="0">
              <a:spcBef>
                <a:spcPct val="0"/>
              </a:spcBef>
              <a:spcAft>
                <a:spcPct val="0"/>
              </a:spcAft>
              <a:defRPr>
                <a:solidFill>
                  <a:schemeClr val="tx1"/>
                </a:solidFill>
                <a:latin typeface="Arial" pitchFamily="34" charset="0"/>
                <a:cs typeface="Arial" pitchFamily="34" charset="0"/>
              </a:defRPr>
            </a:lvl8pPr>
            <a:lvl9pPr marL="3675957" indent="-21623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82C0109-3C85-4F14-9761-C2ED4F741C0D}" type="slidenum">
              <a:rPr lang="en-US" altLang="en-US" smtClean="0">
                <a:latin typeface="Calibri" pitchFamily="34" charset="0"/>
              </a:rPr>
              <a:pPr eaLnBrk="1" hangingPunct="1"/>
              <a:t>72</a:t>
            </a:fld>
            <a:endParaRPr lang="en-US" altLang="en-US" smtClean="0">
              <a:latin typeface="Calibri" pitchFamily="34" charset="0"/>
            </a:endParaRPr>
          </a:p>
        </p:txBody>
      </p:sp>
      <p:sp>
        <p:nvSpPr>
          <p:cNvPr id="94211" name="Rectangle 7"/>
          <p:cNvSpPr txBox="1">
            <a:spLocks noGrp="1" noChangeArrowheads="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12FB16E-CD30-4A57-AA7B-B810C4B7197C}" type="slidenum">
              <a:rPr lang="en-US" altLang="en-US" sz="1200">
                <a:latin typeface="Calibri" pitchFamily="34" charset="0"/>
              </a:rPr>
              <a:pPr algn="r" eaLnBrk="1" hangingPunct="1"/>
              <a:t>72</a:t>
            </a:fld>
            <a:endParaRPr lang="en-US" altLang="en-US" sz="1200">
              <a:latin typeface="Calibri" pitchFamily="34" charset="0"/>
            </a:endParaRPr>
          </a:p>
        </p:txBody>
      </p:sp>
      <p:sp>
        <p:nvSpPr>
          <p:cNvPr id="9421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Alissa present (1 minute max)</a:t>
            </a:r>
          </a:p>
          <a:p>
            <a:pPr eaLnBrk="1" hangingPunct="1">
              <a:spcBef>
                <a:spcPct val="0"/>
              </a:spcBef>
            </a:pPr>
            <a:endParaRPr lang="en-US" altLang="en-US" smtClean="0"/>
          </a:p>
        </p:txBody>
      </p:sp>
      <p:sp>
        <p:nvSpPr>
          <p:cNvPr id="94214"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5D0738A-CE2D-4F54-A8B8-388F23D924EC}" type="slidenum">
              <a:rPr lang="en-US" altLang="en-US" sz="1200">
                <a:latin typeface="Calibri" pitchFamily="34" charset="0"/>
              </a:rPr>
              <a:pPr algn="r" eaLnBrk="1" hangingPunct="1"/>
              <a:t>72</a:t>
            </a:fld>
            <a:endParaRPr lang="en-US" altLang="en-US" sz="1200">
              <a:latin typeface="Calibri" pitchFamily="34" charset="0"/>
            </a:endParaRPr>
          </a:p>
        </p:txBody>
      </p:sp>
    </p:spTree>
    <p:extLst>
      <p:ext uri="{BB962C8B-B14F-4D97-AF65-F5344CB8AC3E}">
        <p14:creationId xmlns:p14="http://schemas.microsoft.com/office/powerpoint/2010/main" val="40476834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9472EB-922D-4875-B223-8268881D1693}" type="slidenum">
              <a:rPr lang="en-US"/>
              <a:pPr eaLnBrk="1" hangingPunct="1"/>
              <a:t>73</a:t>
            </a:fld>
            <a:endParaRPr lang="en-US"/>
          </a:p>
        </p:txBody>
      </p:sp>
      <p:sp>
        <p:nvSpPr>
          <p:cNvPr id="1361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A1751408-6DAF-4DD3-ADEE-C78BFD3C1E38}" type="slidenum">
              <a:rPr lang="en-US" sz="1200"/>
              <a:pPr algn="r" eaLnBrk="1" hangingPunct="1"/>
              <a:t>73</a:t>
            </a:fld>
            <a:endParaRPr lang="en-US" sz="1200"/>
          </a:p>
        </p:txBody>
      </p:sp>
      <p:sp>
        <p:nvSpPr>
          <p:cNvPr id="13619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A59377B0-C42A-4F33-9752-5DCEAB72E43F}" type="slidenum">
              <a:rPr lang="en-US" sz="1200"/>
              <a:pPr algn="r" eaLnBrk="1" hangingPunct="1"/>
              <a:t>73</a:t>
            </a:fld>
            <a:endParaRPr lang="en-US" sz="1200"/>
          </a:p>
        </p:txBody>
      </p:sp>
      <p:sp>
        <p:nvSpPr>
          <p:cNvPr id="136197" name="Rectangle 2"/>
          <p:cNvSpPr>
            <a:spLocks noGrp="1" noRot="1" noChangeAspect="1" noChangeArrowheads="1" noTextEdit="1"/>
          </p:cNvSpPr>
          <p:nvPr>
            <p:ph type="sldImg"/>
          </p:nvPr>
        </p:nvSpPr>
        <p:spPr>
          <a:ln/>
        </p:spPr>
      </p:sp>
      <p:sp>
        <p:nvSpPr>
          <p:cNvPr id="13619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rPr>
              <a:t>Mr. Irvin – tardy policy</a:t>
            </a:r>
          </a:p>
          <a:p>
            <a:r>
              <a:rPr lang="en-US" sz="1200" kern="1200" dirty="0" smtClean="0">
                <a:solidFill>
                  <a:schemeClr val="tx1"/>
                </a:solidFill>
                <a:effectLst/>
                <a:latin typeface="+mn-lt"/>
                <a:ea typeface="+mn-ea"/>
                <a:cs typeface="+mn-cs"/>
              </a:rPr>
              <a:t>being at post, escorting, and interacting with students</a:t>
            </a:r>
          </a:p>
          <a:p>
            <a:endParaRPr lang="en-US" dirty="0" smtClean="0">
              <a:latin typeface="Arial" pitchFamily="34" charset="0"/>
            </a:endParaRPr>
          </a:p>
        </p:txBody>
      </p:sp>
    </p:spTree>
    <p:extLst>
      <p:ext uri="{BB962C8B-B14F-4D97-AF65-F5344CB8AC3E}">
        <p14:creationId xmlns:p14="http://schemas.microsoft.com/office/powerpoint/2010/main" val="40874598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74</a:t>
            </a:fld>
            <a:endParaRPr lang="en-US"/>
          </a:p>
        </p:txBody>
      </p:sp>
    </p:spTree>
    <p:extLst>
      <p:ext uri="{BB962C8B-B14F-4D97-AF65-F5344CB8AC3E}">
        <p14:creationId xmlns:p14="http://schemas.microsoft.com/office/powerpoint/2010/main" val="13946025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Tell story from NC when your said slurs about my family  - how I handled – how I did  not react…</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2756" indent="-270291" eaLnBrk="0" hangingPunct="0">
              <a:defRPr>
                <a:solidFill>
                  <a:schemeClr val="tx1"/>
                </a:solidFill>
                <a:latin typeface="Arial" pitchFamily="34" charset="0"/>
                <a:cs typeface="Arial" pitchFamily="34" charset="0"/>
              </a:defRPr>
            </a:lvl2pPr>
            <a:lvl3pPr marL="1081164" indent="-216233" eaLnBrk="0" hangingPunct="0">
              <a:defRPr>
                <a:solidFill>
                  <a:schemeClr val="tx1"/>
                </a:solidFill>
                <a:latin typeface="Arial" pitchFamily="34" charset="0"/>
                <a:cs typeface="Arial" pitchFamily="34" charset="0"/>
              </a:defRPr>
            </a:lvl3pPr>
            <a:lvl4pPr marL="1513629" indent="-216233" eaLnBrk="0" hangingPunct="0">
              <a:defRPr>
                <a:solidFill>
                  <a:schemeClr val="tx1"/>
                </a:solidFill>
                <a:latin typeface="Arial" pitchFamily="34" charset="0"/>
                <a:cs typeface="Arial" pitchFamily="34" charset="0"/>
              </a:defRPr>
            </a:lvl4pPr>
            <a:lvl5pPr marL="1946095" indent="-216233" eaLnBrk="0" hangingPunct="0">
              <a:defRPr>
                <a:solidFill>
                  <a:schemeClr val="tx1"/>
                </a:solidFill>
                <a:latin typeface="Arial" pitchFamily="34" charset="0"/>
                <a:cs typeface="Arial" pitchFamily="34" charset="0"/>
              </a:defRPr>
            </a:lvl5pPr>
            <a:lvl6pPr marL="2378560" indent="-216233" eaLnBrk="0" fontAlgn="base" hangingPunct="0">
              <a:spcBef>
                <a:spcPct val="0"/>
              </a:spcBef>
              <a:spcAft>
                <a:spcPct val="0"/>
              </a:spcAft>
              <a:defRPr>
                <a:solidFill>
                  <a:schemeClr val="tx1"/>
                </a:solidFill>
                <a:latin typeface="Arial" pitchFamily="34" charset="0"/>
                <a:cs typeface="Arial" pitchFamily="34" charset="0"/>
              </a:defRPr>
            </a:lvl6pPr>
            <a:lvl7pPr marL="2811026" indent="-216233" eaLnBrk="0" fontAlgn="base" hangingPunct="0">
              <a:spcBef>
                <a:spcPct val="0"/>
              </a:spcBef>
              <a:spcAft>
                <a:spcPct val="0"/>
              </a:spcAft>
              <a:defRPr>
                <a:solidFill>
                  <a:schemeClr val="tx1"/>
                </a:solidFill>
                <a:latin typeface="Arial" pitchFamily="34" charset="0"/>
                <a:cs typeface="Arial" pitchFamily="34" charset="0"/>
              </a:defRPr>
            </a:lvl7pPr>
            <a:lvl8pPr marL="3243491" indent="-216233" eaLnBrk="0" fontAlgn="base" hangingPunct="0">
              <a:spcBef>
                <a:spcPct val="0"/>
              </a:spcBef>
              <a:spcAft>
                <a:spcPct val="0"/>
              </a:spcAft>
              <a:defRPr>
                <a:solidFill>
                  <a:schemeClr val="tx1"/>
                </a:solidFill>
                <a:latin typeface="Arial" pitchFamily="34" charset="0"/>
                <a:cs typeface="Arial" pitchFamily="34" charset="0"/>
              </a:defRPr>
            </a:lvl8pPr>
            <a:lvl9pPr marL="3675957" indent="-21623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4544EFA-353B-438C-A518-2DA22D0055AE}" type="slidenum">
              <a:rPr lang="en-US" altLang="en-US" smtClean="0">
                <a:latin typeface="Calibri" pitchFamily="34" charset="0"/>
              </a:rPr>
              <a:pPr eaLnBrk="1" hangingPunct="1"/>
              <a:t>75</a:t>
            </a:fld>
            <a:endParaRPr lang="en-US" altLang="en-US" smtClean="0">
              <a:latin typeface="Calibri" pitchFamily="34" charset="0"/>
            </a:endParaRPr>
          </a:p>
        </p:txBody>
      </p:sp>
    </p:spTree>
    <p:extLst>
      <p:ext uri="{BB962C8B-B14F-4D97-AF65-F5344CB8AC3E}">
        <p14:creationId xmlns:p14="http://schemas.microsoft.com/office/powerpoint/2010/main" val="27533755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Tell story from NC when your said slurs about my family  - how I handled – how I did  not react…</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02756" indent="-270291" eaLnBrk="0" hangingPunct="0">
              <a:defRPr>
                <a:solidFill>
                  <a:schemeClr val="tx1"/>
                </a:solidFill>
                <a:latin typeface="Arial" pitchFamily="34" charset="0"/>
                <a:cs typeface="Arial" pitchFamily="34" charset="0"/>
              </a:defRPr>
            </a:lvl2pPr>
            <a:lvl3pPr marL="1081164" indent="-216233" eaLnBrk="0" hangingPunct="0">
              <a:defRPr>
                <a:solidFill>
                  <a:schemeClr val="tx1"/>
                </a:solidFill>
                <a:latin typeface="Arial" pitchFamily="34" charset="0"/>
                <a:cs typeface="Arial" pitchFamily="34" charset="0"/>
              </a:defRPr>
            </a:lvl3pPr>
            <a:lvl4pPr marL="1513629" indent="-216233" eaLnBrk="0" hangingPunct="0">
              <a:defRPr>
                <a:solidFill>
                  <a:schemeClr val="tx1"/>
                </a:solidFill>
                <a:latin typeface="Arial" pitchFamily="34" charset="0"/>
                <a:cs typeface="Arial" pitchFamily="34" charset="0"/>
              </a:defRPr>
            </a:lvl4pPr>
            <a:lvl5pPr marL="1946095" indent="-216233" eaLnBrk="0" hangingPunct="0">
              <a:defRPr>
                <a:solidFill>
                  <a:schemeClr val="tx1"/>
                </a:solidFill>
                <a:latin typeface="Arial" pitchFamily="34" charset="0"/>
                <a:cs typeface="Arial" pitchFamily="34" charset="0"/>
              </a:defRPr>
            </a:lvl5pPr>
            <a:lvl6pPr marL="2378560" indent="-216233" eaLnBrk="0" fontAlgn="base" hangingPunct="0">
              <a:spcBef>
                <a:spcPct val="0"/>
              </a:spcBef>
              <a:spcAft>
                <a:spcPct val="0"/>
              </a:spcAft>
              <a:defRPr>
                <a:solidFill>
                  <a:schemeClr val="tx1"/>
                </a:solidFill>
                <a:latin typeface="Arial" pitchFamily="34" charset="0"/>
                <a:cs typeface="Arial" pitchFamily="34" charset="0"/>
              </a:defRPr>
            </a:lvl6pPr>
            <a:lvl7pPr marL="2811026" indent="-216233" eaLnBrk="0" fontAlgn="base" hangingPunct="0">
              <a:spcBef>
                <a:spcPct val="0"/>
              </a:spcBef>
              <a:spcAft>
                <a:spcPct val="0"/>
              </a:spcAft>
              <a:defRPr>
                <a:solidFill>
                  <a:schemeClr val="tx1"/>
                </a:solidFill>
                <a:latin typeface="Arial" pitchFamily="34" charset="0"/>
                <a:cs typeface="Arial" pitchFamily="34" charset="0"/>
              </a:defRPr>
            </a:lvl7pPr>
            <a:lvl8pPr marL="3243491" indent="-216233" eaLnBrk="0" fontAlgn="base" hangingPunct="0">
              <a:spcBef>
                <a:spcPct val="0"/>
              </a:spcBef>
              <a:spcAft>
                <a:spcPct val="0"/>
              </a:spcAft>
              <a:defRPr>
                <a:solidFill>
                  <a:schemeClr val="tx1"/>
                </a:solidFill>
                <a:latin typeface="Arial" pitchFamily="34" charset="0"/>
                <a:cs typeface="Arial" pitchFamily="34" charset="0"/>
              </a:defRPr>
            </a:lvl8pPr>
            <a:lvl9pPr marL="3675957" indent="-21623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4544EFA-353B-438C-A518-2DA22D0055AE}" type="slidenum">
              <a:rPr lang="en-US" altLang="en-US" smtClean="0">
                <a:latin typeface="Calibri" pitchFamily="34" charset="0"/>
              </a:rPr>
              <a:pPr eaLnBrk="1" hangingPunct="1"/>
              <a:t>77</a:t>
            </a:fld>
            <a:endParaRPr lang="en-US" altLang="en-US" smtClean="0">
              <a:latin typeface="Calibri" pitchFamily="34" charset="0"/>
            </a:endParaRPr>
          </a:p>
        </p:txBody>
      </p:sp>
    </p:spTree>
    <p:extLst>
      <p:ext uri="{BB962C8B-B14F-4D97-AF65-F5344CB8AC3E}">
        <p14:creationId xmlns:p14="http://schemas.microsoft.com/office/powerpoint/2010/main" val="15813182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78</a:t>
            </a:fld>
            <a:endParaRPr lang="en-US"/>
          </a:p>
        </p:txBody>
      </p:sp>
    </p:spTree>
    <p:extLst>
      <p:ext uri="{BB962C8B-B14F-4D97-AF65-F5344CB8AC3E}">
        <p14:creationId xmlns:p14="http://schemas.microsoft.com/office/powerpoint/2010/main" val="4299757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79</a:t>
            </a:fld>
            <a:endParaRPr lang="en-US"/>
          </a:p>
        </p:txBody>
      </p:sp>
    </p:spTree>
    <p:extLst>
      <p:ext uri="{BB962C8B-B14F-4D97-AF65-F5344CB8AC3E}">
        <p14:creationId xmlns:p14="http://schemas.microsoft.com/office/powerpoint/2010/main" val="26390412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80</a:t>
            </a:fld>
            <a:endParaRPr lang="en-US"/>
          </a:p>
        </p:txBody>
      </p:sp>
    </p:spTree>
    <p:extLst>
      <p:ext uri="{BB962C8B-B14F-4D97-AF65-F5344CB8AC3E}">
        <p14:creationId xmlns:p14="http://schemas.microsoft.com/office/powerpoint/2010/main" val="257255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8</a:t>
            </a:fld>
            <a:endParaRPr lang="en-US"/>
          </a:p>
        </p:txBody>
      </p:sp>
    </p:spTree>
    <p:extLst>
      <p:ext uri="{BB962C8B-B14F-4D97-AF65-F5344CB8AC3E}">
        <p14:creationId xmlns:p14="http://schemas.microsoft.com/office/powerpoint/2010/main" val="26555646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81</a:t>
            </a:fld>
            <a:endParaRPr lang="en-US"/>
          </a:p>
        </p:txBody>
      </p:sp>
    </p:spTree>
    <p:extLst>
      <p:ext uri="{BB962C8B-B14F-4D97-AF65-F5344CB8AC3E}">
        <p14:creationId xmlns:p14="http://schemas.microsoft.com/office/powerpoint/2010/main" val="24743370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82</a:t>
            </a:fld>
            <a:endParaRPr lang="en-US"/>
          </a:p>
        </p:txBody>
      </p:sp>
    </p:spTree>
    <p:extLst>
      <p:ext uri="{BB962C8B-B14F-4D97-AF65-F5344CB8AC3E}">
        <p14:creationId xmlns:p14="http://schemas.microsoft.com/office/powerpoint/2010/main" val="31841962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83</a:t>
            </a:fld>
            <a:endParaRPr lang="en-US"/>
          </a:p>
        </p:txBody>
      </p:sp>
    </p:spTree>
    <p:extLst>
      <p:ext uri="{BB962C8B-B14F-4D97-AF65-F5344CB8AC3E}">
        <p14:creationId xmlns:p14="http://schemas.microsoft.com/office/powerpoint/2010/main" val="28145733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84</a:t>
            </a:fld>
            <a:endParaRPr lang="en-US"/>
          </a:p>
        </p:txBody>
      </p:sp>
    </p:spTree>
    <p:extLst>
      <p:ext uri="{BB962C8B-B14F-4D97-AF65-F5344CB8AC3E}">
        <p14:creationId xmlns:p14="http://schemas.microsoft.com/office/powerpoint/2010/main" val="35318445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85</a:t>
            </a:fld>
            <a:endParaRPr lang="en-US"/>
          </a:p>
        </p:txBody>
      </p:sp>
    </p:spTree>
    <p:extLst>
      <p:ext uri="{BB962C8B-B14F-4D97-AF65-F5344CB8AC3E}">
        <p14:creationId xmlns:p14="http://schemas.microsoft.com/office/powerpoint/2010/main" val="25348112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86</a:t>
            </a:fld>
            <a:endParaRPr lang="en-US"/>
          </a:p>
        </p:txBody>
      </p:sp>
    </p:spTree>
    <p:extLst>
      <p:ext uri="{BB962C8B-B14F-4D97-AF65-F5344CB8AC3E}">
        <p14:creationId xmlns:p14="http://schemas.microsoft.com/office/powerpoint/2010/main" val="6020182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446909-500C-44EB-8443-AF79B2BB8FCF}" type="slidenum">
              <a:rPr lang="en-US" smtClean="0"/>
              <a:pPr/>
              <a:t>87</a:t>
            </a:fld>
            <a:endParaRPr lang="en-US"/>
          </a:p>
        </p:txBody>
      </p:sp>
    </p:spTree>
    <p:extLst>
      <p:ext uri="{BB962C8B-B14F-4D97-AF65-F5344CB8AC3E}">
        <p14:creationId xmlns:p14="http://schemas.microsoft.com/office/powerpoint/2010/main" val="14517462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website</a:t>
            </a:r>
            <a:endParaRPr lang="en-US" dirty="0"/>
          </a:p>
        </p:txBody>
      </p:sp>
      <p:sp>
        <p:nvSpPr>
          <p:cNvPr id="4" name="Slide Number Placeholder 3"/>
          <p:cNvSpPr>
            <a:spLocks noGrp="1"/>
          </p:cNvSpPr>
          <p:nvPr>
            <p:ph type="sldNum" sz="quarter" idx="10"/>
          </p:nvPr>
        </p:nvSpPr>
        <p:spPr/>
        <p:txBody>
          <a:bodyPr/>
          <a:lstStyle/>
          <a:p>
            <a:fld id="{0E446909-500C-44EB-8443-AF79B2BB8FCF}" type="slidenum">
              <a:rPr lang="en-US" smtClean="0"/>
              <a:pPr/>
              <a:t>88</a:t>
            </a:fld>
            <a:endParaRPr lang="en-US"/>
          </a:p>
        </p:txBody>
      </p:sp>
    </p:spTree>
    <p:extLst>
      <p:ext uri="{BB962C8B-B14F-4D97-AF65-F5344CB8AC3E}">
        <p14:creationId xmlns:p14="http://schemas.microsoft.com/office/powerpoint/2010/main" val="4943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mtClean="0">
                <a:latin typeface="Arial" charset="0"/>
              </a:rPr>
              <a:t>Whack a mole – don’t start individual</a:t>
            </a:r>
          </a:p>
          <a:p>
            <a:r>
              <a:rPr lang="en-US" smtClean="0">
                <a:latin typeface="Arial" charset="0"/>
              </a:rPr>
              <a:t>Highway - schoolwide</a:t>
            </a:r>
          </a:p>
          <a:p>
            <a:r>
              <a:rPr lang="en-US" smtClean="0">
                <a:latin typeface="Arial" charset="0"/>
              </a:rPr>
              <a:t>Ramp – incidental benefit</a:t>
            </a:r>
          </a:p>
          <a:p>
            <a:r>
              <a:rPr lang="en-US" smtClean="0">
                <a:latin typeface="Arial" charset="0"/>
              </a:rPr>
              <a:t>Yelling teacher – reinforcement</a:t>
            </a:r>
          </a:p>
          <a:p>
            <a:r>
              <a:rPr lang="en-US" smtClean="0">
                <a:latin typeface="Arial" charset="0"/>
              </a:rPr>
              <a:t>Student in the office - reinforcement</a:t>
            </a:r>
          </a:p>
          <a:p>
            <a:r>
              <a:rPr lang="en-US" smtClean="0">
                <a:latin typeface="Arial" charset="0"/>
              </a:rPr>
              <a:t>Stop sign – punishment</a:t>
            </a:r>
          </a:p>
          <a:p>
            <a:endParaRPr lang="en-US" smtClean="0">
              <a:latin typeface="Arial" charset="0"/>
            </a:endParaRPr>
          </a:p>
          <a:p>
            <a:r>
              <a:rPr lang="en-US" smtClean="0">
                <a:latin typeface="Arial" charset="0"/>
              </a:rPr>
              <a:t>This works for teachers..teaching vs learning…</a:t>
            </a:r>
          </a:p>
          <a:p>
            <a:r>
              <a:rPr lang="en-US" smtClean="0">
                <a:latin typeface="Arial" charset="0"/>
              </a:rPr>
              <a:t>Learn to drive - shaping</a:t>
            </a:r>
          </a:p>
          <a:p>
            <a:endParaRPr lang="en-US" smtClean="0">
              <a:latin typeface="Arial" charset="0"/>
            </a:endParaRPr>
          </a:p>
          <a:p>
            <a:endParaRPr lang="en-US" smtClean="0">
              <a:latin typeface="Arial" charset="0"/>
            </a:endParaRPr>
          </a:p>
        </p:txBody>
      </p:sp>
      <p:sp>
        <p:nvSpPr>
          <p:cNvPr id="66564" name="Slide Number Placeholder 3"/>
          <p:cNvSpPr>
            <a:spLocks noGrp="1"/>
          </p:cNvSpPr>
          <p:nvPr>
            <p:ph type="sldNum" sz="quarter" idx="5"/>
          </p:nvPr>
        </p:nvSpPr>
        <p:spPr>
          <a:noFill/>
        </p:spPr>
        <p:txBody>
          <a:bodyPr/>
          <a:lstStyle/>
          <a:p>
            <a:fld id="{4000D73D-E90D-4FC7-89C2-7679E9679F67}" type="slidenum">
              <a:rPr lang="en-US" smtClean="0">
                <a:latin typeface="Arial" charset="0"/>
              </a:rPr>
              <a:pPr/>
              <a:t>9</a:t>
            </a:fld>
            <a:endParaRPr lang="en-US" smtClean="0">
              <a:latin typeface="Arial" charset="0"/>
            </a:endParaRPr>
          </a:p>
        </p:txBody>
      </p:sp>
    </p:spTree>
    <p:extLst>
      <p:ext uri="{BB962C8B-B14F-4D97-AF65-F5344CB8AC3E}">
        <p14:creationId xmlns:p14="http://schemas.microsoft.com/office/powerpoint/2010/main" val="79712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7E9D9801-4EA8-4A8A-9F50-5A5C9D7EC217}" type="slidenum">
              <a:rPr lang="en-US"/>
              <a:pPr>
                <a:defRPr/>
              </a:pPr>
              <a:t>‹#›</a:t>
            </a:fld>
            <a:endParaRPr lang="en-US"/>
          </a:p>
        </p:txBody>
      </p:sp>
    </p:spTree>
    <p:extLst>
      <p:ext uri="{BB962C8B-B14F-4D97-AF65-F5344CB8AC3E}">
        <p14:creationId xmlns:p14="http://schemas.microsoft.com/office/powerpoint/2010/main" val="149482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bohano@luc.edu" TargetMode="External"/><Relationship Id="rId4" Type="http://schemas.openxmlformats.org/officeDocument/2006/relationships/hyperlink" Target="http://www.hankbohanon.net/" TargetMode="External"/><Relationship Id="rId5" Type="http://schemas.openxmlformats.org/officeDocument/2006/relationships/hyperlink" Target="https://twitter.com/hbohano" TargetMode="External"/><Relationship Id="rId6" Type="http://schemas.openxmlformats.org/officeDocument/2006/relationships/hyperlink" Target="https://www.facebook.com/hank.bohanon"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image" Target="../media/image10.wmf"/><Relationship Id="rId6" Type="http://schemas.openxmlformats.org/officeDocument/2006/relationships/oleObject" Target="../embeddings/oleObject2.bin"/><Relationship Id="rId7" Type="http://schemas.openxmlformats.org/officeDocument/2006/relationships/image" Target="../media/image11.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hyperlink" Target="http://www.prweb.com/releases/2012/8/prweb9815542.htm" TargetMode="External"/><Relationship Id="rId4" Type="http://schemas.openxmlformats.org/officeDocument/2006/relationships/hyperlink" Target="http://www.uic.edu/uic/research/" TargetMode="External"/><Relationship Id="rId5" Type="http://schemas.openxmlformats.org/officeDocument/2006/relationships/hyperlink" Target="http://www.familyhyundai.com/family-hyundai-customer-reviews/" TargetMode="External"/><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www.hankbohanon.ne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hyperlink" Target="http://www.pbis.org/" TargetMode="External"/><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3.bin"/><Relationship Id="rId5" Type="http://schemas.openxmlformats.org/officeDocument/2006/relationships/image" Target="../media/image10.wmf"/><Relationship Id="rId6" Type="http://schemas.openxmlformats.org/officeDocument/2006/relationships/oleObject" Target="../embeddings/oleObject4.bin"/><Relationship Id="rId7" Type="http://schemas.openxmlformats.org/officeDocument/2006/relationships/image" Target="../media/image11.w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chart" Target="../charts/char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gif"/><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hyperlink" Target="http://www.hankbohanon.ne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www.corestandards.org/about-the-standards"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oleObject" Target="../embeddings/oleObject5.bin"/><Relationship Id="rId5" Type="http://schemas.openxmlformats.org/officeDocument/2006/relationships/package" Target="../embeddings/Microsoft_Excel_Sheet3.xlsx"/><Relationship Id="rId6" Type="http://schemas.openxmlformats.org/officeDocument/2006/relationships/image" Target="../media/image30.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3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9.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jpeg"/><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vimeo.com/14818677"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chart" Target="../charts/char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8.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hyperlink" Target="http://www.youtube.com/watch?v=WDARGvTb4u8&amp;feature=related" TargetMode="External"/><Relationship Id="rId5" Type="http://schemas.openxmlformats.org/officeDocument/2006/relationships/image" Target="../media/image40.wmf"/><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image" Target="../media/image4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4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image" Target="../media/image43.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44.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1" Type="http://schemas.openxmlformats.org/officeDocument/2006/relationships/hyperlink" Target="http://www.phy.bris.ac.uk/news_archive1.html" TargetMode="External"/><Relationship Id="rId12" Type="http://schemas.openxmlformats.org/officeDocument/2006/relationships/hyperlink" Target="http://www.hillel.org/jewish/ask-big-questions" TargetMode="External"/><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jpeg"/><Relationship Id="rId6" Type="http://schemas.openxmlformats.org/officeDocument/2006/relationships/image" Target="../media/image48.png"/><Relationship Id="rId7" Type="http://schemas.openxmlformats.org/officeDocument/2006/relationships/image" Target="../media/image49.jpeg"/><Relationship Id="rId8" Type="http://schemas.openxmlformats.org/officeDocument/2006/relationships/hyperlink" Target="http://mzteachuh.blogspot.com/2012/05/that-kid-drives-me-nuts-tweets-of-day.html" TargetMode="External"/><Relationship Id="rId9" Type="http://schemas.openxmlformats.org/officeDocument/2006/relationships/hyperlink" Target="http://ignitebrownsville.blogspot.com/p/picture-gallery.html" TargetMode="External"/><Relationship Id="rId10" Type="http://schemas.openxmlformats.org/officeDocument/2006/relationships/hyperlink" Target="http://english.vietnamnet.vn/fms/sports/57762/hanoi-to-host-5th-asean-student-sports-game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52.em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4" Type="http://schemas.openxmlformats.org/officeDocument/2006/relationships/oleObject" Target="../embeddings/oleObject6.bin"/><Relationship Id="rId5" Type="http://schemas.openxmlformats.org/officeDocument/2006/relationships/oleObject" Target="../embeddings/Microsoft_Word_97_-_2004_Document1.doc"/><Relationship Id="rId6" Type="http://schemas.openxmlformats.org/officeDocument/2006/relationships/image" Target="../media/image53.emf"/><Relationship Id="rId7" Type="http://schemas.openxmlformats.org/officeDocument/2006/relationships/hyperlink" Target="http://hankbohanon.net/" TargetMode="External"/><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hyperlink" Target="http://vimeo.com/14818677" TargetMode="External"/><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hyperlink" Target="http://vimeo.com/14818677"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hyperlink" Target="http://www.hankbohanon.net/Resources_1.html"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 Id="rId3" Type="http://schemas.openxmlformats.org/officeDocument/2006/relationships/image" Target="../media/image5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 Id="rId3" Type="http://schemas.openxmlformats.org/officeDocument/2006/relationships/image" Target="../media/image56.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 Id="rId3" Type="http://schemas.openxmlformats.org/officeDocument/2006/relationships/image" Target="../media/image57.png"/></Relationships>
</file>

<file path=ppt/slides/_rels/slide82.xml.rels><?xml version="1.0" encoding="UTF-8" standalone="yes"?>
<Relationships xmlns="http://schemas.openxmlformats.org/package/2006/relationships"><Relationship Id="rId3" Type="http://schemas.openxmlformats.org/officeDocument/2006/relationships/hyperlink" Target="http://buff.ly/1Fex5hb" TargetMode="External"/><Relationship Id="rId4" Type="http://schemas.openxmlformats.org/officeDocument/2006/relationships/hyperlink" Target="http://t.co/Ti2SeiomEd" TargetMode="External"/><Relationship Id="rId5" Type="http://schemas.openxmlformats.org/officeDocument/2006/relationships/hyperlink" Target="http://t.co/gyHtmpBf6Y" TargetMode="External"/><Relationship Id="rId6" Type="http://schemas.openxmlformats.org/officeDocument/2006/relationships/hyperlink" Target="http://fb.me/7sCfLI2QD" TargetMode="External"/><Relationship Id="rId7" Type="http://schemas.openxmlformats.org/officeDocument/2006/relationships/hyperlink" Target="http://bit.ly/1FFbzEm" TargetMode="External"/><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3.xml.rels><?xml version="1.0" encoding="UTF-8" standalone="yes"?>
<Relationships xmlns="http://schemas.openxmlformats.org/package/2006/relationships"><Relationship Id="rId3" Type="http://schemas.openxmlformats.org/officeDocument/2006/relationships/hyperlink" Target="http://fb.me/4vHawmKtz" TargetMode="External"/><Relationship Id="rId4" Type="http://schemas.openxmlformats.org/officeDocument/2006/relationships/hyperlink" Target="http://bit.ly/1K5ZplN" TargetMode="External"/><Relationship Id="rId5" Type="http://schemas.openxmlformats.org/officeDocument/2006/relationships/hyperlink" Target="http://bit.ly/1IRJgBH" TargetMode="External"/><Relationship Id="rId6" Type="http://schemas.openxmlformats.org/officeDocument/2006/relationships/hyperlink" Target="http://t.co/jMqFrUJv88" TargetMode="External"/><Relationship Id="rId7" Type="http://schemas.openxmlformats.org/officeDocument/2006/relationships/hyperlink" Target="http://buff.ly/1CqNf2c" TargetMode="External"/><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4.xml.rels><?xml version="1.0" encoding="UTF-8" standalone="yes"?>
<Relationships xmlns="http://schemas.openxmlformats.org/package/2006/relationships"><Relationship Id="rId3" Type="http://schemas.openxmlformats.org/officeDocument/2006/relationships/hyperlink" Target="http://www.pbis.org/pbis_resource_detail_page.aspx?Type=4&amp;PBIS_ResourceID=164" TargetMode="External"/><Relationship Id="rId4" Type="http://schemas.openxmlformats.org/officeDocument/2006/relationships/hyperlink" Target="https://www.irised.com/freecourse&amp;?utm_source=IRIS+Educational+Media+Mailing+List&amp;utm_campaign=9d73acd430-FREEprog_SysSupEvElem_8_5_2014&amp;utm_medium=email&amp;utm_term=0_cb7ab95a8b-9d73acd430-291122974" TargetMode="External"/><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5.xml.rels><?xml version="1.0" encoding="UTF-8" standalone="yes"?>
<Relationships xmlns="http://schemas.openxmlformats.org/package/2006/relationships"><Relationship Id="rId3" Type="http://schemas.openxmlformats.org/officeDocument/2006/relationships/hyperlink" Target="http://www.hankbohanon.net/Resources_1.html" TargetMode="External"/><Relationship Id="rId4" Type="http://schemas.openxmlformats.org/officeDocument/2006/relationships/hyperlink" Target="http://hbr.org/" TargetMode="External"/><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6.xml.rels><?xml version="1.0" encoding="UTF-8" standalone="yes"?>
<Relationships xmlns="http://schemas.openxmlformats.org/package/2006/relationships"><Relationship Id="rId3" Type="http://schemas.openxmlformats.org/officeDocument/2006/relationships/hyperlink" Target="http://vimeo.com/channels/129830" TargetMode="External"/><Relationship Id="rId4" Type="http://schemas.openxmlformats.org/officeDocument/2006/relationships/hyperlink" Target="https://sites.google.com/a/ddouglas.k12.or.us/scotspride/" TargetMode="External"/><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7.xml.rels><?xml version="1.0" encoding="UTF-8" standalone="yes"?>
<Relationships xmlns="http://schemas.openxmlformats.org/package/2006/relationships"><Relationship Id="rId3" Type="http://schemas.openxmlformats.org/officeDocument/2006/relationships/hyperlink" Target="http://www.pbismaryland.org/" TargetMode="External"/><Relationship Id="rId4" Type="http://schemas.openxmlformats.org/officeDocument/2006/relationships/hyperlink" Target="http://www.hankbohanon.net/" TargetMode="External"/><Relationship Id="rId5" Type="http://schemas.openxmlformats.org/officeDocument/2006/relationships/hyperlink" Target="http://vimeo.com/groups/pbisvideos" TargetMode="External"/><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8.xml.rels><?xml version="1.0" encoding="UTF-8" standalone="yes"?>
<Relationships xmlns="http://schemas.openxmlformats.org/package/2006/relationships"><Relationship Id="rId3" Type="http://schemas.openxmlformats.org/officeDocument/2006/relationships/hyperlink" Target="http://www.lookiris.com/store/K-12_Professional_Development/Defusing_Disruptive_Behavior_in_the_Classroom/" TargetMode="External"/><Relationship Id="rId4" Type="http://schemas.openxmlformats.org/officeDocument/2006/relationships/hyperlink" Target="http://pbismissouri.org/class.html" TargetMode="External"/><Relationship Id="rId5" Type="http://schemas.openxmlformats.org/officeDocument/2006/relationships/hyperlink" Target="http://www.lookiris.com/store/K-12_Professional_Development/The_FAST_Method_ONLINE/" TargetMode="External"/><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9.xml.rels><?xml version="1.0" encoding="UTF-8" standalone="yes"?>
<Relationships xmlns="http://schemas.openxmlformats.org/package/2006/relationships"><Relationship Id="rId3" Type="http://schemas.openxmlformats.org/officeDocument/2006/relationships/hyperlink" Target="http://www.rtinetwork.org/Learn/Behavior/ar/Integrating-Behavior-and-Academic-Supports-Within-an-RtI-Framework-General-Overview" TargetMode="External"/><Relationship Id="rId4" Type="http://schemas.openxmlformats.org/officeDocument/2006/relationships/hyperlink" Target="http://www.pbis.org/" TargetMode="External"/><Relationship Id="rId5" Type="http://schemas.openxmlformats.org/officeDocument/2006/relationships/hyperlink" Target="http://www.apbs.org/" TargetMode="External"/><Relationship Id="rId6" Type="http://schemas.openxmlformats.org/officeDocument/2006/relationships/hyperlink" Target="http://casel.org/" TargetMode="External"/><Relationship Id="rId7" Type="http://schemas.openxmlformats.org/officeDocument/2006/relationships/hyperlink" Target="http://www.directbehaviorratings.com/cms/" TargetMode="External"/><Relationship Id="rId1" Type="http://schemas.openxmlformats.org/officeDocument/2006/relationships/slideLayout" Target="../slideLayouts/slideLayout2.xml"/><Relationship Id="rId2" Type="http://schemas.openxmlformats.org/officeDocument/2006/relationships/hyperlink" Target="http://iris.peabody.vanderbilt.edu/resource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hyperlink" Target="http://ecommons.luc.edu/education_facpubs/17/" TargetMode="External"/><Relationship Id="rId4" Type="http://schemas.openxmlformats.org/officeDocument/2006/relationships/hyperlink" Target="http://ecommons.luc.edu/education_facpubs/16/" TargetMode="External"/><Relationship Id="rId5" Type="http://schemas.openxmlformats.org/officeDocument/2006/relationships/hyperlink" Target="http://ecommons.luc.edu/education_facpubs/7" TargetMode="External"/><Relationship Id="rId1" Type="http://schemas.openxmlformats.org/officeDocument/2006/relationships/slideLayout" Target="../slideLayouts/slideLayout2.xml"/><Relationship Id="rId2" Type="http://schemas.openxmlformats.org/officeDocument/2006/relationships/hyperlink" Target="http://ecommons.luc.edu/education_facpubs/39"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esa7.org/pbis/Classroom_Management.asp"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www.wickedlocal.com/ashland/topstories/x1777802903/IN-THE-CLASSROOM-Rewarding-positive-behaviors" TargetMode="External"/><Relationship Id="rId4" Type="http://schemas.openxmlformats.org/officeDocument/2006/relationships/hyperlink" Target="http://www.betterhighschools.org/documents/NHSCEWSImplementationGuide.pdf" TargetMode="External"/><Relationship Id="rId1" Type="http://schemas.openxmlformats.org/officeDocument/2006/relationships/slideLayout" Target="../slideLayouts/slideLayout2.xml"/><Relationship Id="rId2" Type="http://schemas.openxmlformats.org/officeDocument/2006/relationships/hyperlink" Target="http://www.pbis.org/pbis_newsletter/volume_4/issue4.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905000"/>
            <a:ext cx="7772400" cy="1470025"/>
          </a:xfrm>
        </p:spPr>
        <p:txBody>
          <a:bodyPr>
            <a:normAutofit fontScale="90000"/>
          </a:bodyPr>
          <a:lstStyle/>
          <a:p>
            <a:r>
              <a:rPr lang="en-US" altLang="en-US" dirty="0"/>
              <a:t>Using Schoolwide PBIS Approaches </a:t>
            </a:r>
            <a:r>
              <a:rPr lang="en-US" altLang="en-US"/>
              <a:t>to </a:t>
            </a:r>
            <a:r>
              <a:rPr lang="en-US" altLang="en-US" smtClean="0"/>
              <a:t>Create </a:t>
            </a:r>
            <a:r>
              <a:rPr lang="en-US" altLang="en-US" dirty="0"/>
              <a:t>Engaging Secondary Classroom Settings </a:t>
            </a:r>
          </a:p>
        </p:txBody>
      </p:sp>
      <p:sp>
        <p:nvSpPr>
          <p:cNvPr id="2051" name="Subtitle 2"/>
          <p:cNvSpPr>
            <a:spLocks noGrp="1"/>
          </p:cNvSpPr>
          <p:nvPr>
            <p:ph type="subTitle" idx="1"/>
          </p:nvPr>
        </p:nvSpPr>
        <p:spPr>
          <a:xfrm>
            <a:off x="1371600" y="4191000"/>
            <a:ext cx="6400800" cy="1752600"/>
          </a:xfrm>
        </p:spPr>
        <p:txBody>
          <a:bodyPr>
            <a:normAutofit fontScale="92500" lnSpcReduction="20000"/>
          </a:bodyPr>
          <a:lstStyle/>
          <a:p>
            <a:pPr eaLnBrk="1" hangingPunct="1">
              <a:lnSpc>
                <a:spcPct val="90000"/>
              </a:lnSpc>
            </a:pPr>
            <a:r>
              <a:rPr lang="en-US" altLang="en-US" dirty="0" smtClean="0">
                <a:solidFill>
                  <a:schemeClr val="tx1"/>
                </a:solidFill>
              </a:rPr>
              <a:t>Hank Bohanon</a:t>
            </a:r>
          </a:p>
          <a:p>
            <a:pPr eaLnBrk="1" hangingPunct="1">
              <a:lnSpc>
                <a:spcPct val="90000"/>
              </a:lnSpc>
            </a:pPr>
            <a:r>
              <a:rPr lang="en-US" altLang="en-US" sz="2400" dirty="0" smtClean="0">
                <a:solidFill>
                  <a:schemeClr val="tx1"/>
                </a:solidFill>
                <a:hlinkClick r:id="rId3"/>
              </a:rPr>
              <a:t>hbohano@luc.edu</a:t>
            </a:r>
            <a:endParaRPr lang="en-US" altLang="en-US" sz="2400" dirty="0" smtClean="0">
              <a:solidFill>
                <a:schemeClr val="tx1"/>
              </a:solidFill>
            </a:endParaRPr>
          </a:p>
          <a:p>
            <a:pPr eaLnBrk="1" hangingPunct="1">
              <a:lnSpc>
                <a:spcPct val="90000"/>
              </a:lnSpc>
            </a:pPr>
            <a:r>
              <a:rPr lang="en-US" altLang="en-US" sz="2400" dirty="0" smtClean="0">
                <a:solidFill>
                  <a:schemeClr val="tx1"/>
                </a:solidFill>
                <a:hlinkClick r:id="rId4"/>
              </a:rPr>
              <a:t>http://www.hankbohanon.net</a:t>
            </a:r>
            <a:endParaRPr lang="en-US" altLang="en-US" sz="2400" dirty="0" smtClean="0">
              <a:solidFill>
                <a:schemeClr val="tx1"/>
              </a:solidFill>
            </a:endParaRPr>
          </a:p>
          <a:p>
            <a:pPr>
              <a:lnSpc>
                <a:spcPct val="90000"/>
              </a:lnSpc>
            </a:pPr>
            <a:r>
              <a:rPr lang="en-US" altLang="en-US" sz="2400" dirty="0">
                <a:solidFill>
                  <a:schemeClr val="tx1"/>
                </a:solidFill>
                <a:hlinkClick r:id="rId5"/>
              </a:rPr>
              <a:t>https://</a:t>
            </a:r>
            <a:r>
              <a:rPr lang="en-US" altLang="en-US" sz="2400" dirty="0" smtClean="0">
                <a:solidFill>
                  <a:schemeClr val="tx1"/>
                </a:solidFill>
                <a:hlinkClick r:id="rId5"/>
              </a:rPr>
              <a:t>twitter.com/hbohano</a:t>
            </a:r>
            <a:endParaRPr lang="en-US" altLang="en-US" sz="2400" dirty="0" smtClean="0">
              <a:solidFill>
                <a:schemeClr val="tx1"/>
              </a:solidFill>
            </a:endParaRPr>
          </a:p>
          <a:p>
            <a:pPr>
              <a:lnSpc>
                <a:spcPct val="90000"/>
              </a:lnSpc>
            </a:pPr>
            <a:r>
              <a:rPr lang="en-US" altLang="en-US" sz="2400" dirty="0">
                <a:solidFill>
                  <a:schemeClr val="tx1"/>
                </a:solidFill>
                <a:hlinkClick r:id="rId6"/>
              </a:rPr>
              <a:t>https://</a:t>
            </a:r>
            <a:r>
              <a:rPr lang="en-US" altLang="en-US" sz="2400" dirty="0" smtClean="0">
                <a:solidFill>
                  <a:schemeClr val="tx1"/>
                </a:solidFill>
                <a:hlinkClick r:id="rId6"/>
              </a:rPr>
              <a:t>www.facebook.com/hank.bohanon</a:t>
            </a:r>
            <a:r>
              <a:rPr lang="en-US" altLang="en-US" sz="2400" dirty="0" smtClean="0">
                <a:solidFill>
                  <a:schemeClr val="tx1"/>
                </a:solidFill>
              </a:rPr>
              <a:t>  </a:t>
            </a:r>
          </a:p>
        </p:txBody>
      </p:sp>
    </p:spTree>
    <p:extLst>
      <p:ext uri="{BB962C8B-B14F-4D97-AF65-F5344CB8AC3E}">
        <p14:creationId xmlns:p14="http://schemas.microsoft.com/office/powerpoint/2010/main" val="24673388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p:cNvSpPr>
            <a:spLocks noChangeArrowheads="1"/>
          </p:cNvSpPr>
          <p:nvPr/>
        </p:nvSpPr>
        <p:spPr bwMode="auto">
          <a:xfrm>
            <a:off x="3003550" y="1371600"/>
            <a:ext cx="4267200" cy="4511675"/>
          </a:xfrm>
          <a:prstGeom prst="ellipse">
            <a:avLst/>
          </a:prstGeom>
          <a:solidFill>
            <a:schemeClr val="bg1">
              <a:alpha val="50195"/>
            </a:schemeClr>
          </a:solidFill>
          <a:ln w="63500">
            <a:solidFill>
              <a:srgbClr val="333399"/>
            </a:solidFill>
            <a:round/>
            <a:headEnd/>
            <a:tailEnd/>
          </a:ln>
        </p:spPr>
        <p:txBody>
          <a:bodyPr wrap="none" anchor="ctr"/>
          <a:lstStyle/>
          <a:p>
            <a:endParaRPr lang="en-US" altLang="en-US"/>
          </a:p>
        </p:txBody>
      </p:sp>
      <p:sp>
        <p:nvSpPr>
          <p:cNvPr id="13315" name="Oval 3"/>
          <p:cNvSpPr>
            <a:spLocks noChangeArrowheads="1"/>
          </p:cNvSpPr>
          <p:nvPr/>
        </p:nvSpPr>
        <p:spPr bwMode="auto">
          <a:xfrm>
            <a:off x="3917950" y="3292475"/>
            <a:ext cx="2362200" cy="2209800"/>
          </a:xfrm>
          <a:prstGeom prst="ellipse">
            <a:avLst/>
          </a:prstGeom>
          <a:noFill/>
          <a:ln w="63500">
            <a:solidFill>
              <a:srgbClr val="99CC00"/>
            </a:solidFill>
            <a:round/>
            <a:headEnd/>
            <a:tailEnd/>
          </a:ln>
        </p:spPr>
        <p:txBody>
          <a:bodyPr wrap="none" anchor="ctr"/>
          <a:lstStyle/>
          <a:p>
            <a:pPr algn="ctr" eaLnBrk="0" hangingPunct="0"/>
            <a:endParaRPr lang="en-US" altLang="en-US" sz="2400"/>
          </a:p>
        </p:txBody>
      </p:sp>
      <p:sp>
        <p:nvSpPr>
          <p:cNvPr id="13316" name="Oval 4"/>
          <p:cNvSpPr>
            <a:spLocks noChangeArrowheads="1"/>
          </p:cNvSpPr>
          <p:nvPr/>
        </p:nvSpPr>
        <p:spPr bwMode="auto">
          <a:xfrm>
            <a:off x="4603750" y="2149475"/>
            <a:ext cx="2286000" cy="2209800"/>
          </a:xfrm>
          <a:prstGeom prst="ellipse">
            <a:avLst/>
          </a:prstGeom>
          <a:noFill/>
          <a:ln w="63500">
            <a:solidFill>
              <a:srgbClr val="FF99CC"/>
            </a:solidFill>
            <a:round/>
            <a:headEnd/>
            <a:tailEnd/>
          </a:ln>
        </p:spPr>
        <p:txBody>
          <a:bodyPr wrap="none" anchor="ctr"/>
          <a:lstStyle/>
          <a:p>
            <a:endParaRPr lang="en-US" altLang="en-US"/>
          </a:p>
        </p:txBody>
      </p:sp>
      <p:sp>
        <p:nvSpPr>
          <p:cNvPr id="13317" name="Oval 5"/>
          <p:cNvSpPr>
            <a:spLocks noChangeArrowheads="1"/>
          </p:cNvSpPr>
          <p:nvPr/>
        </p:nvSpPr>
        <p:spPr bwMode="auto">
          <a:xfrm>
            <a:off x="3308350" y="2149475"/>
            <a:ext cx="2209800" cy="2209800"/>
          </a:xfrm>
          <a:prstGeom prst="ellipse">
            <a:avLst/>
          </a:prstGeom>
          <a:noFill/>
          <a:ln w="63500">
            <a:solidFill>
              <a:srgbClr val="00FFCC"/>
            </a:solidFill>
            <a:round/>
            <a:headEnd/>
            <a:tailEnd/>
          </a:ln>
        </p:spPr>
        <p:txBody>
          <a:bodyPr wrap="none" anchor="ctr"/>
          <a:lstStyle/>
          <a:p>
            <a:endParaRPr lang="en-US" altLang="en-US"/>
          </a:p>
        </p:txBody>
      </p:sp>
      <p:sp>
        <p:nvSpPr>
          <p:cNvPr id="13318" name="Text Box 6"/>
          <p:cNvSpPr txBox="1">
            <a:spLocks noChangeArrowheads="1"/>
          </p:cNvSpPr>
          <p:nvPr/>
        </p:nvSpPr>
        <p:spPr bwMode="auto">
          <a:xfrm rot="-3258865">
            <a:off x="3261519" y="2882107"/>
            <a:ext cx="1639887" cy="457200"/>
          </a:xfrm>
          <a:prstGeom prst="rect">
            <a:avLst/>
          </a:prstGeom>
          <a:noFill/>
          <a:ln w="9525">
            <a:noFill/>
            <a:miter lim="800000"/>
            <a:headEnd/>
            <a:tailEnd/>
          </a:ln>
        </p:spPr>
        <p:txBody>
          <a:bodyPr wrap="none">
            <a:spAutoFit/>
          </a:bodyPr>
          <a:lstStyle/>
          <a:p>
            <a:pPr eaLnBrk="0" hangingPunct="0"/>
            <a:r>
              <a:rPr lang="en-US" altLang="en-US" sz="2400"/>
              <a:t>SYSTEMS</a:t>
            </a:r>
          </a:p>
        </p:txBody>
      </p:sp>
      <p:sp>
        <p:nvSpPr>
          <p:cNvPr id="13319" name="Text Box 7"/>
          <p:cNvSpPr txBox="1">
            <a:spLocks noChangeArrowheads="1"/>
          </p:cNvSpPr>
          <p:nvPr/>
        </p:nvSpPr>
        <p:spPr bwMode="auto">
          <a:xfrm>
            <a:off x="4133850" y="4594225"/>
            <a:ext cx="1928813" cy="457200"/>
          </a:xfrm>
          <a:prstGeom prst="rect">
            <a:avLst/>
          </a:prstGeom>
          <a:noFill/>
          <a:ln w="9525">
            <a:noFill/>
            <a:miter lim="800000"/>
            <a:headEnd/>
            <a:tailEnd/>
          </a:ln>
        </p:spPr>
        <p:txBody>
          <a:bodyPr wrap="none">
            <a:spAutoFit/>
          </a:bodyPr>
          <a:lstStyle/>
          <a:p>
            <a:pPr eaLnBrk="0" hangingPunct="0"/>
            <a:r>
              <a:rPr lang="en-US" altLang="en-US" sz="2400"/>
              <a:t>PRACTICES</a:t>
            </a:r>
          </a:p>
        </p:txBody>
      </p:sp>
      <p:sp>
        <p:nvSpPr>
          <p:cNvPr id="13320" name="Text Box 8"/>
          <p:cNvSpPr txBox="1">
            <a:spLocks noChangeArrowheads="1"/>
          </p:cNvSpPr>
          <p:nvPr/>
        </p:nvSpPr>
        <p:spPr bwMode="auto">
          <a:xfrm rot="2905354">
            <a:off x="5553075" y="2822575"/>
            <a:ext cx="996950" cy="457200"/>
          </a:xfrm>
          <a:prstGeom prst="rect">
            <a:avLst/>
          </a:prstGeom>
          <a:noFill/>
          <a:ln w="9525">
            <a:noFill/>
            <a:miter lim="800000"/>
            <a:headEnd/>
            <a:tailEnd/>
          </a:ln>
        </p:spPr>
        <p:txBody>
          <a:bodyPr wrap="none">
            <a:spAutoFit/>
          </a:bodyPr>
          <a:lstStyle/>
          <a:p>
            <a:pPr eaLnBrk="0" hangingPunct="0"/>
            <a:r>
              <a:rPr lang="en-US" altLang="en-US" sz="2400"/>
              <a:t>DATA</a:t>
            </a:r>
          </a:p>
        </p:txBody>
      </p:sp>
      <p:sp>
        <p:nvSpPr>
          <p:cNvPr id="34825" name="Text Box 9"/>
          <p:cNvSpPr txBox="1">
            <a:spLocks noChangeArrowheads="1"/>
          </p:cNvSpPr>
          <p:nvPr/>
        </p:nvSpPr>
        <p:spPr bwMode="auto">
          <a:xfrm>
            <a:off x="793750" y="2819400"/>
            <a:ext cx="2098675" cy="822325"/>
          </a:xfrm>
          <a:prstGeom prst="rect">
            <a:avLst/>
          </a:prstGeom>
          <a:noFill/>
          <a:ln w="9525">
            <a:noFill/>
            <a:miter lim="800000"/>
            <a:headEnd/>
            <a:tailEnd/>
          </a:ln>
        </p:spPr>
        <p:txBody>
          <a:bodyPr wrap="none">
            <a:spAutoFit/>
          </a:bodyPr>
          <a:lstStyle/>
          <a:p>
            <a:pPr algn="ctr" eaLnBrk="0" hangingPunct="0"/>
            <a:r>
              <a:rPr lang="en-US" altLang="en-US" sz="2400"/>
              <a:t>Supporting</a:t>
            </a:r>
          </a:p>
          <a:p>
            <a:pPr algn="ctr" eaLnBrk="0" hangingPunct="0"/>
            <a:r>
              <a:rPr lang="en-US" altLang="en-US" sz="2400"/>
              <a:t>Staff Behavior</a:t>
            </a:r>
          </a:p>
        </p:txBody>
      </p:sp>
      <p:sp>
        <p:nvSpPr>
          <p:cNvPr id="34826" name="Text Box 10"/>
          <p:cNvSpPr txBox="1">
            <a:spLocks noChangeArrowheads="1"/>
          </p:cNvSpPr>
          <p:nvPr/>
        </p:nvSpPr>
        <p:spPr bwMode="auto">
          <a:xfrm>
            <a:off x="3841750" y="5883275"/>
            <a:ext cx="2524125" cy="822325"/>
          </a:xfrm>
          <a:prstGeom prst="rect">
            <a:avLst/>
          </a:prstGeom>
          <a:noFill/>
          <a:ln w="9525">
            <a:noFill/>
            <a:miter lim="800000"/>
            <a:headEnd/>
            <a:tailEnd/>
          </a:ln>
        </p:spPr>
        <p:txBody>
          <a:bodyPr wrap="none">
            <a:spAutoFit/>
          </a:bodyPr>
          <a:lstStyle/>
          <a:p>
            <a:pPr algn="ctr" eaLnBrk="0" hangingPunct="0"/>
            <a:r>
              <a:rPr lang="en-US" altLang="en-US" sz="2400"/>
              <a:t>Supporting</a:t>
            </a:r>
          </a:p>
          <a:p>
            <a:pPr algn="ctr" eaLnBrk="0" hangingPunct="0"/>
            <a:r>
              <a:rPr lang="en-US" altLang="en-US" sz="2400"/>
              <a:t>Student Behavior</a:t>
            </a:r>
          </a:p>
        </p:txBody>
      </p:sp>
      <p:sp>
        <p:nvSpPr>
          <p:cNvPr id="13323" name="Text Box 11"/>
          <p:cNvSpPr txBox="1">
            <a:spLocks noChangeArrowheads="1"/>
          </p:cNvSpPr>
          <p:nvPr/>
        </p:nvSpPr>
        <p:spPr bwMode="auto">
          <a:xfrm>
            <a:off x="4106863" y="1600200"/>
            <a:ext cx="1944687" cy="457200"/>
          </a:xfrm>
          <a:prstGeom prst="rect">
            <a:avLst/>
          </a:prstGeom>
          <a:noFill/>
          <a:ln w="9525">
            <a:noFill/>
            <a:miter lim="800000"/>
            <a:headEnd/>
            <a:tailEnd/>
          </a:ln>
        </p:spPr>
        <p:txBody>
          <a:bodyPr wrap="none">
            <a:spAutoFit/>
          </a:bodyPr>
          <a:lstStyle/>
          <a:p>
            <a:pPr eaLnBrk="0" hangingPunct="0"/>
            <a:r>
              <a:rPr lang="en-US" altLang="en-US" sz="2400"/>
              <a:t>OUTCOMES</a:t>
            </a:r>
          </a:p>
        </p:txBody>
      </p:sp>
      <p:sp>
        <p:nvSpPr>
          <p:cNvPr id="34828" name="Text Box 12"/>
          <p:cNvSpPr txBox="1">
            <a:spLocks noChangeArrowheads="1"/>
          </p:cNvSpPr>
          <p:nvPr/>
        </p:nvSpPr>
        <p:spPr bwMode="auto">
          <a:xfrm>
            <a:off x="3346450" y="49213"/>
            <a:ext cx="5430838" cy="946150"/>
          </a:xfrm>
          <a:prstGeom prst="rect">
            <a:avLst/>
          </a:prstGeom>
          <a:noFill/>
          <a:ln w="9525">
            <a:noFill/>
            <a:miter lim="800000"/>
            <a:headEnd/>
            <a:tailEnd/>
          </a:ln>
        </p:spPr>
        <p:txBody>
          <a:bodyPr wrap="none">
            <a:spAutoFit/>
          </a:bodyPr>
          <a:lstStyle/>
          <a:p>
            <a:pPr algn="ctr" eaLnBrk="0" hangingPunct="0"/>
            <a:r>
              <a:rPr lang="en-US" altLang="en-US" sz="2800">
                <a:solidFill>
                  <a:schemeClr val="accent2"/>
                </a:solidFill>
              </a:rPr>
              <a:t>Supporting Social Competence &amp;</a:t>
            </a:r>
          </a:p>
          <a:p>
            <a:pPr algn="ctr" eaLnBrk="0" hangingPunct="0"/>
            <a:r>
              <a:rPr lang="en-US" altLang="en-US" sz="2800">
                <a:solidFill>
                  <a:schemeClr val="accent2"/>
                </a:solidFill>
              </a:rPr>
              <a:t>Academic Achievement</a:t>
            </a:r>
          </a:p>
        </p:txBody>
      </p:sp>
      <p:sp>
        <p:nvSpPr>
          <p:cNvPr id="34829" name="Text Box 13"/>
          <p:cNvSpPr txBox="1">
            <a:spLocks noChangeArrowheads="1"/>
          </p:cNvSpPr>
          <p:nvPr/>
        </p:nvSpPr>
        <p:spPr bwMode="auto">
          <a:xfrm>
            <a:off x="7331075" y="2590800"/>
            <a:ext cx="1660525" cy="1187450"/>
          </a:xfrm>
          <a:prstGeom prst="rect">
            <a:avLst/>
          </a:prstGeom>
          <a:noFill/>
          <a:ln w="9525">
            <a:noFill/>
            <a:miter lim="800000"/>
            <a:headEnd/>
            <a:tailEnd/>
          </a:ln>
        </p:spPr>
        <p:txBody>
          <a:bodyPr wrap="none">
            <a:spAutoFit/>
          </a:bodyPr>
          <a:lstStyle/>
          <a:p>
            <a:pPr algn="ctr" eaLnBrk="0" hangingPunct="0"/>
            <a:r>
              <a:rPr lang="en-US" altLang="en-US" sz="2400"/>
              <a:t>Supporting</a:t>
            </a:r>
          </a:p>
          <a:p>
            <a:pPr algn="ctr" eaLnBrk="0" hangingPunct="0"/>
            <a:r>
              <a:rPr lang="en-US" altLang="en-US" sz="2400"/>
              <a:t>Decision</a:t>
            </a:r>
          </a:p>
          <a:p>
            <a:pPr algn="ctr" eaLnBrk="0" hangingPunct="0"/>
            <a:r>
              <a:rPr lang="en-US" altLang="en-US" sz="2400"/>
              <a:t>Making</a:t>
            </a:r>
          </a:p>
        </p:txBody>
      </p:sp>
      <p:sp>
        <p:nvSpPr>
          <p:cNvPr id="13326" name="Rectangle 14"/>
          <p:cNvSpPr>
            <a:spLocks noChangeArrowheads="1"/>
          </p:cNvSpPr>
          <p:nvPr/>
        </p:nvSpPr>
        <p:spPr bwMode="auto">
          <a:xfrm>
            <a:off x="228600" y="762000"/>
            <a:ext cx="2514600" cy="1524000"/>
          </a:xfrm>
          <a:prstGeom prst="rect">
            <a:avLst/>
          </a:prstGeom>
          <a:solidFill>
            <a:srgbClr val="CCFFCC"/>
          </a:solidFill>
          <a:ln w="9525">
            <a:solidFill>
              <a:schemeClr val="tx1"/>
            </a:solidFill>
            <a:miter lim="800000"/>
            <a:headEnd/>
            <a:tailEnd/>
          </a:ln>
        </p:spPr>
        <p:txBody>
          <a:bodyPr anchor="ctr"/>
          <a:lstStyle/>
          <a:p>
            <a:pPr algn="ctr"/>
            <a:r>
              <a:rPr lang="en-US" altLang="en-US" sz="3200">
                <a:solidFill>
                  <a:srgbClr val="008000"/>
                </a:solidFill>
              </a:rPr>
              <a:t>4 PBS Elements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4828"/>
                                        </p:tgtEl>
                                        <p:attrNameLst>
                                          <p:attrName>style.visibility</p:attrName>
                                        </p:attrNameLst>
                                      </p:cBhvr>
                                      <p:to>
                                        <p:strVal val="visible"/>
                                      </p:to>
                                    </p:set>
                                    <p:anim calcmode="lin" valueType="num">
                                      <p:cBhvr>
                                        <p:cTn id="7" dur="500" fill="hold"/>
                                        <p:tgtEl>
                                          <p:spTgt spid="34828"/>
                                        </p:tgtEl>
                                        <p:attrNameLst>
                                          <p:attrName>ppt_w</p:attrName>
                                        </p:attrNameLst>
                                      </p:cBhvr>
                                      <p:tavLst>
                                        <p:tav tm="0">
                                          <p:val>
                                            <p:fltVal val="0"/>
                                          </p:val>
                                        </p:tav>
                                        <p:tav tm="100000">
                                          <p:val>
                                            <p:strVal val="#ppt_w"/>
                                          </p:val>
                                        </p:tav>
                                      </p:tavLst>
                                    </p:anim>
                                    <p:anim calcmode="lin" valueType="num">
                                      <p:cBhvr>
                                        <p:cTn id="8" dur="500" fill="hold"/>
                                        <p:tgtEl>
                                          <p:spTgt spid="3482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4829"/>
                                        </p:tgtEl>
                                        <p:attrNameLst>
                                          <p:attrName>style.visibility</p:attrName>
                                        </p:attrNameLst>
                                      </p:cBhvr>
                                      <p:to>
                                        <p:strVal val="visible"/>
                                      </p:to>
                                    </p:set>
                                    <p:anim calcmode="lin" valueType="num">
                                      <p:cBhvr>
                                        <p:cTn id="13" dur="500" fill="hold"/>
                                        <p:tgtEl>
                                          <p:spTgt spid="34829"/>
                                        </p:tgtEl>
                                        <p:attrNameLst>
                                          <p:attrName>ppt_w</p:attrName>
                                        </p:attrNameLst>
                                      </p:cBhvr>
                                      <p:tavLst>
                                        <p:tav tm="0">
                                          <p:val>
                                            <p:fltVal val="0"/>
                                          </p:val>
                                        </p:tav>
                                        <p:tav tm="100000">
                                          <p:val>
                                            <p:strVal val="#ppt_w"/>
                                          </p:val>
                                        </p:tav>
                                      </p:tavLst>
                                    </p:anim>
                                    <p:anim calcmode="lin" valueType="num">
                                      <p:cBhvr>
                                        <p:cTn id="14" dur="500" fill="hold"/>
                                        <p:tgtEl>
                                          <p:spTgt spid="34829"/>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4826"/>
                                        </p:tgtEl>
                                        <p:attrNameLst>
                                          <p:attrName>style.visibility</p:attrName>
                                        </p:attrNameLst>
                                      </p:cBhvr>
                                      <p:to>
                                        <p:strVal val="visible"/>
                                      </p:to>
                                    </p:set>
                                    <p:anim calcmode="lin" valueType="num">
                                      <p:cBhvr>
                                        <p:cTn id="19" dur="500" fill="hold"/>
                                        <p:tgtEl>
                                          <p:spTgt spid="34826"/>
                                        </p:tgtEl>
                                        <p:attrNameLst>
                                          <p:attrName>ppt_w</p:attrName>
                                        </p:attrNameLst>
                                      </p:cBhvr>
                                      <p:tavLst>
                                        <p:tav tm="0">
                                          <p:val>
                                            <p:fltVal val="0"/>
                                          </p:val>
                                        </p:tav>
                                        <p:tav tm="100000">
                                          <p:val>
                                            <p:strVal val="#ppt_w"/>
                                          </p:val>
                                        </p:tav>
                                      </p:tavLst>
                                    </p:anim>
                                    <p:anim calcmode="lin" valueType="num">
                                      <p:cBhvr>
                                        <p:cTn id="20" dur="500" fill="hold"/>
                                        <p:tgtEl>
                                          <p:spTgt spid="34826"/>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4825"/>
                                        </p:tgtEl>
                                        <p:attrNameLst>
                                          <p:attrName>style.visibility</p:attrName>
                                        </p:attrNameLst>
                                      </p:cBhvr>
                                      <p:to>
                                        <p:strVal val="visible"/>
                                      </p:to>
                                    </p:set>
                                    <p:anim calcmode="lin" valueType="num">
                                      <p:cBhvr>
                                        <p:cTn id="25" dur="500" fill="hold"/>
                                        <p:tgtEl>
                                          <p:spTgt spid="34825"/>
                                        </p:tgtEl>
                                        <p:attrNameLst>
                                          <p:attrName>ppt_w</p:attrName>
                                        </p:attrNameLst>
                                      </p:cBhvr>
                                      <p:tavLst>
                                        <p:tav tm="0">
                                          <p:val>
                                            <p:fltVal val="0"/>
                                          </p:val>
                                        </p:tav>
                                        <p:tav tm="100000">
                                          <p:val>
                                            <p:strVal val="#ppt_w"/>
                                          </p:val>
                                        </p:tav>
                                      </p:tavLst>
                                    </p:anim>
                                    <p:anim calcmode="lin" valueType="num">
                                      <p:cBhvr>
                                        <p:cTn id="26" dur="500" fill="hold"/>
                                        <p:tgtEl>
                                          <p:spTgt spid="348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autoUpdateAnimBg="0"/>
      <p:bldP spid="34826" grpId="0" autoUpdateAnimBg="0"/>
      <p:bldP spid="34828" grpId="0" autoUpdateAnimBg="0"/>
      <p:bldP spid="3482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p:cNvSpPr txBox="1">
            <a:spLocks noChangeArrowheads="1"/>
          </p:cNvSpPr>
          <p:nvPr/>
        </p:nvSpPr>
        <p:spPr bwMode="auto">
          <a:xfrm>
            <a:off x="3810000" y="2287588"/>
            <a:ext cx="534988" cy="274637"/>
          </a:xfrm>
          <a:prstGeom prst="rect">
            <a:avLst/>
          </a:prstGeom>
          <a:noFill/>
          <a:ln w="9525">
            <a:noFill/>
            <a:miter lim="800000"/>
            <a:headEnd/>
            <a:tailEnd/>
          </a:ln>
        </p:spPr>
        <p:txBody>
          <a:bodyPr wrap="none">
            <a:spAutoFit/>
          </a:bodyPr>
          <a:lstStyle/>
          <a:p>
            <a:pPr eaLnBrk="0" hangingPunct="0"/>
            <a:r>
              <a:rPr lang="en-US" sz="1200">
                <a:latin typeface="Comic Sans MS" pitchFamily="66" charset="0"/>
              </a:rPr>
              <a:t>1-5%</a:t>
            </a:r>
          </a:p>
        </p:txBody>
      </p:sp>
      <p:sp>
        <p:nvSpPr>
          <p:cNvPr id="1029" name="Text Box 3"/>
          <p:cNvSpPr txBox="1">
            <a:spLocks noChangeArrowheads="1"/>
          </p:cNvSpPr>
          <p:nvPr/>
        </p:nvSpPr>
        <p:spPr bwMode="auto">
          <a:xfrm>
            <a:off x="4876800" y="2287588"/>
            <a:ext cx="534988" cy="274637"/>
          </a:xfrm>
          <a:prstGeom prst="rect">
            <a:avLst/>
          </a:prstGeom>
          <a:noFill/>
          <a:ln w="9525">
            <a:noFill/>
            <a:miter lim="800000"/>
            <a:headEnd/>
            <a:tailEnd/>
          </a:ln>
        </p:spPr>
        <p:txBody>
          <a:bodyPr wrap="none">
            <a:spAutoFit/>
          </a:bodyPr>
          <a:lstStyle/>
          <a:p>
            <a:pPr eaLnBrk="0" hangingPunct="0"/>
            <a:r>
              <a:rPr lang="en-US" sz="1200">
                <a:latin typeface="Comic Sans MS" pitchFamily="66" charset="0"/>
              </a:rPr>
              <a:t>1-5%</a:t>
            </a:r>
          </a:p>
        </p:txBody>
      </p:sp>
      <p:sp>
        <p:nvSpPr>
          <p:cNvPr id="1030" name="Text Box 4"/>
          <p:cNvSpPr txBox="1">
            <a:spLocks noChangeArrowheads="1"/>
          </p:cNvSpPr>
          <p:nvPr/>
        </p:nvSpPr>
        <p:spPr bwMode="auto">
          <a:xfrm>
            <a:off x="3429000" y="3049588"/>
            <a:ext cx="628650" cy="274637"/>
          </a:xfrm>
          <a:prstGeom prst="rect">
            <a:avLst/>
          </a:prstGeom>
          <a:noFill/>
          <a:ln w="9525">
            <a:noFill/>
            <a:miter lim="800000"/>
            <a:headEnd/>
            <a:tailEnd/>
          </a:ln>
        </p:spPr>
        <p:txBody>
          <a:bodyPr wrap="none">
            <a:spAutoFit/>
          </a:bodyPr>
          <a:lstStyle/>
          <a:p>
            <a:pPr eaLnBrk="0" hangingPunct="0"/>
            <a:r>
              <a:rPr lang="en-US" sz="1200">
                <a:latin typeface="Comic Sans MS" pitchFamily="66" charset="0"/>
              </a:rPr>
              <a:t>5-10%</a:t>
            </a:r>
          </a:p>
        </p:txBody>
      </p:sp>
      <p:sp>
        <p:nvSpPr>
          <p:cNvPr id="1031" name="Text Box 5"/>
          <p:cNvSpPr txBox="1">
            <a:spLocks noChangeArrowheads="1"/>
          </p:cNvSpPr>
          <p:nvPr/>
        </p:nvSpPr>
        <p:spPr bwMode="auto">
          <a:xfrm>
            <a:off x="5105400" y="3049588"/>
            <a:ext cx="628650" cy="274637"/>
          </a:xfrm>
          <a:prstGeom prst="rect">
            <a:avLst/>
          </a:prstGeom>
          <a:noFill/>
          <a:ln w="9525">
            <a:noFill/>
            <a:miter lim="800000"/>
            <a:headEnd/>
            <a:tailEnd/>
          </a:ln>
        </p:spPr>
        <p:txBody>
          <a:bodyPr wrap="none">
            <a:spAutoFit/>
          </a:bodyPr>
          <a:lstStyle/>
          <a:p>
            <a:pPr eaLnBrk="0" hangingPunct="0"/>
            <a:r>
              <a:rPr lang="en-US" sz="1200">
                <a:latin typeface="Comic Sans MS" pitchFamily="66" charset="0"/>
              </a:rPr>
              <a:t>5-10%</a:t>
            </a:r>
          </a:p>
        </p:txBody>
      </p:sp>
      <p:sp>
        <p:nvSpPr>
          <p:cNvPr id="1032" name="Text Box 6"/>
          <p:cNvSpPr txBox="1">
            <a:spLocks noChangeArrowheads="1"/>
          </p:cNvSpPr>
          <p:nvPr/>
        </p:nvSpPr>
        <p:spPr bwMode="auto">
          <a:xfrm>
            <a:off x="2819400" y="4662488"/>
            <a:ext cx="747713" cy="276225"/>
          </a:xfrm>
          <a:prstGeom prst="rect">
            <a:avLst/>
          </a:prstGeom>
          <a:noFill/>
          <a:ln w="9525">
            <a:noFill/>
            <a:miter lim="800000"/>
            <a:headEnd/>
            <a:tailEnd/>
          </a:ln>
        </p:spPr>
        <p:txBody>
          <a:bodyPr wrap="none">
            <a:spAutoFit/>
          </a:bodyPr>
          <a:lstStyle/>
          <a:p>
            <a:pPr eaLnBrk="0" hangingPunct="0"/>
            <a:r>
              <a:rPr lang="en-US" sz="1200">
                <a:latin typeface="Comic Sans MS" pitchFamily="66" charset="0"/>
              </a:rPr>
              <a:t>80-90%</a:t>
            </a:r>
          </a:p>
        </p:txBody>
      </p:sp>
      <p:sp>
        <p:nvSpPr>
          <p:cNvPr id="1033" name="Text Box 7"/>
          <p:cNvSpPr txBox="1">
            <a:spLocks noChangeArrowheads="1"/>
          </p:cNvSpPr>
          <p:nvPr/>
        </p:nvSpPr>
        <p:spPr bwMode="auto">
          <a:xfrm>
            <a:off x="5700713" y="4584700"/>
            <a:ext cx="747712" cy="274638"/>
          </a:xfrm>
          <a:prstGeom prst="rect">
            <a:avLst/>
          </a:prstGeom>
          <a:noFill/>
          <a:ln w="9525">
            <a:noFill/>
            <a:miter lim="800000"/>
            <a:headEnd/>
            <a:tailEnd/>
          </a:ln>
        </p:spPr>
        <p:txBody>
          <a:bodyPr wrap="none">
            <a:spAutoFit/>
          </a:bodyPr>
          <a:lstStyle/>
          <a:p>
            <a:pPr eaLnBrk="0" hangingPunct="0"/>
            <a:r>
              <a:rPr lang="en-US" sz="1200">
                <a:latin typeface="Comic Sans MS" pitchFamily="66" charset="0"/>
              </a:rPr>
              <a:t>80-90%</a:t>
            </a:r>
          </a:p>
        </p:txBody>
      </p:sp>
      <p:grpSp>
        <p:nvGrpSpPr>
          <p:cNvPr id="2" name="Group 8"/>
          <p:cNvGrpSpPr>
            <a:grpSpLocks/>
          </p:cNvGrpSpPr>
          <p:nvPr/>
        </p:nvGrpSpPr>
        <p:grpSpPr bwMode="auto">
          <a:xfrm>
            <a:off x="304800" y="1905000"/>
            <a:ext cx="3352800" cy="539750"/>
            <a:chOff x="192" y="1297"/>
            <a:chExt cx="2112" cy="239"/>
          </a:xfrm>
        </p:grpSpPr>
        <p:sp>
          <p:nvSpPr>
            <p:cNvPr id="1054" name="Text Box 9"/>
            <p:cNvSpPr txBox="1">
              <a:spLocks noChangeArrowheads="1"/>
            </p:cNvSpPr>
            <p:nvPr/>
          </p:nvSpPr>
          <p:spPr bwMode="auto">
            <a:xfrm>
              <a:off x="192" y="1297"/>
              <a:ext cx="1512" cy="204"/>
            </a:xfrm>
            <a:prstGeom prst="rect">
              <a:avLst/>
            </a:prstGeom>
            <a:noFill/>
            <a:ln w="9525">
              <a:noFill/>
              <a:miter lim="800000"/>
              <a:headEnd/>
              <a:tailEnd/>
            </a:ln>
          </p:spPr>
          <p:txBody>
            <a:bodyPr wrap="none">
              <a:spAutoFit/>
            </a:bodyPr>
            <a:lstStyle/>
            <a:p>
              <a:pPr eaLnBrk="0" hangingPunct="0"/>
              <a:r>
                <a:rPr lang="en-US" sz="1200" u="sng">
                  <a:latin typeface="Comic Sans MS" pitchFamily="66" charset="0"/>
                </a:rPr>
                <a:t>Tertiary Interventions/Tier 3:</a:t>
              </a:r>
              <a:endParaRPr lang="en-US" sz="1200">
                <a:latin typeface="Comic Sans MS" pitchFamily="66" charset="0"/>
              </a:endParaRPr>
            </a:p>
            <a:p>
              <a:pPr eaLnBrk="0" hangingPunct="0"/>
              <a:r>
                <a:rPr lang="en-US" sz="1200">
                  <a:latin typeface="Comic Sans MS" pitchFamily="66" charset="0"/>
                </a:rPr>
                <a:t>Dig deeper – why?</a:t>
              </a:r>
            </a:p>
          </p:txBody>
        </p:sp>
        <p:sp>
          <p:nvSpPr>
            <p:cNvPr id="1055" name="Line 10"/>
            <p:cNvSpPr>
              <a:spLocks noChangeShapeType="1"/>
            </p:cNvSpPr>
            <p:nvPr/>
          </p:nvSpPr>
          <p:spPr bwMode="auto">
            <a:xfrm>
              <a:off x="1968" y="1536"/>
              <a:ext cx="336" cy="0"/>
            </a:xfrm>
            <a:prstGeom prst="line">
              <a:avLst/>
            </a:prstGeom>
            <a:noFill/>
            <a:ln w="88900">
              <a:solidFill>
                <a:schemeClr val="tx1"/>
              </a:solidFill>
              <a:round/>
              <a:headEnd type="triangle" w="med" len="med"/>
              <a:tailEnd/>
            </a:ln>
          </p:spPr>
          <p:txBody>
            <a:bodyPr wrap="none" anchor="ctr"/>
            <a:lstStyle/>
            <a:p>
              <a:endParaRPr lang="en-US"/>
            </a:p>
          </p:txBody>
        </p:sp>
      </p:grpSp>
      <p:grpSp>
        <p:nvGrpSpPr>
          <p:cNvPr id="3" name="Group 11"/>
          <p:cNvGrpSpPr>
            <a:grpSpLocks/>
          </p:cNvGrpSpPr>
          <p:nvPr/>
        </p:nvGrpSpPr>
        <p:grpSpPr bwMode="auto">
          <a:xfrm>
            <a:off x="5484813" y="2057400"/>
            <a:ext cx="2935287" cy="1200150"/>
            <a:chOff x="3455" y="1296"/>
            <a:chExt cx="1849" cy="756"/>
          </a:xfrm>
        </p:grpSpPr>
        <p:sp>
          <p:nvSpPr>
            <p:cNvPr id="1052" name="Line 12"/>
            <p:cNvSpPr>
              <a:spLocks noChangeShapeType="1"/>
            </p:cNvSpPr>
            <p:nvPr/>
          </p:nvSpPr>
          <p:spPr bwMode="auto">
            <a:xfrm rot="10779537">
              <a:off x="3455" y="1536"/>
              <a:ext cx="336" cy="1"/>
            </a:xfrm>
            <a:prstGeom prst="line">
              <a:avLst/>
            </a:prstGeom>
            <a:noFill/>
            <a:ln w="88900">
              <a:solidFill>
                <a:schemeClr val="tx1"/>
              </a:solidFill>
              <a:round/>
              <a:headEnd type="triangle" w="med" len="med"/>
              <a:tailEnd/>
            </a:ln>
          </p:spPr>
          <p:txBody>
            <a:bodyPr wrap="none" anchor="ctr"/>
            <a:lstStyle/>
            <a:p>
              <a:endParaRPr lang="en-US"/>
            </a:p>
          </p:txBody>
        </p:sp>
        <p:sp>
          <p:nvSpPr>
            <p:cNvPr id="1053" name="Text Box 13"/>
            <p:cNvSpPr txBox="1">
              <a:spLocks noChangeArrowheads="1"/>
            </p:cNvSpPr>
            <p:nvPr/>
          </p:nvSpPr>
          <p:spPr bwMode="auto">
            <a:xfrm>
              <a:off x="3840" y="1296"/>
              <a:ext cx="1464" cy="756"/>
            </a:xfrm>
            <a:prstGeom prst="rect">
              <a:avLst/>
            </a:prstGeom>
            <a:noFill/>
            <a:ln w="9525">
              <a:noFill/>
              <a:miter lim="800000"/>
              <a:headEnd/>
              <a:tailEnd/>
            </a:ln>
          </p:spPr>
          <p:txBody>
            <a:bodyPr wrap="none">
              <a:spAutoFit/>
            </a:bodyPr>
            <a:lstStyle/>
            <a:p>
              <a:pPr eaLnBrk="0" hangingPunct="0"/>
              <a:r>
                <a:rPr lang="en-US" sz="1200" u="sng">
                  <a:latin typeface="Comic Sans MS" pitchFamily="66" charset="0"/>
                </a:rPr>
                <a:t>Tertiary Intervention/Tier 3:</a:t>
              </a:r>
            </a:p>
            <a:p>
              <a:pPr eaLnBrk="0" hangingPunct="0"/>
              <a:r>
                <a:rPr lang="en-US" sz="1200">
                  <a:latin typeface="Comic Sans MS" pitchFamily="66" charset="0"/>
                </a:rPr>
                <a:t>Ask questions, </a:t>
              </a:r>
            </a:p>
            <a:p>
              <a:pPr eaLnBrk="0" hangingPunct="0"/>
              <a:r>
                <a:rPr lang="en-US" sz="1200">
                  <a:latin typeface="Comic Sans MS" pitchFamily="66" charset="0"/>
                </a:rPr>
                <a:t>Teach what works better *</a:t>
              </a:r>
            </a:p>
            <a:p>
              <a:pPr eaLnBrk="0" hangingPunct="0"/>
              <a:endParaRPr lang="en-US" sz="1200">
                <a:latin typeface="Comic Sans MS" pitchFamily="66" charset="0"/>
              </a:endParaRPr>
            </a:p>
            <a:p>
              <a:pPr eaLnBrk="0" hangingPunct="0"/>
              <a:r>
                <a:rPr lang="en-US" sz="1200">
                  <a:latin typeface="Comic Sans MS" pitchFamily="66" charset="0"/>
                </a:rPr>
                <a:t>	Antibiotics </a:t>
              </a:r>
            </a:p>
            <a:p>
              <a:pPr eaLnBrk="0" hangingPunct="0"/>
              <a:endParaRPr lang="en-US" sz="1200">
                <a:latin typeface="Comic Sans MS" pitchFamily="66" charset="0"/>
              </a:endParaRPr>
            </a:p>
          </p:txBody>
        </p:sp>
      </p:grpSp>
      <p:grpSp>
        <p:nvGrpSpPr>
          <p:cNvPr id="4" name="Group 14"/>
          <p:cNvGrpSpPr>
            <a:grpSpLocks/>
          </p:cNvGrpSpPr>
          <p:nvPr/>
        </p:nvGrpSpPr>
        <p:grpSpPr bwMode="auto">
          <a:xfrm>
            <a:off x="304800" y="2952750"/>
            <a:ext cx="2971800" cy="476250"/>
            <a:chOff x="192" y="1876"/>
            <a:chExt cx="1872" cy="140"/>
          </a:xfrm>
        </p:grpSpPr>
        <p:sp>
          <p:nvSpPr>
            <p:cNvPr id="1050" name="Text Box 15"/>
            <p:cNvSpPr txBox="1">
              <a:spLocks noChangeArrowheads="1"/>
            </p:cNvSpPr>
            <p:nvPr/>
          </p:nvSpPr>
          <p:spPr bwMode="auto">
            <a:xfrm>
              <a:off x="192" y="1876"/>
              <a:ext cx="1602" cy="136"/>
            </a:xfrm>
            <a:prstGeom prst="rect">
              <a:avLst/>
            </a:prstGeom>
            <a:noFill/>
            <a:ln w="9525">
              <a:noFill/>
              <a:miter lim="800000"/>
              <a:headEnd/>
              <a:tailEnd/>
            </a:ln>
          </p:spPr>
          <p:txBody>
            <a:bodyPr wrap="none">
              <a:spAutoFit/>
            </a:bodyPr>
            <a:lstStyle/>
            <a:p>
              <a:pPr eaLnBrk="0" hangingPunct="0"/>
              <a:r>
                <a:rPr lang="en-US" sz="1200" u="sng">
                  <a:latin typeface="Comic Sans MS" pitchFamily="66" charset="0"/>
                </a:rPr>
                <a:t>Secondary Interventions/Tier 2:</a:t>
              </a:r>
              <a:endParaRPr lang="en-US" sz="1200">
                <a:latin typeface="Comic Sans MS" pitchFamily="66" charset="0"/>
              </a:endParaRPr>
            </a:p>
            <a:p>
              <a:pPr eaLnBrk="0" hangingPunct="0"/>
              <a:r>
                <a:rPr lang="en-US" sz="1200">
                  <a:latin typeface="Comic Sans MS" pitchFamily="66" charset="0"/>
                </a:rPr>
                <a:t>Can’t do/won’t do</a:t>
              </a:r>
            </a:p>
          </p:txBody>
        </p:sp>
        <p:sp>
          <p:nvSpPr>
            <p:cNvPr id="1051" name="Line 16"/>
            <p:cNvSpPr>
              <a:spLocks noChangeShapeType="1"/>
            </p:cNvSpPr>
            <p:nvPr/>
          </p:nvSpPr>
          <p:spPr bwMode="auto">
            <a:xfrm>
              <a:off x="1728" y="2016"/>
              <a:ext cx="336" cy="0"/>
            </a:xfrm>
            <a:prstGeom prst="line">
              <a:avLst/>
            </a:prstGeom>
            <a:noFill/>
            <a:ln w="88900">
              <a:solidFill>
                <a:schemeClr val="tx1"/>
              </a:solidFill>
              <a:round/>
              <a:headEnd type="triangle" w="med" len="med"/>
              <a:tailEnd/>
            </a:ln>
          </p:spPr>
          <p:txBody>
            <a:bodyPr wrap="none" anchor="ctr"/>
            <a:lstStyle/>
            <a:p>
              <a:endParaRPr lang="en-US"/>
            </a:p>
          </p:txBody>
        </p:sp>
      </p:grpSp>
      <p:grpSp>
        <p:nvGrpSpPr>
          <p:cNvPr id="5" name="Group 17"/>
          <p:cNvGrpSpPr>
            <a:grpSpLocks/>
          </p:cNvGrpSpPr>
          <p:nvPr/>
        </p:nvGrpSpPr>
        <p:grpSpPr bwMode="auto">
          <a:xfrm>
            <a:off x="5646738" y="3092450"/>
            <a:ext cx="3076575" cy="1200150"/>
            <a:chOff x="3749" y="1853"/>
            <a:chExt cx="1938" cy="756"/>
          </a:xfrm>
        </p:grpSpPr>
        <p:sp>
          <p:nvSpPr>
            <p:cNvPr id="1048" name="Text Box 18"/>
            <p:cNvSpPr txBox="1">
              <a:spLocks noChangeArrowheads="1"/>
            </p:cNvSpPr>
            <p:nvPr/>
          </p:nvSpPr>
          <p:spPr bwMode="auto">
            <a:xfrm>
              <a:off x="4085" y="1853"/>
              <a:ext cx="1602" cy="756"/>
            </a:xfrm>
            <a:prstGeom prst="rect">
              <a:avLst/>
            </a:prstGeom>
            <a:noFill/>
            <a:ln w="9525">
              <a:noFill/>
              <a:miter lim="800000"/>
              <a:headEnd/>
              <a:tailEnd/>
            </a:ln>
          </p:spPr>
          <p:txBody>
            <a:bodyPr wrap="none">
              <a:spAutoFit/>
            </a:bodyPr>
            <a:lstStyle/>
            <a:p>
              <a:pPr eaLnBrk="0" hangingPunct="0"/>
              <a:r>
                <a:rPr lang="en-US" sz="1200" u="sng">
                  <a:latin typeface="Comic Sans MS" pitchFamily="66" charset="0"/>
                </a:rPr>
                <a:t>Secondary Interventions/Tier 2:</a:t>
              </a:r>
              <a:endParaRPr lang="en-US" sz="1200">
                <a:latin typeface="Comic Sans MS" pitchFamily="66" charset="0"/>
              </a:endParaRPr>
            </a:p>
            <a:p>
              <a:pPr eaLnBrk="0" hangingPunct="0"/>
              <a:r>
                <a:rPr lang="en-US" sz="1200">
                  <a:latin typeface="Comic Sans MS" pitchFamily="66" charset="0"/>
                </a:rPr>
                <a:t>Coke test analogy..</a:t>
              </a:r>
            </a:p>
            <a:p>
              <a:pPr eaLnBrk="0" hangingPunct="0"/>
              <a:endParaRPr lang="en-US" sz="1200">
                <a:latin typeface="Comic Sans MS" pitchFamily="66" charset="0"/>
              </a:endParaRPr>
            </a:p>
            <a:p>
              <a:pPr eaLnBrk="0" hangingPunct="0"/>
              <a:r>
                <a:rPr lang="en-US" sz="1200">
                  <a:latin typeface="Comic Sans MS" pitchFamily="66" charset="0"/>
                </a:rPr>
                <a:t>	Aspirin, Soup* </a:t>
              </a:r>
            </a:p>
            <a:p>
              <a:pPr eaLnBrk="0" hangingPunct="0"/>
              <a:endParaRPr lang="en-US" sz="1200">
                <a:latin typeface="Comic Sans MS" pitchFamily="66" charset="0"/>
              </a:endParaRPr>
            </a:p>
            <a:p>
              <a:pPr eaLnBrk="0" hangingPunct="0"/>
              <a:endParaRPr lang="en-US" sz="1200">
                <a:latin typeface="Comic Sans MS" pitchFamily="66" charset="0"/>
              </a:endParaRPr>
            </a:p>
          </p:txBody>
        </p:sp>
        <p:sp>
          <p:nvSpPr>
            <p:cNvPr id="1049" name="Line 19"/>
            <p:cNvSpPr>
              <a:spLocks noChangeShapeType="1"/>
            </p:cNvSpPr>
            <p:nvPr/>
          </p:nvSpPr>
          <p:spPr bwMode="auto">
            <a:xfrm rot="10739161">
              <a:off x="3749" y="2016"/>
              <a:ext cx="336" cy="1"/>
            </a:xfrm>
            <a:prstGeom prst="line">
              <a:avLst/>
            </a:prstGeom>
            <a:noFill/>
            <a:ln w="88900">
              <a:solidFill>
                <a:schemeClr val="tx1"/>
              </a:solidFill>
              <a:round/>
              <a:headEnd type="triangle" w="med" len="med"/>
              <a:tailEnd/>
            </a:ln>
          </p:spPr>
          <p:txBody>
            <a:bodyPr wrap="none" anchor="ctr"/>
            <a:lstStyle/>
            <a:p>
              <a:endParaRPr lang="en-US"/>
            </a:p>
          </p:txBody>
        </p:sp>
      </p:grpSp>
      <p:grpSp>
        <p:nvGrpSpPr>
          <p:cNvPr id="6" name="Group 20"/>
          <p:cNvGrpSpPr>
            <a:grpSpLocks/>
          </p:cNvGrpSpPr>
          <p:nvPr/>
        </p:nvGrpSpPr>
        <p:grpSpPr bwMode="auto">
          <a:xfrm>
            <a:off x="152400" y="4648200"/>
            <a:ext cx="4724400" cy="1016000"/>
            <a:chOff x="144" y="2929"/>
            <a:chExt cx="4447" cy="291"/>
          </a:xfrm>
        </p:grpSpPr>
        <p:sp>
          <p:nvSpPr>
            <p:cNvPr id="1046" name="Text Box 21"/>
            <p:cNvSpPr txBox="1">
              <a:spLocks noChangeArrowheads="1"/>
            </p:cNvSpPr>
            <p:nvPr/>
          </p:nvSpPr>
          <p:spPr bwMode="auto">
            <a:xfrm>
              <a:off x="144" y="2929"/>
              <a:ext cx="4447" cy="291"/>
            </a:xfrm>
            <a:prstGeom prst="rect">
              <a:avLst/>
            </a:prstGeom>
            <a:noFill/>
            <a:ln w="9525">
              <a:noFill/>
              <a:miter lim="800000"/>
              <a:headEnd/>
              <a:tailEnd/>
            </a:ln>
          </p:spPr>
          <p:txBody>
            <a:bodyPr>
              <a:spAutoFit/>
            </a:bodyPr>
            <a:lstStyle/>
            <a:p>
              <a:pPr eaLnBrk="0" hangingPunct="0"/>
              <a:r>
                <a:rPr lang="en-US" sz="1200" u="sng">
                  <a:latin typeface="Comic Sans MS" pitchFamily="66" charset="0"/>
                </a:rPr>
                <a:t>Universal Intervention</a:t>
              </a:r>
            </a:p>
            <a:p>
              <a:pPr eaLnBrk="0" hangingPunct="0"/>
              <a:r>
                <a:rPr lang="en-US" sz="1200" u="sng">
                  <a:latin typeface="Comic Sans MS" pitchFamily="66" charset="0"/>
                </a:rPr>
                <a:t>Tier 1:</a:t>
              </a:r>
            </a:p>
            <a:p>
              <a:pPr eaLnBrk="0" hangingPunct="0"/>
              <a:r>
                <a:rPr lang="en-US" sz="1200">
                  <a:latin typeface="Comic Sans MS" pitchFamily="66" charset="0"/>
                </a:rPr>
                <a:t>Were we clear? Does it work?</a:t>
              </a:r>
            </a:p>
            <a:p>
              <a:pPr eaLnBrk="0" hangingPunct="0"/>
              <a:r>
                <a:rPr lang="en-US" sz="1200">
                  <a:latin typeface="Comic Sans MS" pitchFamily="66" charset="0"/>
                </a:rPr>
                <a:t>How do we respond?</a:t>
              </a:r>
            </a:p>
            <a:p>
              <a:pPr eaLnBrk="0" hangingPunct="0"/>
              <a:r>
                <a:rPr lang="en-US" sz="1200" u="sng">
                  <a:latin typeface="Comic Sans MS" pitchFamily="66" charset="0"/>
                </a:rPr>
                <a:t> </a:t>
              </a:r>
              <a:endParaRPr lang="en-US" sz="1200">
                <a:latin typeface="Comic Sans MS" pitchFamily="66" charset="0"/>
              </a:endParaRPr>
            </a:p>
          </p:txBody>
        </p:sp>
        <p:sp>
          <p:nvSpPr>
            <p:cNvPr id="1047" name="Line 22"/>
            <p:cNvSpPr>
              <a:spLocks noChangeShapeType="1"/>
            </p:cNvSpPr>
            <p:nvPr/>
          </p:nvSpPr>
          <p:spPr bwMode="auto">
            <a:xfrm>
              <a:off x="2134" y="2994"/>
              <a:ext cx="336" cy="0"/>
            </a:xfrm>
            <a:prstGeom prst="line">
              <a:avLst/>
            </a:prstGeom>
            <a:noFill/>
            <a:ln w="88900">
              <a:solidFill>
                <a:schemeClr val="tx1"/>
              </a:solidFill>
              <a:round/>
              <a:headEnd type="triangle" w="med" len="med"/>
              <a:tailEnd/>
            </a:ln>
          </p:spPr>
          <p:txBody>
            <a:bodyPr wrap="none" anchor="ctr"/>
            <a:lstStyle/>
            <a:p>
              <a:endParaRPr lang="en-US"/>
            </a:p>
          </p:txBody>
        </p:sp>
      </p:grpSp>
      <p:grpSp>
        <p:nvGrpSpPr>
          <p:cNvPr id="7" name="Group 23"/>
          <p:cNvGrpSpPr>
            <a:grpSpLocks/>
          </p:cNvGrpSpPr>
          <p:nvPr/>
        </p:nvGrpSpPr>
        <p:grpSpPr bwMode="auto">
          <a:xfrm>
            <a:off x="5751513" y="4679950"/>
            <a:ext cx="3200400" cy="1384300"/>
            <a:chOff x="4343" y="2871"/>
            <a:chExt cx="2016" cy="872"/>
          </a:xfrm>
        </p:grpSpPr>
        <p:sp>
          <p:nvSpPr>
            <p:cNvPr id="1044" name="Text Box 24"/>
            <p:cNvSpPr txBox="1">
              <a:spLocks noChangeArrowheads="1"/>
            </p:cNvSpPr>
            <p:nvPr/>
          </p:nvSpPr>
          <p:spPr bwMode="auto">
            <a:xfrm>
              <a:off x="4720" y="2871"/>
              <a:ext cx="1639" cy="872"/>
            </a:xfrm>
            <a:prstGeom prst="rect">
              <a:avLst/>
            </a:prstGeom>
            <a:noFill/>
            <a:ln w="9525">
              <a:noFill/>
              <a:miter lim="800000"/>
              <a:headEnd/>
              <a:tailEnd/>
            </a:ln>
          </p:spPr>
          <p:txBody>
            <a:bodyPr wrap="none">
              <a:spAutoFit/>
            </a:bodyPr>
            <a:lstStyle/>
            <a:p>
              <a:pPr eaLnBrk="0" hangingPunct="0"/>
              <a:r>
                <a:rPr lang="en-US" sz="1200" u="sng">
                  <a:latin typeface="Comic Sans MS" pitchFamily="66" charset="0"/>
                </a:rPr>
                <a:t>Universal Intervention/Tier 1:</a:t>
              </a:r>
            </a:p>
            <a:p>
              <a:pPr eaLnBrk="0" hangingPunct="0"/>
              <a:r>
                <a:rPr lang="en-US" sz="1200">
                  <a:latin typeface="Comic Sans MS" pitchFamily="66" charset="0"/>
                </a:rPr>
                <a:t>Be clear on expectations,</a:t>
              </a:r>
            </a:p>
            <a:p>
              <a:pPr eaLnBrk="0" hangingPunct="0"/>
              <a:r>
                <a:rPr lang="en-US" sz="1200">
                  <a:latin typeface="Comic Sans MS" pitchFamily="66" charset="0"/>
                </a:rPr>
                <a:t> make sure they work, be humane</a:t>
              </a:r>
            </a:p>
            <a:p>
              <a:pPr eaLnBrk="0" hangingPunct="0"/>
              <a:endParaRPr lang="en-US" sz="1200">
                <a:latin typeface="Comic Sans MS" pitchFamily="66" charset="0"/>
              </a:endParaRPr>
            </a:p>
            <a:p>
              <a:pPr eaLnBrk="0" hangingPunct="0"/>
              <a:r>
                <a:rPr lang="en-US" sz="1200">
                  <a:latin typeface="Comic Sans MS" pitchFamily="66" charset="0"/>
                </a:rPr>
                <a:t>	Rest, Vitamins* </a:t>
              </a:r>
            </a:p>
            <a:p>
              <a:pPr eaLnBrk="0" hangingPunct="0"/>
              <a:endParaRPr lang="en-US" sz="1200" u="sng">
                <a:latin typeface="Comic Sans MS" pitchFamily="66" charset="0"/>
              </a:endParaRPr>
            </a:p>
            <a:p>
              <a:pPr eaLnBrk="0" hangingPunct="0"/>
              <a:endParaRPr lang="en-US" sz="1200">
                <a:latin typeface="Comic Sans MS" pitchFamily="66" charset="0"/>
              </a:endParaRPr>
            </a:p>
          </p:txBody>
        </p:sp>
        <p:sp>
          <p:nvSpPr>
            <p:cNvPr id="1045" name="Line 25"/>
            <p:cNvSpPr>
              <a:spLocks noChangeShapeType="1"/>
            </p:cNvSpPr>
            <p:nvPr/>
          </p:nvSpPr>
          <p:spPr bwMode="auto">
            <a:xfrm rot="10779294">
              <a:off x="4343" y="3031"/>
              <a:ext cx="336" cy="1"/>
            </a:xfrm>
            <a:prstGeom prst="line">
              <a:avLst/>
            </a:prstGeom>
            <a:noFill/>
            <a:ln w="88900">
              <a:solidFill>
                <a:schemeClr val="tx1"/>
              </a:solidFill>
              <a:round/>
              <a:headEnd type="triangle" w="med" len="med"/>
              <a:tailEnd/>
            </a:ln>
          </p:spPr>
          <p:txBody>
            <a:bodyPr wrap="none" anchor="ctr"/>
            <a:lstStyle/>
            <a:p>
              <a:endParaRPr lang="en-US"/>
            </a:p>
          </p:txBody>
        </p:sp>
      </p:grpSp>
      <p:graphicFrame>
        <p:nvGraphicFramePr>
          <p:cNvPr id="1026" name="Object 2"/>
          <p:cNvGraphicFramePr>
            <a:graphicFrameLocks noChangeAspect="1"/>
          </p:cNvGraphicFramePr>
          <p:nvPr/>
        </p:nvGraphicFramePr>
        <p:xfrm>
          <a:off x="3200400" y="2057400"/>
          <a:ext cx="1295400" cy="4410075"/>
        </p:xfrm>
        <a:graphic>
          <a:graphicData uri="http://schemas.openxmlformats.org/presentationml/2006/ole">
            <mc:AlternateContent xmlns:mc="http://schemas.openxmlformats.org/markup-compatibility/2006">
              <mc:Choice xmlns:v="urn:schemas-microsoft-com:vml" Requires="v">
                <p:oleObj spid="_x0000_s1158" name="Drawing" r:id="rId4" imgW="1304925" imgH="4419600" progId="">
                  <p:embed/>
                </p:oleObj>
              </mc:Choice>
              <mc:Fallback>
                <p:oleObj name="Drawing" r:id="rId4" imgW="1304925" imgH="4419600" progId="">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057400"/>
                        <a:ext cx="129540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4505325" y="2057400"/>
          <a:ext cx="1285875" cy="4410075"/>
        </p:xfrm>
        <a:graphic>
          <a:graphicData uri="http://schemas.openxmlformats.org/presentationml/2006/ole">
            <mc:AlternateContent xmlns:mc="http://schemas.openxmlformats.org/markup-compatibility/2006">
              <mc:Choice xmlns:v="urn:schemas-microsoft-com:vml" Requires="v">
                <p:oleObj spid="_x0000_s1159" name="Drawing" r:id="rId6" imgW="1295400" imgH="4419600" progId="">
                  <p:embed/>
                </p:oleObj>
              </mc:Choice>
              <mc:Fallback>
                <p:oleObj name="Drawing" r:id="rId6" imgW="1295400" imgH="4419600" progId="">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5325" y="2057400"/>
                        <a:ext cx="128587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4" name="Rectangle 28"/>
          <p:cNvSpPr>
            <a:spLocks noGrp="1" noChangeArrowheads="1"/>
          </p:cNvSpPr>
          <p:nvPr>
            <p:ph type="title" idx="4294967295"/>
          </p:nvPr>
        </p:nvSpPr>
        <p:spPr>
          <a:xfrm>
            <a:off x="457200" y="460375"/>
            <a:ext cx="8229600" cy="450850"/>
          </a:xfrm>
        </p:spPr>
        <p:txBody>
          <a:bodyPr>
            <a:normAutofit fontScale="90000"/>
          </a:bodyPr>
          <a:lstStyle/>
          <a:p>
            <a:pPr eaLnBrk="1" hangingPunct="1">
              <a:defRPr/>
            </a:pPr>
            <a:r>
              <a:rPr lang="en-US" sz="2400" b="1" dirty="0" smtClean="0"/>
              <a:t>Designing School-Wide Systems for Student Success</a:t>
            </a:r>
            <a:br>
              <a:rPr lang="en-US" sz="2400" b="1" dirty="0" smtClean="0"/>
            </a:br>
            <a:r>
              <a:rPr lang="en-US" sz="2400" b="1" i="1" dirty="0" smtClean="0"/>
              <a:t>A Response to Intervention Model/MTSS</a:t>
            </a:r>
          </a:p>
        </p:txBody>
      </p:sp>
      <p:sp>
        <p:nvSpPr>
          <p:cNvPr id="1041" name="Text Box 29"/>
          <p:cNvSpPr txBox="1">
            <a:spLocks noChangeArrowheads="1"/>
          </p:cNvSpPr>
          <p:nvPr/>
        </p:nvSpPr>
        <p:spPr bwMode="auto">
          <a:xfrm>
            <a:off x="533400" y="1524000"/>
            <a:ext cx="1473200" cy="461963"/>
          </a:xfrm>
          <a:prstGeom prst="rect">
            <a:avLst/>
          </a:prstGeom>
          <a:noFill/>
          <a:ln w="9525">
            <a:noFill/>
            <a:miter lim="800000"/>
            <a:headEnd/>
            <a:tailEnd/>
          </a:ln>
        </p:spPr>
        <p:txBody>
          <a:bodyPr wrap="none">
            <a:spAutoFit/>
          </a:bodyPr>
          <a:lstStyle/>
          <a:p>
            <a:r>
              <a:rPr lang="en-US" sz="2400" b="1"/>
              <a:t>Questions</a:t>
            </a:r>
          </a:p>
        </p:txBody>
      </p:sp>
      <p:sp>
        <p:nvSpPr>
          <p:cNvPr id="1042" name="Text Box 30"/>
          <p:cNvSpPr txBox="1">
            <a:spLocks noChangeArrowheads="1"/>
          </p:cNvSpPr>
          <p:nvPr/>
        </p:nvSpPr>
        <p:spPr bwMode="auto">
          <a:xfrm>
            <a:off x="5715000" y="1600200"/>
            <a:ext cx="1268413" cy="461963"/>
          </a:xfrm>
          <a:prstGeom prst="rect">
            <a:avLst/>
          </a:prstGeom>
          <a:noFill/>
          <a:ln w="9525">
            <a:noFill/>
            <a:miter lim="800000"/>
            <a:headEnd/>
            <a:tailEnd/>
          </a:ln>
        </p:spPr>
        <p:txBody>
          <a:bodyPr wrap="none">
            <a:spAutoFit/>
          </a:bodyPr>
          <a:lstStyle/>
          <a:p>
            <a:r>
              <a:rPr lang="en-US" sz="2400" b="1"/>
              <a:t>Answers</a:t>
            </a:r>
          </a:p>
        </p:txBody>
      </p:sp>
      <p:sp>
        <p:nvSpPr>
          <p:cNvPr id="1043" name="TextBox 9"/>
          <p:cNvSpPr txBox="1">
            <a:spLocks noChangeArrowheads="1"/>
          </p:cNvSpPr>
          <p:nvPr/>
        </p:nvSpPr>
        <p:spPr bwMode="auto">
          <a:xfrm>
            <a:off x="6553200" y="6553200"/>
            <a:ext cx="1449388" cy="369888"/>
          </a:xfrm>
          <a:prstGeom prst="rect">
            <a:avLst/>
          </a:prstGeom>
          <a:noFill/>
          <a:ln w="9525">
            <a:noFill/>
            <a:miter lim="800000"/>
            <a:headEnd/>
            <a:tailEnd/>
          </a:ln>
        </p:spPr>
        <p:txBody>
          <a:bodyPr wrap="none">
            <a:spAutoFit/>
          </a:bodyPr>
          <a:lstStyle/>
          <a:p>
            <a:r>
              <a:rPr lang="en-US"/>
              <a:t>*</a:t>
            </a:r>
            <a:r>
              <a:rPr lang="en-US" sz="1200"/>
              <a:t>Scott, T. examples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eaLnBrk="1" hangingPunct="1"/>
            <a:r>
              <a:rPr lang="en-US" altLang="en-US" dirty="0" smtClean="0"/>
              <a:t>Ask before you tell: Gathering Information</a:t>
            </a:r>
          </a:p>
        </p:txBody>
      </p:sp>
      <p:sp>
        <p:nvSpPr>
          <p:cNvPr id="2" name="Content Placeholder 1"/>
          <p:cNvSpPr>
            <a:spLocks noGrp="1"/>
          </p:cNvSpPr>
          <p:nvPr>
            <p:ph sz="half" idx="1"/>
          </p:nvPr>
        </p:nvSpPr>
        <p:spPr/>
        <p:txBody>
          <a:bodyPr/>
          <a:lstStyle/>
          <a:p>
            <a:pPr>
              <a:defRPr/>
            </a:pPr>
            <a:r>
              <a:rPr lang="en-US" altLang="en-US" dirty="0"/>
              <a:t>See Handout: </a:t>
            </a:r>
            <a:r>
              <a:rPr lang="en-US" altLang="en-US" i="1" dirty="0"/>
              <a:t>Exploring Some </a:t>
            </a:r>
            <a:r>
              <a:rPr lang="en-US" altLang="en-US" i="1" dirty="0" smtClean="0"/>
              <a:t>Other Schools (academic/behavior support)</a:t>
            </a:r>
            <a:endParaRPr lang="en-US" altLang="en-US" i="1" dirty="0"/>
          </a:p>
          <a:p>
            <a:pPr lvl="1">
              <a:defRPr/>
            </a:pPr>
            <a:r>
              <a:rPr lang="en-US" dirty="0" smtClean="0"/>
              <a:t>What is working well?</a:t>
            </a:r>
          </a:p>
          <a:p>
            <a:pPr lvl="1">
              <a:defRPr/>
            </a:pPr>
            <a:r>
              <a:rPr lang="en-US" dirty="0" smtClean="0"/>
              <a:t>Next steps?</a:t>
            </a:r>
          </a:p>
          <a:p>
            <a:pPr>
              <a:defRPr/>
            </a:pPr>
            <a:r>
              <a:rPr lang="en-US" dirty="0" smtClean="0"/>
              <a:t>What connections do you make?</a:t>
            </a:r>
          </a:p>
          <a:p>
            <a:pPr marL="0" indent="0">
              <a:buFont typeface="Arial" pitchFamily="34" charset="0"/>
              <a:buNone/>
              <a:defRPr/>
            </a:pPr>
            <a:endParaRPr lang="en-US" dirty="0" smtClean="0"/>
          </a:p>
          <a:p>
            <a:pPr marL="0" indent="0">
              <a:buFont typeface="Arial" pitchFamily="34" charset="0"/>
              <a:buNone/>
              <a:defRPr/>
            </a:pPr>
            <a:endParaRPr lang="en-US" dirty="0"/>
          </a:p>
        </p:txBody>
      </p:sp>
      <p:sp>
        <p:nvSpPr>
          <p:cNvPr id="11268" name="Content Placeholder 2"/>
          <p:cNvSpPr>
            <a:spLocks noGrp="1"/>
          </p:cNvSpPr>
          <p:nvPr>
            <p:ph sz="half" idx="2"/>
          </p:nvPr>
        </p:nvSpPr>
        <p:spPr/>
        <p:txBody>
          <a:bodyPr/>
          <a:lstStyle/>
          <a:p>
            <a:pPr lvl="1">
              <a:defRPr/>
            </a:pPr>
            <a:r>
              <a:rPr lang="en-US" altLang="en-US" dirty="0" smtClean="0"/>
              <a:t>Any suggestions for addressing “Next Steps”– write on poster – add your school name</a:t>
            </a:r>
          </a:p>
          <a:p>
            <a:pPr lvl="1">
              <a:defRPr/>
            </a:pPr>
            <a:endParaRPr lang="en-US" altLang="en-US" sz="1200" dirty="0" smtClean="0"/>
          </a:p>
          <a:p>
            <a:pPr>
              <a:defRPr/>
            </a:pPr>
            <a:endParaRPr lang="en-US" altLang="en-US" dirty="0" smtClean="0"/>
          </a:p>
          <a:p>
            <a:pPr marL="0" indent="0">
              <a:buFont typeface="Arial" pitchFamily="34" charset="0"/>
              <a:buNone/>
              <a:defRPr/>
            </a:pPr>
            <a:endParaRPr lang="en-US" altLang="en-US" dirty="0" smtClean="0"/>
          </a:p>
        </p:txBody>
      </p:sp>
    </p:spTree>
    <p:extLst>
      <p:ext uri="{BB962C8B-B14F-4D97-AF65-F5344CB8AC3E}">
        <p14:creationId xmlns:p14="http://schemas.microsoft.com/office/powerpoint/2010/main" val="25689974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l"/>
            <a:r>
              <a:rPr lang="en-US" altLang="en-US" smtClean="0"/>
              <a:t>Buying a car</a:t>
            </a:r>
          </a:p>
        </p:txBody>
      </p:sp>
      <p:pic>
        <p:nvPicPr>
          <p:cNvPr id="9219"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04800" y="2133600"/>
            <a:ext cx="3867150" cy="2362200"/>
          </a:xfrm>
        </p:spPr>
      </p:pic>
      <p:sp>
        <p:nvSpPr>
          <p:cNvPr id="9220" name="Content Placeholder 7"/>
          <p:cNvSpPr>
            <a:spLocks noGrp="1"/>
          </p:cNvSpPr>
          <p:nvPr>
            <p:ph sz="half" idx="2"/>
          </p:nvPr>
        </p:nvSpPr>
        <p:spPr>
          <a:xfrm>
            <a:off x="4648200" y="2338388"/>
            <a:ext cx="4038600" cy="4525962"/>
          </a:xfrm>
        </p:spPr>
        <p:txBody>
          <a:bodyPr/>
          <a:lstStyle/>
          <a:p>
            <a:r>
              <a:rPr lang="en-US" altLang="en-US" smtClean="0"/>
              <a:t>List out the steps you took last time you bought a car…</a:t>
            </a:r>
          </a:p>
        </p:txBody>
      </p:sp>
      <p:sp>
        <p:nvSpPr>
          <p:cNvPr id="9221" name="TextBox 3"/>
          <p:cNvSpPr txBox="1">
            <a:spLocks noChangeArrowheads="1"/>
          </p:cNvSpPr>
          <p:nvPr/>
        </p:nvSpPr>
        <p:spPr bwMode="auto">
          <a:xfrm>
            <a:off x="762000" y="6477000"/>
            <a:ext cx="2300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rPr>
              <a:t>bestig.blogspot.com </a:t>
            </a:r>
          </a:p>
        </p:txBody>
      </p:sp>
    </p:spTree>
    <p:extLst>
      <p:ext uri="{BB962C8B-B14F-4D97-AF65-F5344CB8AC3E}">
        <p14:creationId xmlns:p14="http://schemas.microsoft.com/office/powerpoint/2010/main" val="10670169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304800"/>
            <a:ext cx="8229600" cy="1143000"/>
          </a:xfrm>
        </p:spPr>
        <p:txBody>
          <a:bodyPr/>
          <a:lstStyle/>
          <a:p>
            <a:r>
              <a:rPr lang="en-US" altLang="en-US" smtClean="0"/>
              <a:t>Steps</a:t>
            </a:r>
          </a:p>
        </p:txBody>
      </p:sp>
      <p:sp>
        <p:nvSpPr>
          <p:cNvPr id="10243" name="TextBox 4"/>
          <p:cNvSpPr txBox="1">
            <a:spLocks noChangeArrowheads="1"/>
          </p:cNvSpPr>
          <p:nvPr/>
        </p:nvSpPr>
        <p:spPr bwMode="auto">
          <a:xfrm>
            <a:off x="115888" y="6448425"/>
            <a:ext cx="1895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400">
                <a:latin typeface="Arial" pitchFamily="34" charset="0"/>
              </a:rPr>
              <a:t>Car </a:t>
            </a:r>
            <a:r>
              <a:rPr lang="en-US" altLang="en-US" sz="400">
                <a:latin typeface="Arial" pitchFamily="34" charset="0"/>
                <a:hlinkClick r:id="rId3"/>
              </a:rPr>
              <a:t>http://www.prweb.com/releases/2012/8/prweb9815542.htm</a:t>
            </a:r>
            <a:endParaRPr lang="en-US" altLang="en-US" sz="400">
              <a:latin typeface="Arial" pitchFamily="34" charset="0"/>
            </a:endParaRPr>
          </a:p>
          <a:p>
            <a:pPr eaLnBrk="1" hangingPunct="1">
              <a:spcBef>
                <a:spcPct val="0"/>
              </a:spcBef>
              <a:buFontTx/>
              <a:buNone/>
            </a:pPr>
            <a:r>
              <a:rPr lang="en-US" altLang="en-US" sz="400">
                <a:latin typeface="Arial" pitchFamily="34" charset="0"/>
              </a:rPr>
              <a:t>Research </a:t>
            </a:r>
            <a:r>
              <a:rPr lang="en-US" altLang="en-US" sz="400">
                <a:latin typeface="Arial" pitchFamily="34" charset="0"/>
                <a:hlinkClick r:id="rId4"/>
              </a:rPr>
              <a:t>http://www.uic.edu/uic/research/</a:t>
            </a:r>
            <a:r>
              <a:rPr lang="en-US" altLang="en-US" sz="400">
                <a:latin typeface="Arial" pitchFamily="34" charset="0"/>
              </a:rPr>
              <a:t> </a:t>
            </a:r>
          </a:p>
          <a:p>
            <a:pPr eaLnBrk="1" hangingPunct="1">
              <a:spcBef>
                <a:spcPct val="0"/>
              </a:spcBef>
              <a:buFontTx/>
              <a:buNone/>
            </a:pPr>
            <a:r>
              <a:rPr lang="en-US" altLang="en-US" sz="400">
                <a:latin typeface="Arial" pitchFamily="34" charset="0"/>
              </a:rPr>
              <a:t>Test drive </a:t>
            </a:r>
            <a:r>
              <a:rPr lang="en-US" altLang="en-US" sz="400">
                <a:latin typeface="Arial" pitchFamily="34" charset="0"/>
                <a:hlinkClick r:id="rId5"/>
              </a:rPr>
              <a:t>http://www.familyhyundai.com/family-hyundai-customer-reviews/</a:t>
            </a:r>
            <a:endParaRPr lang="en-US" altLang="en-US" sz="400">
              <a:latin typeface="Arial" pitchFamily="34" charset="0"/>
            </a:endParaRPr>
          </a:p>
          <a:p>
            <a:pPr eaLnBrk="1" hangingPunct="1">
              <a:spcBef>
                <a:spcPct val="0"/>
              </a:spcBef>
              <a:buFontTx/>
              <a:buNone/>
            </a:pPr>
            <a:r>
              <a:rPr lang="en-US" altLang="en-US" sz="400">
                <a:latin typeface="Arial" pitchFamily="34" charset="0"/>
              </a:rPr>
              <a:t>Contract http://www.icts.uiowa.edu/content/contract-negotiation </a:t>
            </a:r>
          </a:p>
        </p:txBody>
      </p:sp>
      <p:pic>
        <p:nvPicPr>
          <p:cNvPr id="10244"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950" y="685800"/>
            <a:ext cx="327025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0863" y="685800"/>
            <a:ext cx="40386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5313" y="3733800"/>
            <a:ext cx="3290887"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7200" y="3733800"/>
            <a:ext cx="4132263"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9"/>
          <p:cNvSpPr txBox="1">
            <a:spLocks noChangeArrowheads="1"/>
          </p:cNvSpPr>
          <p:nvPr/>
        </p:nvSpPr>
        <p:spPr bwMode="auto">
          <a:xfrm>
            <a:off x="5486400" y="3027363"/>
            <a:ext cx="1503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Research</a:t>
            </a:r>
          </a:p>
        </p:txBody>
      </p:sp>
      <p:sp>
        <p:nvSpPr>
          <p:cNvPr id="10249" name="TextBox 10"/>
          <p:cNvSpPr txBox="1">
            <a:spLocks noChangeArrowheads="1"/>
          </p:cNvSpPr>
          <p:nvPr/>
        </p:nvSpPr>
        <p:spPr bwMode="auto">
          <a:xfrm>
            <a:off x="1219200" y="3033713"/>
            <a:ext cx="2395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Consider Needs</a:t>
            </a:r>
          </a:p>
        </p:txBody>
      </p:sp>
      <p:sp>
        <p:nvSpPr>
          <p:cNvPr id="10250" name="TextBox 11"/>
          <p:cNvSpPr txBox="1">
            <a:spLocks noChangeArrowheads="1"/>
          </p:cNvSpPr>
          <p:nvPr/>
        </p:nvSpPr>
        <p:spPr bwMode="auto">
          <a:xfrm>
            <a:off x="1817688" y="6002338"/>
            <a:ext cx="1230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Sample</a:t>
            </a:r>
          </a:p>
        </p:txBody>
      </p:sp>
      <p:sp>
        <p:nvSpPr>
          <p:cNvPr id="10251" name="TextBox 12"/>
          <p:cNvSpPr txBox="1">
            <a:spLocks noChangeArrowheads="1"/>
          </p:cNvSpPr>
          <p:nvPr/>
        </p:nvSpPr>
        <p:spPr bwMode="auto">
          <a:xfrm>
            <a:off x="5867400" y="6002338"/>
            <a:ext cx="1281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a:latin typeface="Arial" pitchFamily="34" charset="0"/>
              </a:rPr>
              <a:t>Sign Up</a:t>
            </a:r>
          </a:p>
        </p:txBody>
      </p:sp>
      <p:sp>
        <p:nvSpPr>
          <p:cNvPr id="14" name="&quot;No&quot; Symbol 13"/>
          <p:cNvSpPr/>
          <p:nvPr/>
        </p:nvSpPr>
        <p:spPr>
          <a:xfrm>
            <a:off x="4867275" y="3495675"/>
            <a:ext cx="2743200" cy="2563813"/>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bg1"/>
                </a:solidFill>
              </a:rPr>
              <a:t>Not First!</a:t>
            </a:r>
          </a:p>
          <a:p>
            <a:pPr algn="ctr">
              <a:defRPr/>
            </a:pPr>
            <a:endParaRPr lang="en-US" dirty="0">
              <a:solidFill>
                <a:schemeClr val="tx1"/>
              </a:solidFill>
            </a:endParaRPr>
          </a:p>
        </p:txBody>
      </p:sp>
    </p:spTree>
    <p:extLst>
      <p:ext uri="{BB962C8B-B14F-4D97-AF65-F5344CB8AC3E}">
        <p14:creationId xmlns:p14="http://schemas.microsoft.com/office/powerpoint/2010/main" val="85898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49" grpId="0"/>
      <p:bldP spid="10250" grpId="0"/>
      <p:bldP spid="10251"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we know about implementation </a:t>
            </a:r>
          </a:p>
        </p:txBody>
      </p:sp>
      <p:sp>
        <p:nvSpPr>
          <p:cNvPr id="3" name="Content Placeholder 2"/>
          <p:cNvSpPr>
            <a:spLocks noGrp="1"/>
          </p:cNvSpPr>
          <p:nvPr>
            <p:ph idx="1"/>
          </p:nvPr>
        </p:nvSpPr>
        <p:spPr>
          <a:xfrm>
            <a:off x="457200" y="1600200"/>
            <a:ext cx="8534400" cy="4525963"/>
          </a:xfrm>
        </p:spPr>
        <p:txBody>
          <a:bodyPr>
            <a:normAutofit/>
          </a:bodyPr>
          <a:lstStyle/>
          <a:p>
            <a:r>
              <a:rPr lang="en-US" dirty="0" smtClean="0"/>
              <a:t>Successful systems change  </a:t>
            </a:r>
            <a:r>
              <a:rPr lang="en-US" sz="1500" dirty="0" smtClean="0"/>
              <a:t>(</a:t>
            </a:r>
            <a:r>
              <a:rPr lang="en-US" sz="1500" dirty="0" err="1" smtClean="0"/>
              <a:t>Kotter</a:t>
            </a:r>
            <a:r>
              <a:rPr lang="en-US" sz="1500" dirty="0" smtClean="0"/>
              <a:t>, 1995)</a:t>
            </a:r>
          </a:p>
          <a:p>
            <a:pPr lvl="1"/>
            <a:r>
              <a:rPr lang="en-US" b="1" dirty="0" smtClean="0"/>
              <a:t>Created sense of urgency</a:t>
            </a:r>
          </a:p>
          <a:p>
            <a:pPr lvl="1"/>
            <a:r>
              <a:rPr lang="en-US" dirty="0" smtClean="0"/>
              <a:t>Core group of leaders</a:t>
            </a:r>
          </a:p>
          <a:p>
            <a:pPr lvl="1"/>
            <a:r>
              <a:rPr lang="en-US" dirty="0" smtClean="0"/>
              <a:t>Long-term vision for change</a:t>
            </a:r>
          </a:p>
          <a:p>
            <a:r>
              <a:rPr lang="en-US" dirty="0" smtClean="0"/>
              <a:t>Implementation occurs in stages </a:t>
            </a:r>
            <a:r>
              <a:rPr lang="en-US" sz="1400" dirty="0" smtClean="0"/>
              <a:t>(</a:t>
            </a:r>
            <a:r>
              <a:rPr lang="en-US" sz="1400" dirty="0" err="1" smtClean="0"/>
              <a:t>Fixsen</a:t>
            </a:r>
            <a:r>
              <a:rPr lang="en-US" sz="1400" dirty="0" smtClean="0"/>
              <a:t>, et al., 2005)</a:t>
            </a:r>
          </a:p>
          <a:p>
            <a:pPr lvl="1"/>
            <a:r>
              <a:rPr lang="en-US" sz="2400" b="1" dirty="0" smtClean="0"/>
              <a:t>Exploration</a:t>
            </a:r>
          </a:p>
          <a:p>
            <a:pPr lvl="1"/>
            <a:r>
              <a:rPr lang="en-US" sz="2400" dirty="0" smtClean="0"/>
              <a:t>Installation</a:t>
            </a:r>
          </a:p>
          <a:p>
            <a:pPr lvl="1"/>
            <a:r>
              <a:rPr lang="en-US" sz="2400" dirty="0" smtClean="0"/>
              <a:t>Initial Implementation</a:t>
            </a:r>
          </a:p>
          <a:p>
            <a:pPr lvl="1"/>
            <a:endParaRPr lang="en-US" b="1" dirty="0" smtClean="0"/>
          </a:p>
          <a:p>
            <a:endParaRPr lang="en-US" dirty="0"/>
          </a:p>
        </p:txBody>
      </p:sp>
    </p:spTree>
    <p:extLst>
      <p:ext uri="{BB962C8B-B14F-4D97-AF65-F5344CB8AC3E}">
        <p14:creationId xmlns:p14="http://schemas.microsoft.com/office/powerpoint/2010/main" val="22335006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Exploration Examples From 4 High Schools</a:t>
            </a:r>
            <a:endParaRPr lang="en-US" dirty="0"/>
          </a:p>
        </p:txBody>
      </p:sp>
      <p:sp>
        <p:nvSpPr>
          <p:cNvPr id="3" name="Content Placeholder 2"/>
          <p:cNvSpPr>
            <a:spLocks noGrp="1"/>
          </p:cNvSpPr>
          <p:nvPr>
            <p:ph sz="half" idx="1"/>
          </p:nvPr>
        </p:nvSpPr>
        <p:spPr/>
        <p:txBody>
          <a:bodyPr>
            <a:normAutofit/>
          </a:bodyPr>
          <a:lstStyle/>
          <a:p>
            <a:pPr lvl="1"/>
            <a:r>
              <a:rPr lang="en-US" b="1" dirty="0" smtClean="0"/>
              <a:t>Communication - 	timeliness</a:t>
            </a:r>
          </a:p>
          <a:p>
            <a:pPr lvl="1"/>
            <a:r>
              <a:rPr lang="en-US" dirty="0" smtClean="0"/>
              <a:t> </a:t>
            </a:r>
            <a:r>
              <a:rPr lang="en-US" b="1" dirty="0" smtClean="0"/>
              <a:t>School climate</a:t>
            </a:r>
          </a:p>
          <a:p>
            <a:pPr lvl="1"/>
            <a:r>
              <a:rPr lang="en-US" dirty="0" smtClean="0"/>
              <a:t> Efficient meetings</a:t>
            </a:r>
          </a:p>
          <a:p>
            <a:pPr lvl="1"/>
            <a:r>
              <a:rPr lang="en-US" dirty="0" smtClean="0"/>
              <a:t> Integration of PD</a:t>
            </a:r>
          </a:p>
          <a:p>
            <a:pPr lvl="1"/>
            <a:r>
              <a:rPr lang="en-US" dirty="0" smtClean="0"/>
              <a:t> Work with PLCs</a:t>
            </a:r>
          </a:p>
          <a:p>
            <a:pPr lvl="1"/>
            <a:r>
              <a:rPr lang="en-US" dirty="0" smtClean="0"/>
              <a:t>Define academic and     	behavior expectations</a:t>
            </a:r>
          </a:p>
          <a:p>
            <a:pPr lvl="1"/>
            <a:r>
              <a:rPr lang="en-US" dirty="0" smtClean="0"/>
              <a:t>Use data for decisions</a:t>
            </a:r>
          </a:p>
          <a:p>
            <a:pPr lvl="1"/>
            <a:r>
              <a:rPr lang="en-US" dirty="0" smtClean="0"/>
              <a:t>Braid initiatives </a:t>
            </a:r>
          </a:p>
          <a:p>
            <a:pPr lvl="1"/>
            <a:endParaRPr lang="en-US" dirty="0" smtClean="0"/>
          </a:p>
          <a:p>
            <a:pPr lvl="1">
              <a:buNone/>
            </a:pPr>
            <a:endParaRPr lang="en-US" dirty="0"/>
          </a:p>
        </p:txBody>
      </p:sp>
      <p:sp>
        <p:nvSpPr>
          <p:cNvPr id="4" name="Content Placeholder 3"/>
          <p:cNvSpPr>
            <a:spLocks noGrp="1"/>
          </p:cNvSpPr>
          <p:nvPr>
            <p:ph sz="half" idx="2"/>
          </p:nvPr>
        </p:nvSpPr>
        <p:spPr/>
        <p:txBody>
          <a:bodyPr>
            <a:normAutofit/>
          </a:bodyPr>
          <a:lstStyle/>
          <a:p>
            <a:pPr lvl="1"/>
            <a:r>
              <a:rPr lang="en-US" dirty="0" smtClean="0"/>
              <a:t>Align administrative 	supports with 	strategies</a:t>
            </a:r>
          </a:p>
          <a:p>
            <a:pPr lvl="1"/>
            <a:r>
              <a:rPr lang="en-US" dirty="0" smtClean="0"/>
              <a:t>Students within special 	support needs</a:t>
            </a:r>
          </a:p>
          <a:p>
            <a:pPr lvl="1"/>
            <a:r>
              <a:rPr lang="en-US" b="1" dirty="0" smtClean="0"/>
              <a:t>Need for increased 	school spirit</a:t>
            </a:r>
          </a:p>
          <a:p>
            <a:pPr lvl="1"/>
            <a:r>
              <a:rPr lang="en-US" dirty="0" smtClean="0"/>
              <a:t>Distribute roles</a:t>
            </a:r>
          </a:p>
          <a:p>
            <a:pPr lvl="1"/>
            <a:r>
              <a:rPr lang="en-US" dirty="0" smtClean="0"/>
              <a:t>Parental involvement </a:t>
            </a:r>
          </a:p>
          <a:p>
            <a:endParaRPr lang="en-US" dirty="0"/>
          </a:p>
        </p:txBody>
      </p:sp>
      <p:sp>
        <p:nvSpPr>
          <p:cNvPr id="5" name="TextBox 4"/>
          <p:cNvSpPr txBox="1"/>
          <p:nvPr/>
        </p:nvSpPr>
        <p:spPr>
          <a:xfrm>
            <a:off x="1295400" y="6178882"/>
            <a:ext cx="7090467" cy="369332"/>
          </a:xfrm>
          <a:prstGeom prst="rect">
            <a:avLst/>
          </a:prstGeom>
          <a:noFill/>
        </p:spPr>
        <p:txBody>
          <a:bodyPr wrap="none" rtlCol="0">
            <a:spAutoFit/>
          </a:bodyPr>
          <a:lstStyle/>
          <a:p>
            <a:r>
              <a:rPr lang="en-US" dirty="0" smtClean="0"/>
              <a:t>See example  of questions: </a:t>
            </a:r>
            <a:r>
              <a:rPr lang="en-US" dirty="0" smtClean="0">
                <a:hlinkClick r:id="rId3"/>
              </a:rPr>
              <a:t>http://www.hankbohanon.net</a:t>
            </a:r>
            <a:r>
              <a:rPr lang="en-US" dirty="0" smtClean="0"/>
              <a:t>  (Resources tab)</a:t>
            </a:r>
            <a:endParaRPr lang="en-US" dirty="0"/>
          </a:p>
        </p:txBody>
      </p:sp>
    </p:spTree>
    <p:extLst>
      <p:ext uri="{BB962C8B-B14F-4D97-AF65-F5344CB8AC3E}">
        <p14:creationId xmlns:p14="http://schemas.microsoft.com/office/powerpoint/2010/main" val="5617104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n-US" smtClean="0"/>
              <a:t>Show Similar Example</a:t>
            </a:r>
          </a:p>
        </p:txBody>
      </p:sp>
      <p:graphicFrame>
        <p:nvGraphicFramePr>
          <p:cNvPr id="5" name="Object 11"/>
          <p:cNvGraphicFramePr>
            <a:graphicFrameLocks noGrp="1"/>
          </p:cNvGraphicFramePr>
          <p:nvPr>
            <p:ph idx="1"/>
          </p:nvPr>
        </p:nvGraphicFramePr>
        <p:xfrm>
          <a:off x="508000" y="1270000"/>
          <a:ext cx="8128000" cy="5308600"/>
        </p:xfrm>
        <a:graphic>
          <a:graphicData uri="http://schemas.openxmlformats.org/drawingml/2006/chart">
            <c:chart xmlns:c="http://schemas.openxmlformats.org/drawingml/2006/chart" xmlns:r="http://schemas.openxmlformats.org/officeDocument/2006/relationships" r:id="rId3"/>
          </a:graphicData>
        </a:graphic>
      </p:graphicFrame>
      <p:sp>
        <p:nvSpPr>
          <p:cNvPr id="1028" name="Rectangle 3"/>
          <p:cNvSpPr>
            <a:spLocks noChangeArrowheads="1"/>
          </p:cNvSpPr>
          <p:nvPr/>
        </p:nvSpPr>
        <p:spPr bwMode="auto">
          <a:xfrm>
            <a:off x="5638800" y="6334125"/>
            <a:ext cx="3505200" cy="523875"/>
          </a:xfrm>
          <a:prstGeom prst="rect">
            <a:avLst/>
          </a:prstGeom>
          <a:noFill/>
          <a:ln w="9525">
            <a:noFill/>
            <a:miter lim="800000"/>
            <a:headEnd/>
            <a:tailEnd/>
          </a:ln>
        </p:spPr>
        <p:txBody>
          <a:bodyPr>
            <a:spAutoFit/>
          </a:bodyPr>
          <a:lstStyle/>
          <a:p>
            <a:pPr marL="342900" indent="-342900">
              <a:spcBef>
                <a:spcPct val="20000"/>
              </a:spcBef>
            </a:pPr>
            <a:r>
              <a:rPr lang="en-US" sz="1400"/>
              <a:t>Joe Zima, LMSW, Behavior Specialist St Clair County RESA</a:t>
            </a:r>
          </a:p>
        </p:txBody>
      </p:sp>
    </p:spTree>
    <p:extLst>
      <p:ext uri="{BB962C8B-B14F-4D97-AF65-F5344CB8AC3E}">
        <p14:creationId xmlns:p14="http://schemas.microsoft.com/office/powerpoint/2010/main" val="23351606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Box 4"/>
          <p:cNvSpPr txBox="1">
            <a:spLocks noChangeArrowheads="1"/>
          </p:cNvSpPr>
          <p:nvPr/>
        </p:nvSpPr>
        <p:spPr bwMode="auto">
          <a:xfrm>
            <a:off x="1143000" y="6324600"/>
            <a:ext cx="4916488" cy="369888"/>
          </a:xfrm>
          <a:prstGeom prst="rect">
            <a:avLst/>
          </a:prstGeom>
          <a:noFill/>
          <a:ln w="9525">
            <a:noFill/>
            <a:miter lim="800000"/>
            <a:headEnd/>
            <a:tailEnd/>
          </a:ln>
        </p:spPr>
        <p:txBody>
          <a:bodyPr wrap="none">
            <a:spAutoFit/>
          </a:bodyPr>
          <a:lstStyle/>
          <a:p>
            <a:r>
              <a:rPr lang="en-US" dirty="0"/>
              <a:t>PBS Self-Assessment Survey – </a:t>
            </a:r>
            <a:r>
              <a:rPr lang="en-US" dirty="0">
                <a:hlinkClick r:id="rId3"/>
              </a:rPr>
              <a:t>www.pbis.org</a:t>
            </a:r>
            <a:r>
              <a:rPr lang="en-US" dirty="0"/>
              <a:t> </a:t>
            </a:r>
          </a:p>
        </p:txBody>
      </p:sp>
      <p:pic>
        <p:nvPicPr>
          <p:cNvPr id="849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72346"/>
            <a:ext cx="7924800" cy="567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1127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2"/>
          <p:cNvSpPr txBox="1">
            <a:spLocks noChangeArrowheads="1"/>
          </p:cNvSpPr>
          <p:nvPr/>
        </p:nvSpPr>
        <p:spPr bwMode="auto">
          <a:xfrm>
            <a:off x="3810000" y="2287588"/>
            <a:ext cx="534988" cy="274637"/>
          </a:xfrm>
          <a:prstGeom prst="rect">
            <a:avLst/>
          </a:prstGeom>
          <a:noFill/>
          <a:ln w="9525">
            <a:noFill/>
            <a:miter lim="800000"/>
            <a:headEnd/>
            <a:tailEnd/>
          </a:ln>
        </p:spPr>
        <p:txBody>
          <a:bodyPr wrap="none">
            <a:spAutoFit/>
          </a:bodyPr>
          <a:lstStyle/>
          <a:p>
            <a:pPr eaLnBrk="0" hangingPunct="0"/>
            <a:r>
              <a:rPr lang="en-US" sz="1200">
                <a:latin typeface="Comic Sans MS" pitchFamily="66" charset="0"/>
              </a:rPr>
              <a:t>1-5%</a:t>
            </a:r>
          </a:p>
        </p:txBody>
      </p:sp>
      <p:sp>
        <p:nvSpPr>
          <p:cNvPr id="2053" name="Text Box 3"/>
          <p:cNvSpPr txBox="1">
            <a:spLocks noChangeArrowheads="1"/>
          </p:cNvSpPr>
          <p:nvPr/>
        </p:nvSpPr>
        <p:spPr bwMode="auto">
          <a:xfrm>
            <a:off x="4876800" y="2287588"/>
            <a:ext cx="534988" cy="274637"/>
          </a:xfrm>
          <a:prstGeom prst="rect">
            <a:avLst/>
          </a:prstGeom>
          <a:noFill/>
          <a:ln w="9525">
            <a:noFill/>
            <a:miter lim="800000"/>
            <a:headEnd/>
            <a:tailEnd/>
          </a:ln>
        </p:spPr>
        <p:txBody>
          <a:bodyPr wrap="none">
            <a:spAutoFit/>
          </a:bodyPr>
          <a:lstStyle/>
          <a:p>
            <a:pPr eaLnBrk="0" hangingPunct="0"/>
            <a:r>
              <a:rPr lang="en-US" sz="1200">
                <a:latin typeface="Comic Sans MS" pitchFamily="66" charset="0"/>
              </a:rPr>
              <a:t>1-5%</a:t>
            </a:r>
          </a:p>
        </p:txBody>
      </p:sp>
      <p:sp>
        <p:nvSpPr>
          <p:cNvPr id="2054" name="Text Box 4"/>
          <p:cNvSpPr txBox="1">
            <a:spLocks noChangeArrowheads="1"/>
          </p:cNvSpPr>
          <p:nvPr/>
        </p:nvSpPr>
        <p:spPr bwMode="auto">
          <a:xfrm>
            <a:off x="3429000" y="3049588"/>
            <a:ext cx="628650" cy="274637"/>
          </a:xfrm>
          <a:prstGeom prst="rect">
            <a:avLst/>
          </a:prstGeom>
          <a:noFill/>
          <a:ln w="9525">
            <a:noFill/>
            <a:miter lim="800000"/>
            <a:headEnd/>
            <a:tailEnd/>
          </a:ln>
        </p:spPr>
        <p:txBody>
          <a:bodyPr wrap="none">
            <a:spAutoFit/>
          </a:bodyPr>
          <a:lstStyle/>
          <a:p>
            <a:pPr eaLnBrk="0" hangingPunct="0"/>
            <a:r>
              <a:rPr lang="en-US" sz="1200">
                <a:latin typeface="Comic Sans MS" pitchFamily="66" charset="0"/>
              </a:rPr>
              <a:t>5-10%</a:t>
            </a:r>
          </a:p>
        </p:txBody>
      </p:sp>
      <p:sp>
        <p:nvSpPr>
          <p:cNvPr id="2055" name="Text Box 5"/>
          <p:cNvSpPr txBox="1">
            <a:spLocks noChangeArrowheads="1"/>
          </p:cNvSpPr>
          <p:nvPr/>
        </p:nvSpPr>
        <p:spPr bwMode="auto">
          <a:xfrm>
            <a:off x="5105400" y="3049588"/>
            <a:ext cx="628650" cy="274637"/>
          </a:xfrm>
          <a:prstGeom prst="rect">
            <a:avLst/>
          </a:prstGeom>
          <a:noFill/>
          <a:ln w="9525">
            <a:noFill/>
            <a:miter lim="800000"/>
            <a:headEnd/>
            <a:tailEnd/>
          </a:ln>
        </p:spPr>
        <p:txBody>
          <a:bodyPr wrap="none">
            <a:spAutoFit/>
          </a:bodyPr>
          <a:lstStyle/>
          <a:p>
            <a:pPr eaLnBrk="0" hangingPunct="0"/>
            <a:r>
              <a:rPr lang="en-US" sz="1200">
                <a:latin typeface="Comic Sans MS" pitchFamily="66" charset="0"/>
              </a:rPr>
              <a:t>5-10%</a:t>
            </a:r>
          </a:p>
        </p:txBody>
      </p:sp>
      <p:sp>
        <p:nvSpPr>
          <p:cNvPr id="2056" name="Text Box 6"/>
          <p:cNvSpPr txBox="1">
            <a:spLocks noChangeArrowheads="1"/>
          </p:cNvSpPr>
          <p:nvPr/>
        </p:nvSpPr>
        <p:spPr bwMode="auto">
          <a:xfrm>
            <a:off x="2819400" y="4419600"/>
            <a:ext cx="747713" cy="274638"/>
          </a:xfrm>
          <a:prstGeom prst="rect">
            <a:avLst/>
          </a:prstGeom>
          <a:noFill/>
          <a:ln w="9525">
            <a:noFill/>
            <a:miter lim="800000"/>
            <a:headEnd/>
            <a:tailEnd/>
          </a:ln>
        </p:spPr>
        <p:txBody>
          <a:bodyPr wrap="none">
            <a:spAutoFit/>
          </a:bodyPr>
          <a:lstStyle/>
          <a:p>
            <a:pPr eaLnBrk="0" hangingPunct="0"/>
            <a:r>
              <a:rPr lang="en-US" sz="1200">
                <a:latin typeface="Comic Sans MS" pitchFamily="66" charset="0"/>
              </a:rPr>
              <a:t>80-90%</a:t>
            </a:r>
          </a:p>
        </p:txBody>
      </p:sp>
      <p:sp>
        <p:nvSpPr>
          <p:cNvPr id="2057" name="Text Box 7"/>
          <p:cNvSpPr txBox="1">
            <a:spLocks noChangeArrowheads="1"/>
          </p:cNvSpPr>
          <p:nvPr/>
        </p:nvSpPr>
        <p:spPr bwMode="auto">
          <a:xfrm>
            <a:off x="5562600" y="4419600"/>
            <a:ext cx="747713" cy="274638"/>
          </a:xfrm>
          <a:prstGeom prst="rect">
            <a:avLst/>
          </a:prstGeom>
          <a:noFill/>
          <a:ln w="9525">
            <a:noFill/>
            <a:miter lim="800000"/>
            <a:headEnd/>
            <a:tailEnd/>
          </a:ln>
        </p:spPr>
        <p:txBody>
          <a:bodyPr wrap="none">
            <a:spAutoFit/>
          </a:bodyPr>
          <a:lstStyle/>
          <a:p>
            <a:pPr eaLnBrk="0" hangingPunct="0"/>
            <a:r>
              <a:rPr lang="en-US" sz="1200">
                <a:latin typeface="Comic Sans MS" pitchFamily="66" charset="0"/>
              </a:rPr>
              <a:t>80-90%</a:t>
            </a:r>
          </a:p>
        </p:txBody>
      </p:sp>
      <p:grpSp>
        <p:nvGrpSpPr>
          <p:cNvPr id="2" name="Group 8"/>
          <p:cNvGrpSpPr>
            <a:grpSpLocks/>
          </p:cNvGrpSpPr>
          <p:nvPr/>
        </p:nvGrpSpPr>
        <p:grpSpPr bwMode="auto">
          <a:xfrm>
            <a:off x="304800" y="1905000"/>
            <a:ext cx="3352800" cy="822325"/>
            <a:chOff x="192" y="1297"/>
            <a:chExt cx="2112" cy="518"/>
          </a:xfrm>
        </p:grpSpPr>
        <p:sp>
          <p:nvSpPr>
            <p:cNvPr id="2077" name="Text Box 9"/>
            <p:cNvSpPr txBox="1">
              <a:spLocks noChangeArrowheads="1"/>
            </p:cNvSpPr>
            <p:nvPr/>
          </p:nvSpPr>
          <p:spPr bwMode="auto">
            <a:xfrm>
              <a:off x="192" y="1297"/>
              <a:ext cx="2095" cy="518"/>
            </a:xfrm>
            <a:prstGeom prst="rect">
              <a:avLst/>
            </a:prstGeom>
            <a:noFill/>
            <a:ln w="9525">
              <a:noFill/>
              <a:miter lim="800000"/>
              <a:headEnd/>
              <a:tailEnd/>
            </a:ln>
          </p:spPr>
          <p:txBody>
            <a:bodyPr wrap="none">
              <a:spAutoFit/>
            </a:bodyPr>
            <a:lstStyle/>
            <a:p>
              <a:pPr eaLnBrk="0" hangingPunct="0"/>
              <a:r>
                <a:rPr lang="en-US" sz="1200" u="sng">
                  <a:latin typeface="Comic Sans MS" pitchFamily="66" charset="0"/>
                </a:rPr>
                <a:t>Tertiary Interventions/Tier 3:</a:t>
              </a:r>
              <a:endParaRPr lang="en-US" sz="1200">
                <a:latin typeface="Comic Sans MS" pitchFamily="66" charset="0"/>
              </a:endParaRPr>
            </a:p>
            <a:p>
              <a:pPr eaLnBrk="0" hangingPunct="0"/>
              <a:r>
                <a:rPr lang="en-US" sz="1200" u="sng">
                  <a:latin typeface="Comic Sans MS" pitchFamily="66" charset="0"/>
                </a:rPr>
                <a:t>*Young Leaders                                  </a:t>
              </a:r>
            </a:p>
            <a:p>
              <a:pPr eaLnBrk="0" hangingPunct="0"/>
              <a:r>
                <a:rPr lang="en-US" sz="1200" u="sng">
                  <a:latin typeface="Comic Sans MS" pitchFamily="66" charset="0"/>
                </a:rPr>
                <a:t>*National Honor Society; Eyes on the World</a:t>
              </a:r>
            </a:p>
            <a:p>
              <a:pPr eaLnBrk="0" hangingPunct="0"/>
              <a:r>
                <a:rPr lang="en-US" sz="1200" u="sng">
                  <a:latin typeface="Comic Sans MS" pitchFamily="66" charset="0"/>
                </a:rPr>
                <a:t>Secondary/Tertiary-SLC teams</a:t>
              </a:r>
            </a:p>
          </p:txBody>
        </p:sp>
        <p:sp>
          <p:nvSpPr>
            <p:cNvPr id="2078" name="Line 10"/>
            <p:cNvSpPr>
              <a:spLocks noChangeShapeType="1"/>
            </p:cNvSpPr>
            <p:nvPr/>
          </p:nvSpPr>
          <p:spPr bwMode="auto">
            <a:xfrm>
              <a:off x="1968" y="1536"/>
              <a:ext cx="336" cy="0"/>
            </a:xfrm>
            <a:prstGeom prst="line">
              <a:avLst/>
            </a:prstGeom>
            <a:noFill/>
            <a:ln w="88900">
              <a:solidFill>
                <a:schemeClr val="tx1"/>
              </a:solidFill>
              <a:round/>
              <a:headEnd type="triangle" w="med" len="med"/>
              <a:tailEnd/>
            </a:ln>
          </p:spPr>
          <p:txBody>
            <a:bodyPr wrap="none" anchor="ctr"/>
            <a:lstStyle/>
            <a:p>
              <a:endParaRPr lang="en-US"/>
            </a:p>
          </p:txBody>
        </p:sp>
      </p:grpSp>
      <p:grpSp>
        <p:nvGrpSpPr>
          <p:cNvPr id="3" name="Group 11"/>
          <p:cNvGrpSpPr>
            <a:grpSpLocks/>
          </p:cNvGrpSpPr>
          <p:nvPr/>
        </p:nvGrpSpPr>
        <p:grpSpPr bwMode="auto">
          <a:xfrm>
            <a:off x="5484813" y="2135188"/>
            <a:ext cx="3228975" cy="639762"/>
            <a:chOff x="3455" y="1345"/>
            <a:chExt cx="2034" cy="403"/>
          </a:xfrm>
        </p:grpSpPr>
        <p:sp>
          <p:nvSpPr>
            <p:cNvPr id="2075" name="Line 12"/>
            <p:cNvSpPr>
              <a:spLocks noChangeShapeType="1"/>
            </p:cNvSpPr>
            <p:nvPr/>
          </p:nvSpPr>
          <p:spPr bwMode="auto">
            <a:xfrm rot="10779537">
              <a:off x="3455" y="1536"/>
              <a:ext cx="336" cy="1"/>
            </a:xfrm>
            <a:prstGeom prst="line">
              <a:avLst/>
            </a:prstGeom>
            <a:noFill/>
            <a:ln w="88900">
              <a:solidFill>
                <a:schemeClr val="tx1"/>
              </a:solidFill>
              <a:round/>
              <a:headEnd type="triangle" w="med" len="med"/>
              <a:tailEnd/>
            </a:ln>
          </p:spPr>
          <p:txBody>
            <a:bodyPr wrap="none" anchor="ctr"/>
            <a:lstStyle/>
            <a:p>
              <a:endParaRPr lang="en-US"/>
            </a:p>
          </p:txBody>
        </p:sp>
        <p:sp>
          <p:nvSpPr>
            <p:cNvPr id="2076" name="Text Box 13"/>
            <p:cNvSpPr txBox="1">
              <a:spLocks noChangeArrowheads="1"/>
            </p:cNvSpPr>
            <p:nvPr/>
          </p:nvSpPr>
          <p:spPr bwMode="auto">
            <a:xfrm>
              <a:off x="3840" y="1345"/>
              <a:ext cx="1649" cy="403"/>
            </a:xfrm>
            <a:prstGeom prst="rect">
              <a:avLst/>
            </a:prstGeom>
            <a:noFill/>
            <a:ln w="9525">
              <a:noFill/>
              <a:miter lim="800000"/>
              <a:headEnd/>
              <a:tailEnd/>
            </a:ln>
          </p:spPr>
          <p:txBody>
            <a:bodyPr wrap="none">
              <a:spAutoFit/>
            </a:bodyPr>
            <a:lstStyle/>
            <a:p>
              <a:pPr eaLnBrk="0" hangingPunct="0"/>
              <a:r>
                <a:rPr lang="en-US" sz="1200" u="sng">
                  <a:latin typeface="Comic Sans MS" pitchFamily="66" charset="0"/>
                </a:rPr>
                <a:t>Tertiary Intervention/Tier 3:</a:t>
              </a:r>
              <a:endParaRPr lang="en-US" sz="1200">
                <a:latin typeface="Comic Sans MS" pitchFamily="66" charset="0"/>
              </a:endParaRPr>
            </a:p>
            <a:p>
              <a:pPr eaLnBrk="0" hangingPunct="0"/>
              <a:r>
                <a:rPr lang="en-US" sz="1200">
                  <a:latin typeface="Comic Sans MS" pitchFamily="66" charset="0"/>
                </a:rPr>
                <a:t>- Assessment based…Wraparound,</a:t>
              </a:r>
            </a:p>
            <a:p>
              <a:pPr eaLnBrk="0" hangingPunct="0"/>
              <a:endParaRPr lang="en-US" sz="1200">
                <a:latin typeface="Comic Sans MS" pitchFamily="66" charset="0"/>
              </a:endParaRPr>
            </a:p>
          </p:txBody>
        </p:sp>
      </p:grpSp>
      <p:grpSp>
        <p:nvGrpSpPr>
          <p:cNvPr id="4" name="Group 14"/>
          <p:cNvGrpSpPr>
            <a:grpSpLocks/>
          </p:cNvGrpSpPr>
          <p:nvPr/>
        </p:nvGrpSpPr>
        <p:grpSpPr bwMode="auto">
          <a:xfrm>
            <a:off x="304800" y="3049588"/>
            <a:ext cx="3089275" cy="1754187"/>
            <a:chOff x="192" y="1921"/>
            <a:chExt cx="1946" cy="1105"/>
          </a:xfrm>
        </p:grpSpPr>
        <p:sp>
          <p:nvSpPr>
            <p:cNvPr id="2073" name="Text Box 15"/>
            <p:cNvSpPr txBox="1">
              <a:spLocks noChangeArrowheads="1"/>
            </p:cNvSpPr>
            <p:nvPr/>
          </p:nvSpPr>
          <p:spPr bwMode="auto">
            <a:xfrm>
              <a:off x="192" y="1921"/>
              <a:ext cx="1946" cy="1105"/>
            </a:xfrm>
            <a:prstGeom prst="rect">
              <a:avLst/>
            </a:prstGeom>
            <a:noFill/>
            <a:ln w="9525">
              <a:noFill/>
              <a:miter lim="800000"/>
              <a:headEnd/>
              <a:tailEnd/>
            </a:ln>
          </p:spPr>
          <p:txBody>
            <a:bodyPr wrap="none">
              <a:spAutoFit/>
            </a:bodyPr>
            <a:lstStyle/>
            <a:p>
              <a:pPr eaLnBrk="0" hangingPunct="0"/>
              <a:r>
                <a:rPr lang="en-US" sz="1200" u="sng" dirty="0">
                  <a:latin typeface="Comic Sans MS" pitchFamily="66" charset="0"/>
                </a:rPr>
                <a:t>Secondary Interventions/Tier 2:</a:t>
              </a:r>
              <a:endParaRPr lang="en-US" sz="1200" dirty="0">
                <a:latin typeface="Comic Sans MS" pitchFamily="66" charset="0"/>
              </a:endParaRPr>
            </a:p>
            <a:p>
              <a:pPr eaLnBrk="0" hangingPunct="0"/>
              <a:r>
                <a:rPr lang="en-US" sz="1200" u="sng" dirty="0">
                  <a:latin typeface="Comic Sans MS" pitchFamily="66" charset="0"/>
                </a:rPr>
                <a:t>Secondary/Tertiary-SLC teams</a:t>
              </a:r>
            </a:p>
            <a:p>
              <a:pPr eaLnBrk="0" hangingPunct="0"/>
              <a:r>
                <a:rPr lang="en-US" sz="1200" u="sng" dirty="0">
                  <a:latin typeface="Comic Sans MS" pitchFamily="66" charset="0"/>
                </a:rPr>
                <a:t>AVID; Mentor Moms</a:t>
              </a:r>
            </a:p>
            <a:p>
              <a:pPr eaLnBrk="0" hangingPunct="0"/>
              <a:r>
                <a:rPr lang="en-US" sz="1200" u="sng" dirty="0">
                  <a:latin typeface="Comic Sans MS" pitchFamily="66" charset="0"/>
                </a:rPr>
                <a:t>Credit Recovery</a:t>
              </a:r>
            </a:p>
            <a:p>
              <a:pPr eaLnBrk="0" hangingPunct="0"/>
              <a:r>
                <a:rPr lang="en-US" sz="1200" u="sng" dirty="0">
                  <a:latin typeface="Comic Sans MS" pitchFamily="66" charset="0"/>
                </a:rPr>
                <a:t>After School Matters</a:t>
              </a:r>
            </a:p>
            <a:p>
              <a:pPr eaLnBrk="0" hangingPunct="0"/>
              <a:r>
                <a:rPr lang="en-US" sz="1200" u="sng" dirty="0">
                  <a:latin typeface="Comic Sans MS" pitchFamily="66" charset="0"/>
                </a:rPr>
                <a:t>ELL</a:t>
              </a:r>
            </a:p>
            <a:p>
              <a:pPr eaLnBrk="0" hangingPunct="0"/>
              <a:r>
                <a:rPr lang="en-US" sz="1200" u="sng" dirty="0">
                  <a:latin typeface="Comic Sans MS" pitchFamily="66" charset="0"/>
                </a:rPr>
                <a:t> Summer School</a:t>
              </a:r>
              <a:r>
                <a:rPr lang="en-US" sz="1200" u="sng" dirty="0" smtClean="0">
                  <a:latin typeface="Comic Sans MS" pitchFamily="66" charset="0"/>
                </a:rPr>
                <a:t>/(First Year </a:t>
              </a:r>
              <a:r>
                <a:rPr lang="en-US" sz="1200" u="sng" dirty="0">
                  <a:latin typeface="Comic Sans MS" pitchFamily="66" charset="0"/>
                </a:rPr>
                <a:t>Connection)</a:t>
              </a:r>
            </a:p>
            <a:p>
              <a:pPr eaLnBrk="0" hangingPunct="0"/>
              <a:r>
                <a:rPr lang="en-US" sz="1200" u="sng" dirty="0">
                  <a:latin typeface="Comic Sans MS" pitchFamily="66" charset="0"/>
                </a:rPr>
                <a:t> Gear-Up</a:t>
              </a:r>
            </a:p>
            <a:p>
              <a:pPr eaLnBrk="0" hangingPunct="0"/>
              <a:endParaRPr lang="en-US" sz="1200" u="sng" dirty="0">
                <a:latin typeface="Comic Sans MS" pitchFamily="66" charset="0"/>
              </a:endParaRPr>
            </a:p>
          </p:txBody>
        </p:sp>
        <p:sp>
          <p:nvSpPr>
            <p:cNvPr id="2074" name="Line 16"/>
            <p:cNvSpPr>
              <a:spLocks noChangeShapeType="1"/>
            </p:cNvSpPr>
            <p:nvPr/>
          </p:nvSpPr>
          <p:spPr bwMode="auto">
            <a:xfrm>
              <a:off x="1728" y="2016"/>
              <a:ext cx="336" cy="0"/>
            </a:xfrm>
            <a:prstGeom prst="line">
              <a:avLst/>
            </a:prstGeom>
            <a:noFill/>
            <a:ln w="88900">
              <a:solidFill>
                <a:schemeClr val="tx1"/>
              </a:solidFill>
              <a:round/>
              <a:headEnd type="triangle" w="med" len="med"/>
              <a:tailEnd/>
            </a:ln>
          </p:spPr>
          <p:txBody>
            <a:bodyPr wrap="none" anchor="ctr"/>
            <a:lstStyle/>
            <a:p>
              <a:endParaRPr lang="en-US"/>
            </a:p>
          </p:txBody>
        </p:sp>
      </p:grpSp>
      <p:grpSp>
        <p:nvGrpSpPr>
          <p:cNvPr id="5" name="Group 17"/>
          <p:cNvGrpSpPr>
            <a:grpSpLocks/>
          </p:cNvGrpSpPr>
          <p:nvPr/>
        </p:nvGrpSpPr>
        <p:grpSpPr bwMode="auto">
          <a:xfrm>
            <a:off x="5486401" y="3200400"/>
            <a:ext cx="3657601" cy="1200150"/>
            <a:chOff x="3648" y="1921"/>
            <a:chExt cx="2304" cy="756"/>
          </a:xfrm>
        </p:grpSpPr>
        <p:sp>
          <p:nvSpPr>
            <p:cNvPr id="2071" name="Text Box 18"/>
            <p:cNvSpPr txBox="1">
              <a:spLocks noChangeArrowheads="1"/>
            </p:cNvSpPr>
            <p:nvPr/>
          </p:nvSpPr>
          <p:spPr bwMode="auto">
            <a:xfrm>
              <a:off x="4085" y="1921"/>
              <a:ext cx="1867" cy="756"/>
            </a:xfrm>
            <a:prstGeom prst="rect">
              <a:avLst/>
            </a:prstGeom>
            <a:noFill/>
            <a:ln w="9525">
              <a:noFill/>
              <a:miter lim="800000"/>
              <a:headEnd/>
              <a:tailEnd/>
            </a:ln>
          </p:spPr>
          <p:txBody>
            <a:bodyPr wrap="none">
              <a:spAutoFit/>
            </a:bodyPr>
            <a:lstStyle/>
            <a:p>
              <a:pPr eaLnBrk="0" hangingPunct="0"/>
              <a:r>
                <a:rPr lang="en-US" sz="1200" u="sng" dirty="0">
                  <a:latin typeface="Comic Sans MS" pitchFamily="66" charset="0"/>
                </a:rPr>
                <a:t>Secondary Interventions/Tier 2:</a:t>
              </a:r>
              <a:endParaRPr lang="en-US" sz="1200" dirty="0">
                <a:latin typeface="Comic Sans MS" pitchFamily="66" charset="0"/>
              </a:endParaRPr>
            </a:p>
            <a:p>
              <a:pPr eaLnBrk="0" hangingPunct="0"/>
              <a:r>
                <a:rPr lang="en-US" sz="1200" u="sng" dirty="0">
                  <a:latin typeface="Comic Sans MS" pitchFamily="66" charset="0"/>
                </a:rPr>
                <a:t>- AVID, After School Matters</a:t>
              </a:r>
            </a:p>
            <a:p>
              <a:pPr eaLnBrk="0" hangingPunct="0"/>
              <a:r>
                <a:rPr lang="en-US" sz="1200" u="sng" dirty="0">
                  <a:latin typeface="Comic Sans MS" pitchFamily="66" charset="0"/>
                </a:rPr>
                <a:t>- </a:t>
              </a:r>
              <a:r>
                <a:rPr lang="en-US" sz="1200" u="sng" dirty="0" err="1">
                  <a:latin typeface="Comic Sans MS" pitchFamily="66" charset="0"/>
                </a:rPr>
                <a:t>ELL;Gear</a:t>
              </a:r>
              <a:r>
                <a:rPr lang="en-US" sz="1200" u="sng" dirty="0">
                  <a:latin typeface="Comic Sans MS" pitchFamily="66" charset="0"/>
                </a:rPr>
                <a:t>-up;</a:t>
              </a:r>
            </a:p>
            <a:p>
              <a:pPr eaLnBrk="0" hangingPunct="0"/>
              <a:r>
                <a:rPr lang="en-US" sz="1200" u="sng" dirty="0">
                  <a:latin typeface="Comic Sans MS" pitchFamily="66" charset="0"/>
                </a:rPr>
                <a:t>Summer </a:t>
              </a:r>
              <a:r>
                <a:rPr lang="en-US" sz="1200" u="sng" dirty="0" smtClean="0">
                  <a:latin typeface="Comic Sans MS" pitchFamily="66" charset="0"/>
                </a:rPr>
                <a:t>School(First Year </a:t>
              </a:r>
              <a:r>
                <a:rPr lang="en-US" sz="1200" u="sng" dirty="0">
                  <a:latin typeface="Comic Sans MS" pitchFamily="66" charset="0"/>
                </a:rPr>
                <a:t>Connection)</a:t>
              </a:r>
            </a:p>
            <a:p>
              <a:pPr eaLnBrk="0" hangingPunct="0"/>
              <a:r>
                <a:rPr lang="en-US" sz="1200" u="sng" dirty="0">
                  <a:latin typeface="Comic Sans MS" pitchFamily="66" charset="0"/>
                </a:rPr>
                <a:t>- In </a:t>
              </a:r>
              <a:r>
                <a:rPr lang="en-US" sz="1200" u="sng" dirty="0" err="1">
                  <a:latin typeface="Comic Sans MS" pitchFamily="66" charset="0"/>
                </a:rPr>
                <a:t>HouseTutoring</a:t>
              </a:r>
              <a:r>
                <a:rPr lang="en-US" sz="1200" u="sng" dirty="0">
                  <a:latin typeface="Comic Sans MS" pitchFamily="66" charset="0"/>
                </a:rPr>
                <a:t>- Mentor Moms</a:t>
              </a:r>
            </a:p>
            <a:p>
              <a:pPr eaLnBrk="0" hangingPunct="0"/>
              <a:endParaRPr lang="en-US" sz="1200" dirty="0">
                <a:latin typeface="Comic Sans MS" pitchFamily="66" charset="0"/>
              </a:endParaRPr>
            </a:p>
          </p:txBody>
        </p:sp>
        <p:sp>
          <p:nvSpPr>
            <p:cNvPr id="2072" name="Line 19"/>
            <p:cNvSpPr>
              <a:spLocks noChangeShapeType="1"/>
            </p:cNvSpPr>
            <p:nvPr/>
          </p:nvSpPr>
          <p:spPr bwMode="auto">
            <a:xfrm rot="10739161">
              <a:off x="3648" y="2016"/>
              <a:ext cx="336" cy="1"/>
            </a:xfrm>
            <a:prstGeom prst="line">
              <a:avLst/>
            </a:prstGeom>
            <a:noFill/>
            <a:ln w="88900">
              <a:solidFill>
                <a:schemeClr val="tx1"/>
              </a:solidFill>
              <a:round/>
              <a:headEnd type="triangle" w="med" len="med"/>
              <a:tailEnd/>
            </a:ln>
          </p:spPr>
          <p:txBody>
            <a:bodyPr wrap="none" anchor="ctr"/>
            <a:lstStyle/>
            <a:p>
              <a:endParaRPr lang="en-US"/>
            </a:p>
          </p:txBody>
        </p:sp>
      </p:grpSp>
      <p:grpSp>
        <p:nvGrpSpPr>
          <p:cNvPr id="6" name="Group 20"/>
          <p:cNvGrpSpPr>
            <a:grpSpLocks/>
          </p:cNvGrpSpPr>
          <p:nvPr/>
        </p:nvGrpSpPr>
        <p:grpSpPr bwMode="auto">
          <a:xfrm>
            <a:off x="152400" y="4648197"/>
            <a:ext cx="4724400" cy="1385879"/>
            <a:chOff x="144" y="2929"/>
            <a:chExt cx="4447" cy="397"/>
          </a:xfrm>
        </p:grpSpPr>
        <p:sp>
          <p:nvSpPr>
            <p:cNvPr id="2069" name="Text Box 21"/>
            <p:cNvSpPr txBox="1">
              <a:spLocks noChangeArrowheads="1"/>
            </p:cNvSpPr>
            <p:nvPr/>
          </p:nvSpPr>
          <p:spPr bwMode="auto">
            <a:xfrm>
              <a:off x="144" y="2929"/>
              <a:ext cx="4447" cy="397"/>
            </a:xfrm>
            <a:prstGeom prst="rect">
              <a:avLst/>
            </a:prstGeom>
            <a:noFill/>
            <a:ln w="9525">
              <a:noFill/>
              <a:miter lim="800000"/>
              <a:headEnd/>
              <a:tailEnd/>
            </a:ln>
          </p:spPr>
          <p:txBody>
            <a:bodyPr>
              <a:spAutoFit/>
            </a:bodyPr>
            <a:lstStyle/>
            <a:p>
              <a:pPr eaLnBrk="0" hangingPunct="0"/>
              <a:r>
                <a:rPr lang="en-US" sz="1200" u="sng" dirty="0">
                  <a:latin typeface="Comic Sans MS" pitchFamily="66" charset="0"/>
                </a:rPr>
                <a:t>Universal Intervention</a:t>
              </a:r>
            </a:p>
            <a:p>
              <a:pPr eaLnBrk="0" hangingPunct="0"/>
              <a:r>
                <a:rPr lang="en-US" sz="1200" u="sng" dirty="0">
                  <a:latin typeface="Comic Sans MS" pitchFamily="66" charset="0"/>
                </a:rPr>
                <a:t>Tier 1:</a:t>
              </a:r>
            </a:p>
            <a:p>
              <a:pPr eaLnBrk="0" hangingPunct="0"/>
              <a:r>
                <a:rPr lang="en-US" sz="1200" u="sng" dirty="0">
                  <a:latin typeface="Comic Sans MS" pitchFamily="66" charset="0"/>
                </a:rPr>
                <a:t> In-House Tutoring; Summer </a:t>
              </a:r>
            </a:p>
            <a:p>
              <a:pPr eaLnBrk="0" hangingPunct="0"/>
              <a:r>
                <a:rPr lang="en-US" sz="1200" u="sng" dirty="0">
                  <a:latin typeface="Comic Sans MS" pitchFamily="66" charset="0"/>
                </a:rPr>
                <a:t>School </a:t>
              </a:r>
              <a:r>
                <a:rPr lang="en-US" sz="1200" u="sng" dirty="0" smtClean="0">
                  <a:latin typeface="Comic Sans MS" pitchFamily="66" charset="0"/>
                </a:rPr>
                <a:t>(First Year </a:t>
              </a:r>
              <a:r>
                <a:rPr lang="en-US" sz="1200" u="sng" dirty="0">
                  <a:latin typeface="Comic Sans MS" pitchFamily="66" charset="0"/>
                </a:rPr>
                <a:t>Connection),ASPIRA;_</a:t>
              </a:r>
            </a:p>
            <a:p>
              <a:pPr eaLnBrk="0" hangingPunct="0"/>
              <a:r>
                <a:rPr lang="en-US" sz="1200" u="sng" dirty="0">
                  <a:latin typeface="Comic Sans MS" pitchFamily="66" charset="0"/>
                </a:rPr>
                <a:t>Service Learning;</a:t>
              </a:r>
            </a:p>
            <a:p>
              <a:pPr eaLnBrk="0" hangingPunct="0"/>
              <a:r>
                <a:rPr lang="en-US" sz="1200" u="sng" dirty="0">
                  <a:latin typeface="Comic Sans MS" pitchFamily="66" charset="0"/>
                </a:rPr>
                <a:t>Attendance </a:t>
              </a:r>
              <a:r>
                <a:rPr lang="en-US" sz="1200" u="sng" dirty="0" err="1">
                  <a:latin typeface="Comic Sans MS" pitchFamily="66" charset="0"/>
                </a:rPr>
                <a:t>andTardies</a:t>
              </a:r>
              <a:r>
                <a:rPr lang="en-US" sz="1200" u="sng" dirty="0">
                  <a:latin typeface="Comic Sans MS" pitchFamily="66" charset="0"/>
                </a:rPr>
                <a:t>_</a:t>
              </a:r>
            </a:p>
            <a:p>
              <a:pPr eaLnBrk="0" hangingPunct="0"/>
              <a:r>
                <a:rPr lang="en-US" sz="1200" u="sng" dirty="0">
                  <a:latin typeface="Comic Sans MS" pitchFamily="66" charset="0"/>
                </a:rPr>
                <a:t>SLC; PARR; </a:t>
              </a:r>
              <a:r>
                <a:rPr lang="en-US" sz="1200" u="sng" dirty="0" smtClean="0">
                  <a:latin typeface="Comic Sans MS" pitchFamily="66" charset="0"/>
                </a:rPr>
                <a:t>First Year Seminar</a:t>
              </a:r>
              <a:endParaRPr lang="en-US" sz="1200" dirty="0">
                <a:latin typeface="Comic Sans MS" pitchFamily="66" charset="0"/>
              </a:endParaRPr>
            </a:p>
          </p:txBody>
        </p:sp>
        <p:sp>
          <p:nvSpPr>
            <p:cNvPr id="2070" name="Line 22"/>
            <p:cNvSpPr>
              <a:spLocks noChangeShapeType="1"/>
            </p:cNvSpPr>
            <p:nvPr/>
          </p:nvSpPr>
          <p:spPr bwMode="auto">
            <a:xfrm>
              <a:off x="1392" y="3024"/>
              <a:ext cx="336" cy="0"/>
            </a:xfrm>
            <a:prstGeom prst="line">
              <a:avLst/>
            </a:prstGeom>
            <a:noFill/>
            <a:ln w="88900">
              <a:solidFill>
                <a:schemeClr val="tx1"/>
              </a:solidFill>
              <a:round/>
              <a:headEnd type="triangle" w="med" len="med"/>
              <a:tailEnd/>
            </a:ln>
          </p:spPr>
          <p:txBody>
            <a:bodyPr wrap="none" anchor="ctr"/>
            <a:lstStyle/>
            <a:p>
              <a:endParaRPr lang="en-US"/>
            </a:p>
          </p:txBody>
        </p:sp>
      </p:grpSp>
      <p:grpSp>
        <p:nvGrpSpPr>
          <p:cNvPr id="7" name="Group 23"/>
          <p:cNvGrpSpPr>
            <a:grpSpLocks/>
          </p:cNvGrpSpPr>
          <p:nvPr/>
        </p:nvGrpSpPr>
        <p:grpSpPr bwMode="auto">
          <a:xfrm>
            <a:off x="5257800" y="4800600"/>
            <a:ext cx="3522663" cy="1552575"/>
            <a:chOff x="4032" y="2929"/>
            <a:chExt cx="2219" cy="978"/>
          </a:xfrm>
        </p:grpSpPr>
        <p:sp>
          <p:nvSpPr>
            <p:cNvPr id="2067" name="Text Box 24"/>
            <p:cNvSpPr txBox="1">
              <a:spLocks noChangeArrowheads="1"/>
            </p:cNvSpPr>
            <p:nvPr/>
          </p:nvSpPr>
          <p:spPr bwMode="auto">
            <a:xfrm>
              <a:off x="4512" y="2929"/>
              <a:ext cx="1739" cy="978"/>
            </a:xfrm>
            <a:prstGeom prst="rect">
              <a:avLst/>
            </a:prstGeom>
            <a:noFill/>
            <a:ln w="9525">
              <a:noFill/>
              <a:miter lim="800000"/>
              <a:headEnd/>
              <a:tailEnd/>
            </a:ln>
          </p:spPr>
          <p:txBody>
            <a:bodyPr wrap="none">
              <a:spAutoFit/>
            </a:bodyPr>
            <a:lstStyle/>
            <a:p>
              <a:pPr eaLnBrk="0" hangingPunct="0"/>
              <a:r>
                <a:rPr lang="en-US" sz="1200" u="sng" dirty="0">
                  <a:latin typeface="Comic Sans MS" pitchFamily="66" charset="0"/>
                </a:rPr>
                <a:t>Universal Intervention/Tier 1:</a:t>
              </a:r>
            </a:p>
            <a:p>
              <a:pPr eaLnBrk="0" hangingPunct="0"/>
              <a:r>
                <a:rPr lang="en-US" sz="1200" u="sng" dirty="0">
                  <a:latin typeface="Comic Sans MS" pitchFamily="66" charset="0"/>
                </a:rPr>
                <a:t>-PARR</a:t>
              </a:r>
            </a:p>
            <a:p>
              <a:pPr eaLnBrk="0" hangingPunct="0">
                <a:buFontTx/>
                <a:buChar char="-"/>
              </a:pPr>
              <a:r>
                <a:rPr lang="en-US" sz="1200" u="sng" dirty="0">
                  <a:latin typeface="Comic Sans MS" pitchFamily="66" charset="0"/>
                </a:rPr>
                <a:t>Attendance and Tardy</a:t>
              </a:r>
            </a:p>
            <a:p>
              <a:pPr eaLnBrk="0" hangingPunct="0">
                <a:buFontTx/>
                <a:buChar char="-"/>
              </a:pPr>
              <a:r>
                <a:rPr lang="en-US" sz="1200" u="sng" dirty="0">
                  <a:latin typeface="Comic Sans MS" pitchFamily="66" charset="0"/>
                </a:rPr>
                <a:t>- Small Learning Communities (SLC)</a:t>
              </a:r>
            </a:p>
            <a:p>
              <a:pPr eaLnBrk="0" hangingPunct="0"/>
              <a:endParaRPr lang="en-US" sz="1200" u="sng" dirty="0">
                <a:latin typeface="Comic Sans MS" pitchFamily="66" charset="0"/>
              </a:endParaRPr>
            </a:p>
            <a:p>
              <a:pPr eaLnBrk="0" hangingPunct="0"/>
              <a:endParaRPr lang="en-US" sz="1200" u="sng" dirty="0">
                <a:latin typeface="Comic Sans MS" pitchFamily="66" charset="0"/>
              </a:endParaRPr>
            </a:p>
            <a:p>
              <a:pPr eaLnBrk="0" hangingPunct="0"/>
              <a:r>
                <a:rPr lang="en-US" sz="1200" u="sng" dirty="0">
                  <a:latin typeface="Comic Sans MS" pitchFamily="66" charset="0"/>
                </a:rPr>
                <a:t> </a:t>
              </a:r>
            </a:p>
            <a:p>
              <a:pPr eaLnBrk="0" hangingPunct="0"/>
              <a:endParaRPr lang="en-US" sz="1200" dirty="0">
                <a:latin typeface="Comic Sans MS" pitchFamily="66" charset="0"/>
              </a:endParaRPr>
            </a:p>
          </p:txBody>
        </p:sp>
        <p:sp>
          <p:nvSpPr>
            <p:cNvPr id="2068" name="Line 25"/>
            <p:cNvSpPr>
              <a:spLocks noChangeShapeType="1"/>
            </p:cNvSpPr>
            <p:nvPr/>
          </p:nvSpPr>
          <p:spPr bwMode="auto">
            <a:xfrm rot="10779294">
              <a:off x="4032" y="3024"/>
              <a:ext cx="336" cy="1"/>
            </a:xfrm>
            <a:prstGeom prst="line">
              <a:avLst/>
            </a:prstGeom>
            <a:noFill/>
            <a:ln w="88900">
              <a:solidFill>
                <a:schemeClr val="tx1"/>
              </a:solidFill>
              <a:round/>
              <a:headEnd type="triangle" w="med" len="med"/>
              <a:tailEnd/>
            </a:ln>
          </p:spPr>
          <p:txBody>
            <a:bodyPr wrap="none" anchor="ctr"/>
            <a:lstStyle/>
            <a:p>
              <a:endParaRPr lang="en-US"/>
            </a:p>
          </p:txBody>
        </p:sp>
      </p:grpSp>
      <p:graphicFrame>
        <p:nvGraphicFramePr>
          <p:cNvPr id="2050" name="Object 26"/>
          <p:cNvGraphicFramePr>
            <a:graphicFrameLocks noChangeAspect="1"/>
          </p:cNvGraphicFramePr>
          <p:nvPr/>
        </p:nvGraphicFramePr>
        <p:xfrm>
          <a:off x="3200400" y="2057400"/>
          <a:ext cx="1295400" cy="4410075"/>
        </p:xfrm>
        <a:graphic>
          <a:graphicData uri="http://schemas.openxmlformats.org/presentationml/2006/ole">
            <mc:AlternateContent xmlns:mc="http://schemas.openxmlformats.org/markup-compatibility/2006">
              <mc:Choice xmlns:v="urn:schemas-microsoft-com:vml" Requires="v">
                <p:oleObj spid="_x0000_s2182" name="Drawing" r:id="rId4" imgW="1304925" imgH="4419600" progId="">
                  <p:embed/>
                </p:oleObj>
              </mc:Choice>
              <mc:Fallback>
                <p:oleObj name="Drawing" r:id="rId4" imgW="1304925" imgH="4419600" progId="">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057400"/>
                        <a:ext cx="129540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27"/>
          <p:cNvGraphicFramePr>
            <a:graphicFrameLocks noChangeAspect="1"/>
          </p:cNvGraphicFramePr>
          <p:nvPr/>
        </p:nvGraphicFramePr>
        <p:xfrm>
          <a:off x="4572000" y="2057400"/>
          <a:ext cx="1285875" cy="4410075"/>
        </p:xfrm>
        <a:graphic>
          <a:graphicData uri="http://schemas.openxmlformats.org/presentationml/2006/ole">
            <mc:AlternateContent xmlns:mc="http://schemas.openxmlformats.org/markup-compatibility/2006">
              <mc:Choice xmlns:v="urn:schemas-microsoft-com:vml" Requires="v">
                <p:oleObj spid="_x0000_s2183" name="Drawing" r:id="rId6" imgW="1295400" imgH="4419600" progId="">
                  <p:embed/>
                </p:oleObj>
              </mc:Choice>
              <mc:Fallback>
                <p:oleObj name="Drawing" r:id="rId6" imgW="1295400" imgH="4419600" progId="">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057400"/>
                        <a:ext cx="128587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4" name="Rectangle 28"/>
          <p:cNvSpPr>
            <a:spLocks noGrp="1" noChangeArrowheads="1"/>
          </p:cNvSpPr>
          <p:nvPr>
            <p:ph type="title" idx="4294967295"/>
          </p:nvPr>
        </p:nvSpPr>
        <p:spPr>
          <a:xfrm>
            <a:off x="457200" y="460375"/>
            <a:ext cx="8229600" cy="450850"/>
          </a:xfrm>
        </p:spPr>
        <p:txBody>
          <a:bodyPr>
            <a:normAutofit fontScale="90000"/>
          </a:bodyPr>
          <a:lstStyle/>
          <a:p>
            <a:pPr eaLnBrk="1" hangingPunct="1"/>
            <a:r>
              <a:rPr lang="en-US" sz="2400" b="1" smtClean="0"/>
              <a:t>Designing School-Wide Systems for Student Success</a:t>
            </a:r>
            <a:br>
              <a:rPr lang="en-US" sz="2400" b="1" smtClean="0"/>
            </a:br>
            <a:r>
              <a:rPr lang="en-US" sz="2400" b="1" i="1" smtClean="0"/>
              <a:t>A Response to Intervention Model</a:t>
            </a:r>
          </a:p>
        </p:txBody>
      </p:sp>
      <p:sp>
        <p:nvSpPr>
          <p:cNvPr id="2065" name="Text Box 29"/>
          <p:cNvSpPr txBox="1">
            <a:spLocks noChangeArrowheads="1"/>
          </p:cNvSpPr>
          <p:nvPr/>
        </p:nvSpPr>
        <p:spPr bwMode="auto">
          <a:xfrm>
            <a:off x="533400" y="1524000"/>
            <a:ext cx="2965450" cy="457200"/>
          </a:xfrm>
          <a:prstGeom prst="rect">
            <a:avLst/>
          </a:prstGeom>
          <a:noFill/>
          <a:ln w="9525">
            <a:noFill/>
            <a:miter lim="800000"/>
            <a:headEnd/>
            <a:tailEnd/>
          </a:ln>
        </p:spPr>
        <p:txBody>
          <a:bodyPr wrap="none">
            <a:spAutoFit/>
          </a:bodyPr>
          <a:lstStyle/>
          <a:p>
            <a:r>
              <a:rPr lang="en-US" sz="2400" b="1"/>
              <a:t>Academic Systems</a:t>
            </a:r>
          </a:p>
        </p:txBody>
      </p:sp>
      <p:sp>
        <p:nvSpPr>
          <p:cNvPr id="2066" name="Text Box 30"/>
          <p:cNvSpPr txBox="1">
            <a:spLocks noChangeArrowheads="1"/>
          </p:cNvSpPr>
          <p:nvPr/>
        </p:nvSpPr>
        <p:spPr bwMode="auto">
          <a:xfrm>
            <a:off x="5715000" y="1600200"/>
            <a:ext cx="3082925" cy="457200"/>
          </a:xfrm>
          <a:prstGeom prst="rect">
            <a:avLst/>
          </a:prstGeom>
          <a:noFill/>
          <a:ln w="9525">
            <a:noFill/>
            <a:miter lim="800000"/>
            <a:headEnd/>
            <a:tailEnd/>
          </a:ln>
        </p:spPr>
        <p:txBody>
          <a:bodyPr wrap="none">
            <a:spAutoFit/>
          </a:bodyPr>
          <a:lstStyle/>
          <a:p>
            <a:r>
              <a:rPr lang="en-US" sz="2400" b="1"/>
              <a:t>Behavioral Systems</a:t>
            </a:r>
          </a:p>
        </p:txBody>
      </p:sp>
    </p:spTree>
    <p:extLst>
      <p:ext uri="{BB962C8B-B14F-4D97-AF65-F5344CB8AC3E}">
        <p14:creationId xmlns:p14="http://schemas.microsoft.com/office/powerpoint/2010/main" val="30854106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429000" y="533400"/>
            <a:ext cx="4362450" cy="5715000"/>
          </a:xfrm>
          <a:prstGeom prst="rect">
            <a:avLst/>
          </a:prstGeom>
          <a:noFill/>
          <a:ln w="9525">
            <a:noFill/>
            <a:miter lim="800000"/>
            <a:headEnd/>
            <a:tailEnd/>
          </a:ln>
        </p:spPr>
      </p:pic>
      <p:sp>
        <p:nvSpPr>
          <p:cNvPr id="5" name="Title 4"/>
          <p:cNvSpPr>
            <a:spLocks noGrp="1"/>
          </p:cNvSpPr>
          <p:nvPr>
            <p:ph type="title"/>
          </p:nvPr>
        </p:nvSpPr>
        <p:spPr>
          <a:xfrm>
            <a:off x="457200" y="1981200"/>
            <a:ext cx="2590800" cy="1143000"/>
          </a:xfrm>
        </p:spPr>
        <p:txBody>
          <a:bodyPr>
            <a:normAutofit fontScale="90000"/>
          </a:bodyPr>
          <a:lstStyle/>
          <a:p>
            <a:r>
              <a:rPr lang="en-US" dirty="0" smtClean="0"/>
              <a:t>We All Need Support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cstate="print"/>
          <a:srcRect/>
          <a:stretch>
            <a:fillRect/>
          </a:stretch>
        </p:blipFill>
        <p:spPr bwMode="auto">
          <a:xfrm>
            <a:off x="1828800" y="228600"/>
            <a:ext cx="5303837" cy="3063875"/>
          </a:xfrm>
          <a:prstGeom prst="rect">
            <a:avLst/>
          </a:prstGeom>
          <a:noFill/>
          <a:ln w="9525">
            <a:noFill/>
            <a:miter lim="800000"/>
            <a:headEnd/>
            <a:tailEnd/>
          </a:ln>
          <a:effectLst/>
        </p:spPr>
      </p:pic>
      <p:pic>
        <p:nvPicPr>
          <p:cNvPr id="3079" name="Picture 7"/>
          <p:cNvPicPr>
            <a:picLocks noChangeAspect="1" noChangeArrowheads="1"/>
          </p:cNvPicPr>
          <p:nvPr/>
        </p:nvPicPr>
        <p:blipFill>
          <a:blip r:embed="rId4" cstate="print"/>
          <a:srcRect/>
          <a:stretch>
            <a:fillRect/>
          </a:stretch>
        </p:blipFill>
        <p:spPr bwMode="auto">
          <a:xfrm>
            <a:off x="1905000" y="3505200"/>
            <a:ext cx="5303837" cy="3070225"/>
          </a:xfrm>
          <a:prstGeom prst="rect">
            <a:avLst/>
          </a:prstGeom>
          <a:noFill/>
          <a:ln w="9525">
            <a:noFill/>
            <a:miter lim="800000"/>
            <a:headEnd/>
            <a:tailEnd/>
          </a:ln>
          <a:effectLst/>
        </p:spPr>
      </p:pic>
      <p:sp>
        <p:nvSpPr>
          <p:cNvPr id="11" name="TextBox 10"/>
          <p:cNvSpPr txBox="1"/>
          <p:nvPr/>
        </p:nvSpPr>
        <p:spPr>
          <a:xfrm>
            <a:off x="7239000" y="2743200"/>
            <a:ext cx="1600200" cy="1200329"/>
          </a:xfrm>
          <a:prstGeom prst="rect">
            <a:avLst/>
          </a:prstGeom>
          <a:noFill/>
        </p:spPr>
        <p:txBody>
          <a:bodyPr wrap="square" rtlCol="0">
            <a:spAutoFit/>
          </a:bodyPr>
          <a:lstStyle/>
          <a:p>
            <a:r>
              <a:rPr lang="en-US" dirty="0" smtClean="0"/>
              <a:t>What are our priority months for support?</a:t>
            </a:r>
            <a:endParaRPr lang="en-US" dirty="0"/>
          </a:p>
        </p:txBody>
      </p:sp>
    </p:spTree>
    <p:extLst>
      <p:ext uri="{BB962C8B-B14F-4D97-AF65-F5344CB8AC3E}">
        <p14:creationId xmlns:p14="http://schemas.microsoft.com/office/powerpoint/2010/main" val="16727151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smtClean="0"/>
              <a:t>Build Case with Data: </a:t>
            </a:r>
            <a:br>
              <a:rPr lang="en-US" smtClean="0"/>
            </a:br>
            <a:r>
              <a:rPr lang="en-US" smtClean="0"/>
              <a:t>Create Urgency </a:t>
            </a:r>
            <a:r>
              <a:rPr lang="en-US" sz="2800" smtClean="0"/>
              <a:t>(Kotter, 1995)</a:t>
            </a:r>
          </a:p>
        </p:txBody>
      </p:sp>
      <p:sp>
        <p:nvSpPr>
          <p:cNvPr id="13315" name="Rectangle 3"/>
          <p:cNvSpPr>
            <a:spLocks noGrp="1" noChangeArrowheads="1"/>
          </p:cNvSpPr>
          <p:nvPr>
            <p:ph type="body" idx="1"/>
          </p:nvPr>
        </p:nvSpPr>
        <p:spPr>
          <a:xfrm>
            <a:off x="685800" y="1981200"/>
            <a:ext cx="8305800" cy="4114800"/>
          </a:xfrm>
        </p:spPr>
        <p:txBody>
          <a:bodyPr>
            <a:normAutofit fontScale="92500" lnSpcReduction="10000"/>
          </a:bodyPr>
          <a:lstStyle/>
          <a:p>
            <a:pPr eaLnBrk="1" hangingPunct="1"/>
            <a:r>
              <a:rPr lang="en-US" smtClean="0"/>
              <a:t> Writing a referral is not a bad thing, it is 	necessary!</a:t>
            </a:r>
          </a:p>
          <a:p>
            <a:pPr eaLnBrk="1" hangingPunct="1"/>
            <a:r>
              <a:rPr lang="en-US" smtClean="0"/>
              <a:t> We hope you have fewer reasons</a:t>
            </a:r>
          </a:p>
          <a:p>
            <a:pPr eaLnBrk="1" hangingPunct="1"/>
            <a:r>
              <a:rPr lang="en-US" smtClean="0"/>
              <a:t> Instructional time given to referrals</a:t>
            </a:r>
          </a:p>
          <a:p>
            <a:pPr eaLnBrk="1" hangingPunct="1">
              <a:buFontTx/>
              <a:buNone/>
            </a:pPr>
            <a:r>
              <a:rPr lang="en-US" smtClean="0"/>
              <a:t> 	(20 Minutes per referral)</a:t>
            </a:r>
          </a:p>
          <a:p>
            <a:pPr eaLnBrk="1" hangingPunct="1">
              <a:buFontTx/>
              <a:buNone/>
            </a:pPr>
            <a:r>
              <a:rPr lang="en-US" smtClean="0"/>
              <a:t>	</a:t>
            </a:r>
            <a:r>
              <a:rPr lang="en-US" b="1" smtClean="0"/>
              <a:t>77,400 Minutes</a:t>
            </a:r>
            <a:r>
              <a:rPr lang="en-US" smtClean="0"/>
              <a:t> = </a:t>
            </a:r>
            <a:r>
              <a:rPr lang="en-US" b="1" smtClean="0"/>
              <a:t>1,290 Instructional Hours</a:t>
            </a:r>
          </a:p>
          <a:p>
            <a:pPr eaLnBrk="1" hangingPunct="1">
              <a:buFontTx/>
              <a:buNone/>
            </a:pPr>
            <a:r>
              <a:rPr lang="en-US" smtClean="0"/>
              <a:t>	</a:t>
            </a:r>
          </a:p>
          <a:p>
            <a:pPr eaLnBrk="1" hangingPunct="1">
              <a:buFontTx/>
              <a:buNone/>
            </a:pPr>
            <a:r>
              <a:rPr lang="en-US" smtClean="0"/>
              <a:t>	</a:t>
            </a:r>
          </a:p>
        </p:txBody>
      </p:sp>
    </p:spTree>
    <p:extLst>
      <p:ext uri="{BB962C8B-B14F-4D97-AF65-F5344CB8AC3E}">
        <p14:creationId xmlns:p14="http://schemas.microsoft.com/office/powerpoint/2010/main" val="348001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457200" y="1600200"/>
            <a:ext cx="8229600" cy="4525963"/>
          </a:xfrm>
        </p:spPr>
        <p:txBody>
          <a:bodyPr/>
          <a:lstStyle/>
          <a:p>
            <a:r>
              <a:rPr lang="en-US" i="1" dirty="0" smtClean="0"/>
              <a:t>Given these example, what are some ways you can “ask before you tell” to obtain, maintain, or increase buy-in from staff/schools?</a:t>
            </a:r>
            <a:endParaRPr lang="en-US" i="1" dirty="0"/>
          </a:p>
        </p:txBody>
      </p:sp>
    </p:spTree>
    <p:extLst>
      <p:ext uri="{BB962C8B-B14F-4D97-AF65-F5344CB8AC3E}">
        <p14:creationId xmlns:p14="http://schemas.microsoft.com/office/powerpoint/2010/main" val="25119568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teams in school settings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42755" y="1828800"/>
            <a:ext cx="3605645" cy="4346532"/>
          </a:xfrm>
        </p:spPr>
      </p:pic>
      <p:sp>
        <p:nvSpPr>
          <p:cNvPr id="5" name="TextBox 4"/>
          <p:cNvSpPr txBox="1"/>
          <p:nvPr/>
        </p:nvSpPr>
        <p:spPr>
          <a:xfrm>
            <a:off x="6858000" y="6096000"/>
            <a:ext cx="1273105" cy="369332"/>
          </a:xfrm>
          <a:prstGeom prst="rect">
            <a:avLst/>
          </a:prstGeom>
          <a:noFill/>
        </p:spPr>
        <p:txBody>
          <a:bodyPr wrap="none" rtlCol="0">
            <a:spAutoFit/>
          </a:bodyPr>
          <a:lstStyle/>
          <a:p>
            <a:r>
              <a:rPr lang="en-US" dirty="0" smtClean="0"/>
              <a:t>Duck video </a:t>
            </a:r>
            <a:endParaRPr lang="en-US" dirty="0"/>
          </a:p>
        </p:txBody>
      </p:sp>
    </p:spTree>
    <p:extLst>
      <p:ext uri="{BB962C8B-B14F-4D97-AF65-F5344CB8AC3E}">
        <p14:creationId xmlns:p14="http://schemas.microsoft.com/office/powerpoint/2010/main" val="29644657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altLang="en-US" smtClean="0"/>
          </a:p>
        </p:txBody>
      </p:sp>
      <p:sp>
        <p:nvSpPr>
          <p:cNvPr id="35843" name="Content Placeholder 2"/>
          <p:cNvSpPr>
            <a:spLocks noGrp="1"/>
          </p:cNvSpPr>
          <p:nvPr>
            <p:ph idx="1"/>
          </p:nvPr>
        </p:nvSpPr>
        <p:spPr/>
        <p:txBody>
          <a:bodyPr/>
          <a:lstStyle/>
          <a:p>
            <a:endParaRPr lang="en-US" altLang="en-US" smtClean="0"/>
          </a:p>
        </p:txBody>
      </p:sp>
      <p:pic>
        <p:nvPicPr>
          <p:cNvPr id="35844" name="Picture 2" descr="http://brandimpact.files.wordpress.com/2011/01/consensus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899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2108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pPr eaLnBrk="1" hangingPunct="1"/>
            <a:r>
              <a:rPr lang="en-US" altLang="en-US" smtClean="0"/>
              <a:t>Effective Meetings</a:t>
            </a:r>
          </a:p>
        </p:txBody>
      </p:sp>
      <p:sp>
        <p:nvSpPr>
          <p:cNvPr id="38915" name="Rectangle 3"/>
          <p:cNvSpPr>
            <a:spLocks noGrp="1" noChangeArrowheads="1"/>
          </p:cNvSpPr>
          <p:nvPr>
            <p:ph type="body" sz="half" idx="4294967295"/>
          </p:nvPr>
        </p:nvSpPr>
        <p:spPr>
          <a:xfrm>
            <a:off x="457200" y="1600200"/>
            <a:ext cx="4038600" cy="4525963"/>
          </a:xfrm>
        </p:spPr>
        <p:txBody>
          <a:bodyPr/>
          <a:lstStyle/>
          <a:p>
            <a:pPr eaLnBrk="1" hangingPunct="1"/>
            <a:r>
              <a:rPr lang="en-US" altLang="en-US" sz="2800" smtClean="0"/>
              <a:t>Scheduling and communication </a:t>
            </a:r>
          </a:p>
          <a:p>
            <a:pPr eaLnBrk="1" hangingPunct="1"/>
            <a:r>
              <a:rPr lang="en-US" altLang="en-US" sz="2800" smtClean="0"/>
              <a:t>Creation and use of an agenda </a:t>
            </a:r>
          </a:p>
          <a:p>
            <a:pPr eaLnBrk="1" hangingPunct="1"/>
            <a:r>
              <a:rPr lang="en-US" altLang="en-US" sz="2800" smtClean="0"/>
              <a:t>Meeting begins and ends on-time </a:t>
            </a:r>
          </a:p>
          <a:p>
            <a:pPr eaLnBrk="1" hangingPunct="1"/>
            <a:r>
              <a:rPr lang="en-US" altLang="en-US" sz="2800" smtClean="0"/>
              <a:t>Keeping the meeting on track </a:t>
            </a:r>
          </a:p>
        </p:txBody>
      </p:sp>
      <p:sp>
        <p:nvSpPr>
          <p:cNvPr id="38916" name="Rectangle 4"/>
          <p:cNvSpPr>
            <a:spLocks noGrp="1" noChangeArrowheads="1"/>
          </p:cNvSpPr>
          <p:nvPr>
            <p:ph type="body" sz="half" idx="4294967295"/>
          </p:nvPr>
        </p:nvSpPr>
        <p:spPr>
          <a:xfrm>
            <a:off x="4648200" y="1600200"/>
            <a:ext cx="4038600" cy="4525963"/>
          </a:xfrm>
        </p:spPr>
        <p:txBody>
          <a:bodyPr/>
          <a:lstStyle/>
          <a:p>
            <a:pPr eaLnBrk="1" hangingPunct="1"/>
            <a:r>
              <a:rPr lang="en-US" altLang="en-US" sz="2800" smtClean="0"/>
              <a:t>Action plan/delegating tasks </a:t>
            </a:r>
          </a:p>
          <a:p>
            <a:pPr eaLnBrk="1" hangingPunct="1"/>
            <a:r>
              <a:rPr lang="en-US" altLang="en-US" sz="2800" smtClean="0"/>
              <a:t>Meeting Participation </a:t>
            </a:r>
          </a:p>
          <a:p>
            <a:pPr eaLnBrk="1" hangingPunct="1"/>
            <a:r>
              <a:rPr lang="en-US" altLang="en-US" sz="2800" smtClean="0"/>
              <a:t>Dissemination of meeting notes</a:t>
            </a:r>
            <a:r>
              <a:rPr lang="en-US" altLang="en-US" sz="2800" b="1" smtClean="0"/>
              <a:t> </a:t>
            </a:r>
          </a:p>
        </p:txBody>
      </p:sp>
      <p:sp>
        <p:nvSpPr>
          <p:cNvPr id="38917" name="TextBox 4"/>
          <p:cNvSpPr txBox="1">
            <a:spLocks noChangeArrowheads="1"/>
          </p:cNvSpPr>
          <p:nvPr/>
        </p:nvSpPr>
        <p:spPr bwMode="auto">
          <a:xfrm>
            <a:off x="1066800" y="5867400"/>
            <a:ext cx="7750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See examples: Herding Cats, Bad Meetings, Action Plans, Rate yourself – </a:t>
            </a:r>
          </a:p>
          <a:p>
            <a:pPr eaLnBrk="1" hangingPunct="1"/>
            <a:r>
              <a:rPr lang="en-US" altLang="en-US"/>
              <a:t>handbook</a:t>
            </a:r>
          </a:p>
        </p:txBody>
      </p:sp>
    </p:spTree>
    <p:extLst>
      <p:ext uri="{BB962C8B-B14F-4D97-AF65-F5344CB8AC3E}">
        <p14:creationId xmlns:p14="http://schemas.microsoft.com/office/powerpoint/2010/main" val="28225906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81000"/>
            <a:ext cx="795972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4371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t>Rate </a:t>
            </a:r>
            <a:r>
              <a:rPr lang="en-US" dirty="0"/>
              <a:t>the health of their teams on each </a:t>
            </a:r>
            <a:r>
              <a:rPr lang="en-US" dirty="0" smtClean="0"/>
              <a:t>item</a:t>
            </a:r>
          </a:p>
          <a:p>
            <a:pPr lvl="1"/>
            <a:r>
              <a:rPr lang="en-US" dirty="0" smtClean="0"/>
              <a:t> (use </a:t>
            </a:r>
            <a:r>
              <a:rPr lang="en-US" dirty="0"/>
              <a:t>Effective </a:t>
            </a:r>
            <a:r>
              <a:rPr lang="en-US" dirty="0" smtClean="0"/>
              <a:t>Meetings slide)</a:t>
            </a:r>
          </a:p>
          <a:p>
            <a:pPr lvl="1"/>
            <a:r>
              <a:rPr lang="en-US" dirty="0" smtClean="0"/>
              <a:t> </a:t>
            </a:r>
            <a:r>
              <a:rPr lang="en-US" dirty="0"/>
              <a:t>5 positive  things are going </a:t>
            </a:r>
            <a:r>
              <a:rPr lang="en-US" dirty="0" smtClean="0"/>
              <a:t>great</a:t>
            </a:r>
          </a:p>
          <a:p>
            <a:pPr lvl="1"/>
            <a:r>
              <a:rPr lang="en-US" dirty="0" smtClean="0"/>
              <a:t> </a:t>
            </a:r>
            <a:r>
              <a:rPr lang="en-US" dirty="0"/>
              <a:t>1 not at all and we need to work on </a:t>
            </a:r>
            <a:r>
              <a:rPr lang="en-US" dirty="0" smtClean="0"/>
              <a:t>this</a:t>
            </a:r>
          </a:p>
          <a:p>
            <a:r>
              <a:rPr lang="en-US" dirty="0" smtClean="0"/>
              <a:t>Choose one area to address</a:t>
            </a:r>
          </a:p>
          <a:p>
            <a:pPr lvl="1"/>
            <a:r>
              <a:rPr lang="en-US" dirty="0" smtClean="0"/>
              <a:t>See examples</a:t>
            </a:r>
          </a:p>
          <a:p>
            <a:pPr lvl="1"/>
            <a:r>
              <a:rPr lang="en-US" dirty="0" smtClean="0"/>
              <a:t> </a:t>
            </a:r>
            <a:r>
              <a:rPr lang="en-US" i="1" dirty="0"/>
              <a:t>Meeting Facilitation </a:t>
            </a:r>
            <a:r>
              <a:rPr lang="en-US" i="1" dirty="0" smtClean="0"/>
              <a:t>Rubric </a:t>
            </a:r>
            <a:r>
              <a:rPr lang="en-US" dirty="0" smtClean="0"/>
              <a:t> for more detail</a:t>
            </a:r>
          </a:p>
          <a:p>
            <a:pPr lvl="1"/>
            <a:r>
              <a:rPr lang="en-US" i="1" dirty="0" smtClean="0"/>
              <a:t>Virginia MTSS Agenda </a:t>
            </a:r>
            <a:r>
              <a:rPr lang="en-US" dirty="0" smtClean="0"/>
              <a:t>Example</a:t>
            </a:r>
          </a:p>
        </p:txBody>
      </p:sp>
    </p:spTree>
    <p:extLst>
      <p:ext uri="{BB962C8B-B14F-4D97-AF65-F5344CB8AC3E}">
        <p14:creationId xmlns:p14="http://schemas.microsoft.com/office/powerpoint/2010/main" val="18787413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667000"/>
            <a:ext cx="7772400" cy="1470025"/>
          </a:xfrm>
        </p:spPr>
        <p:txBody>
          <a:bodyPr>
            <a:normAutofit fontScale="90000"/>
          </a:bodyPr>
          <a:lstStyle/>
          <a:p>
            <a:r>
              <a:rPr lang="en-US" dirty="0" smtClean="0"/>
              <a:t>Installation and initial implementation</a:t>
            </a:r>
            <a:br>
              <a:rPr lang="en-US" dirty="0" smtClean="0"/>
            </a:br>
            <a:r>
              <a:rPr lang="en-US" dirty="0" smtClean="0"/>
              <a:t>Using data </a:t>
            </a:r>
            <a:br>
              <a:rPr lang="en-US" dirty="0" smtClean="0"/>
            </a:br>
            <a:r>
              <a:rPr lang="en-US" dirty="0" smtClean="0"/>
              <a:t>Preparing for your core</a:t>
            </a:r>
            <a:br>
              <a:rPr lang="en-US" dirty="0" smtClean="0"/>
            </a:br>
            <a:endParaRPr lang="en-US" dirty="0"/>
          </a:p>
        </p:txBody>
      </p:sp>
      <p:sp>
        <p:nvSpPr>
          <p:cNvPr id="7" name="TextBox 6"/>
          <p:cNvSpPr txBox="1"/>
          <p:nvPr/>
        </p:nvSpPr>
        <p:spPr>
          <a:xfrm>
            <a:off x="6400800" y="6172200"/>
            <a:ext cx="1529778" cy="369332"/>
          </a:xfrm>
          <a:prstGeom prst="rect">
            <a:avLst/>
          </a:prstGeom>
          <a:noFill/>
        </p:spPr>
        <p:txBody>
          <a:bodyPr wrap="none" rtlCol="0">
            <a:spAutoFit/>
          </a:bodyPr>
          <a:lstStyle/>
          <a:p>
            <a:r>
              <a:rPr lang="en-US" dirty="0" smtClean="0"/>
              <a:t>Career Builder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mtClean="0"/>
              <a:t>Question</a:t>
            </a:r>
          </a:p>
        </p:txBody>
      </p:sp>
      <p:sp>
        <p:nvSpPr>
          <p:cNvPr id="96259" name="Rectangle 3"/>
          <p:cNvSpPr>
            <a:spLocks noGrp="1" noChangeArrowheads="1"/>
          </p:cNvSpPr>
          <p:nvPr>
            <p:ph type="body" idx="1"/>
          </p:nvPr>
        </p:nvSpPr>
        <p:spPr/>
        <p:txBody>
          <a:bodyPr/>
          <a:lstStyle/>
          <a:p>
            <a:r>
              <a:rPr lang="en-US" i="1" dirty="0" smtClean="0"/>
              <a:t> If these were your data, how would you respond? (see workbook)</a:t>
            </a:r>
          </a:p>
        </p:txBody>
      </p:sp>
    </p:spTree>
    <p:extLst>
      <p:ext uri="{BB962C8B-B14F-4D97-AF65-F5344CB8AC3E}">
        <p14:creationId xmlns:p14="http://schemas.microsoft.com/office/powerpoint/2010/main" val="13918597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Hang in there</a:t>
            </a:r>
            <a:r>
              <a:rPr lang="en-US" dirty="0"/>
              <a:t>!</a:t>
            </a:r>
          </a:p>
        </p:txBody>
      </p:sp>
      <p:pic>
        <p:nvPicPr>
          <p:cNvPr id="1026" name="Picture 2"/>
          <p:cNvPicPr>
            <a:picLocks noChangeAspect="1" noChangeArrowheads="1"/>
          </p:cNvPicPr>
          <p:nvPr/>
        </p:nvPicPr>
        <p:blipFill>
          <a:blip r:embed="rId3" cstate="print"/>
          <a:srcRect/>
          <a:stretch>
            <a:fillRect/>
          </a:stretch>
        </p:blipFill>
        <p:spPr bwMode="auto">
          <a:xfrm>
            <a:off x="1447800" y="1295400"/>
            <a:ext cx="6096000" cy="517890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9"/>
          <p:cNvGraphicFramePr>
            <a:graphicFrameLocks noChangeAspect="1"/>
          </p:cNvGraphicFramePr>
          <p:nvPr/>
        </p:nvGraphicFramePr>
        <p:xfrm>
          <a:off x="431800" y="1193800"/>
          <a:ext cx="8280400" cy="5487988"/>
        </p:xfrm>
        <a:graphic>
          <a:graphicData uri="http://schemas.openxmlformats.org/drawingml/2006/chart">
            <c:chart xmlns:c="http://schemas.openxmlformats.org/drawingml/2006/chart" xmlns:r="http://schemas.openxmlformats.org/officeDocument/2006/relationships" r:id="rId3"/>
          </a:graphicData>
        </a:graphic>
      </p:graphicFrame>
      <p:sp>
        <p:nvSpPr>
          <p:cNvPr id="5123" name="Rectangle 3"/>
          <p:cNvSpPr>
            <a:spLocks noGrp="1" noChangeArrowheads="1"/>
          </p:cNvSpPr>
          <p:nvPr>
            <p:ph type="title"/>
          </p:nvPr>
        </p:nvSpPr>
        <p:spPr>
          <a:xfrm>
            <a:off x="457200" y="274638"/>
            <a:ext cx="8229600" cy="792162"/>
          </a:xfrm>
        </p:spPr>
        <p:txBody>
          <a:bodyPr/>
          <a:lstStyle/>
          <a:p>
            <a:r>
              <a:rPr lang="en-US" smtClean="0"/>
              <a:t>SET Data School 2 (year 1)</a:t>
            </a:r>
          </a:p>
        </p:txBody>
      </p:sp>
    </p:spTree>
    <p:extLst>
      <p:ext uri="{BB962C8B-B14F-4D97-AF65-F5344CB8AC3E}">
        <p14:creationId xmlns:p14="http://schemas.microsoft.com/office/powerpoint/2010/main" val="194162400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srcRect/>
          <a:stretch>
            <a:fillRect/>
          </a:stretch>
        </p:blipFill>
        <p:spPr bwMode="auto">
          <a:xfrm>
            <a:off x="234950" y="466725"/>
            <a:ext cx="8674100" cy="5930900"/>
          </a:xfrm>
          <a:prstGeom prst="rect">
            <a:avLst/>
          </a:prstGeom>
          <a:noFill/>
          <a:ln w="9525">
            <a:noFill/>
            <a:miter lim="800000"/>
            <a:headEnd/>
            <a:tailEnd/>
          </a:ln>
        </p:spPr>
      </p:pic>
    </p:spTree>
    <p:extLst>
      <p:ext uri="{BB962C8B-B14F-4D97-AF65-F5344CB8AC3E}">
        <p14:creationId xmlns:p14="http://schemas.microsoft.com/office/powerpoint/2010/main" val="14271879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cstate="print"/>
          <a:srcRect/>
          <a:stretch>
            <a:fillRect/>
          </a:stretch>
        </p:blipFill>
        <p:spPr bwMode="auto">
          <a:xfrm>
            <a:off x="234950" y="466725"/>
            <a:ext cx="8674100" cy="5930900"/>
          </a:xfrm>
          <a:prstGeom prst="rect">
            <a:avLst/>
          </a:prstGeom>
          <a:noFill/>
          <a:ln w="9525">
            <a:noFill/>
            <a:miter lim="800000"/>
            <a:headEnd/>
            <a:tailEnd/>
          </a:ln>
        </p:spPr>
      </p:pic>
    </p:spTree>
    <p:extLst>
      <p:ext uri="{BB962C8B-B14F-4D97-AF65-F5344CB8AC3E}">
        <p14:creationId xmlns:p14="http://schemas.microsoft.com/office/powerpoint/2010/main" val="7897030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cstate="print"/>
          <a:srcRect/>
          <a:stretch>
            <a:fillRect/>
          </a:stretch>
        </p:blipFill>
        <p:spPr bwMode="auto">
          <a:xfrm>
            <a:off x="234950" y="463550"/>
            <a:ext cx="8674100" cy="5930900"/>
          </a:xfrm>
          <a:prstGeom prst="rect">
            <a:avLst/>
          </a:prstGeom>
          <a:noFill/>
          <a:ln w="9525">
            <a:noFill/>
            <a:miter lim="800000"/>
            <a:headEnd/>
            <a:tailEnd/>
          </a:ln>
        </p:spPr>
      </p:pic>
    </p:spTree>
    <p:extLst>
      <p:ext uri="{BB962C8B-B14F-4D97-AF65-F5344CB8AC3E}">
        <p14:creationId xmlns:p14="http://schemas.microsoft.com/office/powerpoint/2010/main" val="224081380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t>Priorities</a:t>
            </a:r>
          </a:p>
        </p:txBody>
      </p:sp>
      <p:sp>
        <p:nvSpPr>
          <p:cNvPr id="100355" name="Rectangle 3"/>
          <p:cNvSpPr>
            <a:spLocks noGrp="1" noChangeArrowheads="1"/>
          </p:cNvSpPr>
          <p:nvPr>
            <p:ph type="body" idx="1"/>
          </p:nvPr>
        </p:nvSpPr>
        <p:spPr/>
        <p:txBody>
          <a:bodyPr/>
          <a:lstStyle/>
          <a:p>
            <a:r>
              <a:rPr lang="en-US" dirty="0" smtClean="0"/>
              <a:t> Teaching, Acknowledging, Redirection 	training for teachers of first year high 	school students</a:t>
            </a:r>
          </a:p>
          <a:p>
            <a:r>
              <a:rPr lang="en-US" dirty="0" smtClean="0"/>
              <a:t> Orientation for first year high school students</a:t>
            </a:r>
          </a:p>
          <a:p>
            <a:r>
              <a:rPr lang="en-US" dirty="0" smtClean="0"/>
              <a:t> Circuit training for staff during opening of 	school</a:t>
            </a:r>
          </a:p>
          <a:p>
            <a:r>
              <a:rPr lang="en-US" dirty="0" smtClean="0"/>
              <a:t> School store opens and training provided 	for 	staff</a:t>
            </a:r>
          </a:p>
        </p:txBody>
      </p:sp>
    </p:spTree>
    <p:extLst>
      <p:ext uri="{BB962C8B-B14F-4D97-AF65-F5344CB8AC3E}">
        <p14:creationId xmlns:p14="http://schemas.microsoft.com/office/powerpoint/2010/main" val="115855732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49" name="Title 1"/>
          <p:cNvSpPr>
            <a:spLocks noGrp="1"/>
          </p:cNvSpPr>
          <p:nvPr>
            <p:ph type="title" idx="4294967295"/>
          </p:nvPr>
        </p:nvSpPr>
        <p:spPr/>
        <p:txBody>
          <a:bodyPr/>
          <a:lstStyle/>
          <a:p>
            <a:r>
              <a:rPr lang="en-US">
                <a:latin typeface="Arial" charset="0"/>
              </a:rPr>
              <a:t>Types of Existing Data</a:t>
            </a:r>
          </a:p>
        </p:txBody>
      </p:sp>
      <p:sp>
        <p:nvSpPr>
          <p:cNvPr id="78850" name="Content Placeholder 2"/>
          <p:cNvSpPr>
            <a:spLocks noGrp="1"/>
          </p:cNvSpPr>
          <p:nvPr>
            <p:ph idx="4294967295"/>
          </p:nvPr>
        </p:nvSpPr>
        <p:spPr/>
        <p:txBody>
          <a:bodyPr/>
          <a:lstStyle/>
          <a:p>
            <a:r>
              <a:rPr lang="en-US">
                <a:latin typeface="Arial" charset="0"/>
              </a:rPr>
              <a:t>Office Discipline Referral Data</a:t>
            </a:r>
          </a:p>
          <a:p>
            <a:r>
              <a:rPr lang="en-US" b="1">
                <a:latin typeface="Arial" charset="0"/>
              </a:rPr>
              <a:t>GPA (8</a:t>
            </a:r>
            <a:r>
              <a:rPr lang="en-US" b="1" baseline="30000">
                <a:latin typeface="Arial" charset="0"/>
              </a:rPr>
              <a:t>th</a:t>
            </a:r>
            <a:r>
              <a:rPr lang="en-US" b="1">
                <a:latin typeface="Arial" charset="0"/>
              </a:rPr>
              <a:t> and 9</a:t>
            </a:r>
            <a:r>
              <a:rPr lang="en-US" b="1" baseline="30000">
                <a:latin typeface="Arial" charset="0"/>
              </a:rPr>
              <a:t>th</a:t>
            </a:r>
            <a:r>
              <a:rPr lang="en-US" b="1">
                <a:latin typeface="Arial" charset="0"/>
              </a:rPr>
              <a:t> grade)</a:t>
            </a:r>
          </a:p>
          <a:p>
            <a:r>
              <a:rPr lang="en-US">
                <a:latin typeface="Arial" charset="0"/>
              </a:rPr>
              <a:t>Credits toward graduation</a:t>
            </a:r>
          </a:p>
          <a:p>
            <a:r>
              <a:rPr lang="en-US" b="1">
                <a:latin typeface="Arial" charset="0"/>
              </a:rPr>
              <a:t>Attendance</a:t>
            </a:r>
          </a:p>
          <a:p>
            <a:r>
              <a:rPr lang="en-US">
                <a:latin typeface="Arial" charset="0"/>
              </a:rPr>
              <a:t>Failing grades </a:t>
            </a:r>
          </a:p>
          <a:p>
            <a:r>
              <a:rPr lang="en-US">
                <a:latin typeface="Arial" charset="0"/>
              </a:rPr>
              <a:t>Statewide assessments</a:t>
            </a:r>
          </a:p>
          <a:p>
            <a:r>
              <a:rPr lang="en-US">
                <a:latin typeface="Arial" charset="0"/>
              </a:rPr>
              <a:t>Existing screening data</a:t>
            </a:r>
          </a:p>
          <a:p>
            <a:pPr>
              <a:buFontTx/>
              <a:buNone/>
            </a:pPr>
            <a:endParaRPr lang="en-US">
              <a:latin typeface="Arial" charset="0"/>
            </a:endParaRPr>
          </a:p>
        </p:txBody>
      </p:sp>
      <p:sp>
        <p:nvSpPr>
          <p:cNvPr id="78851" name="Rectangle 3"/>
          <p:cNvSpPr>
            <a:spLocks noChangeArrowheads="1"/>
          </p:cNvSpPr>
          <p:nvPr/>
        </p:nvSpPr>
        <p:spPr bwMode="auto">
          <a:xfrm>
            <a:off x="4267200" y="3505200"/>
            <a:ext cx="4724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600">
                <a:solidFill>
                  <a:srgbClr val="000000"/>
                </a:solidFill>
              </a:rPr>
              <a:t> (Burke, 2015; Heppen, O'Cummings, &amp; </a:t>
            </a:r>
          </a:p>
          <a:p>
            <a:pPr eaLnBrk="1" hangingPunct="1"/>
            <a:r>
              <a:rPr lang="en-US" sz="1600">
                <a:solidFill>
                  <a:srgbClr val="000000"/>
                </a:solidFill>
              </a:rPr>
              <a:t>Therriault,2009; McIntosh, Flannery, </a:t>
            </a:r>
          </a:p>
          <a:p>
            <a:pPr eaLnBrk="1" hangingPunct="1"/>
            <a:r>
              <a:rPr lang="en-US" sz="1600">
                <a:solidFill>
                  <a:srgbClr val="000000"/>
                </a:solidFill>
              </a:rPr>
              <a:t>Sugai, Braun, &amp; Cochrane, 2008; McIntosh et al., 2009)</a:t>
            </a:r>
          </a:p>
        </p:txBody>
      </p:sp>
    </p:spTree>
    <p:extLst>
      <p:ext uri="{BB962C8B-B14F-4D97-AF65-F5344CB8AC3E}">
        <p14:creationId xmlns:p14="http://schemas.microsoft.com/office/powerpoint/2010/main" val="25690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Effective School Environments</a:t>
            </a:r>
            <a:endParaRPr lang="en-US" dirty="0"/>
          </a:p>
        </p:txBody>
      </p:sp>
      <p:sp>
        <p:nvSpPr>
          <p:cNvPr id="5" name="Subtitle 4"/>
          <p:cNvSpPr>
            <a:spLocks noGrp="1"/>
          </p:cNvSpPr>
          <p:nvPr>
            <p:ph type="subTitle" idx="1"/>
          </p:nvPr>
        </p:nvSpPr>
        <p:spPr/>
        <p:txBody>
          <a:bodyPr/>
          <a:lstStyle/>
          <a:p>
            <a:endParaRPr lang="en-US" dirty="0"/>
          </a:p>
        </p:txBody>
      </p:sp>
      <p:sp>
        <p:nvSpPr>
          <p:cNvPr id="6" name="TextBox 5"/>
          <p:cNvSpPr txBox="1"/>
          <p:nvPr/>
        </p:nvSpPr>
        <p:spPr>
          <a:xfrm>
            <a:off x="6858000" y="6172200"/>
            <a:ext cx="1529778" cy="369332"/>
          </a:xfrm>
          <a:prstGeom prst="rect">
            <a:avLst/>
          </a:prstGeom>
          <a:noFill/>
        </p:spPr>
        <p:txBody>
          <a:bodyPr wrap="none" rtlCol="0">
            <a:spAutoFit/>
          </a:bodyPr>
          <a:lstStyle/>
          <a:p>
            <a:r>
              <a:rPr lang="en-US" dirty="0" smtClean="0"/>
              <a:t>Career Builder</a:t>
            </a:r>
            <a:endParaRPr lang="en-US" dirty="0"/>
          </a:p>
        </p:txBody>
      </p:sp>
    </p:spTree>
    <p:extLst>
      <p:ext uri="{BB962C8B-B14F-4D97-AF65-F5344CB8AC3E}">
        <p14:creationId xmlns:p14="http://schemas.microsoft.com/office/powerpoint/2010/main" val="110220403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dirty="0" smtClean="0"/>
              <a:t>Reflection</a:t>
            </a:r>
          </a:p>
        </p:txBody>
      </p:sp>
      <p:sp>
        <p:nvSpPr>
          <p:cNvPr id="96259" name="Rectangle 3"/>
          <p:cNvSpPr>
            <a:spLocks noGrp="1" noChangeArrowheads="1"/>
          </p:cNvSpPr>
          <p:nvPr>
            <p:ph type="body" idx="1"/>
          </p:nvPr>
        </p:nvSpPr>
        <p:spPr/>
        <p:txBody>
          <a:bodyPr/>
          <a:lstStyle/>
          <a:p>
            <a:r>
              <a:rPr lang="en-US" dirty="0" smtClean="0"/>
              <a:t> See </a:t>
            </a:r>
            <a:r>
              <a:rPr lang="en-US" dirty="0"/>
              <a:t>Handout “Supportive Environments </a:t>
            </a:r>
            <a:r>
              <a:rPr lang="en-US" dirty="0" smtClean="0"/>
              <a:t>Quiz”</a:t>
            </a:r>
          </a:p>
          <a:p>
            <a:r>
              <a:rPr lang="en-US" dirty="0"/>
              <a:t> </a:t>
            </a:r>
            <a:r>
              <a:rPr lang="en-US" dirty="0" smtClean="0"/>
              <a:t>Take the quiz</a:t>
            </a:r>
          </a:p>
        </p:txBody>
      </p:sp>
    </p:spTree>
    <p:extLst>
      <p:ext uri="{BB962C8B-B14F-4D97-AF65-F5344CB8AC3E}">
        <p14:creationId xmlns:p14="http://schemas.microsoft.com/office/powerpoint/2010/main" val="32253793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grpSp>
        <p:nvGrpSpPr>
          <p:cNvPr id="10" name="Group 9"/>
          <p:cNvGrpSpPr/>
          <p:nvPr/>
        </p:nvGrpSpPr>
        <p:grpSpPr>
          <a:xfrm>
            <a:off x="685800" y="1295400"/>
            <a:ext cx="4216456" cy="1924812"/>
            <a:chOff x="685800" y="1295400"/>
            <a:chExt cx="4216456" cy="1924812"/>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295400"/>
              <a:ext cx="4216456" cy="1924812"/>
            </a:xfrm>
            <a:prstGeom prst="rect">
              <a:avLst/>
            </a:prstGeom>
          </p:spPr>
        </p:pic>
        <p:sp>
          <p:nvSpPr>
            <p:cNvPr id="7" name="TextBox 6"/>
            <p:cNvSpPr txBox="1"/>
            <p:nvPr/>
          </p:nvSpPr>
          <p:spPr>
            <a:xfrm>
              <a:off x="1143000" y="1447800"/>
              <a:ext cx="726481" cy="584775"/>
            </a:xfrm>
            <a:prstGeom prst="rect">
              <a:avLst/>
            </a:prstGeom>
            <a:noFill/>
          </p:spPr>
          <p:txBody>
            <a:bodyPr wrap="none" rtlCol="0">
              <a:spAutoFit/>
            </a:bodyPr>
            <a:lstStyle/>
            <a:p>
              <a:r>
                <a:rPr lang="en-US" sz="3200" dirty="0" smtClean="0"/>
                <a:t>1-3</a:t>
              </a:r>
              <a:endParaRPr lang="en-US" sz="3200" dirty="0"/>
            </a:p>
          </p:txBody>
        </p:sp>
      </p:grpSp>
      <p:grpSp>
        <p:nvGrpSpPr>
          <p:cNvPr id="11" name="Group 10"/>
          <p:cNvGrpSpPr/>
          <p:nvPr/>
        </p:nvGrpSpPr>
        <p:grpSpPr>
          <a:xfrm>
            <a:off x="5943600" y="1447800"/>
            <a:ext cx="2257425" cy="3295650"/>
            <a:chOff x="5943600" y="1447800"/>
            <a:chExt cx="2257425" cy="3295650"/>
          </a:xfrm>
        </p:grpSpPr>
        <p:pic>
          <p:nvPicPr>
            <p:cNvPr id="5" name="Picture 4" descr="Being the boss_.jpg"/>
            <p:cNvPicPr>
              <a:picLocks noChangeAspect="1"/>
            </p:cNvPicPr>
            <p:nvPr/>
          </p:nvPicPr>
          <p:blipFill>
            <a:blip r:embed="rId4" cstate="print"/>
            <a:stretch>
              <a:fillRect/>
            </a:stretch>
          </p:blipFill>
          <p:spPr>
            <a:xfrm>
              <a:off x="5943600" y="1447800"/>
              <a:ext cx="2257425" cy="3295650"/>
            </a:xfrm>
            <a:prstGeom prst="rect">
              <a:avLst/>
            </a:prstGeom>
          </p:spPr>
        </p:pic>
        <p:sp>
          <p:nvSpPr>
            <p:cNvPr id="8" name="TextBox 7"/>
            <p:cNvSpPr txBox="1"/>
            <p:nvPr/>
          </p:nvSpPr>
          <p:spPr>
            <a:xfrm>
              <a:off x="6019800" y="1600200"/>
              <a:ext cx="793807" cy="646331"/>
            </a:xfrm>
            <a:prstGeom prst="rect">
              <a:avLst/>
            </a:prstGeom>
            <a:noFill/>
          </p:spPr>
          <p:txBody>
            <a:bodyPr wrap="none" rtlCol="0">
              <a:spAutoFit/>
            </a:bodyPr>
            <a:lstStyle/>
            <a:p>
              <a:r>
                <a:rPr lang="en-US" sz="3600" dirty="0" smtClean="0"/>
                <a:t>4-5</a:t>
              </a:r>
              <a:endParaRPr lang="en-US" sz="3600" dirty="0"/>
            </a:p>
          </p:txBody>
        </p:sp>
      </p:grpSp>
      <p:grpSp>
        <p:nvGrpSpPr>
          <p:cNvPr id="12" name="Group 11"/>
          <p:cNvGrpSpPr/>
          <p:nvPr/>
        </p:nvGrpSpPr>
        <p:grpSpPr>
          <a:xfrm>
            <a:off x="1066800" y="4267200"/>
            <a:ext cx="4038600" cy="1636931"/>
            <a:chOff x="1066800" y="4267200"/>
            <a:chExt cx="4038600" cy="1636931"/>
          </a:xfrm>
        </p:grpSpPr>
        <p:pic>
          <p:nvPicPr>
            <p:cNvPr id="6" name="Picture 5" descr="zappos-logo.jpg"/>
            <p:cNvPicPr>
              <a:picLocks noChangeAspect="1"/>
            </p:cNvPicPr>
            <p:nvPr/>
          </p:nvPicPr>
          <p:blipFill>
            <a:blip r:embed="rId5" cstate="print"/>
            <a:stretch>
              <a:fillRect/>
            </a:stretch>
          </p:blipFill>
          <p:spPr>
            <a:xfrm>
              <a:off x="1066800" y="4267200"/>
              <a:ext cx="4038600" cy="1553938"/>
            </a:xfrm>
            <a:prstGeom prst="rect">
              <a:avLst/>
            </a:prstGeom>
          </p:spPr>
        </p:pic>
        <p:sp>
          <p:nvSpPr>
            <p:cNvPr id="9" name="TextBox 8"/>
            <p:cNvSpPr txBox="1"/>
            <p:nvPr/>
          </p:nvSpPr>
          <p:spPr>
            <a:xfrm>
              <a:off x="1447800" y="5257800"/>
              <a:ext cx="418704" cy="646331"/>
            </a:xfrm>
            <a:prstGeom prst="rect">
              <a:avLst/>
            </a:prstGeom>
            <a:noFill/>
          </p:spPr>
          <p:txBody>
            <a:bodyPr wrap="none" rtlCol="0">
              <a:spAutoFit/>
            </a:bodyPr>
            <a:lstStyle/>
            <a:p>
              <a:r>
                <a:rPr lang="en-US" sz="3600" dirty="0" smtClean="0"/>
                <a:t>6</a:t>
              </a:r>
              <a:endParaRPr lang="en-US" sz="3600" dirty="0"/>
            </a:p>
          </p:txBody>
        </p:sp>
      </p:grpSp>
      <p:sp>
        <p:nvSpPr>
          <p:cNvPr id="3" name="TextBox 2"/>
          <p:cNvSpPr txBox="1"/>
          <p:nvPr/>
        </p:nvSpPr>
        <p:spPr>
          <a:xfrm>
            <a:off x="1447800" y="6248400"/>
            <a:ext cx="4146071" cy="369332"/>
          </a:xfrm>
          <a:prstGeom prst="rect">
            <a:avLst/>
          </a:prstGeom>
          <a:noFill/>
        </p:spPr>
        <p:txBody>
          <a:bodyPr wrap="none" rtlCol="0">
            <a:spAutoFit/>
          </a:bodyPr>
          <a:lstStyle/>
          <a:p>
            <a:r>
              <a:rPr lang="en-US" dirty="0" smtClean="0"/>
              <a:t>See short example video 0-1:36; 2:17-2:32</a:t>
            </a:r>
            <a:endParaRPr lang="en-US" dirty="0"/>
          </a:p>
        </p:txBody>
      </p:sp>
    </p:spTree>
    <p:extLst>
      <p:ext uri="{BB962C8B-B14F-4D97-AF65-F5344CB8AC3E}">
        <p14:creationId xmlns:p14="http://schemas.microsoft.com/office/powerpoint/2010/main" val="337685905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r>
              <a:rPr lang="en-US" dirty="0" smtClean="0"/>
              <a:t>Classroom</a:t>
            </a:r>
          </a:p>
        </p:txBody>
      </p:sp>
      <p:sp>
        <p:nvSpPr>
          <p:cNvPr id="13315" name="Subtitle 2"/>
          <p:cNvSpPr>
            <a:spLocks noGrp="1"/>
          </p:cNvSpPr>
          <p:nvPr>
            <p:ph type="subTitle" idx="1"/>
          </p:nvPr>
        </p:nvSpPr>
        <p:spPr/>
        <p:txBody>
          <a:bodyPr/>
          <a:lstStyle/>
          <a:p>
            <a:r>
              <a:rPr lang="en-US" smtClean="0">
                <a:solidFill>
                  <a:schemeClr val="tx1"/>
                </a:solidFill>
              </a:rPr>
              <a:t>Tell me about your favorite class and  teacher</a:t>
            </a:r>
          </a:p>
        </p:txBody>
      </p:sp>
    </p:spTree>
    <p:extLst>
      <p:ext uri="{BB962C8B-B14F-4D97-AF65-F5344CB8AC3E}">
        <p14:creationId xmlns:p14="http://schemas.microsoft.com/office/powerpoint/2010/main" val="25938021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US" altLang="en-US" dirty="0" err="1" smtClean="0"/>
              <a:t>Powerpoints</a:t>
            </a:r>
            <a:r>
              <a:rPr lang="en-US" altLang="en-US" dirty="0" smtClean="0"/>
              <a:t>: </a:t>
            </a:r>
            <a:r>
              <a:rPr lang="en-US" dirty="0" smtClean="0"/>
              <a:t>Enduring Understandings </a:t>
            </a:r>
            <a:endParaRPr lang="en-US" altLang="en-US" dirty="0" smtClean="0"/>
          </a:p>
        </p:txBody>
      </p:sp>
      <p:sp>
        <p:nvSpPr>
          <p:cNvPr id="9219" name="Content Placeholder 2"/>
          <p:cNvSpPr>
            <a:spLocks noGrp="1"/>
          </p:cNvSpPr>
          <p:nvPr>
            <p:ph idx="1"/>
          </p:nvPr>
        </p:nvSpPr>
        <p:spPr/>
        <p:txBody>
          <a:bodyPr/>
          <a:lstStyle/>
          <a:p>
            <a:pPr>
              <a:buNone/>
              <a:defRPr/>
            </a:pPr>
            <a:r>
              <a:rPr lang="en-US" b="1" dirty="0" smtClean="0"/>
              <a:t>We need each </a:t>
            </a:r>
            <a:r>
              <a:rPr lang="en-US" dirty="0" smtClean="0"/>
              <a:t>other to accomplish the goal of improving outcomes</a:t>
            </a:r>
          </a:p>
          <a:p>
            <a:pPr>
              <a:buNone/>
              <a:defRPr/>
            </a:pPr>
            <a:endParaRPr lang="en-US" dirty="0" smtClean="0"/>
          </a:p>
          <a:p>
            <a:pPr>
              <a:buNone/>
              <a:defRPr/>
            </a:pPr>
            <a:r>
              <a:rPr lang="en-US" dirty="0" smtClean="0"/>
              <a:t>We need to </a:t>
            </a:r>
            <a:r>
              <a:rPr lang="en-US" b="1" dirty="0" smtClean="0"/>
              <a:t>use data </a:t>
            </a:r>
            <a:r>
              <a:rPr lang="en-US" dirty="0" smtClean="0"/>
              <a:t>to plan for interventions</a:t>
            </a:r>
          </a:p>
          <a:p>
            <a:pPr>
              <a:buNone/>
              <a:defRPr/>
            </a:pPr>
            <a:endParaRPr lang="en-US" altLang="en-US" dirty="0" smtClean="0"/>
          </a:p>
          <a:p>
            <a:pPr>
              <a:buNone/>
              <a:defRPr/>
            </a:pPr>
            <a:r>
              <a:rPr lang="en-US" altLang="en-US" dirty="0" smtClean="0"/>
              <a:t>Teams should able to identify the components of developing an </a:t>
            </a:r>
            <a:r>
              <a:rPr lang="en-US" altLang="en-US" b="1" dirty="0" smtClean="0"/>
              <a:t>effective school climate</a:t>
            </a:r>
          </a:p>
          <a:p>
            <a:pPr>
              <a:buNone/>
              <a:defRPr/>
            </a:pPr>
            <a:endParaRPr lang="en-US" altLang="en-US" dirty="0" smtClean="0"/>
          </a:p>
          <a:p>
            <a:pPr>
              <a:buNone/>
              <a:defRPr/>
            </a:pPr>
            <a:endParaRPr lang="en-US" dirty="0" smtClean="0"/>
          </a:p>
          <a:p>
            <a:pPr>
              <a:buNone/>
              <a:defRPr/>
            </a:pPr>
            <a:endParaRPr lang="en-US" altLang="en-US" dirty="0" smtClean="0"/>
          </a:p>
        </p:txBody>
      </p:sp>
    </p:spTree>
    <p:extLst>
      <p:ext uri="{BB962C8B-B14F-4D97-AF65-F5344CB8AC3E}">
        <p14:creationId xmlns:p14="http://schemas.microsoft.com/office/powerpoint/2010/main" val="396193660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dirty="0" smtClean="0"/>
              <a:t>Components of Effective Classroom Settings</a:t>
            </a:r>
          </a:p>
        </p:txBody>
      </p:sp>
      <p:sp>
        <p:nvSpPr>
          <p:cNvPr id="14339" name="Content Placeholder 2"/>
          <p:cNvSpPr>
            <a:spLocks noGrp="1"/>
          </p:cNvSpPr>
          <p:nvPr>
            <p:ph idx="1"/>
          </p:nvPr>
        </p:nvSpPr>
        <p:spPr/>
        <p:txBody>
          <a:bodyPr/>
          <a:lstStyle/>
          <a:p>
            <a:r>
              <a:rPr lang="en-US" dirty="0" smtClean="0"/>
              <a:t> Maximized Structure</a:t>
            </a:r>
          </a:p>
          <a:p>
            <a:r>
              <a:rPr lang="en-US" dirty="0" smtClean="0"/>
              <a:t> Post, teach, model reinforce expectations</a:t>
            </a:r>
          </a:p>
          <a:p>
            <a:r>
              <a:rPr lang="en-US" dirty="0" smtClean="0"/>
              <a:t> Active engagement</a:t>
            </a:r>
          </a:p>
          <a:p>
            <a:r>
              <a:rPr lang="en-US" dirty="0" smtClean="0"/>
              <a:t> Varity of ways to acknowledge</a:t>
            </a:r>
          </a:p>
          <a:p>
            <a:pPr lvl="1"/>
            <a:r>
              <a:rPr lang="en-US" dirty="0" smtClean="0"/>
              <a:t>Including success!</a:t>
            </a:r>
          </a:p>
          <a:p>
            <a:r>
              <a:rPr lang="en-US" dirty="0" smtClean="0"/>
              <a:t> Continuum of ways to respond</a:t>
            </a:r>
          </a:p>
        </p:txBody>
      </p:sp>
      <p:sp>
        <p:nvSpPr>
          <p:cNvPr id="14340" name="TextBox 3"/>
          <p:cNvSpPr txBox="1">
            <a:spLocks noChangeArrowheads="1"/>
          </p:cNvSpPr>
          <p:nvPr/>
        </p:nvSpPr>
        <p:spPr bwMode="auto">
          <a:xfrm>
            <a:off x="1981200" y="5791200"/>
            <a:ext cx="5737225" cy="646113"/>
          </a:xfrm>
          <a:prstGeom prst="rect">
            <a:avLst/>
          </a:prstGeom>
          <a:noFill/>
          <a:ln w="9525">
            <a:noFill/>
            <a:miter lim="800000"/>
            <a:headEnd/>
            <a:tailEnd/>
          </a:ln>
        </p:spPr>
        <p:txBody>
          <a:bodyPr wrap="none">
            <a:spAutoFit/>
          </a:bodyPr>
          <a:lstStyle/>
          <a:p>
            <a:r>
              <a:rPr lang="en-US" dirty="0">
                <a:ea typeface="MS PGothic" pitchFamily="34" charset="-128"/>
              </a:rPr>
              <a:t>(</a:t>
            </a:r>
            <a:r>
              <a:rPr lang="en-US" dirty="0" err="1">
                <a:ea typeface="MS PGothic" pitchFamily="34" charset="-128"/>
              </a:rPr>
              <a:t>Simonsen</a:t>
            </a:r>
            <a:r>
              <a:rPr lang="en-US" dirty="0">
                <a:ea typeface="MS PGothic" pitchFamily="34" charset="-128"/>
              </a:rPr>
              <a:t>, Fairbanks, </a:t>
            </a:r>
            <a:r>
              <a:rPr lang="en-US" dirty="0" err="1">
                <a:ea typeface="MS PGothic" pitchFamily="34" charset="-128"/>
              </a:rPr>
              <a:t>Briesch</a:t>
            </a:r>
            <a:r>
              <a:rPr lang="en-US" dirty="0">
                <a:ea typeface="MS PGothic" pitchFamily="34" charset="-128"/>
              </a:rPr>
              <a:t>, Myers, &amp; </a:t>
            </a:r>
            <a:r>
              <a:rPr lang="en-US" dirty="0" err="1">
                <a:ea typeface="MS PGothic" pitchFamily="34" charset="-128"/>
              </a:rPr>
              <a:t>Sugai</a:t>
            </a:r>
            <a:r>
              <a:rPr lang="en-US" dirty="0">
                <a:ea typeface="MS PGothic" pitchFamily="34" charset="-128"/>
              </a:rPr>
              <a:t>, 2008)</a:t>
            </a:r>
          </a:p>
          <a:p>
            <a:endParaRPr lang="en-US" dirty="0"/>
          </a:p>
        </p:txBody>
      </p:sp>
    </p:spTree>
    <p:extLst>
      <p:ext uri="{BB962C8B-B14F-4D97-AF65-F5344CB8AC3E}">
        <p14:creationId xmlns:p14="http://schemas.microsoft.com/office/powerpoint/2010/main" val="234184580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do you include in your course syllabi?</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8031959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srcRect/>
          <a:stretch>
            <a:fillRect/>
          </a:stretch>
        </p:blipFill>
        <p:spPr bwMode="auto">
          <a:xfrm>
            <a:off x="838200" y="457200"/>
            <a:ext cx="7467600" cy="5554663"/>
          </a:xfrm>
          <a:prstGeom prst="rect">
            <a:avLst/>
          </a:prstGeom>
          <a:noFill/>
          <a:ln w="9525">
            <a:noFill/>
            <a:miter lim="800000"/>
            <a:headEnd/>
            <a:tailEnd/>
          </a:ln>
        </p:spPr>
      </p:pic>
      <p:sp>
        <p:nvSpPr>
          <p:cNvPr id="55299" name="TextBox 3"/>
          <p:cNvSpPr txBox="1">
            <a:spLocks noChangeArrowheads="1"/>
          </p:cNvSpPr>
          <p:nvPr/>
        </p:nvSpPr>
        <p:spPr bwMode="auto">
          <a:xfrm>
            <a:off x="685800" y="6172200"/>
            <a:ext cx="3673475" cy="646113"/>
          </a:xfrm>
          <a:prstGeom prst="rect">
            <a:avLst/>
          </a:prstGeom>
          <a:noFill/>
          <a:ln w="9525">
            <a:noFill/>
            <a:miter lim="800000"/>
            <a:headEnd/>
            <a:tailEnd/>
          </a:ln>
        </p:spPr>
        <p:txBody>
          <a:bodyPr wrap="none">
            <a:spAutoFit/>
          </a:bodyPr>
          <a:lstStyle/>
          <a:p>
            <a:r>
              <a:rPr lang="en-US"/>
              <a:t>Mark Shinn (http://markshinn.org) </a:t>
            </a:r>
          </a:p>
          <a:p>
            <a:endParaRPr lang="en-US"/>
          </a:p>
        </p:txBody>
      </p:sp>
    </p:spTree>
    <p:extLst>
      <p:ext uri="{BB962C8B-B14F-4D97-AF65-F5344CB8AC3E}">
        <p14:creationId xmlns:p14="http://schemas.microsoft.com/office/powerpoint/2010/main" val="31995440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The Syllabus</a:t>
            </a:r>
          </a:p>
        </p:txBody>
      </p:sp>
      <p:sp>
        <p:nvSpPr>
          <p:cNvPr id="25603" name="Content Placeholder 2"/>
          <p:cNvSpPr>
            <a:spLocks noGrp="1"/>
          </p:cNvSpPr>
          <p:nvPr>
            <p:ph sz="half" idx="2"/>
          </p:nvPr>
        </p:nvSpPr>
        <p:spPr>
          <a:xfrm>
            <a:off x="384175" y="1600200"/>
            <a:ext cx="4040188" cy="3951288"/>
          </a:xfrm>
        </p:spPr>
        <p:txBody>
          <a:bodyPr>
            <a:normAutofit lnSpcReduction="10000"/>
          </a:bodyPr>
          <a:lstStyle/>
          <a:p>
            <a:pPr>
              <a:defRPr/>
            </a:pPr>
            <a:r>
              <a:rPr lang="en-US" dirty="0" smtClean="0"/>
              <a:t> Goals</a:t>
            </a:r>
          </a:p>
          <a:p>
            <a:pPr>
              <a:defRPr/>
            </a:pPr>
            <a:r>
              <a:rPr lang="en-US" dirty="0" smtClean="0"/>
              <a:t> Contact information </a:t>
            </a:r>
          </a:p>
          <a:p>
            <a:pPr>
              <a:defRPr/>
            </a:pPr>
            <a:r>
              <a:rPr lang="en-US" dirty="0" smtClean="0"/>
              <a:t> </a:t>
            </a:r>
            <a:r>
              <a:rPr lang="en-US" b="1" dirty="0" smtClean="0"/>
              <a:t>Success Traits</a:t>
            </a:r>
          </a:p>
          <a:p>
            <a:pPr>
              <a:defRPr/>
            </a:pPr>
            <a:r>
              <a:rPr lang="en-US" dirty="0" smtClean="0"/>
              <a:t> </a:t>
            </a:r>
            <a:r>
              <a:rPr lang="en-US" b="1" dirty="0" smtClean="0"/>
              <a:t>Rules/expectations</a:t>
            </a:r>
          </a:p>
          <a:p>
            <a:pPr>
              <a:defRPr/>
            </a:pPr>
            <a:r>
              <a:rPr lang="en-US" dirty="0" smtClean="0"/>
              <a:t> Activities</a:t>
            </a:r>
          </a:p>
          <a:p>
            <a:pPr>
              <a:defRPr/>
            </a:pPr>
            <a:r>
              <a:rPr lang="en-US" dirty="0" smtClean="0"/>
              <a:t> Grades/Status</a:t>
            </a:r>
          </a:p>
          <a:p>
            <a:pPr>
              <a:defRPr/>
            </a:pPr>
            <a:r>
              <a:rPr lang="en-US" dirty="0" smtClean="0"/>
              <a:t> Procedures</a:t>
            </a:r>
          </a:p>
          <a:p>
            <a:pPr>
              <a:defRPr/>
            </a:pPr>
            <a:r>
              <a:rPr lang="en-US" dirty="0" smtClean="0"/>
              <a:t> Entering</a:t>
            </a:r>
          </a:p>
          <a:p>
            <a:pPr>
              <a:defRPr/>
            </a:pPr>
            <a:r>
              <a:rPr lang="en-US" dirty="0" smtClean="0"/>
              <a:t> Tardy/Absence</a:t>
            </a:r>
          </a:p>
          <a:p>
            <a:pPr>
              <a:defRPr/>
            </a:pPr>
            <a:endParaRPr lang="en-US" dirty="0" smtClean="0"/>
          </a:p>
          <a:p>
            <a:pPr>
              <a:defRPr/>
            </a:pPr>
            <a:endParaRPr lang="en-US" dirty="0" smtClean="0"/>
          </a:p>
          <a:p>
            <a:pPr>
              <a:buFont typeface="Arial" pitchFamily="34" charset="0"/>
              <a:buNone/>
              <a:defRPr/>
            </a:pPr>
            <a:endParaRPr lang="en-US" dirty="0" smtClean="0"/>
          </a:p>
        </p:txBody>
      </p:sp>
      <p:sp>
        <p:nvSpPr>
          <p:cNvPr id="25604" name="Content Placeholder 5"/>
          <p:cNvSpPr>
            <a:spLocks noGrp="1"/>
          </p:cNvSpPr>
          <p:nvPr>
            <p:ph sz="quarter" idx="4"/>
          </p:nvPr>
        </p:nvSpPr>
        <p:spPr>
          <a:xfrm>
            <a:off x="4572000" y="1600200"/>
            <a:ext cx="4041775" cy="3951288"/>
          </a:xfrm>
        </p:spPr>
        <p:txBody>
          <a:bodyPr>
            <a:normAutofit lnSpcReduction="10000"/>
          </a:bodyPr>
          <a:lstStyle/>
          <a:p>
            <a:pPr>
              <a:defRPr/>
            </a:pPr>
            <a:r>
              <a:rPr lang="en-US" dirty="0" smtClean="0"/>
              <a:t>Materials</a:t>
            </a:r>
          </a:p>
          <a:p>
            <a:pPr>
              <a:defRPr/>
            </a:pPr>
            <a:r>
              <a:rPr lang="en-US" dirty="0" smtClean="0"/>
              <a:t>Assignments (returns)</a:t>
            </a:r>
          </a:p>
          <a:p>
            <a:pPr>
              <a:defRPr/>
            </a:pPr>
            <a:r>
              <a:rPr lang="en-US" dirty="0" smtClean="0"/>
              <a:t>Due dates</a:t>
            </a:r>
          </a:p>
          <a:p>
            <a:pPr>
              <a:defRPr/>
            </a:pPr>
            <a:r>
              <a:rPr lang="en-US" dirty="0" smtClean="0"/>
              <a:t>Late, missing work</a:t>
            </a:r>
          </a:p>
          <a:p>
            <a:pPr>
              <a:defRPr/>
            </a:pPr>
            <a:r>
              <a:rPr lang="en-US" dirty="0" smtClean="0"/>
              <a:t>Communication</a:t>
            </a:r>
          </a:p>
          <a:p>
            <a:pPr>
              <a:defRPr/>
            </a:pPr>
            <a:r>
              <a:rPr lang="en-US" dirty="0" smtClean="0"/>
              <a:t>Ending class</a:t>
            </a:r>
          </a:p>
          <a:p>
            <a:pPr>
              <a:defRPr/>
            </a:pPr>
            <a:r>
              <a:rPr lang="en-US" dirty="0" smtClean="0"/>
              <a:t>Consequences</a:t>
            </a:r>
          </a:p>
          <a:p>
            <a:pPr>
              <a:defRPr/>
            </a:pPr>
            <a:r>
              <a:rPr lang="en-US" b="1" dirty="0" smtClean="0"/>
              <a:t>Model projects</a:t>
            </a:r>
          </a:p>
          <a:p>
            <a:pPr>
              <a:defRPr/>
            </a:pPr>
            <a:r>
              <a:rPr lang="en-US" b="1" dirty="0" smtClean="0"/>
              <a:t>Checklists</a:t>
            </a:r>
          </a:p>
        </p:txBody>
      </p:sp>
      <p:sp>
        <p:nvSpPr>
          <p:cNvPr id="28677" name="TextBox 6"/>
          <p:cNvSpPr txBox="1">
            <a:spLocks noChangeArrowheads="1"/>
          </p:cNvSpPr>
          <p:nvPr/>
        </p:nvSpPr>
        <p:spPr bwMode="auto">
          <a:xfrm>
            <a:off x="5486400" y="5410200"/>
            <a:ext cx="2932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dirty="0" err="1"/>
              <a:t>Sprick</a:t>
            </a:r>
            <a:r>
              <a:rPr lang="en-US" altLang="en-US" sz="1200" dirty="0"/>
              <a:t> (2006)/Shinn http://markshinn.org</a:t>
            </a:r>
          </a:p>
        </p:txBody>
      </p:sp>
      <p:sp>
        <p:nvSpPr>
          <p:cNvPr id="2" name="TextBox 1"/>
          <p:cNvSpPr txBox="1"/>
          <p:nvPr/>
        </p:nvSpPr>
        <p:spPr>
          <a:xfrm>
            <a:off x="381000" y="5974728"/>
            <a:ext cx="7856061" cy="646331"/>
          </a:xfrm>
          <a:prstGeom prst="rect">
            <a:avLst/>
          </a:prstGeom>
          <a:noFill/>
        </p:spPr>
        <p:txBody>
          <a:bodyPr wrap="none" rtlCol="0">
            <a:spAutoFit/>
          </a:bodyPr>
          <a:lstStyle/>
          <a:p>
            <a:r>
              <a:rPr lang="en-US" dirty="0" smtClean="0"/>
              <a:t>See examples – </a:t>
            </a:r>
            <a:r>
              <a:rPr lang="en-US" dirty="0" smtClean="0">
                <a:hlinkClick r:id="rId3"/>
              </a:rPr>
              <a:t>http://www.hankbohanon.net</a:t>
            </a:r>
            <a:r>
              <a:rPr lang="en-US" dirty="0" smtClean="0"/>
              <a:t> (Resources page under </a:t>
            </a:r>
            <a:r>
              <a:rPr lang="en-US" dirty="0"/>
              <a:t>“Teaching” </a:t>
            </a:r>
            <a:endParaRPr lang="en-US" dirty="0" smtClean="0"/>
          </a:p>
          <a:p>
            <a:r>
              <a:rPr lang="en-US" dirty="0" smtClean="0"/>
              <a:t>Sample </a:t>
            </a:r>
            <a:r>
              <a:rPr lang="en-US" dirty="0"/>
              <a:t>first days of school for high school </a:t>
            </a:r>
            <a:r>
              <a:rPr lang="en-US" dirty="0" smtClean="0"/>
              <a:t>teacher)</a:t>
            </a:r>
            <a:endParaRPr lang="en-US" dirty="0"/>
          </a:p>
        </p:txBody>
      </p:sp>
    </p:spTree>
    <p:extLst>
      <p:ext uri="{BB962C8B-B14F-4D97-AF65-F5344CB8AC3E}">
        <p14:creationId xmlns:p14="http://schemas.microsoft.com/office/powerpoint/2010/main" val="41756139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7" name="Content Placeholder 6"/>
          <p:cNvSpPr>
            <a:spLocks noGrp="1"/>
          </p:cNvSpPr>
          <p:nvPr>
            <p:ph idx="1"/>
          </p:nvPr>
        </p:nvSpPr>
        <p:spPr/>
        <p:txBody>
          <a:bodyPr/>
          <a:lstStyle/>
          <a:p>
            <a:r>
              <a:rPr lang="en-US" dirty="0" smtClean="0"/>
              <a:t>See example</a:t>
            </a:r>
          </a:p>
          <a:p>
            <a:r>
              <a:rPr lang="en-US" dirty="0"/>
              <a:t>What connections can you make for your staff?</a:t>
            </a:r>
          </a:p>
        </p:txBody>
      </p:sp>
    </p:spTree>
    <p:extLst>
      <p:ext uri="{BB962C8B-B14F-4D97-AF65-F5344CB8AC3E}">
        <p14:creationId xmlns:p14="http://schemas.microsoft.com/office/powerpoint/2010/main" val="258302675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ctrTitle"/>
          </p:nvPr>
        </p:nvSpPr>
        <p:spPr/>
        <p:txBody>
          <a:bodyPr/>
          <a:lstStyle/>
          <a:p>
            <a:r>
              <a:rPr lang="en-US" dirty="0" smtClean="0"/>
              <a:t>Teaching Expectations</a:t>
            </a:r>
          </a:p>
        </p:txBody>
      </p:sp>
      <p:sp>
        <p:nvSpPr>
          <p:cNvPr id="32771" name="Rectangle 5"/>
          <p:cNvSpPr>
            <a:spLocks noGrp="1" noChangeArrowheads="1"/>
          </p:cNvSpPr>
          <p:nvPr>
            <p:ph type="subTitle" idx="1"/>
          </p:nvPr>
        </p:nvSpPr>
        <p:spPr/>
        <p:txBody>
          <a:bodyPr/>
          <a:lstStyle/>
          <a:p>
            <a:endParaRPr lang="en-US" dirty="0" smtClean="0"/>
          </a:p>
        </p:txBody>
      </p:sp>
      <p:sp>
        <p:nvSpPr>
          <p:cNvPr id="4" name="TextBox 3"/>
          <p:cNvSpPr txBox="1"/>
          <p:nvPr/>
        </p:nvSpPr>
        <p:spPr>
          <a:xfrm>
            <a:off x="5334000" y="6019800"/>
            <a:ext cx="2200987" cy="369332"/>
          </a:xfrm>
          <a:prstGeom prst="rect">
            <a:avLst/>
          </a:prstGeom>
          <a:noFill/>
        </p:spPr>
        <p:txBody>
          <a:bodyPr wrap="none" rtlCol="0">
            <a:spAutoFit/>
          </a:bodyPr>
          <a:lstStyle/>
          <a:p>
            <a:r>
              <a:rPr lang="en-US" i="1" dirty="0" smtClean="0"/>
              <a:t>High School Football?</a:t>
            </a:r>
            <a:endParaRPr lang="en-US" i="1" dirty="0"/>
          </a:p>
        </p:txBody>
      </p:sp>
    </p:spTree>
    <p:extLst>
      <p:ext uri="{BB962C8B-B14F-4D97-AF65-F5344CB8AC3E}">
        <p14:creationId xmlns:p14="http://schemas.microsoft.com/office/powerpoint/2010/main" val="40920367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txBox="1">
            <a:spLocks noGrp="1"/>
          </p:cNvSpPr>
          <p:nvPr/>
        </p:nvSpPr>
        <p:spPr bwMode="auto">
          <a:xfrm>
            <a:off x="1295400" y="5943600"/>
            <a:ext cx="2895600" cy="476250"/>
          </a:xfrm>
          <a:prstGeom prst="rect">
            <a:avLst/>
          </a:prstGeom>
          <a:noFill/>
          <a:ln w="9525">
            <a:noFill/>
            <a:miter lim="800000"/>
            <a:headEnd/>
            <a:tailEnd/>
          </a:ln>
        </p:spPr>
        <p:txBody>
          <a:bodyPr/>
          <a:lstStyle/>
          <a:p>
            <a:pPr algn="ctr"/>
            <a:r>
              <a:rPr lang="en-US" sz="1400" dirty="0"/>
              <a:t>See </a:t>
            </a:r>
            <a:r>
              <a:rPr lang="en-US" sz="1400" dirty="0" smtClean="0"/>
              <a:t>lesson- </a:t>
            </a:r>
            <a:r>
              <a:rPr lang="en-US" sz="1400" dirty="0"/>
              <a:t>Blank!! Possible Example Teaching Story 1 or </a:t>
            </a:r>
            <a:r>
              <a:rPr lang="en-US" sz="1400" dirty="0" smtClean="0"/>
              <a:t>Pre-Teaching</a:t>
            </a:r>
          </a:p>
          <a:p>
            <a:pPr algn="ctr"/>
            <a:r>
              <a:rPr lang="en-US" sz="1400" dirty="0" smtClean="0"/>
              <a:t>Student example from football</a:t>
            </a:r>
            <a:endParaRPr lang="en-US" sz="1400" dirty="0"/>
          </a:p>
        </p:txBody>
      </p:sp>
      <p:sp>
        <p:nvSpPr>
          <p:cNvPr id="26627" name="Rectangle 2"/>
          <p:cNvSpPr>
            <a:spLocks noGrp="1" noChangeArrowheads="1"/>
          </p:cNvSpPr>
          <p:nvPr>
            <p:ph type="title" idx="4294967295"/>
          </p:nvPr>
        </p:nvSpPr>
        <p:spPr>
          <a:xfrm>
            <a:off x="685800" y="381000"/>
            <a:ext cx="7772400" cy="1143000"/>
          </a:xfrm>
        </p:spPr>
        <p:txBody>
          <a:bodyPr/>
          <a:lstStyle/>
          <a:p>
            <a:pPr eaLnBrk="1" hangingPunct="1"/>
            <a:r>
              <a:rPr lang="en-US" sz="4000" dirty="0" smtClean="0"/>
              <a:t>Teaching Expectations</a:t>
            </a:r>
            <a:endParaRPr lang="en-US" dirty="0" smtClean="0"/>
          </a:p>
        </p:txBody>
      </p:sp>
      <p:sp>
        <p:nvSpPr>
          <p:cNvPr id="26628" name="Rectangle 3"/>
          <p:cNvSpPr>
            <a:spLocks noGrp="1" noChangeArrowheads="1"/>
          </p:cNvSpPr>
          <p:nvPr>
            <p:ph type="body" idx="4294967295"/>
          </p:nvPr>
        </p:nvSpPr>
        <p:spPr>
          <a:xfrm>
            <a:off x="4813300" y="1600200"/>
            <a:ext cx="3873500" cy="4357688"/>
          </a:xfrm>
        </p:spPr>
        <p:txBody>
          <a:bodyPr>
            <a:normAutofit lnSpcReduction="10000"/>
          </a:bodyPr>
          <a:lstStyle/>
          <a:p>
            <a:pPr eaLnBrk="1" hangingPunct="1">
              <a:lnSpc>
                <a:spcPct val="90000"/>
              </a:lnSpc>
              <a:buFontTx/>
              <a:buNone/>
            </a:pPr>
            <a:r>
              <a:rPr lang="en-US" u="sng" smtClean="0"/>
              <a:t>Examples</a:t>
            </a:r>
            <a:endParaRPr lang="en-US" smtClean="0"/>
          </a:p>
          <a:p>
            <a:pPr eaLnBrk="1" hangingPunct="1">
              <a:lnSpc>
                <a:spcPct val="90000"/>
              </a:lnSpc>
            </a:pPr>
            <a:r>
              <a:rPr lang="en-US" smtClean="0"/>
              <a:t>Staff orientation meetings</a:t>
            </a:r>
          </a:p>
          <a:p>
            <a:pPr eaLnBrk="1" hangingPunct="1">
              <a:lnSpc>
                <a:spcPct val="90000"/>
              </a:lnSpc>
            </a:pPr>
            <a:r>
              <a:rPr lang="en-US" smtClean="0"/>
              <a:t>Handbooks</a:t>
            </a:r>
          </a:p>
          <a:p>
            <a:pPr eaLnBrk="1" hangingPunct="1">
              <a:lnSpc>
                <a:spcPct val="90000"/>
              </a:lnSpc>
            </a:pPr>
            <a:r>
              <a:rPr lang="en-US" smtClean="0"/>
              <a:t>Lesson plans</a:t>
            </a:r>
          </a:p>
          <a:p>
            <a:pPr eaLnBrk="1" hangingPunct="1">
              <a:lnSpc>
                <a:spcPct val="90000"/>
              </a:lnSpc>
            </a:pPr>
            <a:r>
              <a:rPr lang="en-US" smtClean="0"/>
              <a:t>Syllabus</a:t>
            </a:r>
          </a:p>
          <a:p>
            <a:pPr eaLnBrk="1" hangingPunct="1">
              <a:lnSpc>
                <a:spcPct val="90000"/>
              </a:lnSpc>
            </a:pPr>
            <a:r>
              <a:rPr lang="en-US" smtClean="0"/>
              <a:t>Posters</a:t>
            </a:r>
          </a:p>
          <a:p>
            <a:pPr eaLnBrk="1" hangingPunct="1">
              <a:lnSpc>
                <a:spcPct val="90000"/>
              </a:lnSpc>
            </a:pPr>
            <a:r>
              <a:rPr lang="en-US" smtClean="0"/>
              <a:t>Booster sessions</a:t>
            </a:r>
          </a:p>
          <a:p>
            <a:pPr eaLnBrk="1" hangingPunct="1">
              <a:lnSpc>
                <a:spcPct val="90000"/>
              </a:lnSpc>
            </a:pPr>
            <a:r>
              <a:rPr lang="en-US" smtClean="0"/>
              <a:t>Pre-correct/remind</a:t>
            </a:r>
          </a:p>
        </p:txBody>
      </p:sp>
      <p:sp>
        <p:nvSpPr>
          <p:cNvPr id="26629" name="Rectangle 4"/>
          <p:cNvSpPr>
            <a:spLocks noChangeArrowheads="1"/>
          </p:cNvSpPr>
          <p:nvPr/>
        </p:nvSpPr>
        <p:spPr bwMode="auto">
          <a:xfrm>
            <a:off x="304800" y="1905000"/>
            <a:ext cx="4038600" cy="4114800"/>
          </a:xfrm>
          <a:prstGeom prst="rect">
            <a:avLst/>
          </a:prstGeom>
          <a:noFill/>
          <a:ln w="9525">
            <a:noFill/>
            <a:miter lim="800000"/>
            <a:headEnd/>
            <a:tailEnd/>
          </a:ln>
        </p:spPr>
        <p:txBody>
          <a:bodyPr/>
          <a:lstStyle/>
          <a:p>
            <a:pPr marL="342900" indent="-342900">
              <a:lnSpc>
                <a:spcPct val="90000"/>
              </a:lnSpc>
              <a:spcBef>
                <a:spcPct val="20000"/>
              </a:spcBef>
            </a:pPr>
            <a:r>
              <a:rPr lang="en-US" sz="3200" u="sng"/>
              <a:t>Key Elements</a:t>
            </a:r>
            <a:endParaRPr lang="en-US" sz="3200"/>
          </a:p>
          <a:p>
            <a:pPr marL="342900" indent="-342900">
              <a:lnSpc>
                <a:spcPct val="90000"/>
              </a:lnSpc>
              <a:spcBef>
                <a:spcPct val="20000"/>
              </a:spcBef>
              <a:buFontTx/>
              <a:buChar char="•"/>
            </a:pPr>
            <a:r>
              <a:rPr lang="en-US" sz="3200"/>
              <a:t>Rationale</a:t>
            </a:r>
          </a:p>
          <a:p>
            <a:pPr marL="342900" indent="-342900">
              <a:lnSpc>
                <a:spcPct val="90000"/>
              </a:lnSpc>
              <a:spcBef>
                <a:spcPct val="20000"/>
              </a:spcBef>
              <a:buFontTx/>
              <a:buChar char="•"/>
            </a:pPr>
            <a:r>
              <a:rPr lang="en-US" sz="3200"/>
              <a:t>Negative examples</a:t>
            </a:r>
          </a:p>
          <a:p>
            <a:pPr marL="342900" indent="-342900">
              <a:lnSpc>
                <a:spcPct val="90000"/>
              </a:lnSpc>
              <a:spcBef>
                <a:spcPct val="20000"/>
              </a:spcBef>
              <a:buFontTx/>
              <a:buChar char="•"/>
            </a:pPr>
            <a:r>
              <a:rPr lang="en-US" sz="3200"/>
              <a:t>Positive examples</a:t>
            </a:r>
          </a:p>
          <a:p>
            <a:pPr marL="342900" indent="-342900">
              <a:lnSpc>
                <a:spcPct val="90000"/>
              </a:lnSpc>
              <a:spcBef>
                <a:spcPct val="20000"/>
              </a:spcBef>
              <a:buFontTx/>
              <a:buChar char="•"/>
            </a:pPr>
            <a:r>
              <a:rPr lang="en-US" sz="3200"/>
              <a:t>Practice/Feedback</a:t>
            </a:r>
          </a:p>
          <a:p>
            <a:pPr marL="342900" indent="-342900">
              <a:lnSpc>
                <a:spcPct val="90000"/>
              </a:lnSpc>
              <a:spcBef>
                <a:spcPct val="20000"/>
              </a:spcBef>
              <a:buFontTx/>
              <a:buChar char="•"/>
            </a:pPr>
            <a:r>
              <a:rPr lang="en-US" sz="3200"/>
              <a:t>Evaluate</a:t>
            </a:r>
          </a:p>
        </p:txBody>
      </p:sp>
      <p:sp>
        <p:nvSpPr>
          <p:cNvPr id="7" name="TextBox 5"/>
          <p:cNvSpPr txBox="1">
            <a:spLocks noChangeArrowheads="1"/>
          </p:cNvSpPr>
          <p:nvPr/>
        </p:nvSpPr>
        <p:spPr bwMode="auto">
          <a:xfrm>
            <a:off x="6248400" y="6248400"/>
            <a:ext cx="2687467" cy="369332"/>
          </a:xfrm>
          <a:prstGeom prst="rect">
            <a:avLst/>
          </a:prstGeom>
          <a:noFill/>
          <a:ln w="9525">
            <a:noFill/>
            <a:miter lim="800000"/>
            <a:headEnd/>
            <a:tailEnd/>
          </a:ln>
        </p:spPr>
        <p:txBody>
          <a:bodyPr wrap="none">
            <a:spAutoFit/>
          </a:bodyPr>
          <a:lstStyle/>
          <a:p>
            <a:r>
              <a:rPr lang="en-US" dirty="0" err="1" smtClean="0"/>
              <a:t>Fruita</a:t>
            </a:r>
            <a:r>
              <a:rPr lang="en-US" dirty="0" smtClean="0"/>
              <a:t> Monument Example</a:t>
            </a:r>
            <a:endParaRPr lang="en-US" dirty="0"/>
          </a:p>
        </p:txBody>
      </p:sp>
    </p:spTree>
    <p:extLst>
      <p:ext uri="{BB962C8B-B14F-4D97-AF65-F5344CB8AC3E}">
        <p14:creationId xmlns:p14="http://schemas.microsoft.com/office/powerpoint/2010/main" val="106176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a:t>
            </a:r>
            <a:endParaRPr lang="en-US" dirty="0"/>
          </a:p>
        </p:txBody>
      </p:sp>
      <p:sp>
        <p:nvSpPr>
          <p:cNvPr id="3" name="Content Placeholder 2"/>
          <p:cNvSpPr>
            <a:spLocks noGrp="1"/>
          </p:cNvSpPr>
          <p:nvPr>
            <p:ph idx="1"/>
          </p:nvPr>
        </p:nvSpPr>
        <p:spPr/>
        <p:txBody>
          <a:bodyPr>
            <a:normAutofit/>
          </a:bodyPr>
          <a:lstStyle/>
          <a:p>
            <a:r>
              <a:rPr lang="en-US" dirty="0" smtClean="0"/>
              <a:t>Arizona College and Career Readiness Standards </a:t>
            </a:r>
          </a:p>
          <a:p>
            <a:pPr lvl="1"/>
            <a:r>
              <a:rPr lang="en-US" dirty="0" smtClean="0"/>
              <a:t>Language arts/English</a:t>
            </a:r>
          </a:p>
          <a:p>
            <a:pPr lvl="3"/>
            <a:r>
              <a:rPr lang="en-US" sz="1300" dirty="0" err="1" smtClean="0">
                <a:hlinkClick r:id="rId3"/>
              </a:rPr>
              <a:t>htt</a:t>
            </a:r>
            <a:r>
              <a:rPr lang="en-US" sz="1300" dirty="0" err="1"/>
              <a:t>http</a:t>
            </a:r>
            <a:r>
              <a:rPr lang="en-US" sz="1300" dirty="0"/>
              <a:t>://</a:t>
            </a:r>
            <a:r>
              <a:rPr lang="en-US" sz="1300" dirty="0" err="1"/>
              <a:t>www.azed.gov</a:t>
            </a:r>
            <a:r>
              <a:rPr lang="en-US" sz="1300" dirty="0"/>
              <a:t>/standards-practices/</a:t>
            </a:r>
            <a:r>
              <a:rPr lang="en-US" sz="1300" dirty="0" err="1"/>
              <a:t>englishlanguageartsstandards</a:t>
            </a:r>
            <a:r>
              <a:rPr lang="en-US" sz="1300" dirty="0" smtClean="0"/>
              <a:t>/ </a:t>
            </a:r>
          </a:p>
          <a:p>
            <a:r>
              <a:rPr lang="en-US" dirty="0" smtClean="0"/>
              <a:t>Social and Emotional Standards (SEL)</a:t>
            </a:r>
          </a:p>
          <a:p>
            <a:pPr lvl="1"/>
            <a:r>
              <a:rPr lang="en-US" dirty="0" smtClean="0"/>
              <a:t>Self-awareness and self-management skills</a:t>
            </a:r>
          </a:p>
          <a:p>
            <a:pPr lvl="1"/>
            <a:r>
              <a:rPr lang="en-US" dirty="0" smtClean="0"/>
              <a:t>Social-awareness and interpersonal skills</a:t>
            </a:r>
          </a:p>
          <a:p>
            <a:pPr lvl="1"/>
            <a:r>
              <a:rPr lang="en-US" dirty="0" smtClean="0"/>
              <a:t>Decision-making skills and responsible behaviors</a:t>
            </a:r>
          </a:p>
          <a:p>
            <a:pPr lvl="2"/>
            <a:r>
              <a:rPr lang="en-US" sz="1300" dirty="0" smtClean="0">
                <a:hlinkClick r:id=""/>
              </a:rPr>
              <a:t>http://education.qld.gov.au/studentservices/protection/sel/</a:t>
            </a:r>
          </a:p>
          <a:p>
            <a:pPr lvl="2"/>
            <a:r>
              <a:rPr lang="en-US" sz="1300" dirty="0" smtClean="0">
                <a:hlinkClick r:id=""/>
              </a:rPr>
              <a:t>http://www.isbe.net/ils/social_emotional/standards.htm</a:t>
            </a:r>
            <a:r>
              <a:rPr lang="en-US" sz="1300" dirty="0" smtClean="0"/>
              <a:t> </a:t>
            </a:r>
          </a:p>
          <a:p>
            <a:pPr lvl="1"/>
            <a:endParaRPr lang="en-US" dirty="0"/>
          </a:p>
        </p:txBody>
      </p:sp>
      <p:sp>
        <p:nvSpPr>
          <p:cNvPr id="4" name="TextBox 3"/>
          <p:cNvSpPr txBox="1"/>
          <p:nvPr/>
        </p:nvSpPr>
        <p:spPr>
          <a:xfrm>
            <a:off x="4495800" y="6400800"/>
            <a:ext cx="2532809" cy="369332"/>
          </a:xfrm>
          <a:prstGeom prst="rect">
            <a:avLst/>
          </a:prstGeom>
          <a:noFill/>
        </p:spPr>
        <p:txBody>
          <a:bodyPr wrap="none" rtlCol="0">
            <a:spAutoFit/>
          </a:bodyPr>
          <a:lstStyle/>
          <a:p>
            <a:r>
              <a:rPr lang="en-US" dirty="0" smtClean="0"/>
              <a:t>See examples from core?</a:t>
            </a:r>
            <a:endParaRPr lang="en-US" dirty="0"/>
          </a:p>
        </p:txBody>
      </p:sp>
    </p:spTree>
    <p:extLst>
      <p:ext uri="{BB962C8B-B14F-4D97-AF65-F5344CB8AC3E}">
        <p14:creationId xmlns:p14="http://schemas.microsoft.com/office/powerpoint/2010/main" val="2830139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noChangeAspect="1"/>
          </p:cNvGraphicFramePr>
          <p:nvPr/>
        </p:nvGraphicFramePr>
        <p:xfrm>
          <a:off x="533400" y="457200"/>
          <a:ext cx="8299450" cy="5903269"/>
        </p:xfrm>
        <a:graphic>
          <a:graphicData uri="http://schemas.openxmlformats.org/presentationml/2006/ole">
            <mc:AlternateContent xmlns:mc="http://schemas.openxmlformats.org/markup-compatibility/2006">
              <mc:Choice xmlns:v="urn:schemas-microsoft-com:vml" Requires="v">
                <p:oleObj spid="_x0000_s58434" name="Worksheet" r:id="rId5" imgW="9458325" imgH="6733984" progId="Excel.Sheet.12">
                  <p:embed/>
                </p:oleObj>
              </mc:Choice>
              <mc:Fallback>
                <p:oleObj name="Worksheet" r:id="rId5" imgW="9458325" imgH="6733984" progId="Excel.Shee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57200"/>
                        <a:ext cx="8299450" cy="590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1447800" y="6553200"/>
            <a:ext cx="4804520" cy="246221"/>
          </a:xfrm>
          <a:prstGeom prst="rect">
            <a:avLst/>
          </a:prstGeom>
          <a:noFill/>
        </p:spPr>
        <p:txBody>
          <a:bodyPr wrap="none" rtlCol="0">
            <a:spAutoFit/>
          </a:bodyPr>
          <a:lstStyle/>
          <a:p>
            <a:r>
              <a:rPr lang="en-US" sz="1000" dirty="0" smtClean="0"/>
              <a:t>CPS Matrix Aligned with Common  Core Standards – See http://www.hankbohanon.net</a:t>
            </a:r>
            <a:endParaRPr lang="en-US" sz="1000" dirty="0"/>
          </a:p>
        </p:txBody>
      </p:sp>
      <p:sp>
        <p:nvSpPr>
          <p:cNvPr id="4" name="Left Arrow 3"/>
          <p:cNvSpPr/>
          <p:nvPr/>
        </p:nvSpPr>
        <p:spPr>
          <a:xfrm>
            <a:off x="3200400" y="5609510"/>
            <a:ext cx="4267200" cy="106680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Aligned with Speaking and Listing Literacy National US Standards</a:t>
            </a:r>
            <a:endParaRPr lang="en-US" dirty="0">
              <a:solidFill>
                <a:schemeClr val="tx1"/>
              </a:solidFill>
            </a:endParaRPr>
          </a:p>
        </p:txBody>
      </p:sp>
    </p:spTree>
    <p:extLst>
      <p:ext uri="{BB962C8B-B14F-4D97-AF65-F5344CB8AC3E}">
        <p14:creationId xmlns:p14="http://schemas.microsoft.com/office/powerpoint/2010/main" val="360342753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l="11273" r="10197"/>
          <a:stretch>
            <a:fillRect/>
          </a:stretch>
        </p:blipFill>
        <p:spPr bwMode="auto">
          <a:xfrm>
            <a:off x="1625600" y="285750"/>
            <a:ext cx="5562600" cy="62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7965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mtClean="0"/>
              <a:t>Essential Questions</a:t>
            </a:r>
          </a:p>
        </p:txBody>
      </p:sp>
      <p:sp>
        <p:nvSpPr>
          <p:cNvPr id="4099" name="Content Placeholder 2"/>
          <p:cNvSpPr>
            <a:spLocks noGrp="1"/>
          </p:cNvSpPr>
          <p:nvPr>
            <p:ph idx="1"/>
          </p:nvPr>
        </p:nvSpPr>
        <p:spPr/>
        <p:txBody>
          <a:bodyPr>
            <a:normAutofit fontScale="92500" lnSpcReduction="20000"/>
          </a:bodyPr>
          <a:lstStyle/>
          <a:p>
            <a:r>
              <a:rPr lang="en-US" altLang="en-US" dirty="0"/>
              <a:t>How do you </a:t>
            </a:r>
            <a:r>
              <a:rPr lang="en-US" altLang="en-US" b="1" dirty="0"/>
              <a:t>organize systems </a:t>
            </a:r>
            <a:r>
              <a:rPr lang="en-US" altLang="en-US" dirty="0"/>
              <a:t>to enhance the support in your environment (e.g., human, financial, structural</a:t>
            </a:r>
            <a:r>
              <a:rPr lang="en-US" altLang="en-US" dirty="0" smtClean="0"/>
              <a:t>)?</a:t>
            </a:r>
          </a:p>
          <a:p>
            <a:endParaRPr lang="en-US" altLang="en-US" dirty="0" smtClean="0"/>
          </a:p>
          <a:p>
            <a:r>
              <a:rPr lang="en-US" altLang="en-US" dirty="0" smtClean="0"/>
              <a:t>What are effective ways to </a:t>
            </a:r>
            <a:r>
              <a:rPr lang="en-US" altLang="en-US" b="1" dirty="0" smtClean="0"/>
              <a:t>encourage teams </a:t>
            </a:r>
            <a:r>
              <a:rPr lang="en-US" altLang="en-US" dirty="0" smtClean="0"/>
              <a:t>to work together efficiently and effectively?</a:t>
            </a:r>
          </a:p>
          <a:p>
            <a:endParaRPr lang="en-US" altLang="en-US" dirty="0" smtClean="0"/>
          </a:p>
          <a:p>
            <a:r>
              <a:rPr lang="en-US" dirty="0" smtClean="0"/>
              <a:t>What are the components of effective school environments? How do these components connect with an </a:t>
            </a:r>
            <a:r>
              <a:rPr lang="en-US" b="1" dirty="0" smtClean="0"/>
              <a:t>effective instructional model</a:t>
            </a:r>
            <a:r>
              <a:rPr lang="en-US" dirty="0" smtClean="0"/>
              <a:t>?</a:t>
            </a:r>
          </a:p>
          <a:p>
            <a:pPr>
              <a:buNone/>
            </a:pPr>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409808192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Stephen\AppData\Local\Microsoft\Windows\Temporary Internet Files\Content.IE5\PZBLJGWS\MPj04278100000[1].jpg"/>
          <p:cNvPicPr>
            <a:picLocks noChangeAspect="1" noChangeArrowheads="1"/>
          </p:cNvPicPr>
          <p:nvPr/>
        </p:nvPicPr>
        <p:blipFill>
          <a:blip r:embed="rId3" cstate="print">
            <a:grayscl/>
            <a:lum bright="42000"/>
          </a:blip>
          <a:srcRect/>
          <a:stretch>
            <a:fillRect/>
          </a:stretch>
        </p:blipFill>
        <p:spPr bwMode="auto">
          <a:xfrm>
            <a:off x="-38420" y="28574"/>
            <a:ext cx="9182420" cy="6829425"/>
          </a:xfrm>
          <a:prstGeom prst="rect">
            <a:avLst/>
          </a:prstGeom>
          <a:ln>
            <a:noFill/>
          </a:ln>
          <a:effectLst>
            <a:softEdge rad="112500"/>
          </a:effectLst>
        </p:spPr>
      </p:pic>
      <p:sp>
        <p:nvSpPr>
          <p:cNvPr id="13315" name="Title 5"/>
          <p:cNvSpPr>
            <a:spLocks noGrp="1"/>
          </p:cNvSpPr>
          <p:nvPr>
            <p:ph type="title"/>
          </p:nvPr>
        </p:nvSpPr>
        <p:spPr/>
        <p:txBody>
          <a:bodyPr/>
          <a:lstStyle/>
          <a:p>
            <a:endParaRPr lang="en-US" smtClean="0"/>
          </a:p>
        </p:txBody>
      </p:sp>
      <p:pic>
        <p:nvPicPr>
          <p:cNvPr id="10" name="Picture Placeholder 9" descr="Spring 2011 029.jpg"/>
          <p:cNvPicPr>
            <a:picLocks noGrp="1" noChangeAspect="1"/>
          </p:cNvPicPr>
          <p:nvPr>
            <p:ph type="pic" idx="1"/>
          </p:nvPr>
        </p:nvPicPr>
        <p:blipFill>
          <a:blip r:embed="rId4" cstate="print"/>
          <a:srcRect/>
          <a:stretch>
            <a:fillRect/>
          </a:stretch>
        </p:blipFill>
        <p:spPr>
          <a:xfrm>
            <a:off x="457200" y="457200"/>
            <a:ext cx="8229600" cy="6005513"/>
          </a:xfrm>
          <a:solidFill>
            <a:srgbClr val="000000"/>
          </a:solidFill>
          <a:ln w="444500" cap="sq">
            <a:solidFill>
              <a:srgbClr val="000000"/>
            </a:solidFill>
            <a:miter lim="800000"/>
            <a:headEnd/>
            <a:tailEnd/>
          </a:ln>
          <a:effectLst>
            <a:outerShdw blurRad="254000" dist="190500" dir="2700000" sy="89999" algn="bl" rotWithShape="0">
              <a:srgbClr val="000000">
                <a:alpha val="39999"/>
              </a:srgbClr>
            </a:outerShdw>
          </a:effectLst>
        </p:spPr>
      </p:pic>
      <p:sp>
        <p:nvSpPr>
          <p:cNvPr id="8" name="Subtitle 7"/>
          <p:cNvSpPr>
            <a:spLocks noGrp="1"/>
          </p:cNvSpPr>
          <p:nvPr>
            <p:ph type="body" sz="half" idx="2"/>
          </p:nvPr>
        </p:nvSpPr>
        <p:spPr/>
        <p:txBody>
          <a:bodyPr/>
          <a:lstStyle/>
          <a:p>
            <a:pPr eaLnBrk="1" hangingPunct="1">
              <a:defRPr/>
            </a:pPr>
            <a:endParaRPr lang="en-US" sz="2800" b="1" dirty="0" smtClean="0">
              <a:solidFill>
                <a:schemeClr val="tx2">
                  <a:lumMod val="50000"/>
                </a:schemeClr>
              </a:solidFill>
              <a:effectLst>
                <a:outerShdw blurRad="38100" dist="38100" dir="2700000" algn="tl">
                  <a:srgbClr val="000000">
                    <a:alpha val="43137"/>
                  </a:srgbClr>
                </a:outerShdw>
              </a:effectLst>
              <a:latin typeface="Imprint MT Shadow" pitchFamily="82" charset="0"/>
              <a:cs typeface="Times New Roman" pitchFamily="18" charset="0"/>
            </a:endParaRPr>
          </a:p>
          <a:p>
            <a:pPr eaLnBrk="1" hangingPunct="1">
              <a:defRPr/>
            </a:pPr>
            <a:endParaRPr lang="en-US" sz="2800" dirty="0">
              <a:latin typeface="Georgia" pitchFamily="18" charset="0"/>
            </a:endParaRPr>
          </a:p>
        </p:txBody>
      </p:sp>
      <p:sp>
        <p:nvSpPr>
          <p:cNvPr id="13318" name="Rectangle 4"/>
          <p:cNvSpPr>
            <a:spLocks noChangeArrowheads="1"/>
          </p:cNvSpPr>
          <p:nvPr/>
        </p:nvSpPr>
        <p:spPr bwMode="auto">
          <a:xfrm>
            <a:off x="1143000" y="2133600"/>
            <a:ext cx="6781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4800"/>
          </a:p>
          <a:p>
            <a:pPr algn="ctr"/>
            <a:r>
              <a:rPr lang="en-US" sz="4800">
                <a:solidFill>
                  <a:srgbClr val="FF0000"/>
                </a:solidFill>
              </a:rPr>
              <a:t> </a:t>
            </a:r>
            <a:endParaRPr lang="en-US" sz="4800"/>
          </a:p>
        </p:txBody>
      </p:sp>
      <p:sp>
        <p:nvSpPr>
          <p:cNvPr id="7" name="TextBox 6"/>
          <p:cNvSpPr txBox="1"/>
          <p:nvPr/>
        </p:nvSpPr>
        <p:spPr>
          <a:xfrm>
            <a:off x="5715000" y="381000"/>
            <a:ext cx="2008114" cy="276999"/>
          </a:xfrm>
          <a:prstGeom prst="rect">
            <a:avLst/>
          </a:prstGeom>
          <a:noFill/>
        </p:spPr>
        <p:txBody>
          <a:bodyPr wrap="none" rtlCol="0">
            <a:spAutoFit/>
          </a:bodyPr>
          <a:lstStyle/>
          <a:p>
            <a:r>
              <a:rPr lang="en-US" sz="1200" dirty="0" smtClean="0"/>
              <a:t>Shawnee Mission Schools, KS</a:t>
            </a:r>
            <a:endParaRPr lang="en-US" sz="1200" dirty="0"/>
          </a:p>
        </p:txBody>
      </p:sp>
    </p:spTree>
    <p:extLst>
      <p:ext uri="{BB962C8B-B14F-4D97-AF65-F5344CB8AC3E}">
        <p14:creationId xmlns:p14="http://schemas.microsoft.com/office/powerpoint/2010/main" val="342324966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normAutofit fontScale="90000"/>
          </a:bodyPr>
          <a:lstStyle/>
          <a:p>
            <a:r>
              <a:rPr lang="en-US" dirty="0" smtClean="0"/>
              <a:t>Shawnee Mission North </a:t>
            </a:r>
            <a:br>
              <a:rPr lang="en-US" dirty="0" smtClean="0"/>
            </a:br>
            <a:r>
              <a:rPr lang="en-US" dirty="0" smtClean="0"/>
              <a:t>Football Jerseys</a:t>
            </a:r>
            <a:endParaRPr lang="en-US" dirty="0"/>
          </a:p>
        </p:txBody>
      </p:sp>
      <p:pic>
        <p:nvPicPr>
          <p:cNvPr id="4" name="Content Placeholder 3" descr="Football_OLN_OL20110909_0093.JPG"/>
          <p:cNvPicPr>
            <a:picLocks noGrp="1" noChangeAspect="1"/>
          </p:cNvPicPr>
          <p:nvPr>
            <p:ph sz="quarter" idx="1"/>
          </p:nvPr>
        </p:nvPicPr>
        <p:blipFill>
          <a:blip r:embed="rId3" cstate="print"/>
          <a:stretch>
            <a:fillRect/>
          </a:stretch>
        </p:blipFill>
        <p:spPr>
          <a:xfrm>
            <a:off x="837009" y="1600200"/>
            <a:ext cx="3278982" cy="2185988"/>
          </a:xfrm>
        </p:spPr>
      </p:pic>
      <p:pic>
        <p:nvPicPr>
          <p:cNvPr id="9" name="Content Placeholder 8" descr="Football_OLN_OL20110909_0095.JPG"/>
          <p:cNvPicPr>
            <a:picLocks noGrp="1" noChangeAspect="1"/>
          </p:cNvPicPr>
          <p:nvPr>
            <p:ph sz="quarter" idx="2"/>
          </p:nvPr>
        </p:nvPicPr>
        <p:blipFill>
          <a:blip r:embed="rId4" cstate="print"/>
          <a:stretch>
            <a:fillRect/>
          </a:stretch>
        </p:blipFill>
        <p:spPr>
          <a:xfrm>
            <a:off x="5028009" y="1600200"/>
            <a:ext cx="3278982" cy="2185988"/>
          </a:xfrm>
        </p:spPr>
      </p:pic>
      <p:pic>
        <p:nvPicPr>
          <p:cNvPr id="11" name="Content Placeholder 10" descr="Football_OLN_OL20110909_0108.JPG"/>
          <p:cNvPicPr>
            <a:picLocks noGrp="1" noChangeAspect="1"/>
          </p:cNvPicPr>
          <p:nvPr>
            <p:ph sz="quarter" idx="3"/>
          </p:nvPr>
        </p:nvPicPr>
        <p:blipFill>
          <a:blip r:embed="rId5" cstate="print"/>
          <a:stretch>
            <a:fillRect/>
          </a:stretch>
        </p:blipFill>
        <p:spPr>
          <a:xfrm>
            <a:off x="835818" y="3938588"/>
            <a:ext cx="3281363" cy="2187575"/>
          </a:xfrm>
        </p:spPr>
      </p:pic>
      <p:pic>
        <p:nvPicPr>
          <p:cNvPr id="12" name="Content Placeholder 11" descr="Football_OLN_OL20110909_0097.JPG"/>
          <p:cNvPicPr>
            <a:picLocks noGrp="1" noChangeAspect="1"/>
          </p:cNvPicPr>
          <p:nvPr>
            <p:ph sz="quarter" idx="4"/>
          </p:nvPr>
        </p:nvPicPr>
        <p:blipFill>
          <a:blip r:embed="rId6" cstate="print"/>
          <a:stretch>
            <a:fillRect/>
          </a:stretch>
        </p:blipFill>
        <p:spPr>
          <a:xfrm>
            <a:off x="5026818" y="3938588"/>
            <a:ext cx="3281363" cy="2187575"/>
          </a:xfrm>
        </p:spPr>
      </p:pic>
    </p:spTree>
    <p:extLst>
      <p:ext uri="{BB962C8B-B14F-4D97-AF65-F5344CB8AC3E}">
        <p14:creationId xmlns:p14="http://schemas.microsoft.com/office/powerpoint/2010/main" val="179860123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Prepare your staff</a:t>
            </a:r>
          </a:p>
        </p:txBody>
      </p:sp>
      <p:sp>
        <p:nvSpPr>
          <p:cNvPr id="25603" name="Content Placeholder 2"/>
          <p:cNvSpPr>
            <a:spLocks noGrp="1"/>
          </p:cNvSpPr>
          <p:nvPr>
            <p:ph idx="1"/>
          </p:nvPr>
        </p:nvSpPr>
        <p:spPr/>
        <p:txBody>
          <a:bodyPr>
            <a:normAutofit lnSpcReduction="10000"/>
          </a:bodyPr>
          <a:lstStyle/>
          <a:p>
            <a:r>
              <a:rPr lang="en-US" dirty="0" smtClean="0">
                <a:hlinkClick r:id="rId3"/>
              </a:rPr>
              <a:t>http://vimeo.com/14818677</a:t>
            </a:r>
            <a:r>
              <a:rPr lang="en-US" dirty="0" smtClean="0"/>
              <a:t> and Huntsville Cafeteria video</a:t>
            </a:r>
          </a:p>
          <a:p>
            <a:endParaRPr lang="en-US" dirty="0" smtClean="0"/>
          </a:p>
          <a:p>
            <a:r>
              <a:rPr lang="en-US" dirty="0" smtClean="0"/>
              <a:t>See check list in handbook, what did you see?</a:t>
            </a:r>
          </a:p>
          <a:p>
            <a:endParaRPr lang="en-US" dirty="0" smtClean="0"/>
          </a:p>
          <a:p>
            <a:r>
              <a:rPr lang="en-US" dirty="0" smtClean="0"/>
              <a:t>2 minutes..What does PBS look like…</a:t>
            </a:r>
          </a:p>
          <a:p>
            <a:endParaRPr lang="en-US" dirty="0" smtClean="0"/>
          </a:p>
          <a:p>
            <a:r>
              <a:rPr lang="en-US" i="1" dirty="0" smtClean="0"/>
              <a:t>How are you teaching expectations?</a:t>
            </a:r>
          </a:p>
          <a:p>
            <a:pPr marL="0" indent="0">
              <a:buNone/>
            </a:pPr>
            <a:endParaRPr lang="en-US" dirty="0" smtClean="0"/>
          </a:p>
        </p:txBody>
      </p:sp>
    </p:spTree>
    <p:extLst>
      <p:ext uri="{BB962C8B-B14F-4D97-AF65-F5344CB8AC3E}">
        <p14:creationId xmlns:p14="http://schemas.microsoft.com/office/powerpoint/2010/main" val="386912933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p:txBody>
          <a:bodyPr/>
          <a:lstStyle/>
          <a:p>
            <a:pPr eaLnBrk="1" hangingPunct="1"/>
            <a:r>
              <a:rPr lang="en-US" sz="4000" smtClean="0"/>
              <a:t>Change Point Analysis: 2005-2008</a:t>
            </a:r>
          </a:p>
        </p:txBody>
      </p:sp>
      <p:graphicFrame>
        <p:nvGraphicFramePr>
          <p:cNvPr id="4" name="Chart 3"/>
          <p:cNvGraphicFramePr>
            <a:graphicFrameLocks/>
          </p:cNvGraphicFramePr>
          <p:nvPr/>
        </p:nvGraphicFramePr>
        <p:xfrm>
          <a:off x="457200" y="1404937"/>
          <a:ext cx="8153400" cy="4919663"/>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8"/>
          <p:cNvGrpSpPr>
            <a:grpSpLocks/>
          </p:cNvGrpSpPr>
          <p:nvPr/>
        </p:nvGrpSpPr>
        <p:grpSpPr bwMode="auto">
          <a:xfrm>
            <a:off x="4648200" y="1579563"/>
            <a:ext cx="2819400" cy="2154237"/>
            <a:chOff x="2928" y="995"/>
            <a:chExt cx="1776" cy="1357"/>
          </a:xfrm>
        </p:grpSpPr>
        <p:sp>
          <p:nvSpPr>
            <p:cNvPr id="61445" name="Oval 5"/>
            <p:cNvSpPr>
              <a:spLocks noChangeArrowheads="1"/>
            </p:cNvSpPr>
            <p:nvPr/>
          </p:nvSpPr>
          <p:spPr bwMode="auto">
            <a:xfrm>
              <a:off x="2928" y="995"/>
              <a:ext cx="1776" cy="1357"/>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1446" name="Text Box 6"/>
            <p:cNvSpPr txBox="1">
              <a:spLocks noChangeArrowheads="1"/>
            </p:cNvSpPr>
            <p:nvPr/>
          </p:nvSpPr>
          <p:spPr bwMode="auto">
            <a:xfrm>
              <a:off x="3216" y="1152"/>
              <a:ext cx="1200"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000" b="1">
                  <a:solidFill>
                    <a:schemeClr val="bg1"/>
                  </a:solidFill>
                </a:rPr>
                <a:t>Possibly the booster for students and PD for staff in Jan/Feb 2007</a:t>
              </a:r>
            </a:p>
          </p:txBody>
        </p:sp>
      </p:grpSp>
    </p:spTree>
    <p:extLst>
      <p:ext uri="{BB962C8B-B14F-4D97-AF65-F5344CB8AC3E}">
        <p14:creationId xmlns:p14="http://schemas.microsoft.com/office/powerpoint/2010/main" val="1192278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7" name="Content Placeholder 6"/>
          <p:cNvSpPr>
            <a:spLocks noGrp="1"/>
          </p:cNvSpPr>
          <p:nvPr>
            <p:ph idx="1"/>
          </p:nvPr>
        </p:nvSpPr>
        <p:spPr/>
        <p:txBody>
          <a:bodyPr/>
          <a:lstStyle/>
          <a:p>
            <a:r>
              <a:rPr lang="en-US" dirty="0" smtClean="0"/>
              <a:t>See example lesson plans on website</a:t>
            </a:r>
          </a:p>
          <a:p>
            <a:r>
              <a:rPr lang="en-US" dirty="0" smtClean="0"/>
              <a:t>How </a:t>
            </a:r>
            <a:r>
              <a:rPr lang="en-US" dirty="0"/>
              <a:t>are you going to prepare your staff </a:t>
            </a:r>
            <a:r>
              <a:rPr lang="en-US" dirty="0" smtClean="0"/>
              <a:t>to teach expectations?</a:t>
            </a:r>
            <a:endParaRPr lang="en-US" dirty="0"/>
          </a:p>
          <a:p>
            <a:r>
              <a:rPr lang="en-US" dirty="0" smtClean="0"/>
              <a:t>What </a:t>
            </a:r>
            <a:r>
              <a:rPr lang="en-US" dirty="0"/>
              <a:t>types of behavior? What times of year to teach</a:t>
            </a:r>
            <a:r>
              <a:rPr lang="en-US" dirty="0" smtClean="0"/>
              <a:t>?</a:t>
            </a:r>
          </a:p>
          <a:p>
            <a:pPr>
              <a:buNone/>
            </a:pPr>
            <a:endParaRPr lang="en-US" dirty="0"/>
          </a:p>
        </p:txBody>
      </p:sp>
    </p:spTree>
    <p:extLst>
      <p:ext uri="{BB962C8B-B14F-4D97-AF65-F5344CB8AC3E}">
        <p14:creationId xmlns:p14="http://schemas.microsoft.com/office/powerpoint/2010/main" val="28915634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ctrTitle"/>
          </p:nvPr>
        </p:nvSpPr>
        <p:spPr/>
        <p:txBody>
          <a:bodyPr/>
          <a:lstStyle/>
          <a:p>
            <a:r>
              <a:rPr lang="en-US" smtClean="0"/>
              <a:t>Acknowledgement </a:t>
            </a:r>
          </a:p>
        </p:txBody>
      </p:sp>
      <p:sp>
        <p:nvSpPr>
          <p:cNvPr id="32771" name="Rectangle 5"/>
          <p:cNvSpPr>
            <a:spLocks noGrp="1" noChangeArrowheads="1"/>
          </p:cNvSpPr>
          <p:nvPr>
            <p:ph type="subTitle" idx="1"/>
          </p:nvPr>
        </p:nvSpPr>
        <p:spPr/>
        <p:txBody>
          <a:bodyPr/>
          <a:lstStyle/>
          <a:p>
            <a:endParaRPr lang="en-US" smtClean="0"/>
          </a:p>
        </p:txBody>
      </p:sp>
      <p:sp>
        <p:nvSpPr>
          <p:cNvPr id="4" name="TextBox 3"/>
          <p:cNvSpPr txBox="1"/>
          <p:nvPr/>
        </p:nvSpPr>
        <p:spPr>
          <a:xfrm>
            <a:off x="5334000" y="6019800"/>
            <a:ext cx="2129109" cy="369332"/>
          </a:xfrm>
          <a:prstGeom prst="rect">
            <a:avLst/>
          </a:prstGeom>
          <a:noFill/>
        </p:spPr>
        <p:txBody>
          <a:bodyPr wrap="none" rtlCol="0">
            <a:spAutoFit/>
          </a:bodyPr>
          <a:lstStyle/>
          <a:p>
            <a:r>
              <a:rPr lang="en-US" i="1" dirty="0" smtClean="0"/>
              <a:t>Cheerleading Video?</a:t>
            </a:r>
            <a:endParaRPr lang="en-US" i="1" dirty="0"/>
          </a:p>
        </p:txBody>
      </p:sp>
    </p:spTree>
    <p:extLst>
      <p:ext uri="{BB962C8B-B14F-4D97-AF65-F5344CB8AC3E}">
        <p14:creationId xmlns:p14="http://schemas.microsoft.com/office/powerpoint/2010/main" val="6872130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Earned this bag on SW…</a:t>
            </a:r>
          </a:p>
        </p:txBody>
      </p:sp>
      <p:pic>
        <p:nvPicPr>
          <p:cNvPr id="33795" name="Content Placeholder 3" descr="IMAGE_00018.jpg"/>
          <p:cNvPicPr>
            <a:picLocks noGrp="1" noChangeAspect="1"/>
          </p:cNvPicPr>
          <p:nvPr>
            <p:ph idx="1"/>
          </p:nvPr>
        </p:nvPicPr>
        <p:blipFill>
          <a:blip r:embed="rId3" cstate="print"/>
          <a:srcRect/>
          <a:stretch>
            <a:fillRect/>
          </a:stretch>
        </p:blipFill>
        <p:spPr>
          <a:xfrm>
            <a:off x="1554163" y="1600200"/>
            <a:ext cx="6035675" cy="4525963"/>
          </a:xfrm>
        </p:spPr>
      </p:pic>
    </p:spTree>
    <p:extLst>
      <p:ext uri="{BB962C8B-B14F-4D97-AF65-F5344CB8AC3E}">
        <p14:creationId xmlns:p14="http://schemas.microsoft.com/office/powerpoint/2010/main" val="79406044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en-US" dirty="0" smtClean="0"/>
              <a:t>Acknowledgement…</a:t>
            </a:r>
          </a:p>
        </p:txBody>
      </p:sp>
      <p:sp>
        <p:nvSpPr>
          <p:cNvPr id="4" name="Content Placeholder 3"/>
          <p:cNvSpPr>
            <a:spLocks noGrp="1"/>
          </p:cNvSpPr>
          <p:nvPr>
            <p:ph idx="1"/>
          </p:nvPr>
        </p:nvSpPr>
        <p:spPr/>
        <p:txBody>
          <a:bodyPr/>
          <a:lstStyle/>
          <a:p>
            <a:r>
              <a:rPr lang="en-US" dirty="0" smtClean="0"/>
              <a:t>As part of schoolwide approach, can lead to improved performance  </a:t>
            </a:r>
          </a:p>
          <a:p>
            <a:pPr lvl="1"/>
            <a:r>
              <a:rPr lang="en-US" dirty="0" smtClean="0"/>
              <a:t> Improved attendance </a:t>
            </a:r>
            <a:r>
              <a:rPr lang="en-US" sz="1200" dirty="0" smtClean="0"/>
              <a:t>(de Baca, </a:t>
            </a:r>
            <a:r>
              <a:rPr lang="en-US" sz="1200" dirty="0" err="1" smtClean="0"/>
              <a:t>Rinaldi</a:t>
            </a:r>
            <a:r>
              <a:rPr lang="en-US" sz="1200" dirty="0" smtClean="0"/>
              <a:t>, </a:t>
            </a:r>
            <a:r>
              <a:rPr lang="en-US" sz="1200" dirty="0" err="1" smtClean="0"/>
              <a:t>Billig</a:t>
            </a:r>
            <a:r>
              <a:rPr lang="en-US" sz="1200" dirty="0" smtClean="0"/>
              <a:t>, &amp; </a:t>
            </a:r>
            <a:r>
              <a:rPr lang="en-US" sz="1200" dirty="0" err="1" smtClean="0"/>
              <a:t>Kinnison</a:t>
            </a:r>
            <a:r>
              <a:rPr lang="en-US" sz="1200" dirty="0" smtClean="0"/>
              <a:t>, 1991). </a:t>
            </a:r>
          </a:p>
          <a:p>
            <a:pPr lvl="1"/>
            <a:r>
              <a:rPr lang="en-US" dirty="0" smtClean="0"/>
              <a:t> Reductions in discipline problems </a:t>
            </a:r>
            <a:r>
              <a:rPr lang="en-US" sz="1200" dirty="0" smtClean="0"/>
              <a:t>(Bohanon et al., 2012) </a:t>
            </a:r>
          </a:p>
          <a:p>
            <a:r>
              <a:rPr lang="en-US" dirty="0" smtClean="0"/>
              <a:t> Functional outcomes are important</a:t>
            </a:r>
          </a:p>
          <a:p>
            <a:pPr lvl="1"/>
            <a:r>
              <a:rPr lang="en-US" dirty="0" smtClean="0"/>
              <a:t>Relevant curriculum</a:t>
            </a:r>
          </a:p>
          <a:p>
            <a:pPr lvl="1"/>
            <a:r>
              <a:rPr lang="en-US" dirty="0" smtClean="0"/>
              <a:t>Social connection </a:t>
            </a:r>
            <a:r>
              <a:rPr lang="en-US" sz="1200" dirty="0" smtClean="0"/>
              <a:t>(Dunlap,  Foster-Johnson, Clarke, Kern, &amp; Childs, 1995).</a:t>
            </a:r>
          </a:p>
        </p:txBody>
      </p:sp>
    </p:spTree>
    <p:extLst>
      <p:ext uri="{BB962C8B-B14F-4D97-AF65-F5344CB8AC3E}">
        <p14:creationId xmlns:p14="http://schemas.microsoft.com/office/powerpoint/2010/main" val="2707656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Advantages of Praise</a:t>
            </a:r>
            <a:endParaRPr lang="en-US" dirty="0"/>
          </a:p>
        </p:txBody>
      </p:sp>
      <p:pic>
        <p:nvPicPr>
          <p:cNvPr id="4" name="Picture 3" descr="489407136_4cbb63a17a_m (1).jpg"/>
          <p:cNvPicPr>
            <a:picLocks noChangeAspect="1"/>
          </p:cNvPicPr>
          <p:nvPr/>
        </p:nvPicPr>
        <p:blipFill>
          <a:blip r:embed="rId3" cstate="print"/>
          <a:stretch>
            <a:fillRect/>
          </a:stretch>
        </p:blipFill>
        <p:spPr>
          <a:xfrm>
            <a:off x="533400" y="1981200"/>
            <a:ext cx="3683000" cy="2762250"/>
          </a:xfrm>
          <a:prstGeom prst="rect">
            <a:avLst/>
          </a:prstGeom>
        </p:spPr>
      </p:pic>
      <p:pic>
        <p:nvPicPr>
          <p:cNvPr id="5" name="Picture 4">
            <a:hlinkClick r:id="rId4"/>
          </p:cNvPr>
          <p:cNvPicPr>
            <a:picLocks noChangeAspect="1" noChangeArrowheads="1"/>
          </p:cNvPicPr>
          <p:nvPr/>
        </p:nvPicPr>
        <p:blipFill>
          <a:blip r:embed="rId5" cstate="print"/>
          <a:srcRect/>
          <a:stretch>
            <a:fillRect/>
          </a:stretch>
        </p:blipFill>
        <p:spPr bwMode="auto">
          <a:xfrm>
            <a:off x="4648200" y="1676400"/>
            <a:ext cx="3577509" cy="3562350"/>
          </a:xfrm>
          <a:prstGeom prst="rect">
            <a:avLst/>
          </a:prstGeom>
          <a:noFill/>
          <a:ln w="9525">
            <a:noFill/>
            <a:miter lim="800000"/>
            <a:headEnd/>
            <a:tailEnd/>
          </a:ln>
        </p:spPr>
      </p:pic>
      <p:sp>
        <p:nvSpPr>
          <p:cNvPr id="6" name="TextBox 5"/>
          <p:cNvSpPr txBox="1"/>
          <p:nvPr/>
        </p:nvSpPr>
        <p:spPr>
          <a:xfrm>
            <a:off x="304800" y="4876800"/>
            <a:ext cx="4172361" cy="1354217"/>
          </a:xfrm>
          <a:prstGeom prst="rect">
            <a:avLst/>
          </a:prstGeom>
          <a:noFill/>
        </p:spPr>
        <p:txBody>
          <a:bodyPr wrap="none" rtlCol="0">
            <a:spAutoFit/>
          </a:bodyPr>
          <a:lstStyle/>
          <a:p>
            <a:pPr algn="ctr"/>
            <a:r>
              <a:rPr lang="en-US" sz="3200" dirty="0" smtClean="0"/>
              <a:t>Decreases in emotional </a:t>
            </a:r>
          </a:p>
          <a:p>
            <a:pPr algn="ctr"/>
            <a:r>
              <a:rPr lang="en-US" sz="3200" dirty="0" smtClean="0"/>
              <a:t>exhaustion</a:t>
            </a:r>
          </a:p>
          <a:p>
            <a:endParaRPr lang="en-US" dirty="0"/>
          </a:p>
        </p:txBody>
      </p:sp>
      <p:sp>
        <p:nvSpPr>
          <p:cNvPr id="7" name="TextBox 6"/>
          <p:cNvSpPr txBox="1"/>
          <p:nvPr/>
        </p:nvSpPr>
        <p:spPr>
          <a:xfrm>
            <a:off x="5257800" y="5334000"/>
            <a:ext cx="2744854" cy="861774"/>
          </a:xfrm>
          <a:prstGeom prst="rect">
            <a:avLst/>
          </a:prstGeom>
          <a:noFill/>
        </p:spPr>
        <p:txBody>
          <a:bodyPr wrap="none" rtlCol="0">
            <a:spAutoFit/>
          </a:bodyPr>
          <a:lstStyle/>
          <a:p>
            <a:r>
              <a:rPr lang="en-US" sz="3200" dirty="0" smtClean="0"/>
              <a:t>Higher efficacy </a:t>
            </a:r>
          </a:p>
          <a:p>
            <a:endParaRPr lang="en-US" dirty="0"/>
          </a:p>
        </p:txBody>
      </p:sp>
      <p:sp>
        <p:nvSpPr>
          <p:cNvPr id="8" name="TextBox 7"/>
          <p:cNvSpPr txBox="1"/>
          <p:nvPr/>
        </p:nvSpPr>
        <p:spPr>
          <a:xfrm>
            <a:off x="1905000" y="6248400"/>
            <a:ext cx="5199885" cy="369332"/>
          </a:xfrm>
          <a:prstGeom prst="rect">
            <a:avLst/>
          </a:prstGeom>
          <a:noFill/>
        </p:spPr>
        <p:txBody>
          <a:bodyPr wrap="none" rtlCol="0">
            <a:spAutoFit/>
          </a:bodyPr>
          <a:lstStyle/>
          <a:p>
            <a:r>
              <a:rPr lang="en-US" dirty="0" err="1" smtClean="0"/>
              <a:t>Reinke</a:t>
            </a:r>
            <a:r>
              <a:rPr lang="en-US" dirty="0" smtClean="0"/>
              <a:t>, W. M., Herman, K. C., &amp; Stormont, M. (2013). </a:t>
            </a:r>
            <a:endParaRPr lang="en-US" dirty="0"/>
          </a:p>
        </p:txBody>
      </p:sp>
      <p:sp>
        <p:nvSpPr>
          <p:cNvPr id="3" name="TextBox 2"/>
          <p:cNvSpPr txBox="1"/>
          <p:nvPr/>
        </p:nvSpPr>
        <p:spPr>
          <a:xfrm>
            <a:off x="152400" y="6617732"/>
            <a:ext cx="1358064" cy="230832"/>
          </a:xfrm>
          <a:prstGeom prst="rect">
            <a:avLst/>
          </a:prstGeom>
          <a:noFill/>
        </p:spPr>
        <p:txBody>
          <a:bodyPr wrap="none" rtlCol="0">
            <a:spAutoFit/>
          </a:bodyPr>
          <a:lstStyle/>
          <a:p>
            <a:r>
              <a:rPr lang="en-US" sz="900" dirty="0" smtClean="0"/>
              <a:t>Photo by Josh Thompson</a:t>
            </a:r>
            <a:endParaRPr lang="en-US" sz="900" dirty="0"/>
          </a:p>
        </p:txBody>
      </p:sp>
    </p:spTree>
    <p:extLst>
      <p:ext uri="{BB962C8B-B14F-4D97-AF65-F5344CB8AC3E}">
        <p14:creationId xmlns:p14="http://schemas.microsoft.com/office/powerpoint/2010/main" val="328078311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Video</a:t>
            </a:r>
          </a:p>
        </p:txBody>
      </p:sp>
      <p:sp>
        <p:nvSpPr>
          <p:cNvPr id="34819" name="Content Placeholder 2"/>
          <p:cNvSpPr>
            <a:spLocks noGrp="1"/>
          </p:cNvSpPr>
          <p:nvPr>
            <p:ph idx="1"/>
          </p:nvPr>
        </p:nvSpPr>
        <p:spPr/>
        <p:txBody>
          <a:bodyPr>
            <a:normAutofit/>
          </a:bodyPr>
          <a:lstStyle/>
          <a:p>
            <a:r>
              <a:rPr lang="en-US" dirty="0" smtClean="0"/>
              <a:t>See examples of why this is important</a:t>
            </a:r>
          </a:p>
          <a:p>
            <a:pPr lvl="1"/>
            <a:r>
              <a:rPr lang="en-US" dirty="0"/>
              <a:t>O</a:t>
            </a:r>
            <a:r>
              <a:rPr lang="en-US" dirty="0" smtClean="0"/>
              <a:t>ne page document </a:t>
            </a:r>
            <a:r>
              <a:rPr lang="en-US" dirty="0"/>
              <a:t>“Acknowledging Students for Good </a:t>
            </a:r>
            <a:r>
              <a:rPr lang="en-US" dirty="0" smtClean="0"/>
              <a:t>Behaviors”</a:t>
            </a:r>
          </a:p>
          <a:p>
            <a:pPr lvl="1"/>
            <a:r>
              <a:rPr lang="en-US" dirty="0" smtClean="0"/>
              <a:t>Cool tool</a:t>
            </a:r>
          </a:p>
          <a:p>
            <a:pPr lvl="1"/>
            <a:r>
              <a:rPr lang="en-US" i="1" dirty="0" smtClean="0"/>
              <a:t>What are your doing around acknowledgement?</a:t>
            </a:r>
          </a:p>
          <a:p>
            <a:pPr lvl="1"/>
            <a:r>
              <a:rPr lang="en-US" i="1" dirty="0" err="1" smtClean="0"/>
              <a:t>Zappos</a:t>
            </a:r>
            <a:r>
              <a:rPr lang="en-US" i="1" dirty="0"/>
              <a:t> </a:t>
            </a:r>
            <a:r>
              <a:rPr lang="en-US" i="1" dirty="0" smtClean="0"/>
              <a:t>example? </a:t>
            </a:r>
            <a:r>
              <a:rPr lang="en-US" dirty="0"/>
              <a:t>See short example video 0-1:36; 2:17-2:32</a:t>
            </a:r>
          </a:p>
          <a:p>
            <a:pPr marL="457200" lvl="1" indent="0">
              <a:buNone/>
            </a:pPr>
            <a:endParaRPr lang="en-US" i="1" dirty="0" smtClean="0"/>
          </a:p>
          <a:p>
            <a:pPr marL="457200" lvl="1" indent="0">
              <a:buNone/>
            </a:pPr>
            <a:endParaRPr lang="en-US" dirty="0" smtClean="0"/>
          </a:p>
        </p:txBody>
      </p:sp>
    </p:spTree>
    <p:extLst>
      <p:ext uri="{BB962C8B-B14F-4D97-AF65-F5344CB8AC3E}">
        <p14:creationId xmlns:p14="http://schemas.microsoft.com/office/powerpoint/2010/main" val="26380603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US" altLang="en-US" dirty="0" smtClean="0"/>
              <a:t>Thank you!</a:t>
            </a:r>
          </a:p>
        </p:txBody>
      </p:sp>
      <p:sp>
        <p:nvSpPr>
          <p:cNvPr id="5123" name="Rectangle 3"/>
          <p:cNvSpPr>
            <a:spLocks noGrp="1" noChangeArrowheads="1"/>
          </p:cNvSpPr>
          <p:nvPr>
            <p:ph type="body" idx="4294967295"/>
          </p:nvPr>
        </p:nvSpPr>
        <p:spPr/>
        <p:txBody>
          <a:bodyPr>
            <a:normAutofit fontScale="92500" lnSpcReduction="20000"/>
          </a:bodyPr>
          <a:lstStyle/>
          <a:p>
            <a:r>
              <a:rPr lang="en-US" altLang="en-US" dirty="0" smtClean="0"/>
              <a:t>Arizona Department of Education</a:t>
            </a:r>
          </a:p>
          <a:p>
            <a:r>
              <a:rPr lang="en-US" altLang="en-US" dirty="0"/>
              <a:t>South West Junior High School, GESD32 </a:t>
            </a:r>
          </a:p>
          <a:p>
            <a:r>
              <a:rPr lang="en-US" altLang="en-US" dirty="0" smtClean="0"/>
              <a:t>Mesa Public Schools</a:t>
            </a:r>
          </a:p>
          <a:p>
            <a:r>
              <a:rPr lang="en-US" altLang="en-US" dirty="0"/>
              <a:t>Westwood High School</a:t>
            </a:r>
          </a:p>
          <a:p>
            <a:r>
              <a:rPr lang="en-US" altLang="en-US" dirty="0"/>
              <a:t>Mesa High</a:t>
            </a:r>
          </a:p>
          <a:p>
            <a:r>
              <a:rPr lang="en-US" altLang="en-US" dirty="0"/>
              <a:t>Red Mountain High School</a:t>
            </a:r>
          </a:p>
          <a:p>
            <a:r>
              <a:rPr lang="en-US" altLang="en-US" dirty="0"/>
              <a:t>Kino Junior High</a:t>
            </a:r>
          </a:p>
          <a:p>
            <a:r>
              <a:rPr lang="en-US" altLang="en-US" dirty="0"/>
              <a:t>Taylor Junior High</a:t>
            </a:r>
          </a:p>
          <a:p>
            <a:r>
              <a:rPr lang="en-US" altLang="en-US" dirty="0"/>
              <a:t>Fremont Junior High</a:t>
            </a:r>
          </a:p>
          <a:p>
            <a:pPr marL="0" indent="0">
              <a:buNone/>
            </a:pPr>
            <a:endParaRPr lang="en-US" altLang="en-US" dirty="0" smtClean="0"/>
          </a:p>
          <a:p>
            <a:endParaRPr lang="en-US" altLang="en-US" dirty="0" smtClean="0"/>
          </a:p>
        </p:txBody>
      </p:sp>
    </p:spTree>
    <p:extLst>
      <p:ext uri="{BB962C8B-B14F-4D97-AF65-F5344CB8AC3E}">
        <p14:creationId xmlns:p14="http://schemas.microsoft.com/office/powerpoint/2010/main" val="19406681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1"/>
          <p:cNvSpPr>
            <a:spLocks noGrp="1"/>
          </p:cNvSpPr>
          <p:nvPr>
            <p:ph type="ctrTitle"/>
          </p:nvPr>
        </p:nvSpPr>
        <p:spPr/>
        <p:txBody>
          <a:bodyPr/>
          <a:lstStyle/>
          <a:p>
            <a:pPr eaLnBrk="1" hangingPunct="1"/>
            <a:r>
              <a:rPr lang="en-US" smtClean="0"/>
              <a:t>High Frequency</a:t>
            </a:r>
          </a:p>
        </p:txBody>
      </p:sp>
    </p:spTree>
    <p:extLst>
      <p:ext uri="{BB962C8B-B14F-4D97-AF65-F5344CB8AC3E}">
        <p14:creationId xmlns:p14="http://schemas.microsoft.com/office/powerpoint/2010/main" val="19546204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eaLnBrk="1" hangingPunct="1"/>
            <a:r>
              <a:rPr lang="en-US" sz="4000" smtClean="0"/>
              <a:t>Buzzy Buck</a:t>
            </a:r>
            <a:endParaRPr lang="en-US" smtClean="0"/>
          </a:p>
        </p:txBody>
      </p:sp>
      <p:pic>
        <p:nvPicPr>
          <p:cNvPr id="37891" name="Picture 3" descr="Picture5"/>
          <p:cNvPicPr>
            <a:picLocks noChangeAspect="1" noChangeArrowheads="1"/>
          </p:cNvPicPr>
          <p:nvPr/>
        </p:nvPicPr>
        <p:blipFill>
          <a:blip r:embed="rId3" cstate="print"/>
          <a:srcRect l="4108" r="2408" b="3568"/>
          <a:stretch>
            <a:fillRect/>
          </a:stretch>
        </p:blipFill>
        <p:spPr bwMode="auto">
          <a:xfrm>
            <a:off x="2463800" y="2116138"/>
            <a:ext cx="4191000" cy="2532062"/>
          </a:xfrm>
          <a:prstGeom prst="rect">
            <a:avLst/>
          </a:prstGeom>
          <a:noFill/>
          <a:ln w="9525">
            <a:noFill/>
            <a:miter lim="800000"/>
            <a:headEnd/>
            <a:tailEnd/>
          </a:ln>
        </p:spPr>
      </p:pic>
    </p:spTree>
    <p:extLst>
      <p:ext uri="{BB962C8B-B14F-4D97-AF65-F5344CB8AC3E}">
        <p14:creationId xmlns:p14="http://schemas.microsoft.com/office/powerpoint/2010/main" val="34603899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le 1"/>
          <p:cNvSpPr>
            <a:spLocks noGrp="1"/>
          </p:cNvSpPr>
          <p:nvPr>
            <p:ph type="ctrTitle"/>
          </p:nvPr>
        </p:nvSpPr>
        <p:spPr/>
        <p:txBody>
          <a:bodyPr/>
          <a:lstStyle/>
          <a:p>
            <a:pPr eaLnBrk="1" hangingPunct="1"/>
            <a:r>
              <a:rPr lang="en-US" smtClean="0"/>
              <a:t>Intermediate</a:t>
            </a:r>
          </a:p>
        </p:txBody>
      </p:sp>
    </p:spTree>
    <p:extLst>
      <p:ext uri="{BB962C8B-B14F-4D97-AF65-F5344CB8AC3E}">
        <p14:creationId xmlns:p14="http://schemas.microsoft.com/office/powerpoint/2010/main" val="10874377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838200" y="914400"/>
            <a:ext cx="7170738" cy="5405438"/>
          </a:xfrm>
          <a:prstGeom prst="rect">
            <a:avLst/>
          </a:prstGeom>
          <a:noFill/>
          <a:ln w="9525">
            <a:noFill/>
            <a:miter lim="800000"/>
            <a:headEnd/>
            <a:tailEnd/>
          </a:ln>
        </p:spPr>
      </p:pic>
      <p:sp>
        <p:nvSpPr>
          <p:cNvPr id="46083" name="TextBox 6"/>
          <p:cNvSpPr txBox="1">
            <a:spLocks noChangeArrowheads="1"/>
          </p:cNvSpPr>
          <p:nvPr/>
        </p:nvSpPr>
        <p:spPr bwMode="auto">
          <a:xfrm>
            <a:off x="1143000" y="6488113"/>
            <a:ext cx="5791200" cy="369887"/>
          </a:xfrm>
          <a:prstGeom prst="rect">
            <a:avLst/>
          </a:prstGeom>
          <a:noFill/>
          <a:ln w="9525">
            <a:noFill/>
            <a:miter lim="800000"/>
            <a:headEnd/>
            <a:tailEnd/>
          </a:ln>
        </p:spPr>
        <p:txBody>
          <a:bodyPr>
            <a:spAutoFit/>
          </a:bodyPr>
          <a:lstStyle/>
          <a:p>
            <a:r>
              <a:rPr lang="en-US">
                <a:latin typeface="Calibri" pitchFamily="34" charset="0"/>
              </a:rPr>
              <a:t>Timber Creek High School, FL,  JOHN WRIGHT, PRINCIPAL</a:t>
            </a:r>
          </a:p>
        </p:txBody>
      </p:sp>
    </p:spTree>
    <p:extLst>
      <p:ext uri="{BB962C8B-B14F-4D97-AF65-F5344CB8AC3E}">
        <p14:creationId xmlns:p14="http://schemas.microsoft.com/office/powerpoint/2010/main" val="855742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Title 1"/>
          <p:cNvSpPr>
            <a:spLocks noGrp="1"/>
          </p:cNvSpPr>
          <p:nvPr>
            <p:ph type="ctrTitle"/>
          </p:nvPr>
        </p:nvSpPr>
        <p:spPr/>
        <p:txBody>
          <a:bodyPr/>
          <a:lstStyle/>
          <a:p>
            <a:pPr eaLnBrk="1" hangingPunct="1"/>
            <a:r>
              <a:rPr lang="en-US" smtClean="0"/>
              <a:t>Large Scale</a:t>
            </a:r>
          </a:p>
        </p:txBody>
      </p:sp>
    </p:spTree>
    <p:extLst>
      <p:ext uri="{BB962C8B-B14F-4D97-AF65-F5344CB8AC3E}">
        <p14:creationId xmlns:p14="http://schemas.microsoft.com/office/powerpoint/2010/main" val="22290879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DSC_0069.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4648200" y="0"/>
            <a:ext cx="4495800" cy="461665"/>
          </a:xfrm>
          <a:prstGeom prst="rect">
            <a:avLst/>
          </a:prstGeom>
          <a:solidFill>
            <a:schemeClr val="bg1"/>
          </a:solidFill>
        </p:spPr>
        <p:txBody>
          <a:bodyPr>
            <a:spAutoFit/>
          </a:bodyPr>
          <a:lstStyle/>
          <a:p>
            <a:pPr algn="ctr">
              <a:defRPr/>
            </a:pPr>
            <a:r>
              <a:rPr lang="en-US" sz="2400" b="1" i="1" u="sng" dirty="0">
                <a:solidFill>
                  <a:srgbClr val="0000FF"/>
                </a:solidFill>
                <a:effectLst>
                  <a:outerShdw blurRad="38100" dist="38100" dir="2700000" algn="tl">
                    <a:srgbClr val="000000">
                      <a:alpha val="43137"/>
                    </a:srgbClr>
                  </a:outerShdw>
                </a:effectLst>
                <a:latin typeface="Arial" charset="0"/>
                <a:cs typeface="Arial" charset="0"/>
              </a:rPr>
              <a:t>1</a:t>
            </a:r>
            <a:r>
              <a:rPr lang="en-US" sz="2400" b="1" i="1" u="sng" baseline="30000" dirty="0">
                <a:solidFill>
                  <a:srgbClr val="0000FF"/>
                </a:solidFill>
                <a:effectLst>
                  <a:outerShdw blurRad="38100" dist="38100" dir="2700000" algn="tl">
                    <a:srgbClr val="000000">
                      <a:alpha val="43137"/>
                    </a:srgbClr>
                  </a:outerShdw>
                </a:effectLst>
                <a:latin typeface="Arial" charset="0"/>
                <a:cs typeface="Arial" charset="0"/>
              </a:rPr>
              <a:t>st</a:t>
            </a:r>
            <a:r>
              <a:rPr lang="en-US" sz="2400" b="1" i="1" u="sng" dirty="0">
                <a:solidFill>
                  <a:srgbClr val="0000FF"/>
                </a:solidFill>
                <a:effectLst>
                  <a:outerShdw blurRad="38100" dist="38100" dir="2700000" algn="tl">
                    <a:srgbClr val="000000">
                      <a:alpha val="43137"/>
                    </a:srgbClr>
                  </a:outerShdw>
                </a:effectLst>
                <a:latin typeface="Arial" charset="0"/>
                <a:cs typeface="Arial" charset="0"/>
              </a:rPr>
              <a:t> Six Weeks Party </a:t>
            </a:r>
            <a:r>
              <a:rPr lang="en-US" sz="2400" b="1" i="1" dirty="0">
                <a:solidFill>
                  <a:srgbClr val="0000FF"/>
                </a:solidFill>
                <a:effectLst>
                  <a:outerShdw blurRad="38100" dist="38100" dir="2700000" algn="tl">
                    <a:srgbClr val="000000">
                      <a:alpha val="43137"/>
                    </a:srgbClr>
                  </a:outerShdw>
                </a:effectLst>
                <a:latin typeface="Arial" charset="0"/>
                <a:cs typeface="Arial" charset="0"/>
              </a:rPr>
              <a:t>– </a:t>
            </a:r>
          </a:p>
        </p:txBody>
      </p:sp>
      <p:sp>
        <p:nvSpPr>
          <p:cNvPr id="4" name="TextBox 3"/>
          <p:cNvSpPr txBox="1"/>
          <p:nvPr/>
        </p:nvSpPr>
        <p:spPr>
          <a:xfrm>
            <a:off x="1447800" y="5181600"/>
            <a:ext cx="2170113" cy="877888"/>
          </a:xfrm>
          <a:prstGeom prst="rect">
            <a:avLst/>
          </a:prstGeom>
          <a:noFill/>
        </p:spPr>
        <p:txBody>
          <a:bodyPr wrap="none">
            <a:spAutoFit/>
          </a:bodyPr>
          <a:lstStyle/>
          <a:p>
            <a:pPr>
              <a:defRPr/>
            </a:pPr>
            <a:r>
              <a:rPr lang="en-US" sz="1100" b="1" dirty="0">
                <a:latin typeface="Arial" charset="0"/>
              </a:rPr>
              <a:t>CHUCK HANSEN, Principal</a:t>
            </a:r>
          </a:p>
          <a:p>
            <a:pPr algn="ctr">
              <a:defRPr/>
            </a:pPr>
            <a:r>
              <a:rPr lang="en-US" sz="1100" b="1" dirty="0">
                <a:latin typeface="Arial" charset="0"/>
              </a:rPr>
              <a:t>AMY PALMER, Teacher</a:t>
            </a:r>
          </a:p>
          <a:p>
            <a:pPr algn="ctr">
              <a:defRPr/>
            </a:pPr>
            <a:r>
              <a:rPr lang="en-US" sz="1100" b="1" i="1" dirty="0">
                <a:effectLst>
                  <a:outerShdw blurRad="38100" dist="38100" dir="2700000" algn="tl">
                    <a:srgbClr val="000000">
                      <a:alpha val="43137"/>
                    </a:srgbClr>
                  </a:outerShdw>
                </a:effectLst>
                <a:latin typeface="Arial" charset="0"/>
              </a:rPr>
              <a:t>SULPHUR HIGH SCHOOL, LA</a:t>
            </a:r>
            <a:endParaRPr lang="en-US" sz="1100" b="1" dirty="0">
              <a:latin typeface="Arial" charset="0"/>
            </a:endParaRPr>
          </a:p>
          <a:p>
            <a:pPr>
              <a:defRPr/>
            </a:pPr>
            <a:endParaRPr lang="en-US" dirty="0">
              <a:latin typeface="Arial" charset="0"/>
              <a:cs typeface="Arial" charset="0"/>
            </a:endParaRPr>
          </a:p>
        </p:txBody>
      </p:sp>
    </p:spTree>
    <p:extLst>
      <p:ext uri="{BB962C8B-B14F-4D97-AF65-F5344CB8AC3E}">
        <p14:creationId xmlns:p14="http://schemas.microsoft.com/office/powerpoint/2010/main" val="401324961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cstate="print"/>
          <a:srcRect/>
          <a:stretch>
            <a:fillRect/>
          </a:stretch>
        </p:blipFill>
        <p:spPr bwMode="auto">
          <a:xfrm>
            <a:off x="1600200" y="2209800"/>
            <a:ext cx="5486400" cy="3505200"/>
          </a:xfrm>
          <a:prstGeom prst="rect">
            <a:avLst/>
          </a:prstGeom>
          <a:noFill/>
          <a:ln w="9525">
            <a:noFill/>
            <a:miter lim="800000"/>
            <a:headEnd/>
            <a:tailEnd/>
          </a:ln>
        </p:spPr>
      </p:pic>
      <p:sp>
        <p:nvSpPr>
          <p:cNvPr id="50179" name="Title 2"/>
          <p:cNvSpPr>
            <a:spLocks noGrp="1"/>
          </p:cNvSpPr>
          <p:nvPr>
            <p:ph type="title"/>
          </p:nvPr>
        </p:nvSpPr>
        <p:spPr/>
        <p:txBody>
          <a:bodyPr/>
          <a:lstStyle/>
          <a:p>
            <a:pPr eaLnBrk="1" hangingPunct="1"/>
            <a:r>
              <a:rPr lang="en-US" smtClean="0"/>
              <a:t>Teacher earns vacation</a:t>
            </a:r>
          </a:p>
        </p:txBody>
      </p:sp>
      <p:sp>
        <p:nvSpPr>
          <p:cNvPr id="50180" name="TextBox 4"/>
          <p:cNvSpPr txBox="1">
            <a:spLocks noChangeArrowheads="1"/>
          </p:cNvSpPr>
          <p:nvPr/>
        </p:nvSpPr>
        <p:spPr bwMode="auto">
          <a:xfrm>
            <a:off x="1066800" y="6019800"/>
            <a:ext cx="6858000" cy="276225"/>
          </a:xfrm>
          <a:prstGeom prst="rect">
            <a:avLst/>
          </a:prstGeom>
          <a:noFill/>
          <a:ln w="9525">
            <a:noFill/>
            <a:miter lim="800000"/>
            <a:headEnd/>
            <a:tailEnd/>
          </a:ln>
        </p:spPr>
        <p:txBody>
          <a:bodyPr>
            <a:spAutoFit/>
          </a:bodyPr>
          <a:lstStyle/>
          <a:p>
            <a:r>
              <a:rPr lang="en-US" sz="1200">
                <a:latin typeface="Calibri" pitchFamily="34" charset="0"/>
              </a:rPr>
              <a:t>Timber Creek High School, FL,  JOHN WRIGHT, PRINCIPAL</a:t>
            </a:r>
          </a:p>
        </p:txBody>
      </p:sp>
    </p:spTree>
    <p:extLst>
      <p:ext uri="{BB962C8B-B14F-4D97-AF65-F5344CB8AC3E}">
        <p14:creationId xmlns:p14="http://schemas.microsoft.com/office/powerpoint/2010/main" val="3200445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a:t>
            </a:r>
            <a:endParaRPr lang="en-US" dirty="0"/>
          </a:p>
        </p:txBody>
      </p:sp>
      <p:sp>
        <p:nvSpPr>
          <p:cNvPr id="7" name="Content Placeholder 6"/>
          <p:cNvSpPr>
            <a:spLocks noGrp="1"/>
          </p:cNvSpPr>
          <p:nvPr>
            <p:ph idx="1"/>
          </p:nvPr>
        </p:nvSpPr>
        <p:spPr/>
        <p:txBody>
          <a:bodyPr/>
          <a:lstStyle/>
          <a:p>
            <a:r>
              <a:rPr lang="en-US" dirty="0" smtClean="0"/>
              <a:t>See example</a:t>
            </a:r>
          </a:p>
          <a:p>
            <a:r>
              <a:rPr lang="en-US" dirty="0"/>
              <a:t>How will you prepare your staff? </a:t>
            </a:r>
          </a:p>
          <a:p>
            <a:r>
              <a:rPr lang="en-US" dirty="0" smtClean="0"/>
              <a:t>Think </a:t>
            </a:r>
            <a:r>
              <a:rPr lang="en-US" dirty="0"/>
              <a:t>through levels of acknowledgment for students and </a:t>
            </a:r>
            <a:r>
              <a:rPr lang="en-US" dirty="0" smtClean="0"/>
              <a:t>faculty.</a:t>
            </a:r>
            <a:endParaRPr lang="en-US" dirty="0"/>
          </a:p>
          <a:p>
            <a:endParaRPr lang="en-US" dirty="0"/>
          </a:p>
        </p:txBody>
      </p:sp>
    </p:spTree>
    <p:extLst>
      <p:ext uri="{BB962C8B-B14F-4D97-AF65-F5344CB8AC3E}">
        <p14:creationId xmlns:p14="http://schemas.microsoft.com/office/powerpoint/2010/main" val="28915634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Engagement and Opportunities to Respond</a:t>
            </a:r>
            <a:endParaRPr lang="en-US" dirty="0"/>
          </a:p>
        </p:txBody>
      </p:sp>
      <p:sp>
        <p:nvSpPr>
          <p:cNvPr id="3" name="Subtitle 2"/>
          <p:cNvSpPr>
            <a:spLocks noGrp="1"/>
          </p:cNvSpPr>
          <p:nvPr>
            <p:ph type="subTitle" idx="1"/>
          </p:nvPr>
        </p:nvSpPr>
        <p:spPr>
          <a:xfrm>
            <a:off x="1371600" y="4267200"/>
            <a:ext cx="6400800" cy="1752600"/>
          </a:xfrm>
        </p:spPr>
        <p:txBody>
          <a:bodyPr/>
          <a:lstStyle/>
          <a:p>
            <a:r>
              <a:rPr lang="en-US" dirty="0" smtClean="0">
                <a:solidFill>
                  <a:schemeClr val="tx1"/>
                </a:solidFill>
              </a:rPr>
              <a:t>Non-example – Ferris</a:t>
            </a:r>
          </a:p>
          <a:p>
            <a:r>
              <a:rPr lang="en-US" dirty="0" smtClean="0">
                <a:solidFill>
                  <a:schemeClr val="tx1"/>
                </a:solidFill>
              </a:rPr>
              <a:t>Jeff Bliss Video Example</a:t>
            </a:r>
          </a:p>
        </p:txBody>
      </p:sp>
    </p:spTree>
    <p:extLst>
      <p:ext uri="{BB962C8B-B14F-4D97-AF65-F5344CB8AC3E}">
        <p14:creationId xmlns:p14="http://schemas.microsoft.com/office/powerpoint/2010/main" val="367780264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Instructional/Emotional Support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527" y="1322806"/>
            <a:ext cx="2751822" cy="1953794"/>
          </a:xfrm>
          <a:prstGeom prst="rect">
            <a:avLst/>
          </a:prstGeom>
        </p:spPr>
      </p:pic>
      <p:sp>
        <p:nvSpPr>
          <p:cNvPr id="5" name="TextBox 4"/>
          <p:cNvSpPr txBox="1"/>
          <p:nvPr/>
        </p:nvSpPr>
        <p:spPr>
          <a:xfrm>
            <a:off x="826805" y="3276600"/>
            <a:ext cx="2361672" cy="646331"/>
          </a:xfrm>
          <a:prstGeom prst="rect">
            <a:avLst/>
          </a:prstGeom>
          <a:noFill/>
        </p:spPr>
        <p:txBody>
          <a:bodyPr wrap="none" rtlCol="0">
            <a:spAutoFit/>
          </a:bodyPr>
          <a:lstStyle/>
          <a:p>
            <a:pPr marL="0" lvl="1"/>
            <a:r>
              <a:rPr lang="en-US" dirty="0"/>
              <a:t>Laughing with students</a:t>
            </a:r>
          </a:p>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7228" y="1371600"/>
            <a:ext cx="1671124" cy="2228165"/>
          </a:xfrm>
          <a:prstGeom prst="rect">
            <a:avLst/>
          </a:prstGeom>
        </p:spPr>
      </p:pic>
      <p:sp>
        <p:nvSpPr>
          <p:cNvPr id="7" name="TextBox 6"/>
          <p:cNvSpPr txBox="1"/>
          <p:nvPr/>
        </p:nvSpPr>
        <p:spPr>
          <a:xfrm>
            <a:off x="6477000" y="3599765"/>
            <a:ext cx="2094420" cy="646331"/>
          </a:xfrm>
          <a:prstGeom prst="rect">
            <a:avLst/>
          </a:prstGeom>
          <a:noFill/>
        </p:spPr>
        <p:txBody>
          <a:bodyPr wrap="none" rtlCol="0">
            <a:spAutoFit/>
          </a:bodyPr>
          <a:lstStyle/>
          <a:p>
            <a:pPr marL="0" lvl="1"/>
            <a:r>
              <a:rPr lang="en-US" dirty="0"/>
              <a:t>Out of desk greeting</a:t>
            </a:r>
          </a:p>
          <a:p>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526" y="3886200"/>
            <a:ext cx="2751823" cy="2066925"/>
          </a:xfrm>
          <a:prstGeom prst="rect">
            <a:avLst/>
          </a:prstGeom>
        </p:spPr>
      </p:pic>
      <p:sp>
        <p:nvSpPr>
          <p:cNvPr id="9" name="TextBox 8"/>
          <p:cNvSpPr txBox="1"/>
          <p:nvPr/>
        </p:nvSpPr>
        <p:spPr>
          <a:xfrm>
            <a:off x="1113357" y="5997278"/>
            <a:ext cx="1788567" cy="646331"/>
          </a:xfrm>
          <a:prstGeom prst="rect">
            <a:avLst/>
          </a:prstGeom>
          <a:noFill/>
        </p:spPr>
        <p:txBody>
          <a:bodyPr wrap="none" rtlCol="0">
            <a:spAutoFit/>
          </a:bodyPr>
          <a:lstStyle/>
          <a:p>
            <a:pPr marL="0" lvl="1"/>
            <a:r>
              <a:rPr lang="en-US" dirty="0"/>
              <a:t>Ask about events</a:t>
            </a:r>
          </a:p>
          <a:p>
            <a:endParaRPr lang="en-US"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1801" y="4194115"/>
            <a:ext cx="4286250" cy="1828800"/>
          </a:xfrm>
          <a:prstGeom prst="rect">
            <a:avLst/>
          </a:prstGeom>
        </p:spPr>
      </p:pic>
      <p:sp>
        <p:nvSpPr>
          <p:cNvPr id="12" name="TextBox 11"/>
          <p:cNvSpPr txBox="1"/>
          <p:nvPr/>
        </p:nvSpPr>
        <p:spPr>
          <a:xfrm>
            <a:off x="5675843" y="6086180"/>
            <a:ext cx="1258165" cy="646331"/>
          </a:xfrm>
          <a:prstGeom prst="rect">
            <a:avLst/>
          </a:prstGeom>
          <a:noFill/>
        </p:spPr>
        <p:txBody>
          <a:bodyPr wrap="none" rtlCol="0">
            <a:spAutoFit/>
          </a:bodyPr>
          <a:lstStyle/>
          <a:p>
            <a:pPr marL="0" lvl="1"/>
            <a:r>
              <a:rPr lang="en-US" dirty="0"/>
              <a:t>Ask “why”?</a:t>
            </a:r>
          </a:p>
          <a:p>
            <a:endParaRPr lang="en-US" dirty="0"/>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9000" y="1371600"/>
            <a:ext cx="2748486" cy="1532281"/>
          </a:xfrm>
          <a:prstGeom prst="rect">
            <a:avLst/>
          </a:prstGeom>
        </p:spPr>
      </p:pic>
      <p:sp>
        <p:nvSpPr>
          <p:cNvPr id="14" name="TextBox 13"/>
          <p:cNvSpPr txBox="1"/>
          <p:nvPr/>
        </p:nvSpPr>
        <p:spPr>
          <a:xfrm>
            <a:off x="3850424" y="2971800"/>
            <a:ext cx="2169376" cy="369332"/>
          </a:xfrm>
          <a:prstGeom prst="rect">
            <a:avLst/>
          </a:prstGeom>
          <a:noFill/>
        </p:spPr>
        <p:txBody>
          <a:bodyPr wrap="none" rtlCol="0">
            <a:spAutoFit/>
          </a:bodyPr>
          <a:lstStyle/>
          <a:p>
            <a:pPr marL="0" lvl="1"/>
            <a:r>
              <a:rPr lang="en-US" dirty="0" smtClean="0"/>
              <a:t>Choice of responding</a:t>
            </a:r>
            <a:endParaRPr lang="en-US" dirty="0"/>
          </a:p>
        </p:txBody>
      </p:sp>
      <p:sp>
        <p:nvSpPr>
          <p:cNvPr id="15" name="TextBox 14"/>
          <p:cNvSpPr txBox="1"/>
          <p:nvPr/>
        </p:nvSpPr>
        <p:spPr>
          <a:xfrm>
            <a:off x="304800" y="6381690"/>
            <a:ext cx="2307042" cy="400110"/>
          </a:xfrm>
          <a:prstGeom prst="rect">
            <a:avLst/>
          </a:prstGeom>
          <a:noFill/>
        </p:spPr>
        <p:txBody>
          <a:bodyPr wrap="none" rtlCol="0">
            <a:spAutoFit/>
          </a:bodyPr>
          <a:lstStyle/>
          <a:p>
            <a:r>
              <a:rPr lang="en-US" sz="400" dirty="0">
                <a:hlinkClick r:id="rId8"/>
              </a:rPr>
              <a:t>http://</a:t>
            </a:r>
            <a:r>
              <a:rPr lang="en-US" sz="400" dirty="0" smtClean="0">
                <a:hlinkClick r:id="rId8"/>
              </a:rPr>
              <a:t>mzteachuh.blogspot.com/2012/05/that-kid-drives-me-nuts-tweets-of-day.html</a:t>
            </a:r>
            <a:endParaRPr lang="en-US" sz="400" dirty="0" smtClean="0"/>
          </a:p>
          <a:p>
            <a:r>
              <a:rPr lang="en-US" sz="400" dirty="0">
                <a:hlinkClick r:id="rId9"/>
              </a:rPr>
              <a:t>http://</a:t>
            </a:r>
            <a:r>
              <a:rPr lang="en-US" sz="400" dirty="0" smtClean="0">
                <a:hlinkClick r:id="rId9"/>
              </a:rPr>
              <a:t>ignitebrownsville.blogspot.com/p/picture-gallery.html</a:t>
            </a:r>
            <a:endParaRPr lang="en-US" sz="400" dirty="0" smtClean="0"/>
          </a:p>
          <a:p>
            <a:r>
              <a:rPr lang="en-US" sz="400" dirty="0">
                <a:hlinkClick r:id="rId10"/>
              </a:rPr>
              <a:t>http://</a:t>
            </a:r>
            <a:r>
              <a:rPr lang="en-US" sz="400" dirty="0" smtClean="0">
                <a:hlinkClick r:id="rId10"/>
              </a:rPr>
              <a:t>english.vietnamnet.vn/fms/sports/57762/hanoi-to-host-5th-asean-student-sports-games.html</a:t>
            </a:r>
            <a:endParaRPr lang="en-US" sz="400" dirty="0" smtClean="0"/>
          </a:p>
          <a:p>
            <a:r>
              <a:rPr lang="en-US" sz="400" dirty="0">
                <a:hlinkClick r:id="rId11"/>
              </a:rPr>
              <a:t>http://</a:t>
            </a:r>
            <a:r>
              <a:rPr lang="en-US" sz="400" dirty="0" smtClean="0">
                <a:hlinkClick r:id="rId11"/>
              </a:rPr>
              <a:t>www.phy.bris.ac.uk/news_archive1.html</a:t>
            </a:r>
            <a:r>
              <a:rPr lang="en-US" sz="400" dirty="0" smtClean="0"/>
              <a:t>   </a:t>
            </a:r>
          </a:p>
          <a:p>
            <a:r>
              <a:rPr lang="en-US" sz="400" dirty="0">
                <a:hlinkClick r:id="rId12"/>
              </a:rPr>
              <a:t>http://</a:t>
            </a:r>
            <a:r>
              <a:rPr lang="en-US" sz="400" dirty="0" smtClean="0">
                <a:hlinkClick r:id="rId12"/>
              </a:rPr>
              <a:t>www.hillel.org/jewish/ask-big-questions</a:t>
            </a:r>
            <a:r>
              <a:rPr lang="en-US" sz="400" dirty="0" smtClean="0"/>
              <a:t> </a:t>
            </a:r>
            <a:endParaRPr lang="en-US" sz="400" dirty="0"/>
          </a:p>
        </p:txBody>
      </p:sp>
      <p:sp>
        <p:nvSpPr>
          <p:cNvPr id="16" name="Down Arrow 15"/>
          <p:cNvSpPr/>
          <p:nvPr/>
        </p:nvSpPr>
        <p:spPr>
          <a:xfrm>
            <a:off x="2649112" y="1143000"/>
            <a:ext cx="2286000" cy="426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Failure rates</a:t>
            </a:r>
          </a:p>
          <a:p>
            <a:pPr algn="ctr"/>
            <a:r>
              <a:rPr lang="en-US" dirty="0"/>
              <a:t>f</a:t>
            </a:r>
            <a:r>
              <a:rPr lang="en-US" dirty="0" smtClean="0"/>
              <a:t>rom 17% to 11%</a:t>
            </a:r>
          </a:p>
        </p:txBody>
      </p:sp>
      <p:sp>
        <p:nvSpPr>
          <p:cNvPr id="17" name="Rectangle 16"/>
          <p:cNvSpPr/>
          <p:nvPr/>
        </p:nvSpPr>
        <p:spPr>
          <a:xfrm>
            <a:off x="1295400" y="5486400"/>
            <a:ext cx="5105400" cy="369332"/>
          </a:xfrm>
          <a:prstGeom prst="rect">
            <a:avLst/>
          </a:prstGeom>
          <a:solidFill>
            <a:schemeClr val="bg1"/>
          </a:solidFill>
        </p:spPr>
        <p:txBody>
          <a:bodyPr wrap="square">
            <a:spAutoFit/>
          </a:bodyPr>
          <a:lstStyle/>
          <a:p>
            <a:r>
              <a:rPr lang="en-US" dirty="0"/>
              <a:t>Allen, Gregory, </a:t>
            </a:r>
            <a:r>
              <a:rPr lang="en-US" dirty="0" err="1"/>
              <a:t>Mikami</a:t>
            </a:r>
            <a:r>
              <a:rPr lang="en-US" dirty="0"/>
              <a:t>, </a:t>
            </a:r>
            <a:r>
              <a:rPr lang="en-US" dirty="0" err="1"/>
              <a:t>Lun</a:t>
            </a:r>
            <a:r>
              <a:rPr lang="en-US" dirty="0"/>
              <a:t>, </a:t>
            </a:r>
            <a:r>
              <a:rPr lang="en-US" dirty="0" err="1"/>
              <a:t>Hamre</a:t>
            </a:r>
            <a:r>
              <a:rPr lang="en-US" dirty="0"/>
              <a:t>, &amp; </a:t>
            </a:r>
            <a:r>
              <a:rPr lang="en-US" dirty="0" err="1"/>
              <a:t>Pinata</a:t>
            </a:r>
            <a:r>
              <a:rPr lang="en-US" dirty="0"/>
              <a:t> (2013)</a:t>
            </a:r>
          </a:p>
        </p:txBody>
      </p:sp>
    </p:spTree>
    <p:extLst>
      <p:ext uri="{BB962C8B-B14F-4D97-AF65-F5344CB8AC3E}">
        <p14:creationId xmlns:p14="http://schemas.microsoft.com/office/powerpoint/2010/main" val="2333106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p:txBody>
          <a:bodyPr/>
          <a:lstStyle/>
          <a:p>
            <a:pPr eaLnBrk="1" hangingPunct="1">
              <a:lnSpc>
                <a:spcPct val="80000"/>
              </a:lnSpc>
            </a:pPr>
            <a:r>
              <a:rPr lang="en-US" altLang="en-US" sz="2800" smtClean="0">
                <a:latin typeface="Times New Roman" pitchFamily="18" charset="0"/>
              </a:rPr>
              <a:t>“Systematic Analysis and Model Development for High School Positive Behavior Support” Institute for Education Science, U.S. Department of Education, Submitted with the University of Oregon. Awarded 2007. </a:t>
            </a:r>
          </a:p>
          <a:p>
            <a:pPr eaLnBrk="1" hangingPunct="1">
              <a:lnSpc>
                <a:spcPct val="80000"/>
              </a:lnSpc>
              <a:buFontTx/>
              <a:buNone/>
            </a:pPr>
            <a:r>
              <a:rPr lang="en-US" altLang="en-US" sz="2800" smtClean="0">
                <a:latin typeface="Times New Roman" pitchFamily="18" charset="0"/>
              </a:rPr>
              <a:t>	(Q215S07001)</a:t>
            </a:r>
          </a:p>
          <a:p>
            <a:pPr eaLnBrk="1" hangingPunct="1">
              <a:lnSpc>
                <a:spcPct val="80000"/>
              </a:lnSpc>
              <a:buFontTx/>
              <a:buNone/>
            </a:pPr>
            <a:endParaRPr lang="en-US" altLang="en-US" sz="2800" smtClean="0">
              <a:latin typeface="Times New Roman" pitchFamily="18" charset="0"/>
            </a:endParaRPr>
          </a:p>
          <a:p>
            <a:pPr eaLnBrk="1" hangingPunct="1">
              <a:lnSpc>
                <a:spcPct val="80000"/>
              </a:lnSpc>
            </a:pPr>
            <a:r>
              <a:rPr lang="en-US" altLang="en-US" sz="2800" smtClean="0">
                <a:latin typeface="Times New Roman" pitchFamily="18" charset="0"/>
              </a:rPr>
              <a:t>“Character Education: Application of Positive Behavior Supports” to U.S. Department of Education, Safe and Drug Free Schools. Awarded 2007. (R324A070157)</a:t>
            </a:r>
          </a:p>
          <a:p>
            <a:pPr eaLnBrk="1" hangingPunct="1">
              <a:lnSpc>
                <a:spcPct val="80000"/>
              </a:lnSpc>
            </a:pPr>
            <a:endParaRPr lang="en-US" altLang="en-US" sz="2800" smtClean="0">
              <a:latin typeface="Times New Roman" pitchFamily="18" charset="0"/>
            </a:endParaRPr>
          </a:p>
        </p:txBody>
      </p:sp>
      <p:sp>
        <p:nvSpPr>
          <p:cNvPr id="6147" name="Rectangle 3"/>
          <p:cNvSpPr>
            <a:spLocks noChangeArrowheads="1"/>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4000">
                <a:latin typeface="Times" pitchFamily="18" charset="0"/>
                <a:cs typeface="Arial" pitchFamily="34" charset="0"/>
              </a:rPr>
              <a:t>Thank you!</a:t>
            </a:r>
            <a:endParaRPr lang="en-US" altLang="en-US" sz="2400">
              <a:latin typeface="Times" pitchFamily="18" charset="0"/>
              <a:cs typeface="Arial" pitchFamily="34" charset="0"/>
            </a:endParaRPr>
          </a:p>
        </p:txBody>
      </p:sp>
    </p:spTree>
    <p:extLst>
      <p:ext uri="{BB962C8B-B14F-4D97-AF65-F5344CB8AC3E}">
        <p14:creationId xmlns:p14="http://schemas.microsoft.com/office/powerpoint/2010/main" val="31092791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ctrTitle"/>
          </p:nvPr>
        </p:nvSpPr>
        <p:spPr/>
        <p:txBody>
          <a:bodyPr/>
          <a:lstStyle/>
          <a:p>
            <a:r>
              <a:rPr lang="en-US" altLang="en-US" dirty="0" smtClean="0"/>
              <a:t>Redirection and Active Supervision</a:t>
            </a:r>
          </a:p>
        </p:txBody>
      </p:sp>
      <p:sp>
        <p:nvSpPr>
          <p:cNvPr id="41987" name="Subtitle 4"/>
          <p:cNvSpPr>
            <a:spLocks noGrp="1"/>
          </p:cNvSpPr>
          <p:nvPr>
            <p:ph type="subTitle" idx="1"/>
          </p:nvPr>
        </p:nvSpPr>
        <p:spPr/>
        <p:txBody>
          <a:bodyPr/>
          <a:lstStyle/>
          <a:p>
            <a:r>
              <a:rPr lang="en-US" altLang="en-US" dirty="0" err="1" smtClean="0">
                <a:solidFill>
                  <a:schemeClr val="tx1"/>
                </a:solidFill>
              </a:rPr>
              <a:t>JcPenny’s</a:t>
            </a:r>
            <a:r>
              <a:rPr lang="en-US" altLang="en-US" dirty="0" smtClean="0">
                <a:solidFill>
                  <a:schemeClr val="tx1"/>
                </a:solidFill>
              </a:rPr>
              <a:t> does this very well</a:t>
            </a:r>
          </a:p>
        </p:txBody>
      </p:sp>
      <p:sp>
        <p:nvSpPr>
          <p:cNvPr id="41988" name="TextBox 3"/>
          <p:cNvSpPr txBox="1">
            <a:spLocks noChangeArrowheads="1"/>
          </p:cNvSpPr>
          <p:nvPr/>
        </p:nvSpPr>
        <p:spPr bwMode="auto">
          <a:xfrm>
            <a:off x="1752600" y="5867400"/>
            <a:ext cx="66569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t>How  some mom’s handle  the pressure  </a:t>
            </a:r>
            <a:r>
              <a:rPr lang="en-US" altLang="en-US" dirty="0" smtClean="0"/>
              <a:t>video – Whitney Young</a:t>
            </a:r>
            <a:endParaRPr lang="en-US" altLang="en-US" dirty="0"/>
          </a:p>
        </p:txBody>
      </p:sp>
    </p:spTree>
    <p:extLst>
      <p:ext uri="{BB962C8B-B14F-4D97-AF65-F5344CB8AC3E}">
        <p14:creationId xmlns:p14="http://schemas.microsoft.com/office/powerpoint/2010/main" val="56836591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200150"/>
            <a:ext cx="4754563"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228600"/>
            <a:ext cx="3992563"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6"/>
          <p:cNvSpPr txBox="1">
            <a:spLocks noChangeArrowheads="1"/>
          </p:cNvSpPr>
          <p:nvPr/>
        </p:nvSpPr>
        <p:spPr bwMode="auto">
          <a:xfrm>
            <a:off x="4343400" y="1295400"/>
            <a:ext cx="838200" cy="436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800">
                <a:latin typeface="Times New Roman" pitchFamily="18" charset="0"/>
              </a:rPr>
              <a:t>Is the behavior office- managed?</a:t>
            </a:r>
          </a:p>
        </p:txBody>
      </p:sp>
    </p:spTree>
    <p:extLst>
      <p:ext uri="{BB962C8B-B14F-4D97-AF65-F5344CB8AC3E}">
        <p14:creationId xmlns:p14="http://schemas.microsoft.com/office/powerpoint/2010/main" val="36595987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t="2542" b="1601"/>
          <a:stretch>
            <a:fillRect/>
          </a:stretch>
        </p:blipFill>
        <p:spPr bwMode="auto">
          <a:xfrm>
            <a:off x="1371600" y="165100"/>
            <a:ext cx="6553200"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Box 2"/>
          <p:cNvSpPr txBox="1">
            <a:spLocks noChangeArrowheads="1"/>
          </p:cNvSpPr>
          <p:nvPr/>
        </p:nvSpPr>
        <p:spPr bwMode="auto">
          <a:xfrm>
            <a:off x="5354652" y="6324600"/>
            <a:ext cx="36942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t>McClatchy Students </a:t>
            </a:r>
            <a:r>
              <a:rPr lang="en-US" altLang="en-US" dirty="0" smtClean="0"/>
              <a:t>Video, Dean?</a:t>
            </a:r>
            <a:endParaRPr lang="en-US" altLang="en-US" dirty="0"/>
          </a:p>
        </p:txBody>
      </p:sp>
    </p:spTree>
    <p:extLst>
      <p:ext uri="{BB962C8B-B14F-4D97-AF65-F5344CB8AC3E}">
        <p14:creationId xmlns:p14="http://schemas.microsoft.com/office/powerpoint/2010/main" val="1034826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2032000" y="317500"/>
          <a:ext cx="5054600" cy="7073900"/>
        </p:xfrm>
        <a:graphic>
          <a:graphicData uri="http://schemas.openxmlformats.org/presentationml/2006/ole">
            <mc:AlternateContent xmlns:mc="http://schemas.openxmlformats.org/markup-compatibility/2006">
              <mc:Choice xmlns:v="urn:schemas-microsoft-com:vml" Requires="v">
                <p:oleObj spid="_x0000_s60481" name="Document" r:id="rId5" imgW="5933126" imgH="8314912" progId="Word.Document.8">
                  <p:embed/>
                </p:oleObj>
              </mc:Choice>
              <mc:Fallback>
                <p:oleObj name="Document" r:id="rId5" imgW="5933126" imgH="8314912"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2000" y="317500"/>
                        <a:ext cx="5054600" cy="7073900"/>
                      </a:xfrm>
                      <a:prstGeom prst="rect">
                        <a:avLst/>
                      </a:prstGeom>
                      <a:noFill/>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5907948" y="5325070"/>
            <a:ext cx="2931252" cy="923330"/>
          </a:xfrm>
          <a:prstGeom prst="rect">
            <a:avLst/>
          </a:prstGeom>
          <a:noFill/>
        </p:spPr>
        <p:txBody>
          <a:bodyPr wrap="none" rtlCol="0">
            <a:spAutoFit/>
          </a:bodyPr>
          <a:lstStyle/>
          <a:p>
            <a:r>
              <a:rPr lang="en-US" dirty="0" smtClean="0"/>
              <a:t>See article about hallways @ </a:t>
            </a:r>
          </a:p>
          <a:p>
            <a:r>
              <a:rPr lang="en-US" dirty="0" smtClean="0">
                <a:hlinkClick r:id="rId7"/>
              </a:rPr>
              <a:t>http://hankbohanon.net</a:t>
            </a:r>
            <a:r>
              <a:rPr lang="en-US" dirty="0" smtClean="0"/>
              <a:t>  </a:t>
            </a:r>
          </a:p>
          <a:p>
            <a:r>
              <a:rPr lang="en-US" dirty="0" smtClean="0"/>
              <a:t>on publications page</a:t>
            </a:r>
            <a:endParaRPr lang="en-US" dirty="0"/>
          </a:p>
        </p:txBody>
      </p:sp>
      <p:sp>
        <p:nvSpPr>
          <p:cNvPr id="4" name="TextBox 3"/>
          <p:cNvSpPr txBox="1"/>
          <p:nvPr/>
        </p:nvSpPr>
        <p:spPr>
          <a:xfrm>
            <a:off x="228600" y="2971800"/>
            <a:ext cx="2699650" cy="1200329"/>
          </a:xfrm>
          <a:prstGeom prst="rect">
            <a:avLst/>
          </a:prstGeom>
          <a:noFill/>
        </p:spPr>
        <p:txBody>
          <a:bodyPr wrap="none" rtlCol="0">
            <a:spAutoFit/>
          </a:bodyPr>
          <a:lstStyle/>
          <a:p>
            <a:r>
              <a:rPr lang="en-US" dirty="0" smtClean="0"/>
              <a:t>Be at post</a:t>
            </a:r>
          </a:p>
          <a:p>
            <a:r>
              <a:rPr lang="en-US" dirty="0" smtClean="0"/>
              <a:t>Escort students</a:t>
            </a:r>
          </a:p>
          <a:p>
            <a:r>
              <a:rPr lang="en-US" dirty="0" smtClean="0"/>
              <a:t>Brief interactions</a:t>
            </a:r>
          </a:p>
          <a:p>
            <a:r>
              <a:rPr lang="en-US" dirty="0" smtClean="0"/>
              <a:t>(Johnson-</a:t>
            </a:r>
            <a:r>
              <a:rPr lang="en-US" dirty="0" err="1" smtClean="0"/>
              <a:t>Gros</a:t>
            </a:r>
            <a:r>
              <a:rPr lang="en-US" dirty="0" smtClean="0"/>
              <a:t> et al., 2008)</a:t>
            </a:r>
            <a:endParaRPr lang="en-US" dirty="0"/>
          </a:p>
        </p:txBody>
      </p:sp>
    </p:spTree>
    <p:extLst>
      <p:ext uri="{BB962C8B-B14F-4D97-AF65-F5344CB8AC3E}">
        <p14:creationId xmlns:p14="http://schemas.microsoft.com/office/powerpoint/2010/main" val="19068102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pPr eaLnBrk="1" hangingPunct="1"/>
            <a:r>
              <a:rPr lang="en-US" altLang="en-US" dirty="0" smtClean="0"/>
              <a:t>Support Staff: Preventing and Responding</a:t>
            </a:r>
          </a:p>
        </p:txBody>
      </p:sp>
      <p:sp>
        <p:nvSpPr>
          <p:cNvPr id="34819" name="Content Placeholder 2"/>
          <p:cNvSpPr>
            <a:spLocks noGrp="1"/>
          </p:cNvSpPr>
          <p:nvPr>
            <p:ph idx="1"/>
          </p:nvPr>
        </p:nvSpPr>
        <p:spPr/>
        <p:txBody>
          <a:bodyPr>
            <a:normAutofit lnSpcReduction="10000"/>
          </a:bodyPr>
          <a:lstStyle/>
          <a:p>
            <a:pPr eaLnBrk="1" hangingPunct="1"/>
            <a:endParaRPr lang="en-US" altLang="en-US" dirty="0" smtClean="0"/>
          </a:p>
          <a:p>
            <a:pPr eaLnBrk="1" hangingPunct="1"/>
            <a:r>
              <a:rPr lang="en-US" altLang="en-US" dirty="0" smtClean="0"/>
              <a:t>Teach skills for prevention</a:t>
            </a:r>
          </a:p>
          <a:p>
            <a:pPr lvl="1" eaLnBrk="1" hangingPunct="1"/>
            <a:r>
              <a:rPr lang="en-US" altLang="en-US" dirty="0" smtClean="0"/>
              <a:t>Good classroom instruction</a:t>
            </a:r>
          </a:p>
          <a:p>
            <a:pPr lvl="1" eaLnBrk="1" hangingPunct="1"/>
            <a:r>
              <a:rPr lang="en-US" altLang="en-US" dirty="0" smtClean="0"/>
              <a:t>Non-classroom settings</a:t>
            </a:r>
          </a:p>
          <a:p>
            <a:pPr eaLnBrk="1" hangingPunct="1"/>
            <a:r>
              <a:rPr lang="en-US" altLang="en-US" dirty="0" smtClean="0"/>
              <a:t>Teach skills for redirection</a:t>
            </a:r>
          </a:p>
          <a:p>
            <a:pPr lvl="1" eaLnBrk="1" hangingPunct="1"/>
            <a:r>
              <a:rPr lang="en-US" altLang="en-US" dirty="0" smtClean="0"/>
              <a:t>Classroom</a:t>
            </a:r>
          </a:p>
          <a:p>
            <a:pPr lvl="1" eaLnBrk="1" hangingPunct="1"/>
            <a:r>
              <a:rPr lang="en-US" altLang="en-US" dirty="0" smtClean="0"/>
              <a:t>Non-classroom settings</a:t>
            </a:r>
          </a:p>
          <a:p>
            <a:r>
              <a:rPr lang="en-US" altLang="en-US" dirty="0"/>
              <a:t>See Handout </a:t>
            </a:r>
            <a:r>
              <a:rPr lang="en-US" altLang="en-US" dirty="0" smtClean="0"/>
              <a:t>“Professional </a:t>
            </a:r>
            <a:r>
              <a:rPr lang="en-US" altLang="en-US" dirty="0"/>
              <a:t>Development on </a:t>
            </a:r>
            <a:r>
              <a:rPr lang="en-US" altLang="en-US" dirty="0" smtClean="0"/>
              <a:t>Redirection”</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365208967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Videos</a:t>
            </a:r>
            <a:br>
              <a:rPr lang="en-US" dirty="0" smtClean="0"/>
            </a:b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838200"/>
            <a:ext cx="5603167" cy="4382619"/>
          </a:xfrm>
          <a:prstGeom prst="rect">
            <a:avLst/>
          </a:prstGeom>
        </p:spPr>
      </p:pic>
      <p:sp>
        <p:nvSpPr>
          <p:cNvPr id="5" name="TextBox 4"/>
          <p:cNvSpPr txBox="1"/>
          <p:nvPr/>
        </p:nvSpPr>
        <p:spPr>
          <a:xfrm>
            <a:off x="1283201" y="5562600"/>
            <a:ext cx="6032934" cy="1477328"/>
          </a:xfrm>
          <a:prstGeom prst="rect">
            <a:avLst/>
          </a:prstGeom>
          <a:noFill/>
        </p:spPr>
        <p:txBody>
          <a:bodyPr wrap="none" rtlCol="0">
            <a:spAutoFit/>
          </a:bodyPr>
          <a:lstStyle/>
          <a:p>
            <a:pPr lvl="1"/>
            <a:r>
              <a:rPr lang="en-US" altLang="en-US" dirty="0" smtClean="0"/>
              <a:t>What </a:t>
            </a:r>
            <a:r>
              <a:rPr lang="en-US" altLang="en-US" dirty="0"/>
              <a:t>does PBIS Look Like? </a:t>
            </a:r>
            <a:r>
              <a:rPr lang="en-US" altLang="en-US" dirty="0" smtClean="0"/>
              <a:t>– Active </a:t>
            </a:r>
            <a:r>
              <a:rPr lang="en-US" altLang="en-US" dirty="0" err="1" smtClean="0"/>
              <a:t>Supervsion</a:t>
            </a:r>
            <a:r>
              <a:rPr lang="en-US" altLang="en-US" dirty="0" smtClean="0"/>
              <a:t>..</a:t>
            </a:r>
            <a:r>
              <a:rPr lang="en-US" altLang="en-US" dirty="0" err="1" smtClean="0"/>
              <a:t>opennnig</a:t>
            </a:r>
            <a:endParaRPr lang="en-US" altLang="en-US" dirty="0" smtClean="0"/>
          </a:p>
          <a:p>
            <a:pPr lvl="1"/>
            <a:r>
              <a:rPr lang="en-US" altLang="en-US" dirty="0" smtClean="0"/>
              <a:t>Redirection </a:t>
            </a:r>
            <a:r>
              <a:rPr lang="en-US" altLang="en-US" dirty="0"/>
              <a:t>examples 6.12 </a:t>
            </a:r>
            <a:r>
              <a:rPr lang="en-US" altLang="en-US" dirty="0" err="1" smtClean="0"/>
              <a:t>mins</a:t>
            </a:r>
            <a:r>
              <a:rPr lang="en-US" altLang="en-US" dirty="0" smtClean="0"/>
              <a:t> </a:t>
            </a:r>
          </a:p>
          <a:p>
            <a:pPr lvl="1"/>
            <a:r>
              <a:rPr lang="en-US" altLang="en-US" dirty="0" smtClean="0">
                <a:hlinkClick r:id="rId4"/>
              </a:rPr>
              <a:t>http</a:t>
            </a:r>
            <a:r>
              <a:rPr lang="en-US" altLang="en-US" dirty="0">
                <a:hlinkClick r:id="rId4"/>
              </a:rPr>
              <a:t>://vimeo.com/14818677</a:t>
            </a:r>
            <a:r>
              <a:rPr lang="en-US" altLang="en-US" dirty="0"/>
              <a:t> </a:t>
            </a:r>
          </a:p>
          <a:p>
            <a:pPr lvl="1"/>
            <a:endParaRPr lang="en-US" altLang="en-US" dirty="0"/>
          </a:p>
          <a:p>
            <a:endParaRPr lang="en-US" dirty="0"/>
          </a:p>
        </p:txBody>
      </p:sp>
    </p:spTree>
    <p:extLst>
      <p:ext uri="{BB962C8B-B14F-4D97-AF65-F5344CB8AC3E}">
        <p14:creationId xmlns:p14="http://schemas.microsoft.com/office/powerpoint/2010/main" val="1565437551"/>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What is one thing you can do, that would make everything else more effective for your school(s) related to the school environment?</a:t>
            </a:r>
            <a:endParaRPr lang="en-US" dirty="0"/>
          </a:p>
        </p:txBody>
      </p:sp>
    </p:spTree>
    <p:extLst>
      <p:ext uri="{BB962C8B-B14F-4D97-AF65-F5344CB8AC3E}">
        <p14:creationId xmlns:p14="http://schemas.microsoft.com/office/powerpoint/2010/main" val="2251321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Videos</a:t>
            </a:r>
            <a:br>
              <a:rPr lang="en-US" dirty="0" smtClean="0"/>
            </a:br>
            <a:endParaRPr lang="en-US" dirty="0"/>
          </a:p>
        </p:txBody>
      </p:sp>
      <p:sp>
        <p:nvSpPr>
          <p:cNvPr id="45059" name="Content Placeholder 2"/>
          <p:cNvSpPr>
            <a:spLocks noGrp="1"/>
          </p:cNvSpPr>
          <p:nvPr>
            <p:ph idx="1"/>
          </p:nvPr>
        </p:nvSpPr>
        <p:spPr/>
        <p:txBody>
          <a:bodyPr/>
          <a:lstStyle/>
          <a:p>
            <a:r>
              <a:rPr lang="en-US" altLang="en-US" dirty="0" smtClean="0"/>
              <a:t>Michael Kennedy </a:t>
            </a:r>
          </a:p>
          <a:p>
            <a:r>
              <a:rPr lang="en-US" altLang="en-US" dirty="0">
                <a:hlinkClick r:id="rId3"/>
              </a:rPr>
              <a:t>http://</a:t>
            </a:r>
            <a:r>
              <a:rPr lang="en-US" altLang="en-US" dirty="0" smtClean="0">
                <a:hlinkClick r:id="rId3"/>
              </a:rPr>
              <a:t>vimeo.com/14818677</a:t>
            </a:r>
            <a:r>
              <a:rPr lang="en-US" altLang="en-US" dirty="0" smtClean="0"/>
              <a:t> </a:t>
            </a:r>
            <a:endParaRPr lang="en-US" altLang="en-US" dirty="0"/>
          </a:p>
          <a:p>
            <a:pPr lvl="1"/>
            <a:r>
              <a:rPr lang="en-US" altLang="en-US" dirty="0" smtClean="0"/>
              <a:t>See What does PBIS Look Like? – Opening, Redirection examples 6.12 </a:t>
            </a:r>
            <a:r>
              <a:rPr lang="en-US" altLang="en-US" dirty="0" err="1" smtClean="0"/>
              <a:t>mins</a:t>
            </a:r>
            <a:endParaRPr lang="en-US" altLang="en-US" dirty="0" smtClean="0"/>
          </a:p>
          <a:p>
            <a:r>
              <a:rPr lang="en-US" altLang="en-US" dirty="0" smtClean="0"/>
              <a:t>Other tools</a:t>
            </a:r>
          </a:p>
          <a:p>
            <a:pPr lvl="1"/>
            <a:endParaRPr lang="en-US" altLang="en-US" dirty="0" smtClean="0"/>
          </a:p>
        </p:txBody>
      </p:sp>
    </p:spTree>
    <p:extLst>
      <p:ext uri="{BB962C8B-B14F-4D97-AF65-F5344CB8AC3E}">
        <p14:creationId xmlns:p14="http://schemas.microsoft.com/office/powerpoint/2010/main" val="393737362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dirty="0" smtClean="0"/>
              <a:t>Year-at-a-glance </a:t>
            </a:r>
          </a:p>
          <a:p>
            <a:pPr lvl="1"/>
            <a:r>
              <a:rPr lang="en-US" dirty="0">
                <a:hlinkClick r:id="rId3"/>
              </a:rPr>
              <a:t>http://</a:t>
            </a:r>
            <a:r>
              <a:rPr lang="en-US" dirty="0" smtClean="0">
                <a:hlinkClick r:id="rId3"/>
              </a:rPr>
              <a:t>www.hankbohanon.net/Resources_1.html</a:t>
            </a:r>
            <a:r>
              <a:rPr lang="en-US" dirty="0" smtClean="0"/>
              <a:t> </a:t>
            </a:r>
          </a:p>
          <a:p>
            <a:r>
              <a:rPr lang="en-US" dirty="0" smtClean="0"/>
              <a:t>Training script for booster for staff</a:t>
            </a:r>
          </a:p>
          <a:p>
            <a:pPr lvl="1"/>
            <a:r>
              <a:rPr lang="en-US" dirty="0">
                <a:hlinkClick r:id="rId3"/>
              </a:rPr>
              <a:t>http://</a:t>
            </a:r>
            <a:r>
              <a:rPr lang="en-US" dirty="0" smtClean="0">
                <a:hlinkClick r:id="rId3"/>
              </a:rPr>
              <a:t>www.hankbohanon.net/Resources_1.html</a:t>
            </a:r>
            <a:r>
              <a:rPr lang="en-US" dirty="0" smtClean="0"/>
              <a:t> </a:t>
            </a:r>
            <a:endParaRPr lang="en-US" dirty="0"/>
          </a:p>
        </p:txBody>
      </p:sp>
    </p:spTree>
    <p:extLst>
      <p:ext uri="{BB962C8B-B14F-4D97-AF65-F5344CB8AC3E}">
        <p14:creationId xmlns:p14="http://schemas.microsoft.com/office/powerpoint/2010/main" val="713673689"/>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p:txBody>
          <a:bodyPr/>
          <a:lstStyle/>
          <a:p>
            <a:pPr eaLnBrk="1" hangingPunct="1"/>
            <a:r>
              <a:rPr lang="en-US" altLang="en-US" smtClean="0"/>
              <a:t>Strategies</a:t>
            </a:r>
          </a:p>
        </p:txBody>
      </p:sp>
      <p:sp>
        <p:nvSpPr>
          <p:cNvPr id="36867" name="Text Placeholder 3"/>
          <p:cNvSpPr>
            <a:spLocks noGrp="1"/>
          </p:cNvSpPr>
          <p:nvPr>
            <p:ph type="body" idx="1"/>
          </p:nvPr>
        </p:nvSpPr>
        <p:spPr/>
        <p:txBody>
          <a:bodyPr/>
          <a:lstStyle/>
          <a:p>
            <a:pPr eaLnBrk="1" hangingPunct="1"/>
            <a:endParaRPr lang="en-US" altLang="en-US" smtClean="0"/>
          </a:p>
        </p:txBody>
      </p:sp>
      <p:sp>
        <p:nvSpPr>
          <p:cNvPr id="36868" name="Content Placeholder 4"/>
          <p:cNvSpPr>
            <a:spLocks noGrp="1"/>
          </p:cNvSpPr>
          <p:nvPr>
            <p:ph sz="half" idx="2"/>
          </p:nvPr>
        </p:nvSpPr>
        <p:spPr/>
        <p:txBody>
          <a:bodyPr/>
          <a:lstStyle/>
          <a:p>
            <a:pPr eaLnBrk="1" hangingPunct="1"/>
            <a:r>
              <a:rPr lang="en-US" altLang="en-US" dirty="0" err="1" smtClean="0"/>
              <a:t>Mendler</a:t>
            </a:r>
            <a:r>
              <a:rPr lang="en-US" altLang="en-US" dirty="0" smtClean="0"/>
              <a:t>, A. N. &amp; </a:t>
            </a:r>
            <a:r>
              <a:rPr lang="en-US" altLang="en-US" dirty="0" err="1" smtClean="0"/>
              <a:t>Mendler</a:t>
            </a:r>
            <a:r>
              <a:rPr lang="en-US" altLang="en-US" dirty="0" smtClean="0"/>
              <a:t> B. D. (2011) </a:t>
            </a:r>
            <a:r>
              <a:rPr lang="en-US" altLang="en-US" i="1" dirty="0" smtClean="0"/>
              <a:t>Power struggles: Successful techniques for teachers. </a:t>
            </a:r>
            <a:r>
              <a:rPr lang="en-US" altLang="en-US" dirty="0" smtClean="0"/>
              <a:t>Bloomington, IN: Solution Tree.</a:t>
            </a:r>
          </a:p>
          <a:p>
            <a:pPr eaLnBrk="1" hangingPunct="1"/>
            <a:endParaRPr lang="en-US" altLang="en-US" dirty="0" smtClean="0"/>
          </a:p>
        </p:txBody>
      </p:sp>
      <p:sp>
        <p:nvSpPr>
          <p:cNvPr id="36869" name="Text Placeholder 5"/>
          <p:cNvSpPr>
            <a:spLocks noGrp="1"/>
          </p:cNvSpPr>
          <p:nvPr>
            <p:ph type="body" sz="quarter" idx="3"/>
          </p:nvPr>
        </p:nvSpPr>
        <p:spPr/>
        <p:txBody>
          <a:bodyPr/>
          <a:lstStyle/>
          <a:p>
            <a:pPr eaLnBrk="1" hangingPunct="1"/>
            <a:endParaRPr lang="en-US" altLang="en-US" smtClean="0"/>
          </a:p>
        </p:txBody>
      </p:sp>
      <p:sp>
        <p:nvSpPr>
          <p:cNvPr id="7" name="Content Placeholder 6"/>
          <p:cNvSpPr>
            <a:spLocks noGrp="1"/>
          </p:cNvSpPr>
          <p:nvPr>
            <p:ph sz="quarter" idx="4"/>
          </p:nvPr>
        </p:nvSpPr>
        <p:spPr/>
        <p:txBody>
          <a:bodyPr/>
          <a:lstStyle/>
          <a:p>
            <a:endParaRPr lang="en-US"/>
          </a:p>
        </p:txBody>
      </p:sp>
      <p:pic>
        <p:nvPicPr>
          <p:cNvPr id="61442" name="Picture 2"/>
          <p:cNvPicPr>
            <a:picLocks noChangeAspect="1" noChangeArrowheads="1"/>
          </p:cNvPicPr>
          <p:nvPr/>
        </p:nvPicPr>
        <p:blipFill>
          <a:blip r:embed="rId3" cstate="print"/>
          <a:srcRect/>
          <a:stretch>
            <a:fillRect/>
          </a:stretch>
        </p:blipFill>
        <p:spPr bwMode="auto">
          <a:xfrm>
            <a:off x="4876800" y="1487385"/>
            <a:ext cx="3048000" cy="4565402"/>
          </a:xfrm>
          <a:prstGeom prst="rect">
            <a:avLst/>
          </a:prstGeom>
          <a:noFill/>
          <a:ln w="9525">
            <a:noFill/>
            <a:miter lim="800000"/>
            <a:headEnd/>
            <a:tailEnd/>
          </a:ln>
        </p:spPr>
      </p:pic>
    </p:spTree>
    <p:extLst>
      <p:ext uri="{BB962C8B-B14F-4D97-AF65-F5344CB8AC3E}">
        <p14:creationId xmlns:p14="http://schemas.microsoft.com/office/powerpoint/2010/main" val="34944243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p:txBody>
          <a:bodyPr/>
          <a:lstStyle/>
          <a:p>
            <a:r>
              <a:rPr lang="en-US" altLang="en-US" smtClean="0"/>
              <a:t>Key Principles</a:t>
            </a:r>
            <a:endParaRPr lang="en-US" smtClean="0"/>
          </a:p>
        </p:txBody>
      </p:sp>
      <p:sp>
        <p:nvSpPr>
          <p:cNvPr id="15363" name="Subtitle 4"/>
          <p:cNvSpPr>
            <a:spLocks noGrp="1"/>
          </p:cNvSpPr>
          <p:nvPr>
            <p:ph type="subTitle" idx="1"/>
          </p:nvPr>
        </p:nvSpPr>
        <p:spPr/>
        <p:txBody>
          <a:bodyPr/>
          <a:lstStyle/>
          <a:p>
            <a:r>
              <a:rPr lang="en-US" smtClean="0"/>
              <a:t>When did you get in trouble when you knew better?</a:t>
            </a: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Classroom Management</a:t>
            </a:r>
          </a:p>
        </p:txBody>
      </p:sp>
      <p:sp>
        <p:nvSpPr>
          <p:cNvPr id="49155" name="Text Placeholder 2"/>
          <p:cNvSpPr>
            <a:spLocks noGrp="1"/>
          </p:cNvSpPr>
          <p:nvPr>
            <p:ph type="body" idx="1"/>
          </p:nvPr>
        </p:nvSpPr>
        <p:spPr/>
        <p:txBody>
          <a:bodyPr/>
          <a:lstStyle/>
          <a:p>
            <a:endParaRPr lang="en-US" altLang="en-US" smtClean="0"/>
          </a:p>
        </p:txBody>
      </p:sp>
      <p:sp>
        <p:nvSpPr>
          <p:cNvPr id="49156" name="Content Placeholder 3"/>
          <p:cNvSpPr>
            <a:spLocks noGrp="1"/>
          </p:cNvSpPr>
          <p:nvPr>
            <p:ph sz="half" idx="2"/>
          </p:nvPr>
        </p:nvSpPr>
        <p:spPr/>
        <p:txBody>
          <a:bodyPr/>
          <a:lstStyle/>
          <a:p>
            <a:r>
              <a:rPr lang="en-US" altLang="en-US" dirty="0" err="1" smtClean="0"/>
              <a:t>Knoster</a:t>
            </a:r>
            <a:r>
              <a:rPr lang="en-US" altLang="en-US" dirty="0" smtClean="0"/>
              <a:t>, T. (2013). </a:t>
            </a:r>
            <a:r>
              <a:rPr lang="en-US" altLang="en-US" i="1" dirty="0" smtClean="0"/>
              <a:t>The Teacher’s pocket guide effective classroom management </a:t>
            </a:r>
            <a:r>
              <a:rPr lang="en-US" altLang="en-US" dirty="0" smtClean="0"/>
              <a:t>(2</a:t>
            </a:r>
            <a:r>
              <a:rPr lang="en-US" altLang="en-US" baseline="30000" dirty="0" smtClean="0"/>
              <a:t>nd</a:t>
            </a:r>
            <a:r>
              <a:rPr lang="en-US" altLang="en-US" dirty="0" smtClean="0"/>
              <a:t> Ed.)</a:t>
            </a:r>
            <a:r>
              <a:rPr lang="en-US" altLang="en-US" i="1" dirty="0" smtClean="0"/>
              <a:t>, </a:t>
            </a:r>
            <a:r>
              <a:rPr lang="en-US" altLang="en-US" dirty="0" smtClean="0"/>
              <a:t>Baltimore, MD: Paul H Brookes</a:t>
            </a:r>
          </a:p>
        </p:txBody>
      </p:sp>
      <p:sp>
        <p:nvSpPr>
          <p:cNvPr id="49157" name="Text Placeholder 4"/>
          <p:cNvSpPr>
            <a:spLocks noGrp="1"/>
          </p:cNvSpPr>
          <p:nvPr>
            <p:ph type="body" sz="quarter" idx="3"/>
          </p:nvPr>
        </p:nvSpPr>
        <p:spPr/>
        <p:txBody>
          <a:bodyPr/>
          <a:lstStyle/>
          <a:p>
            <a:endParaRPr lang="en-US" altLang="en-US" dirty="0" smtClean="0"/>
          </a:p>
        </p:txBody>
      </p:sp>
      <p:pic>
        <p:nvPicPr>
          <p:cNvPr id="11" name="Content Placeholder 10" descr="download.jpg"/>
          <p:cNvPicPr>
            <a:picLocks noGrp="1" noChangeAspect="1"/>
          </p:cNvPicPr>
          <p:nvPr>
            <p:ph sz="quarter" idx="4"/>
          </p:nvPr>
        </p:nvPicPr>
        <p:blipFill>
          <a:blip r:embed="rId3" cstate="print"/>
          <a:stretch>
            <a:fillRect/>
          </a:stretch>
        </p:blipFill>
        <p:spPr>
          <a:xfrm>
            <a:off x="5029200" y="1372259"/>
            <a:ext cx="2971800" cy="4451267"/>
          </a:xfrm>
        </p:spPr>
      </p:pic>
      <p:sp>
        <p:nvSpPr>
          <p:cNvPr id="62468" name="AutoShape 4" descr="data:image/jpeg;base64,/9j/4AAQSkZJRgABAQAAAQABAAD/2wBDAAoHBwgHBgoICAgLCgoLDhgQDg0NDh0VFhEYIx8lJCIfIiEmKzcvJik0KSEiMEExNDk7Pj4+JS5ESUM8SDc9Pjv/2wBDAQoLCw4NDhwQEBw7KCIoOzs7Ozs7Ozs7Ozs7Ozs7Ozs7Ozs7Ozs7Ozs7Ozs7Ozs7Ozs7Ozs7Ozs7Ozs7Ozs7Ozv/wAARCAFaAOcDASIAAhEBAxEB/8QAGwAAAQUBAQAAAAAAAAAAAAAABQECAwQGAAf/xABREAABAwMCAgQJBQsJBwUBAAABAgMEAAUREiEGMRNBUWEUIjJxgZGSsdEVFpOhwQcjJDM0QlJTVHPhQ0RVYmNygpTwFzWDhKKysyU2RWR08f/EABoBAAIDAQEAAAAAAAAAAAAAAAABAgMEBQb/xAArEQACAgEDBAEEAgIDAAAAAAAAAQIRAxIhMQQTQVEyBSJhcRSBIzNCUvD/2gAMAwEAAhEDEQA/ANFJlOoecAdWAFkbKPbVYznx/Lue0ajmLIlPjP8AKK99VdRNY5SdmRydlwzn87Pue2a4TZH69z2zVTNKFVHUxWy0qZIxs+57ZqNcyTnaQ77ZqOmr50m2FscZsvP5S99Ia7w2V+0vfSGoevelxStitk3hkr9pe+kNIZsv9pe+kNQg7V1FsVsn8Ml/tL3tmnJlyifyl72zVYdVSgZFO2CbLAlSf2h32zTDMkj+cu+2ahKVjcL9FNKFkeV56l/ZPf2W0S5JP5Q77ZqQypGfx7vtmqSULxgLxkYqQtrCyQ4cH6qa/Yf2WVSZGNn3eX6ZrkSpBH49zn+mar9G5pH3zOB2U5oEIwTk5o/sV15LPhL+fxzntGmqlSAPx7ntmmkVGo7UrYWxypcj9od9s0nhcnH5Q77ZqE7k11Rtitk4lSf2h32zS+FSMfj3fbNRdVIo7UWwtkolSSfyh32zTzKkfr3PbNQpFKR4tFsLZIZUjP4932zXeEyMD8Id9s1CBk07qothbL1vfeXMbSt1ahvsVE9Rrqjtp/D2/T7jXVpxcGnF8ShM3myB/aq99RpRWXvF+uLF8ntNvJCUSXEpGgbAKPdVQcSXUfzhP0afhUHikyt4m2bXRXaKxXzkuv7Qn6NPwrvnJdB/Lp9hPwpdmQdpm2SDikWN6xXzluv7QPo0/CuPEl0POQPo0/CjsyDtSNljfNceysZ84rp+vT7A+FJ84bmT+OT7A+FLsyF2pGyxtS4rGDiK54/Hp9gfCl+cd06n0+wn4UdmQdmRtNOMU/kMViTxJdT/ADhP0afhXfOS6/tCfo0/Cn2ZD7Mja0uaxPzkun7Qn6NPwrvnJdP2hP0afhR2ZB2pG2TtTgsk1hvnJdP16fo0/Cl+cl0z+PT7CfhR2ZB2pG71jTvSpxgVg/nJdf2hP0afhSjia7DlIT9Gn4U+1IO1I35O1RL51hvnRd/2lP0afhSHia6n+cJ+jT8KO1IO1I24GTSnytqw/wA5brjHhA+jT8KQcS3X9oT9Gn4UuzIOzI3VNO5rEfOW6/tCfo0/Cu+ct1/aB9Gn4UdmQdqRuxypVHxawnznu37QPo0/CuPE92P85T9Gn4UdmQdqRuU1x3FYX5zXb9oH0afhS/Oe7ftCfo0/CjsyDtM9Dtg/D2/T7jXVlOEr7cJnEsSO+8FNr16hoA5IUfsrqthFxVMtxxcVTAF+/wDcFy//AFu/95ptrhx5rzrb7jiNDLjoKEg50IUojc91XL1a57l9uC0RHlJVKcIIQcEajVRq3XVlRU1GfQopKSQk7gjBHpBIqepE7ReicN+GOIKZKEtLZDoypJcGVBPkZz186iCothvaguKzcW2wUlt5QUknt8Uneom416ZWlxtqShSUBAIBBwDnHrpJMS7zHumkx33FnbUUUal7DUvZuL03ZY/Edls7PD0FCJ/gzq3Eg6hqXgp82Bj00O4tt0B25t2m0t29L6pnQhtiMtDiNyPGUSQfQKzzvzgflsS3RLW/HCQ04oHUgJORjzGrTl04vdcacclXBa2lamySfFOCMj0E0al7Fa9mq4o4MhNWJwwoHgy7c62lUgEHwlspAWsjPUrJ9HfVPiiNEsklVng8LNPsmNqTNUFqWs6d1hQ225nzdVZVhF+iuvOsiWhchKkvKGcuA8we3NWBN4qRAMASLgIyhp6LUrGOzzd1GpewtezVO8L2Bx3htbsuPDW+wypcYsqUZJJGdxtvy3q43ZbHF+cbzsOC2iHMQ2yqQypxDaSE7aUkHrrBLTxA85GdWJa1xAAwog5aA5AdlWmZvF0Zx51l+4NrfVrdUCQVq5ZNPUvYWvZq+H7XZ5NqelOxrWpTl3LCXHmlhBbOMJQM5SezJ266C3ZFhgXOfaBaXFO/KTfRBKT0ga21JG++eod+/VQZ1fET7a2nDMUhb3TqSc7ufpeeo5Ld9mTRNkIlOSRg9MQdW3Lfupal7DUvZoON7fCFujXK0xIaLe670aHGkLQ6FAboWFc+R3FErHC4djcH2ifdo8BKJDjyZDkhCy4sBSgAjT17DnWSuDnEl2DYuCpskN+QHMkD+PfUTke+OwWYTjUpUZglTbRB0oJ54FGpewtezXN261weHmLnbOHFXwTZTqR0oUssthRCU4HIkY37avOcKWWDdLxJZtnhi4sRp5q2lROlSs6u84xnHf5qxNvd4ltKVpt65sZK/KS3kA+jt76Yx84o05U1gzkSlHKnQVaj5z10al7C17NPw7Eg3+8umbw+xb2jbnlp0oUG1KCkgLAPZuNqdNscCHxXw/amrc2u3u6FGWoajMzzJPLHLbv81ZxyZxU7KVKcfuC3lNlorJVnQeae4VG25xG0zHZQZiW4q9bCd8Nq7U9nOjUvYWvYf4jlWez3VIj261TENOOIUwiO43p6hqUVEKPmpfug/JVrfTa4NjiMKeYbe8IQCFoJJyB6vroBcH+Jbq0lqeubJQhWpKXMkA9tQzmb7cnkvTW5UhxKQgKWCSEjkKNS9haNJZ7bDh8GRLoi1xZ8qXKLTjstKlNRk5wCoJ9Bz31Zf4ZQYvFDCrXGVcIiWFMtxNSw3kAq0Z33GTWYty+JbTq+T1TYwX5QbyAfRyrm18TM3BVxbXPTLX5T2pWpXnPWKepewtezV23hyA21wk1OtqESZjr3hCHEkKcSASnUPVUJi2+3cPPzG7HFnPm8uRUocQono9yEpwRvttWacc4mduKLi4ucuW35DyslSfN2eipY03iyE2tEV64MpcWXFhBIyo8z56NSC0bRHDNit14v6FMRizGjNPNiShTiY5VnIIByeX1isXKhRLnxK8zGdjIjhlSwqK0Wmzpb1HAWdtxjJPaaZFe4ohPvSIzk9t1/BdWCrUvHaeuoZDXEEuUuXITLdfcQULcUCSUkYx6tqWpewtex/wAiR1PCKiUsyVtKeR4gLYSAVAFQO5KRzG2TjtNQ3y0JtL6G0P8ASheob4/NUU9RI6uXMddOSxfkRfBktywzjGjBxg8x5u6mOwb0+kpejyXAVqcwpJ8o8z5zT1Idr2XOCP8A3dC/4n/jVXVZ4Otk6PxTDdeiuobTrypSSAPEVXUrsE7NVL/LHv3ivfVYAlWwJ81WZn5W9+8V76vcKJ1X5rIBwlR381ZKuVGPmVFFu3TpJwzDeX3hBx66lfsdyjMKeeiLS2kZJyDj66v3/iK5MXaRGZkFpptWkBIAPLtoO5dLg82pDkx9aFbKSXCQaGoobUUczClSGVvMsLW2g4UpIzg1O3Z7k6Mogv47Sgj31oeHbk8jhyW6oIAipPRnHPAzv20Be4mvDyvyxSAepAAp6YpJtj0xSshTbJ633GhEdLjY1LTp3ApWrTcHyNEJ8jt6MgfXWk4RucyYuUmU4XUtpCtShuCerPooFK4quzrikok9GnJxoSBtT0xqw0xSsrvQpMNwNPsLbWdwCOfmqRq23GT+KhPKHboIHrNGeEpkufdXXJbyni2yQkr3xkj4UOn8R3Rcx9tEpTbaXFBIQAMDPbRpjVhpjVlWXZ58FrppMVbaCcatiB6jUEeK/KeDTDanFnkkCnO3CbJb6N6W86gnOlbhIrTJWnhvhxDyAPC5WN1Dl1/UPrNJRTewlFN/gCybHcYLBeejkIHMgg48+KptsvPn700tz+6kmj/CdwlTLg/HlPLfbW0VELUTvkD7aHN3ybbC5DiOpDKHFBGUgnGe2npjyNxXJEizXJYyIL/pbI99NNpuAd0eBP6gM40HlWkvl2mwrJAcQ6USHgkrUAN/F3+sipuF7lLnQpLsx3pOjVhJwBtjNS0RuiWiN0ZBMKWtlb6YzpaQcKUEnAqDatXwxNekWa4NlZccb1KTk7+MCfeKyKVZquUaohJJLYITLXLgtNPPtgId8kg5qNmBKfOGozq/7qCa0V2JZasUAjxi4gnPVjA+0+qu4ovc23z0RorvRo6IKJCRzyfhUtC5JOCQI+QLoGyrwJeBvzGfVmhxO1WFXi5rzmdI354cOKqjJAzzqDrwQdeB4GwpTvXdVJnApERcZpRSDlS0AJTxypMUuDgUDLVt/Lm/T7jXUlu/L2vT7jXVoxfE0YfiVJp/C3v3ivfRThD/AH6n92qhkvCpr4/tFe+nQpq7TNaloTq0ndOeY66pW0rKVtKwxcb/AG+NdJKUWZpx5LhSt1wjcg4zjHdQS4TW58kPNxUR9sFLfI99GH5fCsh5U15uQp1w6lNDI39311WkXi0FpaI9lQkEEJWpeCO/b41OW/knLfyF7F0EfhOQ5JbLjSlkrQOsbChzk7h5aFIFsU2cbKS4cg+uoYV3jp4Xk298rDqiS3pGQeWPrFBW2So5JNDlSSQnKkqNhwj0TUWc9uUgDV5gCaofKPDhOPkhWD19Ic++l4enx7fHlsSSsJeTsUjPURigXgxBOCcd9PV9qG5faqNNwcpv5QmKaSUo0eKDzAzVBziW3NOq8GsTGSclThBJ+qoLPcvkib05SVoI0rSOeOe1XFOcItLL4ZfeUo56IZwn1kCkpfbsCf27AOZLRLlrfbYQwlf5iOQ2rR8bOHo7etO7ZSrBHLqoZMutrfYcaj2ZthRGEua9099WIV6iv25Ntu7CnWUfi3EeUjspKt1fIlW6sH2y7yLc28mM0guPp0hZHjJ81QyYMuE+lqU0WlKSFAHfb0UbYe4btLgkx0yZbyTlAXsEn6vtoTcrm9dJqpLuEk4CUjkkdlJqluxNbbsP8b5Q1AQOQCvspeFlj5CuQHNIJ/6aocQXmLd4ERSAtMhskLQRsARvv5xUNhvLNrEhuQ0pxqQkAhGMjGfjU9S12S1LXZb4OeDd0djnyH2jt2kfwzVOFalq4kEBSMpbdOv+6N8+ke+qUaaqFPRJj5+9rykK5kdhrRSeKrell2REjLROeSElSgNu/NJOLW4otNbkFxnCbxlFSndth5DYPbg7/XV+/wB2gw7kUPWxEl9KB98WRjHPsNZOO8UvpfBOtKgoE9uc1o5FwsFzUiTPQ8h9KdKkJzg+r+FNS5GpXYJuV1auAb0QmYxRnJb66ppVRhd2sbZCI9mC0geU4rB+2hClpU6tSEaElRISDnSOyq5fshIXOa7nsKQeNy5U8YFRICYxXHeuO57qXPVQBwzmnZpEjHM0pODQBYt35e16fca6nW4/hze3b7jXVpxcGnF8ShK/L3/3ivfUTgK8JAJKjgAVPKGZr/7xXvonwzHbfvjOoBXRArwe0cvfVFW6Kat0NRwsoBpEqcxHfd8hlW5ND12p5NwTb1gIdLgRk8t+R81WHJBm38vuuhsF7ylckpB2okX27jxg041ujpU4PbpHP6qlUXwSpMBy4LlvluRHilSmzjKeRzvSNjHdVziFeu/Sz2KA9QFVoUdc2U1FR5TigM9g6zUa3pEWt6QWt9kkT4xfbISnknUcaz3UPBSHiypCw4FadPXnsoncLkY99iR4uUxoK0oAB59SvqyPXTbupu3cWpkLRlGpLhAHrNWOqJNI5XDSkhKX5zDLznktqO9BZNtkR7gYSkZeCgkBO+rPLFaC8wVy5fyrEUZMdYSSW91Ix3eiopd5iOcSxpyEq6JtISskb533x3Z+qlKMQaRCeFFIKG3bhGbkrGzJO/mqmzbHTcvk9am2ntWk6ztn/WKJ3WA6Lmm7MqMmKpxLhW34xSMjapGNF54tRMitKLLRSpalbbgbHHoHqo0qwcUVZPCriHi0LjFLnUhStJPooTKt8iC+WJLZQsbjsI7RR662a4z7zIdDGlsq2WogJ0jbP1UtyejTrhbLe24Hg0UtuOj87JGfPy+uhxXoHFfoHxrA69ETKfeZisq8lTqsavNTZ1jehx0yUuNvsHbpGjkA99T8SyHHbw61n72zhCE9Q2qxw2S9GuMZw5ZLJUQeQPbSqN6RUroFQLVIuTxQwkYTupatkpHeaufNpToWIs2NIcQMltCtzVmR+A8JR0NZC5ayXFdoGdvdQi2uuNXKMtGdQdTjHeaVJUmKorZklstDtwmKiBaWVpBJ1g9XVUNwgrgTHIzigpSDuRyNa5DKGeLpLjeM+DdIR37Cg3ETYkyo01kEpmNjAG51DbHupuC0jcKiRxOG3X7X4et9DSNJUEqB5DroSBzNbi7LEbhuSy3jLCENHHfpHuNYYK6qWRJUhTSVIkGycCk3O1PQjUe6iVknxULUjoU7nSVODeqnJItxYJ5Fa4BeadjArTzeHWJDPTwRoc5lBOxrNLSUKKVDBBwalVFc4OL3EFOAzSAUpNMrLVvwJjfbv7jXUluP4c36fca6tGLg04viUJiymY/j9Yr31JZrgbdckStOpKdlDtB51Xmgme/+9V76mttvfuMksRwkrxnc42rPvq2Kd9QWdtlskSVvsXZpppZ1aFpOpPdXP3KBCuUBUNvLMUnW5pwpzOxNCno7kSS4w8AlbZwoZzVmbZJrMBM5xKEtEA41eNvy2qdvwiVvwi7Mh2mbPdmG8tIbdVq0BBKqS0P2223KU+iUl1LbR6ArSU6iR/oemgUWK/Nkpjx0Fa18gKkmwZFvfLElvQsDPPII7RUdXlIWrzQVHE8o5UmJDRvk4Z/jVi83S3XKbDKtS2Ej78UowrzZNCXbXMiQmpTrRS07jSrI6xkUngT/AIAZxSAzq0Ak7k9wqVy4YapcBmGxGiyFP26+tNtk50OA8uwjrqO7SLLIvDK/GLRB6dbQxk9RFCbfAk3CQpuM3rIGVEnAHpqGQ05HeW06kpcQcEHqNLVtwDltwaCG0xBkF6FfmUNZyUOA7jvFI/cbc3xMzLiEoZz9+UkYSonO+KHw7BPlxw+htKG1eSXFadXmqs7BlNy/AywvwjOAgDJPmptuuAbdcBaXfpMW6vGHKMiOpWoJXlSd+Y35eio5cq3OIauMNvwaW26CpkcldeRUKOHLkEhTrbbIPW64kVG1ZpcicuG0GlOITqJDgIx5/TRcguQQlptt5f8ADETkRHVgdI28Dse40jkyHara7CgveEPyNnHgMADsH10GeZcjPOMuDC0KKSO+rsqyzYkJEp5KQhWMAK8bfltRb9Bb9FqHOizLULXNc6Etq1NPYyB3H1mpI0W1214S3pyJKm/GQ20D4x6qpNWC6rT0hjBpP6Tqwn31E/bpLL7TGWnFvHCA24Fb0W0t0G/lBK13ds3uTLmq0JkIKcn83lgeoUy23iHFY6CY2p4R3C5HUkcj/rehU2JIt73RSkaFkZxnOR6KuJ4dui0oUIxIWnUPGAx588qE5AnItM3NubZrjHkPJbedc6VOs7K3BwPVigON6Kr4XuyEFfQJ8UZIC0599CjscGoyb8kZX5JgjMc4zqI2q3aWjH0tSdXjHdfMDziqEd4iStSjhtAGSaIW66RJcjoWV9I4OpO+axtNuzv4oKONI2cCKITWyypsjOCc481ZniSKhm49I15Lo1emiFt4hYMtdv0OEo2zpJA7s1Q4iyH2/GzkE4zyrZa00jndRBqLbA+aTma4Vx5Ujnlq37Tmh5/ca6kt3+8GvT7jXVoxfE04viUJu01/94r30X4Q8W7rXz0sqPuoRMGZz5/tVe+r/D85m33BbkgkNrbKCQM4zj4VQn9xSvkXrvG8LvrDjf4ucEKSR37GiHFshK7IyGtkdOUY/u6h7xQyDfGosUNuxy67HKjGc/Rz21DLnsyeH2Iy3SH2XiSCN1A5Ofrqy1T/ACTbVOiSEfkawLm5xJmfe2iOaUDmf9d1LdVGdw7bZit3EEtLV1kdWfVn006fxElpTLFtQy5HaaCQpxrJB6+dI9xCJdjXFeaAkKXsUtgIx8aW3FhtxYanoEqyi2gff24iHkjtxsfd9dArj4vC9tSNtS1q+s1JLvyDcIc6PqKmmQh1ChgHtH102XdrdMkwWEtLaiMOFS9YzzOSNuqpSadg2mOlOqsVqjQmFFEl/Dz6hse4f67O+pr1FbmXy3uAYbmpQVd++/1YqKbxK8qU6thuOpGrCFlrJKernTbjxD4XGhFtGl+OsLUSkYyOWO7upNxpoLiSX9uZcL0uJGYccaihICUjxU5APo/hVoLkv8XQVyIq4+GylIUQSrAO+3nqF+4wZjipTV0et63wnp2w2STgdRFVneIWvlWE6024Y8QFIKzla87E07V3YOk7s65Wl4zZT7s2IglalJQt8aiMkjal4Sd6K4yXSMhuOpR9YqJ6NYTIdkruTzwcUVBppopUMnOMnan2yfbYM5/o+mEd5goy4AVavRUdlIXErH3CCJPFDaU7sy1JcSe1J5+40U4ldTIatyUnxXJG3mG320Jh31uPAS24xrlMIUhh39EHtpsqe2/Z4GHR4TEWRoIO4zsc+gU7VMdqmX+JLU/MuhcMuMy1oAHTO6fqoNZmFI4gjNZSooexlJyDjsPoq/ONnuctU92e4yXEjWwGiTkDGAeXVVePItcG5xZMQSSltX3zpccsY2x56TS1WJ1dhDiNCLj4POa/k3zHdH+Lb/XeKq3nW9xcmOXFBCnGkEA9Rx8ajiXiPGnTEPNrehPu69OPGSc5BFVpNzRI4jFxKFBtLqFY68DHwobXI21yTcUPKVxA+AcdGEpGP7oP20KBzzq7fH2Jd5ekRndbbmDyIwcAEb+aqWarlyyuT3HoDKDqWMhSvGBojbXIibsytACQg4z9lDdiDncVZhI6GV0zKdaXMHSpIUAe7sqniR3eln3cO/PBqmpUYXh5rowhZGUkcljtrOXSYmZNU4hOlI2AzRZ+P4Gw7cFrK31oxnGAknYADqArOE1bZz+rktoocOdKTt3mmpNck5NMwFu3f7wb9PuNdXW7/eDfp9xrq0YuDTi+JSlj8Of/AHivfTVJwAamkJzOfP8AaK99NcHiVQ0UPkiHM01aVLXhKSo46hRKLefAWUttwIi1p5uON6lGnO8VXTI6NTTQ7END7aKXsdL2D2oclWAmM6onsQatJtNycGRAkDztkUZ6a4lAVI4liNZ/NbIJ+oVG5IYT+M4rfPc2hX2VPQiWlA4cPXdfKC56SB9tKOF7z+yY87ifjVlcqxkHpbzdHT2gkD6xUId4bPOXdT5yn4UaYhpiPTwtdsD8HT7YrlcL3UDdpsf8QVxc4bI/KLn600gHDKk7yriPPp+FFRDTEaeF7of5Nv6QU35q3Xf7239Kmnqa4aKfFuM5J705+ymmNw6R4t3lA97RP2UaYhpRw4Wug/k2/pU09PC11PJpv6QU0RbD/TT487CqcIli6r299AqjTH/zFpQ/5qXX9Un6QV3zYuo/kE+2KaI1j/pt76BVJ0NkH/zL/wBAqjTEKiL817t+oT9IKo3G3S7UUeFICekzpwoHlVpTFjPO9SPQwqlVG4bV5V0lHztH4UnFeAcUBVLydhzpApWdqnniE1K0wX1vM6R4y04OaqlwIBUQSB2VCndEErdEqdWc09Oc8qqOvOFwrb1aUo8ZPIjfn9dRrW8hTLpWVNvIBA6q3R6FtXZqXTPywshrLYWeRGwp0ZqQwStpfic8EZxUsUBTDZSpWMDyqJsR2jHSkbknxjnqrjZH9zR2cMFhhUQw3ERcbWG3SQHADnrBrMzLVIiOLSooKUDJOrq7a00ZakNpaSrQgDYA0Nu7weS420hOV+LnG6hW/p4rI0jBmxKTtgJLZKQrUnG++eWKRACtYSsEowSB+ieSh2jvq01ps5jRs6npLgxkZCB1+urMm3tMNS5rKEJddSkO4HIfZvWyfT44xbM08MYpsq238vb9PuNdTLZn5Ra9PuNdWfFwQw/EZJ2lPH+0V76ruL8kVNNViS6M/wAor31UcX4w7qobKpLcU+VSLTsKQneuPI1EgIgbGuKKRBwqnqOaYEJTtSpSMiuNORucGkIdprtHVTu2kzTGRlHjUgTualVTRzpAdp8WnoTv6KbtgVKAMHuFMRGRgUgT66cO2mqXiiwI1jG1cU7GmrUc08ZORQBGEEnzVahM65AyAQN6iGxI7qt27Z1R7qrm6izT0sdWaIy8RVNgSWk8xocx2HrqhFc6W0ssKGS0pWD6aO3NYRbnXDuEoOfVWatvjR0kuLAPUg7V0vpuVyxuL8HWzxp2GIUxLWG39SR1KxmjbMqMG8pfQc99BWIjCxnXq99WExGB+YSfNU83Q4sktXDILNJKg5HmoWkhogk9fZT246S4XDuT9VCW8NeSkgeaisV4OAAHNThhjijUSicnJ2wVdYTrlxhyEJDmlwJA7Oe9aFqKF26RGwMuA799VbrLMCMy4lsLLjoRq7M1dirJAVnZQrN1OZ2oE4w1QtmUtoxcm8jBBI+o11TNJ0cQqTjGHF+411V4viYcaq1+SjcRh50/2qvfVJR++HNXrir786P7RXvNUFfjKolyQlyLmlzmoicKweunA9VIraHDZdOPKmZ3FOJoIjCd6kbqLOVCpmdyaAOJpBzNKedIDvTAXO1MBp6Rk4NLpSFcqQCAEinnZOB11x2G3VTT9lMBFKqJSt6Uk5pmrBNIQuPEJp6djmogvAI7akB8agYquY81W7cRlVUiASMmrkDSkKIqvL8TZ0S/zImu6j8jSgOfRn3VmbQ/qtzW++Mc608xIft7jWc6xpqjbbBBgxykrLwKs5JwB3bVf0OeOFNyOvmg5OkQtTC2DhRHfTzOJx9+c9CaKi1QUq0eDgrznBWcEHsoVdYCIb6W2JGvOdaT+Yc8s9ddfD1OPM6iZ5Qob4Zt5bx85xRSyT8uFKiee2aApYUT5VG7PbtTgcJOBV80qK2lQY4ke/8ARGXOyQjf11esr/TxU5O4oXxkgs8LZSNkvNk+un8LSEuoCQRnFcLqtsiZfi3wv8ESk44mc/vq/wC2urnsjitaerUf+yuqzF8TmR5f7Bk/d98dYcV7zVFeywavyxl6SrsdV7zVJ0eKFVRIrlyQu+XXFRIzRS2WdVyUXXFdFHb/ABjh9wq1IgRZpTFtsN0LCxlxSSBp6ySduw1KONtWiFAFKsmpTWpb4MigffJTmTzIAFRyuD1pTqiyAsdixj66FjkJxaMvtqG9StHxq6VFeiPFp9tTax1EU1OyhUaojQ9XPNNOdVKobUh5igKHI8qnKO9NSk5ztTlA91AULmk05266TfI2pc+N2UBQwoKc7io1EVOojUd+YqFYBVjsoEM05p6TmmE4PKuTSAfkZqzHzoIHXVM86Vb3QoIHXVeT4m3oP9yCHSAI6NJzjmarSbmm2JYS4nUl9RKgfzU9vr91QR5Kc4UrA5k91BJby7jcHJepSUjxG0jlpHIEf651Z0fT92e62OzmnpVLk1SeIGY85HgryXWCAfGTy7RUFxbjJKHor6VJcyS31o/hQRC44AyejVjfarMQCQ6EpUrSOajXdx9PHG7iZXK1uEYMZchwH83trR24JVJQy1ulHZ21nlz0RwmOwtIUrxRk4AFHrUfAWsOEhatnD2Duqnqcyxx35IKDmScYpD3DjzWQSVY27QM0E4Jh3MpTJWjo2hy181DzVsktRZjfRLQhaUjOnGQjz99SIMdhOEqAAGwrlZZa2myWJvHqS8gGW3jihK+WpOf+kiup8pSHeIEKQQdKcH1Guq7F8TD/AMn+wHIkNdPMQVYV0qtj5zVeMgzFtxkbrWoAVBMUE3SVqG3TL/7jRfhZLart0gH4tsqGfV9tUreVFbNU3BZaYbhoH3hkDI/TV3++rBVpztgCoWllOVk6s8hSPq1jA2NXzlS2HGNsmQorOVHYVZYII0nnVBrWtWnI2q/HbUjmM1HG3donOqK11tTFziltxICwMoXjdJrzx2M5GlLYd8VaDgg16odJTgc6wnGEcs3VDoGzqAT5xt8KszRTVmeSoEhJIwVVwZGRvmkRkgCnLPRnHMVlESY/q0hx2U3pUhQBzTgrO4V9VMBCO6uwadrUDuBT9XamgKISg86YphRORtVvKSKeACmnQUDVo3wRUfImiTrAWdQIqk5HVrIAzUWhNEaTnq2pXUIeRoII7CKelsAbg7U4tp54NKrCLcXqXJVcZabjKQhOCoYz1mqLMcNpxRF1Gt3fyUEbd+Kg0kZGcb8+qu30uNQx/s6GPVVye7K5aGeQ9VSklprCSPOKfoPWMd4qRUWS5EW8yyVhJCc9QJ6zWlui2wI6w/Ok9C3kgbuEfUK1KFXaQcsRm2UowEgZONt+uutMNuLpR5RJypZ5qPWa1EVA6PYDnmsuSEZ7yViU3HgDoXd4sVIeUlptXJLfWR20jk+Q8MLX6cUZu7Wq3BeQA2rPnzQDCSequXnxxUtkZcubJb3LFuJNxbJOc59xrqW3pxPaI7/ca6p4viQx8AqbDkLnyFJjrILqiDpO+5ohw6h2PNX0jK0BTZGSCOsVUlsOmdIKZDyQXVHAcIA3p0TpmJKHFSHlpBwUqcJBFZFkjqLu35NOJIQnUTyP1VOzLS6NSVA9mDQORqCtadWFc8K50kB5LYUgKwQc79lWYrjmUZ8EMzvE3Hk0KXAlesHB99W0PKIGNqENPIWNjkmr7CxpAztXUUYpbHPjkk3uEErOMk+islxYVPzmWwhRKEZ2HWT/AArSOPoZaU4tWEpFY2Y5Pky3Hky3Wwo7JSrAArF1DUTVD71RTbjuZ3bX7NOUy4rbol+zVa4XZ62AdPdJBWryW0qyTQZ3jC5KXpYlugHbJVk1nj93gtWG/IfDDmrOkjzin+Dug9fqrPRuIZrQU8ZhR+mSck+j11eicVPF9xDlxeDR8lZSNqlpofYfsJBp0nYH1U8sujfB9VWEP3JxIUmetSSMg4G/1VIHLof58v2U/Cq9cSHa/JWDTp/NzUng76sYbNTBy6jlNV7CfhTC/dxynH6NPwp64h2/yMMd5PNBp4jOEBWk0pcvvRdKZiujzjPRo5+qmeE3n9tHpaR8KfciPtfkVcdakZOAKYlKCnyd09VKZF5I/LEellPwrkruqlaenbVq2IDKQT9VNZIOSQdsDqd1JUrGFKVmowoHO3oqZ5t1pag4yU9xGKrkjnjHfXoY1WxqQ/J5Y2q5GWpDBGohGckdWaohYH8KsMhx4BtpKlEnqFEqrclRfgnXrdV5I7RR6G6ktpHVmq9stihD6J9JBUcnBo2xbmkoAA2Fc/J1MLqO4OHsgmtGRDKEgkAHl5iffisyWktHL6ggd/OtXc5bNot631eMcYSntNeTX2+yJUxSlKJ36uQrFkm5tEHhi3bN1b3oplJQ2rK9+vltXVkuDpbj99Y1rJyFZGefimuqeNUiGSKT2NJIH4U7/fV76YB3U+Ufwp3++ffUanEowDkk8gBua5j+TJ+C7HcBTocGRTXYLgX0sZWe3zVVSqWs+JHQE9qnN/UB9tWGzPQcgsp7sk1ojNbKXghpl4ObckteKW9ONhiiMWRIx+LUfdVGTfXbW14ROaC2QQD0Ssqz5iPtqyLk9MT0railpW6Aefpre+o+zVexjj0iUiSe48p3QtXijdIAwCKEXSa3bYDkhWCoDCR2miLrjjpBWScDArD8XT1eHdETlLJGB1Zxn4eqsG+TJZsjjoz0156TIW68oqcWcqJ93mqDfGB6DXBRUfG6zk0/uz1dVa1sTJIzeskEZ1KCfMKKM28lvAQMDY+jnQ6ODjY43zR6BOLDCEqSDhognvyaTZKKD3DTbrcZTKySlOCnPVRwIFCbNKzbZkhAClMoBwduRqgLtdHAXG3MozjKW8iq108sjtGbPNQlujTaBmn6Q8whzQEkEoOOvvrNR7lcX3Q2X8ZznKAKLo6aTGcjtO6VDCwrGfP9tVZMbxOpGjpIrNjk+Am4gmCvfYLGB6DVHo6tMR5Um2SlR1/fEqyhKxkKx1UBi3aUqUlmQy2EnOVAEEUdpyjrIZ2o5dAUDdSx0YfScZwc4qcRFqj9O0pDqMZOg5KfPVyBanXsPOZbT1ZG5pRxvUivcTQhWykg+ioXLdBVu7FaPfpAoqq3JRlRfIA7qz8yYHHVIZUejBxk/nVqyZu0rLsWOU3sV3LHbnZOWkKA6wFbeijUK2MsIAQgJFV4DStIURREOoSQhbiUZ61Gsyyzy/JmmSUFSEdWhnCU4z1VEpExaCppaPNmiqIsR1A0hLn9YGk8AQ2SptRT3GtCxJ7szPM09jzjjC5yBFCHMgoAJT2H/WKwS8uIK1HKick1qeMXw+/IdQ4FtuqV4xrIF86A2gcuZNV416Lpv2HuCkEcURd+peR/gVXV3A2o8RxzjYBe/wDhNdWiJnycmtkvo8Kkg5BQtXLz0kWdCbcLLiVpdGCVK3BqDPRT5rqvH+/KGD1eMf8A+VGYK3SZKCCXjnGaxOKNEYoNtSWXtmlpV3Ch10u0yEvTHty3hjy8HH1CqCor0ZCHUEhWeYomibMXBK2kBx1HlJPWO2obR3qyTheyZlbtd7pdY/gzsIoQFA+K2qrtuuXESWktMwU6By1NmiIvs7O8NPtU4X+aP5n/ANVT/kKq0h/Fld2Xrc/dHXCifFbQnGykZG/mNYzjuMqPdUuYOh4BQ842xWn+cEzrhqPpFAeKnn7vCQoxloUwSc9oPOlDItadUOWGSiY7pDkqPM0pdOwB89RKBBpAa30YrYQZe8UY81EWVHojqO56qDxlBK8nc9VF4LC5bqU7hvUAo1VOluaMScmkjX8PxZq4c5llZjOvR09E4U8s9fpq3bLVxRFDgXdUPhWMBZUkJ82nFG5zyYEJUgN4DbYSAkcwNh9lAPndg/iHPZrO88o7IueHXuEVRL+plbbz0dbZG41LJPmyedDYdwVGe8QcxpOad88e1pz2KGNym3pKlNpKUrOwUMVVPJrdmnBBwTizWWqZIUhaQrCQSeXOkZgpYBwQVE5Kj1moLW7oZWgfjCDp89UfnWyCQppwEf1DUdbSoryY25bI0sMlOdeFHkBtyq6ZbwGNKj/iArHp4tYG+hXsGnji9jsV7BprM0VPA34NBcZUoxHAlgjbdWvO3mrPtcs048XRiCkg4Ox8Q1XYfQ4jUg5SeVQyS1mjFBwVUaW2SAtkoGM4wKzFwj8WyJbmHIrTWo6EBawQO8jGauw5Zju7+TRqXMCYJloGsIGVgDJx21LHP7a9FeXHUjOwkcWRiMOR3P7zij9ZBP10fj3W/JRpehsHzPk+9NCvnVEH5yfVQ6+8ZmNDUmKAlxQ8rsq2GTU6RVLHpVtGUvEKR4c8zJcDLKXCcE5z6KF4tzfi5W4R2HANUZk5+Y+px1xSlKOck1AkKO+9a4waRRPLqldG24QcjfOGKlprSTrAOon8w11DOB1H52Qk5/Wf+NVdU4qkVTds1I6R26ylKGGxJcB8wVzq4070rxUFBCBnAPXviqFwcBuD8ZJwkOrUrB7VGiNuSNYUoDGyj3YrDJ7m1cF9+CFttNq3SlOVq/1/rep40TSpBSAEqVj0UkZ4LOHPzhtv6aKtNABvbyRt5yKaVlbk0AZcFLL2yE4VuNqh8HT1oFGLsgBttY561ChmTjrrLkjUqNWOTcSHwdH6ApDGQRgo2qbJ76A8R3lUVrwVhZDrnlKH5o+NKEXJ0iUpUrHG3cJXV9dvCUsyiSApCiFZHZnY9e3ZWIvtp+Rrw9ADpdDeMLKcZBGasRUJMxtxw4BUCFdY32NHrvw6/PmKmqe1l3BOfqrsyzQ001ucqHTz17O0ZWBEckPpbQkkqOK9HstoiNoRFcAwkZPao0Nsll8FWhWgFeesVqlxQ0jWcakjmKyTyajfjx6P2NuTvStpYzkJAGD2dVDPBG+xNWVr8bq9VJqzWCctTs0RTSoreBtn80eqkctza2/F8VQ3Se+rQJpwz2iopjtkFtlpbeCXBhSThQ7Ku3G2MqX4U2gaHD42Oo0GuKVR30yE8l7Kx20bsk5EllUZ05SsY81XJJqglda0UBBb/RFL4A1+iKvOtKZdU2rmk+um1S9hain4C3+iKY8z4PpUnyeR7qv0jiEuIKFDY00NSZSGFAUQgofUsIaURnmeoChZCmiWl808u+tBZAPBOkPNZ+qtHT4tc6K8+TRCyjfbfCh29yXgIWgZzjZR81eV3KWqUtRJzv1Vvvui3ApaYiIVjYqIBrzZZznfnW/txjL7UYHOUo7srYyqrqG0KZCU4ye04qsRg1wWUnnVj3Ko7Gj4KRp4uhD95y/dqrqj4HWTxdCH7z/xqrqEKXJoZa0puc3rJeXv/iNX2JAQ2hAO5GpZqhMbT8oy3CR+PX6fGO1OitLew4rKUZ59vdXOk9zoRWyNFCVrWnONKd81oI6gpAXzA6++s5BC3FacaG08+80fSoJQGxsOvFTgynIireFDoWQRvqJ27KFEgJKjkADfailyQpx/JwltsUImShkpQQANhir8PRvqMlvgxdZ9Qj0mKl8mNdltMBZVnCEalZ2IPUK8/mTPD7g47qODsM9nb76LX6aW4hQMgOKJUc9g2H1j1Vl0L6NtOeaufm2rRnwY8c9MEUfTupzZ8Pcyu7ZYdf0OhKBjGmtnDv8AFDDQkFSSUjfTkZ6689U8rpFKJ3Joq0tMyF0R8vykkdRHOq1iTaTNs8zhFtOmehtXGGSHGlk/4TV1NyZlANEkBW2rsrDQenDIGvJTzx11fZfyRudXfXTh9Ow1e55fN9e6tSa229GqcYjh4NeMVkZxnYioVxVLWegW3t1OAg484oUbgsqQvSdaEhOc1PHuEpTo5EHnkVJfT8Ud9KK39Yyzelzf9BOJAW64pEgdErmkoOUn7aWRbn4+VFOpA/OFImapEtKdyAFZ37qNNP6k9oIrFn6DHLdKjs9H9SyLZu/2ZeayH4biOsDIoVaZnQvpyeRrbyLWxJ1FvDaiN8DY1lZHBlwiOKdivofTnOlQ0n18q5U8E8ezPS9P1MMkf2aOakPxW5ST1AKocPPV2xqeegLiy2HGlDbCxXeAJH531VVkg3uRtRbiyn6aUVZ8BGfK+qu8B/rfVVeiRLXEoyGA+nHJQ5EUStwU1CaQoYUBv66j8C/rVIlS2zhSfFAABB51u6KLjN2ZuplqjsYb7oS1LuKARsEbViVq3Nekcb21yRDExCSot7KwOQrzhbZCsVrkqk7M/hERNJjJp+jO1OS31HnRZGg3wMMcXwf+J/41V1S8FJ08WwtuXSb/APDVXU0yMluerjg22SSJDnhRU6ekUAsYydz1VYHCduTgASQByGpO1Goqk+CsjO+hPuqUkDmapcIeg7k/YKasURogpS9tyGRtUybYwlQVodOOokVfBB5GuKgOZxTUYrhC1S9g5+1MSCrWHhqG+CKHr4Rt6+fhPP8ATTWhBB3BpCtPIkVbDJKG0XRnzYMeZ3kVmRm/c7s05IQ8JukHPiupH2VVV9yrh9RBIuH0yPhW5GMZzTHXChpam0hawklKc41HspSm5O2WY4LHHTDZGGP3JeHTv/6j9Mj4VPD+5jYoTvSsieVAY8Z1B+ykVxxe03UWtXC6hLU30oa8KTnT25xirJ43cQ9dWXbboctkRL609LnUogEp5dWcZ7qE2t0OUdSqXBMjgi1IGEtyvbTSngm1n+Tle2mhivup2scPJuAaJmFejwPWNQPbn9HHXWjF8zwkb70HKGZPRauxOrGat/kZV5Mj6DpudCKKeDban8yV9ImpE8JwEkEJlbf101RtnHYu8i3xIMHpJElBckjpPFiozzJxue7zU+Bx7Ck8USrFJa8GcadU2y6pYKXSDjHcT1U+/l9gug6ZcQRc+a0HXr0yc4I8tPXVpFoZbwAiRtj85PVWfY+6Ow5w+q5LgL6dUsxWIza9SnVYSeeNudWYPGz6boi3Xuzu2x55suMkrCwvAyRt17VF5cj5ZZHpcUfjFB3wFvfCHhk5zqTXGAgjGH/aTWfsfGtwvzTsiHYwtgIWUESkFWoAkJUnmnJGM99QI44vbl0dtiOF1GWy2HFteFJyEnG+cY6xVT+7k0RuCqLNIi1toJIEg57VJrjbGett/wBpNZ5PHU1+7TIEW0MrMR7olqcmobJ3IyArny6qS68fSbfcblGatAfatoSp5wyAjYjsI91Q0R9E9c35NF8mM/q3/aTXfJjP6t/2k1Zts9u52yNPaSUtyGkuJCuYBGasa09oo0x9C1T9g/5NZ/Vv+0mkNrYUMFt8/wCJNEiQOdcFA8iKaSTtINUn5Ba7PGdaU0tl4pWMEFSdxWdX9y+wLUVYnDPUHk/CtsSBzOK4EHkak3fIla8mHH3K+Hwc4n/TI+Fd/ss4f54n/TI+FbgqSOulztSC37MXH4Bs9keTcIol9Mz5PSOJKdxpOQB2GurU3JSTAcAOeXvFdUkG/kmi/kjP7tPuqWs01fgnLXgbh6LxNQeIzjrxVtu7ocIHg7gz/amqtcL5J9rJ6DVdWcncUW6DITGWVKfUM9Gl05A7+yhb3H0dpwoFvcVj/wCwfhQ5wXLBYskuEbeurDjj5koUr5Md8Xq8IO/1VAn7pDBb1uWp1Hd4USfdQpwfDB4si5Rv6SsAfumwv6Od/wAyfhTFfdRhJ5W14n/9J+FS29kdMvRo12CQrjlu/dK30CIhY0b6s5Jz2YobM4PmybnxDKD7ITdYwZaBzlJ23O3dQo/dVi4yLS8f+aPwpqPurRlHBs7w/wCa/hTtexaZegs7wDHVYCyhDIuioCIpf307Yyrlz2xnsowLK+OCTY9bfTmCY2vfTq0ac9uKyjf3Uoq16VWl5P8AzJ+FEW+O4zqNaILhH/6D8KjLJGPLJxxZJcIhtPA1xsEi3TrZKZRIbb6Oc0ono3056ttjj3Dvy/8A2fJmPX1U9xB8PkB+K40TrZUCrB/6htUw43Z/YHP8wfhTVccspGfk93/MH4VD+Rj9ln8bN/1KEP7nE1jhpMNU5pu4R5xlxn0ZKQdKRg5H9X3UQjcL36dfWLtfZ8ZbkJtQitx0EJCyPKOfR6qqyPuisRyAbY6rP/2T8KHp+65GMnoPkZ4HOM+F/wAKsjOMt0yuWLJHlBaz8IXWPxU1eZi4DIbQpLiYSFI6ckc1A7defRReJYZEfjWbfFONliRGSylAzqBGnc7Y6qzEn7qceOlCvkh5WvPKUdsY7u+q/wDtejf0K/8A5v8AhUk01aZFwmnTQRPBV1Zv1xuDTNmlJlyC6jwxpS1N7k7dnP6hUly+56brcb3LlKYJmoT4IoZ1MrA5nuOPVQr/AGvxf6Ff/wA3/Ck/2vxf6Ff/AM3/AApi0y9HoFkjzYlojRp62lyGUBCltZ0qxsDv3YohXl/+1+L/AEK//m/4Uo+69GUQkWR8k8gJR3+qlQVL0en11BbPc3bnBRKegOxA4kFKFvEq37Rtir+pHYv2zQlYnaLddVXKOxXtmu1I7F+2fjT0itlquqt4nYv2zS6Uf1/bPxo0hbG3L8gc9HvFdUU9KRCcwVdXNRPWK6mlQ0CmowKSoDyjXeDrQ5gJ3I2ztXIkhBCN8nlirCEKW3pkKz3CqFii2b02kYSDwNfJV7kTbk+wgLUVa0K16s9g7PVR1XA7JWOkmrUQBkhAGfrrSh0JTpSnAFBeIuIW7PDUsnLytkpzU5YoctCjOS2RnuJGrVY4hYaUtySsbZUPFHfWCcmB545O1MulzenSXHXFlS3DkmhwUQRilGC5SK55G2W5EjDgCdxTHVkp1jqqqTlW9SpOWlCp1RVdjukOnepG1kYVmq2cJHdUjZKUk9WaTQ0wi398w4jn10ThylM4PNPJQoZFbUlzA5KGRRFDRCgCNljO1Z5q9maIOtw82ypxOppKlgjOwrnI0gA/eHOf6NSWZwt6EqOAdt60BW2BkqTjGc551jeDfY1rqK5MPcIctRTiM6fMg1nV2+am4lXgb+NXPoz8K9a1MhBUVoAAyTmnNuMqUpKXE5TnI7MbGtWJSiqoz5cinX4MPAZYTFxNgqcIUdJUg7bCpuhsiucDHoNbN51osgoWkggEEddV0I1nI33oeRw2ojpWR6mzJGJYT/NFD0mk8A4dPNhQ/wARrahvCab0AJ3FHf8AwLtL2Y1Fo4feWlCGnCpRwAlZya1nDvBdvt0tNwVHUl1A+9pWrOnvxRW1Q20Ol8oSNOyTjromTvWnG3JWzPk+10iZJztWYlxZRefS2h9bapKVqdWh04HjeKUpI1AbYKcbYzyrSJNZ2dc5rb9yCZqm+hebQ2nU34iD0eTgpyfKVuTiriktRY+JOZbUpbySjwZaOkDYTpGNs+Lg5yFb+eqxiyfBU+CszUTOgcEtTil4UejIABJwTrwRp5Ds5VYTOlquDURme49GW+EeFBCM7tuEpzjScFKDnHXg01qXc2Le3I8KekLcS8SFtIOnSrAICUgnbfvoAZPi3RMhuO6mQ/FabT9+bUolaembJCgN9QSFbjmPSKL2dlxtUnSHkxCsdAh4qKxt4x8bcDPIHsO1DXp04OpYt108LSst5fUhCw2orA0+KAMEZ7xjmM0StE+RNlTUvtraLCkI6JQ8lWnfB6xnkaBFyenEJw+b3iurp5/AnPR7xXUmNAVhCekUvrJ3og0EBORVAbctqdrWOSj66jFUa3PYluU5qBEW+4oBKBmvHOIL47dZbrqlZGcJHYK9ZfZalI0SGkPJ/RcSFD66pmxWc87TC/y6PhQ92QlPY8UBJOa7rr2v5Bsw/wDiYP8AlkfCu+QbN/RMH/LI+FMqs8TPM0pyEmva/kGzf0TB/wAsj4V3yDZv6Jg/5ZHwoCzxdI1t56xUrCMsryORr2MWKzjlaYQ/5dHwpRZLSBgWuGM9kdHwqLJJnmEMa2Wl53SvHooulsFtON9JIrdJs9rQMJtsRPXswkfZUgt8JOwhsDzNJ+FVSiWxmZG3t5UUr6jWnahMrZaXpwWwQADtg1ZTDipOUxmge5AqUJCRgAAd1JRfsJST8FMW+NgDottOjmeXZTlRI2rV0fjZJ59pyat4HZSYHYKGn7IpoHGHHTsGwMDHo/0KlZabaTpQkAVc0J/RHqrtCf0R6qocG/JapJLZFckVwIO32VY0p/RHqrgkA5AAIo7X5E5l5psNsBGN8b+enDvql0i/01euu6Rf6avXW9KlRlbt2EU1IB14oV0rn6avXS9M7+sX7RpiC4wR2GlSop2oP0zv61ftGu6d79av2jTEGwrrxTgaB9O9+tX7RrvCHv1zntGgApPP4E56PeK6hSnnVJ0qcWQeoqNdS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70" name="AutoShape 6" descr="data:image/jpeg;base64,/9j/4AAQSkZJRgABAQAAAQABAAD/2wBDAAoHBwgHBgoICAgLCgoLDhgQDg0NDh0VFhEYIx8lJCIfIiEmKzcvJik0KSEiMEExNDk7Pj4+JS5ESUM8SDc9Pjv/2wBDAQoLCw4NDhwQEBw7KCIoOzs7Ozs7Ozs7Ozs7Ozs7Ozs7Ozs7Ozs7Ozs7Ozs7Ozs7Ozs7Ozs7Ozs7Ozs7Ozs7Ozv/wAARCAFaAOcDASIAAhEBAxEB/8QAGwAAAQUBAQAAAAAAAAAAAAAABQECAwQGAAf/xABREAABAwMCAgQJBQsJBwUBAAABAgMEAAUREiEGMRNBUWEUIjJxgZGSsdEVFpOhwQcjJDM0QlJTVHPhQ0RVYmNygpTwFzWDhKKysyU2RWR08f/EABoBAAIDAQEAAAAAAAAAAAAAAAABAgMEBQb/xAArEQACAgEDBAEEAgIDAAAAAAAAAQIRAxIhMQQTQVEyBSJhcRSBIzNCUvD/2gAMAwEAAhEDEQA/ANFJlOoecAdWAFkbKPbVYznx/Lue0ajmLIlPjP8AKK99VdRNY5SdmRydlwzn87Pue2a4TZH69z2zVTNKFVHUxWy0qZIxs+57ZqNcyTnaQ77ZqOmr50m2FscZsvP5S99Ia7w2V+0vfSGoevelxStitk3hkr9pe+kNIZsv9pe+kNQg7V1FsVsn8Ml/tL3tmnJlyifyl72zVYdVSgZFO2CbLAlSf2h32zTDMkj+cu+2ahKVjcL9FNKFkeV56l/ZPf2W0S5JP5Q77ZqQypGfx7vtmqSULxgLxkYqQtrCyQ4cH6qa/Yf2WVSZGNn3eX6ZrkSpBH49zn+mar9G5pH3zOB2U5oEIwTk5o/sV15LPhL+fxzntGmqlSAPx7ntmmkVGo7UrYWxypcj9od9s0nhcnH5Q77ZqE7k11Rtitk4lSf2h32zS+FSMfj3fbNRdVIo7UWwtkolSSfyh32zTzKkfr3PbNQpFKR4tFsLZIZUjP4932zXeEyMD8Id9s1CBk07qothbL1vfeXMbSt1ahvsVE9Rrqjtp/D2/T7jXVpxcGnF8ShM3myB/aq99RpRWXvF+uLF8ntNvJCUSXEpGgbAKPdVQcSXUfzhP0afhUHikyt4m2bXRXaKxXzkuv7Qn6NPwrvnJdB/Lp9hPwpdmQdpm2SDikWN6xXzluv7QPo0/CuPEl0POQPo0/CjsyDtSNljfNceysZ84rp+vT7A+FJ84bmT+OT7A+FLsyF2pGyxtS4rGDiK54/Hp9gfCl+cd06n0+wn4UdmQdmRtNOMU/kMViTxJdT/ADhP0afhXfOS6/tCfo0/Cn2ZD7Mja0uaxPzkun7Qn6NPwrvnJdP2hP0afhR2ZB2pG2TtTgsk1hvnJdP16fo0/Cl+cl0z+PT7CfhR2ZB2pG71jTvSpxgVg/nJdf2hP0afhSjia7DlIT9Gn4U+1IO1I35O1RL51hvnRd/2lP0afhSHia6n+cJ+jT8KO1IO1I24GTSnytqw/wA5brjHhA+jT8KQcS3X9oT9Gn4UuzIOzI3VNO5rEfOW6/tCfo0/Cu+ct1/aB9Gn4UdmQdqRuxypVHxawnznu37QPo0/CuPE92P85T9Gn4UdmQdqRuU1x3FYX5zXb9oH0afhS/Oe7ftCfo0/CjsyDtM9Dtg/D2/T7jXVlOEr7cJnEsSO+8FNr16hoA5IUfsrqthFxVMtxxcVTAF+/wDcFy//AFu/95ptrhx5rzrb7jiNDLjoKEg50IUojc91XL1a57l9uC0RHlJVKcIIQcEajVRq3XVlRU1GfQopKSQk7gjBHpBIqepE7ReicN+GOIKZKEtLZDoypJcGVBPkZz186iCothvaguKzcW2wUlt5QUknt8Uneom416ZWlxtqShSUBAIBBwDnHrpJMS7zHumkx33FnbUUUal7DUvZuL03ZY/Edls7PD0FCJ/gzq3Eg6hqXgp82Bj00O4tt0B25t2m0t29L6pnQhtiMtDiNyPGUSQfQKzzvzgflsS3RLW/HCQ04oHUgJORjzGrTl04vdcacclXBa2lamySfFOCMj0E0al7Fa9mq4o4MhNWJwwoHgy7c62lUgEHwlspAWsjPUrJ9HfVPiiNEsklVng8LNPsmNqTNUFqWs6d1hQ225nzdVZVhF+iuvOsiWhchKkvKGcuA8we3NWBN4qRAMASLgIyhp6LUrGOzzd1GpewtezVO8L2Bx3htbsuPDW+wypcYsqUZJJGdxtvy3q43ZbHF+cbzsOC2iHMQ2yqQypxDaSE7aUkHrrBLTxA85GdWJa1xAAwog5aA5AdlWmZvF0Zx51l+4NrfVrdUCQVq5ZNPUvYWvZq+H7XZ5NqelOxrWpTl3LCXHmlhBbOMJQM5SezJ266C3ZFhgXOfaBaXFO/KTfRBKT0ga21JG++eod+/VQZ1fET7a2nDMUhb3TqSc7ufpeeo5Ld9mTRNkIlOSRg9MQdW3Lfupal7DUvZoON7fCFujXK0xIaLe670aHGkLQ6FAboWFc+R3FErHC4djcH2ifdo8BKJDjyZDkhCy4sBSgAjT17DnWSuDnEl2DYuCpskN+QHMkD+PfUTke+OwWYTjUpUZglTbRB0oJ54FGpewtezXN261weHmLnbOHFXwTZTqR0oUssthRCU4HIkY37avOcKWWDdLxJZtnhi4sRp5q2lROlSs6u84xnHf5qxNvd4ltKVpt65sZK/KS3kA+jt76Yx84o05U1gzkSlHKnQVaj5z10al7C17NPw7Eg3+8umbw+xb2jbnlp0oUG1KCkgLAPZuNqdNscCHxXw/amrc2u3u6FGWoajMzzJPLHLbv81ZxyZxU7KVKcfuC3lNlorJVnQeae4VG25xG0zHZQZiW4q9bCd8Nq7U9nOjUvYWvYf4jlWez3VIj261TENOOIUwiO43p6hqUVEKPmpfug/JVrfTa4NjiMKeYbe8IQCFoJJyB6vroBcH+Jbq0lqeubJQhWpKXMkA9tQzmb7cnkvTW5UhxKQgKWCSEjkKNS9haNJZ7bDh8GRLoi1xZ8qXKLTjstKlNRk5wCoJ9Bz31Zf4ZQYvFDCrXGVcIiWFMtxNSw3kAq0Z33GTWYty+JbTq+T1TYwX5QbyAfRyrm18TM3BVxbXPTLX5T2pWpXnPWKepewtezV23hyA21wk1OtqESZjr3hCHEkKcSASnUPVUJi2+3cPPzG7HFnPm8uRUocQono9yEpwRvttWacc4mduKLi4ucuW35DyslSfN2eipY03iyE2tEV64MpcWXFhBIyo8z56NSC0bRHDNit14v6FMRizGjNPNiShTiY5VnIIByeX1isXKhRLnxK8zGdjIjhlSwqK0Wmzpb1HAWdtxjJPaaZFe4ohPvSIzk9t1/BdWCrUvHaeuoZDXEEuUuXITLdfcQULcUCSUkYx6tqWpewtex/wAiR1PCKiUsyVtKeR4gLYSAVAFQO5KRzG2TjtNQ3y0JtL6G0P8ASheob4/NUU9RI6uXMddOSxfkRfBktywzjGjBxg8x5u6mOwb0+kpejyXAVqcwpJ8o8z5zT1Idr2XOCP8A3dC/4n/jVXVZ4Otk6PxTDdeiuobTrypSSAPEVXUrsE7NVL/LHv3ivfVYAlWwJ81WZn5W9+8V76vcKJ1X5rIBwlR381ZKuVGPmVFFu3TpJwzDeX3hBx66lfsdyjMKeeiLS2kZJyDj66v3/iK5MXaRGZkFpptWkBIAPLtoO5dLg82pDkx9aFbKSXCQaGoobUUczClSGVvMsLW2g4UpIzg1O3Z7k6Mogv47Sgj31oeHbk8jhyW6oIAipPRnHPAzv20Be4mvDyvyxSAepAAp6YpJtj0xSshTbJ633GhEdLjY1LTp3ApWrTcHyNEJ8jt6MgfXWk4RucyYuUmU4XUtpCtShuCerPooFK4quzrikok9GnJxoSBtT0xqw0xSsrvQpMNwNPsLbWdwCOfmqRq23GT+KhPKHboIHrNGeEpkufdXXJbyni2yQkr3xkj4UOn8R3Rcx9tEpTbaXFBIQAMDPbRpjVhpjVlWXZ58FrppMVbaCcatiB6jUEeK/KeDTDanFnkkCnO3CbJb6N6W86gnOlbhIrTJWnhvhxDyAPC5WN1Dl1/UPrNJRTewlFN/gCybHcYLBeejkIHMgg48+KptsvPn700tz+6kmj/CdwlTLg/HlPLfbW0VELUTvkD7aHN3ybbC5DiOpDKHFBGUgnGe2npjyNxXJEizXJYyIL/pbI99NNpuAd0eBP6gM40HlWkvl2mwrJAcQ6USHgkrUAN/F3+sipuF7lLnQpLsx3pOjVhJwBtjNS0RuiWiN0ZBMKWtlb6YzpaQcKUEnAqDatXwxNekWa4NlZccb1KTk7+MCfeKyKVZquUaohJJLYITLXLgtNPPtgId8kg5qNmBKfOGozq/7qCa0V2JZasUAjxi4gnPVjA+0+qu4ovc23z0RorvRo6IKJCRzyfhUtC5JOCQI+QLoGyrwJeBvzGfVmhxO1WFXi5rzmdI354cOKqjJAzzqDrwQdeB4GwpTvXdVJnApERcZpRSDlS0AJTxypMUuDgUDLVt/Lm/T7jXUlu/L2vT7jXVoxfE0YfiVJp/C3v3ivfRThD/AH6n92qhkvCpr4/tFe+nQpq7TNaloTq0ndOeY66pW0rKVtKwxcb/AG+NdJKUWZpx5LhSt1wjcg4zjHdQS4TW58kPNxUR9sFLfI99GH5fCsh5U15uQp1w6lNDI39311WkXi0FpaI9lQkEEJWpeCO/b41OW/knLfyF7F0EfhOQ5JbLjSlkrQOsbChzk7h5aFIFsU2cbKS4cg+uoYV3jp4Xk298rDqiS3pGQeWPrFBW2So5JNDlSSQnKkqNhwj0TUWc9uUgDV5gCaofKPDhOPkhWD19Ic++l4enx7fHlsSSsJeTsUjPURigXgxBOCcd9PV9qG5faqNNwcpv5QmKaSUo0eKDzAzVBziW3NOq8GsTGSclThBJ+qoLPcvkib05SVoI0rSOeOe1XFOcItLL4ZfeUo56IZwn1kCkpfbsCf27AOZLRLlrfbYQwlf5iOQ2rR8bOHo7etO7ZSrBHLqoZMutrfYcaj2ZthRGEua9099WIV6iv25Ntu7CnWUfi3EeUjspKt1fIlW6sH2y7yLc28mM0guPp0hZHjJ81QyYMuE+lqU0WlKSFAHfb0UbYe4btLgkx0yZbyTlAXsEn6vtoTcrm9dJqpLuEk4CUjkkdlJqluxNbbsP8b5Q1AQOQCvspeFlj5CuQHNIJ/6aocQXmLd4ERSAtMhskLQRsARvv5xUNhvLNrEhuQ0pxqQkAhGMjGfjU9S12S1LXZb4OeDd0djnyH2jt2kfwzVOFalq4kEBSMpbdOv+6N8+ke+qUaaqFPRJj5+9rykK5kdhrRSeKrell2REjLROeSElSgNu/NJOLW4otNbkFxnCbxlFSndth5DYPbg7/XV+/wB2gw7kUPWxEl9KB98WRjHPsNZOO8UvpfBOtKgoE9uc1o5FwsFzUiTPQ8h9KdKkJzg+r+FNS5GpXYJuV1auAb0QmYxRnJb66ppVRhd2sbZCI9mC0geU4rB+2hClpU6tSEaElRISDnSOyq5fshIXOa7nsKQeNy5U8YFRICYxXHeuO57qXPVQBwzmnZpEjHM0pODQBYt35e16fca6nW4/hze3b7jXVpxcGnF8ShK/L3/3ivfUTgK8JAJKjgAVPKGZr/7xXvonwzHbfvjOoBXRArwe0cvfVFW6Kat0NRwsoBpEqcxHfd8hlW5ND12p5NwTb1gIdLgRk8t+R81WHJBm38vuuhsF7ylckpB2okX27jxg041ujpU4PbpHP6qlUXwSpMBy4LlvluRHilSmzjKeRzvSNjHdVziFeu/Sz2KA9QFVoUdc2U1FR5TigM9g6zUa3pEWt6QWt9kkT4xfbISnknUcaz3UPBSHiypCw4FadPXnsoncLkY99iR4uUxoK0oAB59SvqyPXTbupu3cWpkLRlGpLhAHrNWOqJNI5XDSkhKX5zDLznktqO9BZNtkR7gYSkZeCgkBO+rPLFaC8wVy5fyrEUZMdYSSW91Ix3eiopd5iOcSxpyEq6JtISskb533x3Z+qlKMQaRCeFFIKG3bhGbkrGzJO/mqmzbHTcvk9am2ntWk6ztn/WKJ3WA6Lmm7MqMmKpxLhW34xSMjapGNF54tRMitKLLRSpalbbgbHHoHqo0qwcUVZPCriHi0LjFLnUhStJPooTKt8iC+WJLZQsbjsI7RR662a4z7zIdDGlsq2WogJ0jbP1UtyejTrhbLe24Hg0UtuOj87JGfPy+uhxXoHFfoHxrA69ETKfeZisq8lTqsavNTZ1jehx0yUuNvsHbpGjkA99T8SyHHbw61n72zhCE9Q2qxw2S9GuMZw5ZLJUQeQPbSqN6RUroFQLVIuTxQwkYTupatkpHeaufNpToWIs2NIcQMltCtzVmR+A8JR0NZC5ayXFdoGdvdQi2uuNXKMtGdQdTjHeaVJUmKorZklstDtwmKiBaWVpBJ1g9XVUNwgrgTHIzigpSDuRyNa5DKGeLpLjeM+DdIR37Cg3ETYkyo01kEpmNjAG51DbHupuC0jcKiRxOG3X7X4et9DSNJUEqB5DroSBzNbi7LEbhuSy3jLCENHHfpHuNYYK6qWRJUhTSVIkGycCk3O1PQjUe6iVknxULUjoU7nSVODeqnJItxYJ5Fa4BeadjArTzeHWJDPTwRoc5lBOxrNLSUKKVDBBwalVFc4OL3EFOAzSAUpNMrLVvwJjfbv7jXUluP4c36fca6tGLg04viUJiymY/j9Yr31JZrgbdckStOpKdlDtB51Xmgme/+9V76mttvfuMksRwkrxnc42rPvq2Kd9QWdtlskSVvsXZpppZ1aFpOpPdXP3KBCuUBUNvLMUnW5pwpzOxNCno7kSS4w8AlbZwoZzVmbZJrMBM5xKEtEA41eNvy2qdvwiVvwi7Mh2mbPdmG8tIbdVq0BBKqS0P2223KU+iUl1LbR6ArSU6iR/oemgUWK/Nkpjx0Fa18gKkmwZFvfLElvQsDPPII7RUdXlIWrzQVHE8o5UmJDRvk4Z/jVi83S3XKbDKtS2Ej78UowrzZNCXbXMiQmpTrRS07jSrI6xkUngT/AIAZxSAzq0Ak7k9wqVy4YapcBmGxGiyFP26+tNtk50OA8uwjrqO7SLLIvDK/GLRB6dbQxk9RFCbfAk3CQpuM3rIGVEnAHpqGQ05HeW06kpcQcEHqNLVtwDltwaCG0xBkF6FfmUNZyUOA7jvFI/cbc3xMzLiEoZz9+UkYSonO+KHw7BPlxw+htKG1eSXFadXmqs7BlNy/AywvwjOAgDJPmptuuAbdcBaXfpMW6vGHKMiOpWoJXlSd+Y35eio5cq3OIauMNvwaW26CpkcldeRUKOHLkEhTrbbIPW64kVG1ZpcicuG0GlOITqJDgIx5/TRcguQQlptt5f8ADETkRHVgdI28Dse40jkyHara7CgveEPyNnHgMADsH10GeZcjPOMuDC0KKSO+rsqyzYkJEp5KQhWMAK8bfltRb9Bb9FqHOizLULXNc6Etq1NPYyB3H1mpI0W1214S3pyJKm/GQ20D4x6qpNWC6rT0hjBpP6Tqwn31E/bpLL7TGWnFvHCA24Fb0W0t0G/lBK13ds3uTLmq0JkIKcn83lgeoUy23iHFY6CY2p4R3C5HUkcj/rehU2JIt73RSkaFkZxnOR6KuJ4dui0oUIxIWnUPGAx588qE5AnItM3NubZrjHkPJbedc6VOs7K3BwPVigON6Kr4XuyEFfQJ8UZIC0599CjscGoyb8kZX5JgjMc4zqI2q3aWjH0tSdXjHdfMDziqEd4iStSjhtAGSaIW66RJcjoWV9I4OpO+axtNuzv4oKONI2cCKITWyypsjOCc481ZniSKhm49I15Lo1emiFt4hYMtdv0OEo2zpJA7s1Q4iyH2/GzkE4zyrZa00jndRBqLbA+aTma4Vx5Ujnlq37Tmh5/ca6kt3+8GvT7jXVoxfE04viUJu01/94r30X4Q8W7rXz0sqPuoRMGZz5/tVe+r/D85m33BbkgkNrbKCQM4zj4VQn9xSvkXrvG8LvrDjf4ucEKSR37GiHFshK7IyGtkdOUY/u6h7xQyDfGosUNuxy67HKjGc/Rz21DLnsyeH2Iy3SH2XiSCN1A5Ofrqy1T/ACTbVOiSEfkawLm5xJmfe2iOaUDmf9d1LdVGdw7bZit3EEtLV1kdWfVn006fxElpTLFtQy5HaaCQpxrJB6+dI9xCJdjXFeaAkKXsUtgIx8aW3FhtxYanoEqyi2gff24iHkjtxsfd9dArj4vC9tSNtS1q+s1JLvyDcIc6PqKmmQh1ChgHtH102XdrdMkwWEtLaiMOFS9YzzOSNuqpSadg2mOlOqsVqjQmFFEl/Dz6hse4f67O+pr1FbmXy3uAYbmpQVd++/1YqKbxK8qU6thuOpGrCFlrJKernTbjxD4XGhFtGl+OsLUSkYyOWO7upNxpoLiSX9uZcL0uJGYccaihICUjxU5APo/hVoLkv8XQVyIq4+GylIUQSrAO+3nqF+4wZjipTV0et63wnp2w2STgdRFVneIWvlWE6024Y8QFIKzla87E07V3YOk7s65Wl4zZT7s2IglalJQt8aiMkjal4Sd6K4yXSMhuOpR9YqJ6NYTIdkruTzwcUVBppopUMnOMnan2yfbYM5/o+mEd5goy4AVavRUdlIXErH3CCJPFDaU7sy1JcSe1J5+40U4ldTIatyUnxXJG3mG320Jh31uPAS24xrlMIUhh39EHtpsqe2/Z4GHR4TEWRoIO4zsc+gU7VMdqmX+JLU/MuhcMuMy1oAHTO6fqoNZmFI4gjNZSooexlJyDjsPoq/ONnuctU92e4yXEjWwGiTkDGAeXVVePItcG5xZMQSSltX3zpccsY2x56TS1WJ1dhDiNCLj4POa/k3zHdH+Lb/XeKq3nW9xcmOXFBCnGkEA9Rx8ajiXiPGnTEPNrehPu69OPGSc5BFVpNzRI4jFxKFBtLqFY68DHwobXI21yTcUPKVxA+AcdGEpGP7oP20KBzzq7fH2Jd5ekRndbbmDyIwcAEb+aqWarlyyuT3HoDKDqWMhSvGBojbXIibsytACQg4z9lDdiDncVZhI6GV0zKdaXMHSpIUAe7sqniR3eln3cO/PBqmpUYXh5rowhZGUkcljtrOXSYmZNU4hOlI2AzRZ+P4Gw7cFrK31oxnGAknYADqArOE1bZz+rktoocOdKTt3mmpNck5NMwFu3f7wb9PuNdXW7/eDfp9xrq0YuDTi+JSlj8Of/AHivfTVJwAamkJzOfP8AaK99NcHiVQ0UPkiHM01aVLXhKSo46hRKLefAWUttwIi1p5uON6lGnO8VXTI6NTTQ7END7aKXsdL2D2oclWAmM6onsQatJtNycGRAkDztkUZ6a4lAVI4liNZ/NbIJ+oVG5IYT+M4rfPc2hX2VPQiWlA4cPXdfKC56SB9tKOF7z+yY87ifjVlcqxkHpbzdHT2gkD6xUId4bPOXdT5yn4UaYhpiPTwtdsD8HT7YrlcL3UDdpsf8QVxc4bI/KLn600gHDKk7yriPPp+FFRDTEaeF7of5Nv6QU35q3Xf7239Kmnqa4aKfFuM5J705+ymmNw6R4t3lA97RP2UaYhpRw4Wug/k2/pU09PC11PJpv6QU0RbD/TT487CqcIli6r299AqjTH/zFpQ/5qXX9Un6QV3zYuo/kE+2KaI1j/pt76BVJ0NkH/zL/wBAqjTEKiL817t+oT9IKo3G3S7UUeFICekzpwoHlVpTFjPO9SPQwqlVG4bV5V0lHztH4UnFeAcUBVLydhzpApWdqnniE1K0wX1vM6R4y04OaqlwIBUQSB2VCndEErdEqdWc09Oc8qqOvOFwrb1aUo8ZPIjfn9dRrW8hTLpWVNvIBA6q3R6FtXZqXTPywshrLYWeRGwp0ZqQwStpfic8EZxUsUBTDZSpWMDyqJsR2jHSkbknxjnqrjZH9zR2cMFhhUQw3ERcbWG3SQHADnrBrMzLVIiOLSooKUDJOrq7a00ZakNpaSrQgDYA0Nu7weS420hOV+LnG6hW/p4rI0jBmxKTtgJLZKQrUnG++eWKRACtYSsEowSB+ieSh2jvq01ps5jRs6npLgxkZCB1+urMm3tMNS5rKEJddSkO4HIfZvWyfT44xbM08MYpsq238vb9PuNdTLZn5Ra9PuNdWfFwQw/EZJ2lPH+0V76ruL8kVNNViS6M/wAor31UcX4w7qobKpLcU+VSLTsKQneuPI1EgIgbGuKKRBwqnqOaYEJTtSpSMiuNORucGkIdprtHVTu2kzTGRlHjUgTualVTRzpAdp8WnoTv6KbtgVKAMHuFMRGRgUgT66cO2mqXiiwI1jG1cU7GmrUc08ZORQBGEEnzVahM65AyAQN6iGxI7qt27Z1R7qrm6izT0sdWaIy8RVNgSWk8xocx2HrqhFc6W0ssKGS0pWD6aO3NYRbnXDuEoOfVWatvjR0kuLAPUg7V0vpuVyxuL8HWzxp2GIUxLWG39SR1KxmjbMqMG8pfQc99BWIjCxnXq99WExGB+YSfNU83Q4sktXDILNJKg5HmoWkhogk9fZT246S4XDuT9VCW8NeSkgeaisV4OAAHNThhjijUSicnJ2wVdYTrlxhyEJDmlwJA7Oe9aFqKF26RGwMuA799VbrLMCMy4lsLLjoRq7M1dirJAVnZQrN1OZ2oE4w1QtmUtoxcm8jBBI+o11TNJ0cQqTjGHF+411V4viYcaq1+SjcRh50/2qvfVJR++HNXrir786P7RXvNUFfjKolyQlyLmlzmoicKweunA9VIraHDZdOPKmZ3FOJoIjCd6kbqLOVCpmdyaAOJpBzNKedIDvTAXO1MBp6Rk4NLpSFcqQCAEinnZOB11x2G3VTT9lMBFKqJSt6Uk5pmrBNIQuPEJp6djmogvAI7akB8agYquY81W7cRlVUiASMmrkDSkKIqvL8TZ0S/zImu6j8jSgOfRn3VmbQ/qtzW++Mc608xIft7jWc6xpqjbbBBgxykrLwKs5JwB3bVf0OeOFNyOvmg5OkQtTC2DhRHfTzOJx9+c9CaKi1QUq0eDgrznBWcEHsoVdYCIb6W2JGvOdaT+Yc8s9ddfD1OPM6iZ5Qob4Zt5bx85xRSyT8uFKiee2aApYUT5VG7PbtTgcJOBV80qK2lQY4ke/8ARGXOyQjf11esr/TxU5O4oXxkgs8LZSNkvNk+un8LSEuoCQRnFcLqtsiZfi3wv8ESk44mc/vq/wC2urnsjitaerUf+yuqzF8TmR5f7Bk/d98dYcV7zVFeywavyxl6SrsdV7zVJ0eKFVRIrlyQu+XXFRIzRS2WdVyUXXFdFHb/ABjh9wq1IgRZpTFtsN0LCxlxSSBp6ySduw1KONtWiFAFKsmpTWpb4MigffJTmTzIAFRyuD1pTqiyAsdixj66FjkJxaMvtqG9StHxq6VFeiPFp9tTax1EU1OyhUaojQ9XPNNOdVKobUh5igKHI8qnKO9NSk5ztTlA91AULmk05266TfI2pc+N2UBQwoKc7io1EVOojUd+YqFYBVjsoEM05p6TmmE4PKuTSAfkZqzHzoIHXVM86Vb3QoIHXVeT4m3oP9yCHSAI6NJzjmarSbmm2JYS4nUl9RKgfzU9vr91QR5Kc4UrA5k91BJby7jcHJepSUjxG0jlpHIEf651Z0fT92e62OzmnpVLk1SeIGY85HgryXWCAfGTy7RUFxbjJKHor6VJcyS31o/hQRC44AyejVjfarMQCQ6EpUrSOajXdx9PHG7iZXK1uEYMZchwH83trR24JVJQy1ulHZ21nlz0RwmOwtIUrxRk4AFHrUfAWsOEhatnD2Duqnqcyxx35IKDmScYpD3DjzWQSVY27QM0E4Jh3MpTJWjo2hy181DzVsktRZjfRLQhaUjOnGQjz99SIMdhOEqAAGwrlZZa2myWJvHqS8gGW3jihK+WpOf+kiup8pSHeIEKQQdKcH1Guq7F8TD/AMn+wHIkNdPMQVYV0qtj5zVeMgzFtxkbrWoAVBMUE3SVqG3TL/7jRfhZLart0gH4tsqGfV9tUreVFbNU3BZaYbhoH3hkDI/TV3++rBVpztgCoWllOVk6s8hSPq1jA2NXzlS2HGNsmQorOVHYVZYII0nnVBrWtWnI2q/HbUjmM1HG3donOqK11tTFziltxICwMoXjdJrzx2M5GlLYd8VaDgg16odJTgc6wnGEcs3VDoGzqAT5xt8KszRTVmeSoEhJIwVVwZGRvmkRkgCnLPRnHMVlESY/q0hx2U3pUhQBzTgrO4V9VMBCO6uwadrUDuBT9XamgKISg86YphRORtVvKSKeACmnQUDVo3wRUfImiTrAWdQIqk5HVrIAzUWhNEaTnq2pXUIeRoII7CKelsAbg7U4tp54NKrCLcXqXJVcZabjKQhOCoYz1mqLMcNpxRF1Gt3fyUEbd+Kg0kZGcb8+qu30uNQx/s6GPVVye7K5aGeQ9VSklprCSPOKfoPWMd4qRUWS5EW8yyVhJCc9QJ6zWlui2wI6w/Ok9C3kgbuEfUK1KFXaQcsRm2UowEgZONt+uutMNuLpR5RJypZ5qPWa1EVA6PYDnmsuSEZ7yViU3HgDoXd4sVIeUlptXJLfWR20jk+Q8MLX6cUZu7Wq3BeQA2rPnzQDCSequXnxxUtkZcubJb3LFuJNxbJOc59xrqW3pxPaI7/ca6p4viQx8AqbDkLnyFJjrILqiDpO+5ohw6h2PNX0jK0BTZGSCOsVUlsOmdIKZDyQXVHAcIA3p0TpmJKHFSHlpBwUqcJBFZFkjqLu35NOJIQnUTyP1VOzLS6NSVA9mDQORqCtadWFc8K50kB5LYUgKwQc79lWYrjmUZ8EMzvE3Hk0KXAlesHB99W0PKIGNqENPIWNjkmr7CxpAztXUUYpbHPjkk3uEErOMk+islxYVPzmWwhRKEZ2HWT/AArSOPoZaU4tWEpFY2Y5Pky3Hky3Wwo7JSrAArF1DUTVD71RTbjuZ3bX7NOUy4rbol+zVa4XZ62AdPdJBWryW0qyTQZ3jC5KXpYlugHbJVk1nj93gtWG/IfDDmrOkjzin+Dug9fqrPRuIZrQU8ZhR+mSck+j11eicVPF9xDlxeDR8lZSNqlpofYfsJBp0nYH1U8sujfB9VWEP3JxIUmetSSMg4G/1VIHLof58v2U/Cq9cSHa/JWDTp/NzUng76sYbNTBy6jlNV7CfhTC/dxynH6NPwp64h2/yMMd5PNBp4jOEBWk0pcvvRdKZiujzjPRo5+qmeE3n9tHpaR8KfciPtfkVcdakZOAKYlKCnyd09VKZF5I/LEellPwrkruqlaenbVq2IDKQT9VNZIOSQdsDqd1JUrGFKVmowoHO3oqZ5t1pag4yU9xGKrkjnjHfXoY1WxqQ/J5Y2q5GWpDBGohGckdWaohYH8KsMhx4BtpKlEnqFEqrclRfgnXrdV5I7RR6G6ktpHVmq9stihD6J9JBUcnBo2xbmkoAA2Fc/J1MLqO4OHsgmtGRDKEgkAHl5iffisyWktHL6ggd/OtXc5bNot631eMcYSntNeTX2+yJUxSlKJ36uQrFkm5tEHhi3bN1b3oplJQ2rK9+vltXVkuDpbj99Y1rJyFZGefimuqeNUiGSKT2NJIH4U7/fV76YB3U+Ufwp3++ffUanEowDkk8gBua5j+TJ+C7HcBTocGRTXYLgX0sZWe3zVVSqWs+JHQE9qnN/UB9tWGzPQcgsp7sk1ojNbKXghpl4ObckteKW9ONhiiMWRIx+LUfdVGTfXbW14ROaC2QQD0Ssqz5iPtqyLk9MT0railpW6Aefpre+o+zVexjj0iUiSe48p3QtXijdIAwCKEXSa3bYDkhWCoDCR2miLrjjpBWScDArD8XT1eHdETlLJGB1Zxn4eqsG+TJZsjjoz0156TIW68oqcWcqJ93mqDfGB6DXBRUfG6zk0/uz1dVa1sTJIzeskEZ1KCfMKKM28lvAQMDY+jnQ6ODjY43zR6BOLDCEqSDhognvyaTZKKD3DTbrcZTKySlOCnPVRwIFCbNKzbZkhAClMoBwduRqgLtdHAXG3MozjKW8iq108sjtGbPNQlujTaBmn6Q8whzQEkEoOOvvrNR7lcX3Q2X8ZznKAKLo6aTGcjtO6VDCwrGfP9tVZMbxOpGjpIrNjk+Am4gmCvfYLGB6DVHo6tMR5Um2SlR1/fEqyhKxkKx1UBi3aUqUlmQy2EnOVAEEUdpyjrIZ2o5dAUDdSx0YfScZwc4qcRFqj9O0pDqMZOg5KfPVyBanXsPOZbT1ZG5pRxvUivcTQhWykg+ioXLdBVu7FaPfpAoqq3JRlRfIA7qz8yYHHVIZUejBxk/nVqyZu0rLsWOU3sV3LHbnZOWkKA6wFbeijUK2MsIAQgJFV4DStIURREOoSQhbiUZ61Gsyyzy/JmmSUFSEdWhnCU4z1VEpExaCppaPNmiqIsR1A0hLn9YGk8AQ2SptRT3GtCxJ7szPM09jzjjC5yBFCHMgoAJT2H/WKwS8uIK1HKick1qeMXw+/IdQ4FtuqV4xrIF86A2gcuZNV416Lpv2HuCkEcURd+peR/gVXV3A2o8RxzjYBe/wDhNdWiJnycmtkvo8Kkg5BQtXLz0kWdCbcLLiVpdGCVK3BqDPRT5rqvH+/KGD1eMf8A+VGYK3SZKCCXjnGaxOKNEYoNtSWXtmlpV3Ch10u0yEvTHty3hjy8HH1CqCor0ZCHUEhWeYomibMXBK2kBx1HlJPWO2obR3qyTheyZlbtd7pdY/gzsIoQFA+K2qrtuuXESWktMwU6By1NmiIvs7O8NPtU4X+aP5n/ANVT/kKq0h/Fld2Xrc/dHXCifFbQnGykZG/mNYzjuMqPdUuYOh4BQ842xWn+cEzrhqPpFAeKnn7vCQoxloUwSc9oPOlDItadUOWGSiY7pDkqPM0pdOwB89RKBBpAa30YrYQZe8UY81EWVHojqO56qDxlBK8nc9VF4LC5bqU7hvUAo1VOluaMScmkjX8PxZq4c5llZjOvR09E4U8s9fpq3bLVxRFDgXdUPhWMBZUkJ82nFG5zyYEJUgN4DbYSAkcwNh9lAPndg/iHPZrO88o7IueHXuEVRL+plbbz0dbZG41LJPmyedDYdwVGe8QcxpOad88e1pz2KGNym3pKlNpKUrOwUMVVPJrdmnBBwTizWWqZIUhaQrCQSeXOkZgpYBwQVE5Kj1moLW7oZWgfjCDp89UfnWyCQppwEf1DUdbSoryY25bI0sMlOdeFHkBtyq6ZbwGNKj/iArHp4tYG+hXsGnji9jsV7BprM0VPA34NBcZUoxHAlgjbdWvO3mrPtcs048XRiCkg4Ox8Q1XYfQ4jUg5SeVQyS1mjFBwVUaW2SAtkoGM4wKzFwj8WyJbmHIrTWo6EBawQO8jGauw5Zju7+TRqXMCYJloGsIGVgDJx21LHP7a9FeXHUjOwkcWRiMOR3P7zij9ZBP10fj3W/JRpehsHzPk+9NCvnVEH5yfVQ6+8ZmNDUmKAlxQ8rsq2GTU6RVLHpVtGUvEKR4c8zJcDLKXCcE5z6KF4tzfi5W4R2HANUZk5+Y+px1xSlKOck1AkKO+9a4waRRPLqldG24QcjfOGKlprSTrAOon8w11DOB1H52Qk5/Wf+NVdU4qkVTds1I6R26ylKGGxJcB8wVzq4070rxUFBCBnAPXviqFwcBuD8ZJwkOrUrB7VGiNuSNYUoDGyj3YrDJ7m1cF9+CFttNq3SlOVq/1/rep40TSpBSAEqVj0UkZ4LOHPzhtv6aKtNABvbyRt5yKaVlbk0AZcFLL2yE4VuNqh8HT1oFGLsgBttY561ChmTjrrLkjUqNWOTcSHwdH6ApDGQRgo2qbJ76A8R3lUVrwVhZDrnlKH5o+NKEXJ0iUpUrHG3cJXV9dvCUsyiSApCiFZHZnY9e3ZWIvtp+Rrw9ADpdDeMLKcZBGasRUJMxtxw4BUCFdY32NHrvw6/PmKmqe1l3BOfqrsyzQ001ucqHTz17O0ZWBEckPpbQkkqOK9HstoiNoRFcAwkZPao0Nsll8FWhWgFeesVqlxQ0jWcakjmKyTyajfjx6P2NuTvStpYzkJAGD2dVDPBG+xNWVr8bq9VJqzWCctTs0RTSoreBtn80eqkctza2/F8VQ3Se+rQJpwz2iopjtkFtlpbeCXBhSThQ7Ku3G2MqX4U2gaHD42Oo0GuKVR30yE8l7Kx20bsk5EllUZ05SsY81XJJqglda0UBBb/RFL4A1+iKvOtKZdU2rmk+um1S9hain4C3+iKY8z4PpUnyeR7qv0jiEuIKFDY00NSZSGFAUQgofUsIaURnmeoChZCmiWl808u+tBZAPBOkPNZ+qtHT4tc6K8+TRCyjfbfCh29yXgIWgZzjZR81eV3KWqUtRJzv1Vvvui3ApaYiIVjYqIBrzZZznfnW/txjL7UYHOUo7srYyqrqG0KZCU4ye04qsRg1wWUnnVj3Ko7Gj4KRp4uhD95y/dqrqj4HWTxdCH7z/xqrqEKXJoZa0puc3rJeXv/iNX2JAQ2hAO5GpZqhMbT8oy3CR+PX6fGO1OitLew4rKUZ59vdXOk9zoRWyNFCVrWnONKd81oI6gpAXzA6++s5BC3FacaG08+80fSoJQGxsOvFTgynIireFDoWQRvqJ27KFEgJKjkADfailyQpx/JwltsUImShkpQQANhir8PRvqMlvgxdZ9Qj0mKl8mNdltMBZVnCEalZ2IPUK8/mTPD7g47qODsM9nb76LX6aW4hQMgOKJUc9g2H1j1Vl0L6NtOeaufm2rRnwY8c9MEUfTupzZ8Pcyu7ZYdf0OhKBjGmtnDv8AFDDQkFSSUjfTkZ6689U8rpFKJ3Joq0tMyF0R8vykkdRHOq1iTaTNs8zhFtOmehtXGGSHGlk/4TV1NyZlANEkBW2rsrDQenDIGvJTzx11fZfyRudXfXTh9Ow1e55fN9e6tSa229GqcYjh4NeMVkZxnYioVxVLWegW3t1OAg484oUbgsqQvSdaEhOc1PHuEpTo5EHnkVJfT8Ud9KK39Yyzelzf9BOJAW64pEgdErmkoOUn7aWRbn4+VFOpA/OFImapEtKdyAFZ37qNNP6k9oIrFn6DHLdKjs9H9SyLZu/2ZeayH4biOsDIoVaZnQvpyeRrbyLWxJ1FvDaiN8DY1lZHBlwiOKdivofTnOlQ0n18q5U8E8ezPS9P1MMkf2aOakPxW5ST1AKocPPV2xqeegLiy2HGlDbCxXeAJH531VVkg3uRtRbiyn6aUVZ8BGfK+qu8B/rfVVeiRLXEoyGA+nHJQ5EUStwU1CaQoYUBv66j8C/rVIlS2zhSfFAABB51u6KLjN2ZuplqjsYb7oS1LuKARsEbViVq3Nekcb21yRDExCSot7KwOQrzhbZCsVrkqk7M/hERNJjJp+jO1OS31HnRZGg3wMMcXwf+J/41V1S8FJ08WwtuXSb/APDVXU0yMluerjg22SSJDnhRU6ekUAsYydz1VYHCduTgASQByGpO1Goqk+CsjO+hPuqUkDmapcIeg7k/YKasURogpS9tyGRtUybYwlQVodOOokVfBB5GuKgOZxTUYrhC1S9g5+1MSCrWHhqG+CKHr4Rt6+fhPP8ATTWhBB3BpCtPIkVbDJKG0XRnzYMeZ3kVmRm/c7s05IQ8JukHPiupH2VVV9yrh9RBIuH0yPhW5GMZzTHXChpam0hawklKc41HspSm5O2WY4LHHTDZGGP3JeHTv/6j9Mj4VPD+5jYoTvSsieVAY8Z1B+ykVxxe03UWtXC6hLU30oa8KTnT25xirJ43cQ9dWXbboctkRL609LnUogEp5dWcZ7qE2t0OUdSqXBMjgi1IGEtyvbTSngm1n+Tle2mhivup2scPJuAaJmFejwPWNQPbn9HHXWjF8zwkb70HKGZPRauxOrGat/kZV5Mj6DpudCKKeDban8yV9ImpE8JwEkEJlbf101RtnHYu8i3xIMHpJElBckjpPFiozzJxue7zU+Bx7Ck8USrFJa8GcadU2y6pYKXSDjHcT1U+/l9gug6ZcQRc+a0HXr0yc4I8tPXVpFoZbwAiRtj85PVWfY+6Ow5w+q5LgL6dUsxWIza9SnVYSeeNudWYPGz6boi3Xuzu2x55suMkrCwvAyRt17VF5cj5ZZHpcUfjFB3wFvfCHhk5zqTXGAgjGH/aTWfsfGtwvzTsiHYwtgIWUESkFWoAkJUnmnJGM99QI44vbl0dtiOF1GWy2HFteFJyEnG+cY6xVT+7k0RuCqLNIi1toJIEg57VJrjbGett/wBpNZ5PHU1+7TIEW0MrMR7olqcmobJ3IyArny6qS68fSbfcblGatAfatoSp5wyAjYjsI91Q0R9E9c35NF8mM/q3/aTXfJjP6t/2k1Zts9u52yNPaSUtyGkuJCuYBGasa09oo0x9C1T9g/5NZ/Vv+0mkNrYUMFt8/wCJNEiQOdcFA8iKaSTtINUn5Ba7PGdaU0tl4pWMEFSdxWdX9y+wLUVYnDPUHk/CtsSBzOK4EHkak3fIla8mHH3K+Hwc4n/TI+Fd/ss4f54n/TI+FbgqSOulztSC37MXH4Bs9keTcIol9Mz5PSOJKdxpOQB2GurU3JSTAcAOeXvFdUkG/kmi/kjP7tPuqWs01fgnLXgbh6LxNQeIzjrxVtu7ocIHg7gz/amqtcL5J9rJ6DVdWcncUW6DITGWVKfUM9Gl05A7+yhb3H0dpwoFvcVj/wCwfhQ5wXLBYskuEbeurDjj5koUr5Md8Xq8IO/1VAn7pDBb1uWp1Hd4USfdQpwfDB4si5Rv6SsAfumwv6Od/wAyfhTFfdRhJ5W14n/9J+FS29kdMvRo12CQrjlu/dK30CIhY0b6s5Jz2YobM4PmybnxDKD7ITdYwZaBzlJ23O3dQo/dVi4yLS8f+aPwpqPurRlHBs7w/wCa/hTtexaZegs7wDHVYCyhDIuioCIpf307Yyrlz2xnsowLK+OCTY9bfTmCY2vfTq0ac9uKyjf3Uoq16VWl5P8AzJ+FEW+O4zqNaILhH/6D8KjLJGPLJxxZJcIhtPA1xsEi3TrZKZRIbb6Oc0ono3056ttjj3Dvy/8A2fJmPX1U9xB8PkB+K40TrZUCrB/6htUw43Z/YHP8wfhTVccspGfk93/MH4VD+Rj9ln8bN/1KEP7nE1jhpMNU5pu4R5xlxn0ZKQdKRg5H9X3UQjcL36dfWLtfZ8ZbkJtQitx0EJCyPKOfR6qqyPuisRyAbY6rP/2T8KHp+65GMnoPkZ4HOM+F/wAKsjOMt0yuWLJHlBaz8IXWPxU1eZi4DIbQpLiYSFI6ckc1A7defRReJYZEfjWbfFONliRGSylAzqBGnc7Y6qzEn7qceOlCvkh5WvPKUdsY7u+q/wDtejf0K/8A5v8AhUk01aZFwmnTQRPBV1Zv1xuDTNmlJlyC6jwxpS1N7k7dnP6hUly+56brcb3LlKYJmoT4IoZ1MrA5nuOPVQr/AGvxf6Ff/wA3/Ck/2vxf6Ff/AM3/AApi0y9HoFkjzYlojRp62lyGUBCltZ0qxsDv3YohXl/+1+L/AEK//m/4Uo+69GUQkWR8k8gJR3+qlQVL0en11BbPc3bnBRKegOxA4kFKFvEq37Rtir+pHYv2zQlYnaLddVXKOxXtmu1I7F+2fjT0itlquqt4nYv2zS6Uf1/bPxo0hbG3L8gc9HvFdUU9KRCcwVdXNRPWK6mlQ0CmowKSoDyjXeDrQ5gJ3I2ztXIkhBCN8nlirCEKW3pkKz3CqFii2b02kYSDwNfJV7kTbk+wgLUVa0K16s9g7PVR1XA7JWOkmrUQBkhAGfrrSh0JTpSnAFBeIuIW7PDUsnLytkpzU5YoctCjOS2RnuJGrVY4hYaUtySsbZUPFHfWCcmB545O1MulzenSXHXFlS3DkmhwUQRilGC5SK55G2W5EjDgCdxTHVkp1jqqqTlW9SpOWlCp1RVdjukOnepG1kYVmq2cJHdUjZKUk9WaTQ0wi398w4jn10ThylM4PNPJQoZFbUlzA5KGRRFDRCgCNljO1Z5q9maIOtw82ypxOppKlgjOwrnI0gA/eHOf6NSWZwt6EqOAdt60BW2BkqTjGc551jeDfY1rqK5MPcIctRTiM6fMg1nV2+am4lXgb+NXPoz8K9a1MhBUVoAAyTmnNuMqUpKXE5TnI7MbGtWJSiqoz5cinX4MPAZYTFxNgqcIUdJUg7bCpuhsiucDHoNbN51osgoWkggEEddV0I1nI33oeRw2ojpWR6mzJGJYT/NFD0mk8A4dPNhQ/wARrahvCab0AJ3FHf8AwLtL2Y1Fo4feWlCGnCpRwAlZya1nDvBdvt0tNwVHUl1A+9pWrOnvxRW1Q20Ol8oSNOyTjromTvWnG3JWzPk+10iZJztWYlxZRefS2h9bapKVqdWh04HjeKUpI1AbYKcbYzyrSJNZ2dc5rb9yCZqm+hebQ2nU34iD0eTgpyfKVuTiriktRY+JOZbUpbySjwZaOkDYTpGNs+Lg5yFb+eqxiyfBU+CszUTOgcEtTil4UejIABJwTrwRp5Ds5VYTOlquDURme49GW+EeFBCM7tuEpzjScFKDnHXg01qXc2Le3I8KekLcS8SFtIOnSrAICUgnbfvoAZPi3RMhuO6mQ/FabT9+bUolaembJCgN9QSFbjmPSKL2dlxtUnSHkxCsdAh4qKxt4x8bcDPIHsO1DXp04OpYt108LSst5fUhCw2orA0+KAMEZ7xjmM0StE+RNlTUvtraLCkI6JQ8lWnfB6xnkaBFyenEJw+b3iurp5/AnPR7xXUmNAVhCekUvrJ3og0EBORVAbctqdrWOSj66jFUa3PYluU5qBEW+4oBKBmvHOIL47dZbrqlZGcJHYK9ZfZalI0SGkPJ/RcSFD66pmxWc87TC/y6PhQ92QlPY8UBJOa7rr2v5Bsw/wDiYP8AlkfCu+QbN/RMH/LI+FMqs8TPM0pyEmva/kGzf0TB/wAsj4V3yDZv6Jg/5ZHwoCzxdI1t56xUrCMsryORr2MWKzjlaYQ/5dHwpRZLSBgWuGM9kdHwqLJJnmEMa2Wl53SvHooulsFtON9JIrdJs9rQMJtsRPXswkfZUgt8JOwhsDzNJ+FVSiWxmZG3t5UUr6jWnahMrZaXpwWwQADtg1ZTDipOUxmge5AqUJCRgAAd1JRfsJST8FMW+NgDottOjmeXZTlRI2rV0fjZJ59pyat4HZSYHYKGn7IpoHGHHTsGwMDHo/0KlZabaTpQkAVc0J/RHqrtCf0R6qocG/JapJLZFckVwIO32VY0p/RHqrgkA5AAIo7X5E5l5psNsBGN8b+enDvql0i/01euu6Rf6avXW9KlRlbt2EU1IB14oV0rn6avXS9M7+sX7RpiC4wR2GlSop2oP0zv61ftGu6d79av2jTEGwrrxTgaB9O9+tX7RrvCHv1zntGgApPP4E56PeK6hSnnVJ0qcWQeoqNdS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21550771"/>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p:txBody>
          <a:bodyPr/>
          <a:lstStyle/>
          <a:p>
            <a:r>
              <a:rPr lang="en-US" altLang="en-US" smtClean="0"/>
              <a:t>Addressing Tardies</a:t>
            </a:r>
          </a:p>
        </p:txBody>
      </p:sp>
      <p:pic>
        <p:nvPicPr>
          <p:cNvPr id="65539"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953000" y="1600200"/>
            <a:ext cx="3535363" cy="4586288"/>
          </a:xfrm>
          <a:noFill/>
        </p:spPr>
      </p:pic>
      <p:sp>
        <p:nvSpPr>
          <p:cNvPr id="65540" name="Content Placeholder 8"/>
          <p:cNvSpPr>
            <a:spLocks noGrp="1"/>
          </p:cNvSpPr>
          <p:nvPr>
            <p:ph sz="half" idx="1"/>
          </p:nvPr>
        </p:nvSpPr>
        <p:spPr/>
        <p:txBody>
          <a:bodyPr/>
          <a:lstStyle/>
          <a:p>
            <a:endParaRPr lang="en-US" altLang="en-US" smtClean="0"/>
          </a:p>
          <a:p>
            <a:pPr>
              <a:buFontTx/>
              <a:buNone/>
            </a:pPr>
            <a:endParaRPr lang="en-US" altLang="en-US" smtClean="0"/>
          </a:p>
          <a:p>
            <a:r>
              <a:rPr lang="en-US" altLang="en-US" smtClean="0"/>
              <a:t>Start on Time!</a:t>
            </a:r>
          </a:p>
          <a:p>
            <a:r>
              <a:rPr lang="en-US" altLang="en-US" smtClean="0"/>
              <a:t>Randy Sprick</a:t>
            </a:r>
          </a:p>
        </p:txBody>
      </p:sp>
      <p:sp>
        <p:nvSpPr>
          <p:cNvPr id="65541" name="TextBox 9"/>
          <p:cNvSpPr txBox="1">
            <a:spLocks noChangeArrowheads="1"/>
          </p:cNvSpPr>
          <p:nvPr/>
        </p:nvSpPr>
        <p:spPr bwMode="auto">
          <a:xfrm>
            <a:off x="228600" y="5181600"/>
            <a:ext cx="449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a:t>http://www.pacificnwpublish.com/home/pnp/page_38_14/start_on_time_safe_transitions_and_reduced_tardies.html</a:t>
            </a:r>
          </a:p>
          <a:p>
            <a:pPr eaLnBrk="1" hangingPunct="1"/>
            <a:endParaRPr lang="en-US" altLang="en-US"/>
          </a:p>
        </p:txBody>
      </p:sp>
    </p:spTree>
    <p:extLst>
      <p:ext uri="{BB962C8B-B14F-4D97-AF65-F5344CB8AC3E}">
        <p14:creationId xmlns:p14="http://schemas.microsoft.com/office/powerpoint/2010/main" val="3549364718"/>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Data</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Using </a:t>
            </a:r>
            <a:r>
              <a:rPr lang="en-US" dirty="0"/>
              <a:t>data from the school's perspective </a:t>
            </a:r>
            <a:r>
              <a:rPr lang="en-US" dirty="0">
                <a:hlinkClick r:id="rId3"/>
              </a:rPr>
              <a:t>http://</a:t>
            </a:r>
            <a:r>
              <a:rPr lang="en-US" dirty="0" smtClean="0">
                <a:hlinkClick r:id="rId3"/>
              </a:rPr>
              <a:t>buff.ly/1Fex5hb</a:t>
            </a:r>
            <a:endParaRPr lang="en-US" dirty="0" smtClean="0"/>
          </a:p>
          <a:p>
            <a:r>
              <a:rPr lang="en-US" dirty="0" smtClean="0"/>
              <a:t>Helping </a:t>
            </a:r>
            <a:r>
              <a:rPr lang="en-US" dirty="0"/>
              <a:t>teachers collect data on their teaching to improve </a:t>
            </a:r>
            <a:r>
              <a:rPr lang="en-US" dirty="0" smtClean="0"/>
              <a:t>instruction </a:t>
            </a:r>
            <a:r>
              <a:rPr lang="en-US" dirty="0">
                <a:hlinkClick r:id="rId4" tooltip="http://buff.ly/1G0wwYY"/>
              </a:rPr>
              <a:t>buff.ly/1G0wwYY </a:t>
            </a:r>
            <a:r>
              <a:rPr lang="en-US" dirty="0"/>
              <a:t> </a:t>
            </a:r>
            <a:endParaRPr lang="en-US" dirty="0" smtClean="0"/>
          </a:p>
          <a:p>
            <a:r>
              <a:rPr lang="en-US" dirty="0" smtClean="0"/>
              <a:t>Toolkit for data decision making </a:t>
            </a:r>
            <a:r>
              <a:rPr lang="en-US" dirty="0" smtClean="0">
                <a:hlinkClick r:id="rId5" tooltip="http://fb.me/6z6iyxCU2"/>
              </a:rPr>
              <a:t>fb.me/6z6iyxCU2</a:t>
            </a:r>
            <a:endParaRPr lang="en-US" dirty="0" smtClean="0"/>
          </a:p>
          <a:p>
            <a:r>
              <a:rPr lang="en-US" dirty="0"/>
              <a:t>8th and 9th grade GPA and Attendance are </a:t>
            </a:r>
            <a:r>
              <a:rPr lang="en-US" dirty="0" smtClean="0"/>
              <a:t>predict </a:t>
            </a:r>
            <a:r>
              <a:rPr lang="en-US" dirty="0"/>
              <a:t>drop out</a:t>
            </a:r>
            <a:r>
              <a:rPr lang="en-US" dirty="0" smtClean="0"/>
              <a:t>. </a:t>
            </a:r>
            <a:r>
              <a:rPr lang="en-US" dirty="0">
                <a:hlinkClick r:id="rId6"/>
              </a:rPr>
              <a:t>http://</a:t>
            </a:r>
            <a:r>
              <a:rPr lang="en-US" dirty="0" smtClean="0">
                <a:hlinkClick r:id="rId6"/>
              </a:rPr>
              <a:t>fb.me/7sCfLI2QD</a:t>
            </a:r>
            <a:r>
              <a:rPr lang="en-US" dirty="0" smtClean="0"/>
              <a:t> </a:t>
            </a:r>
          </a:p>
          <a:p>
            <a:r>
              <a:rPr lang="en-US" dirty="0" smtClean="0"/>
              <a:t>Data dashboard – webinar and </a:t>
            </a:r>
            <a:r>
              <a:rPr lang="en-US" dirty="0"/>
              <a:t>examples </a:t>
            </a:r>
            <a:r>
              <a:rPr lang="en-US" dirty="0">
                <a:hlinkClick r:id="rId7"/>
              </a:rPr>
              <a:t>http://</a:t>
            </a:r>
            <a:r>
              <a:rPr lang="en-US" dirty="0" smtClean="0">
                <a:hlinkClick r:id="rId7"/>
              </a:rPr>
              <a:t>bit.ly/1FFbzEm</a:t>
            </a:r>
            <a:r>
              <a:rPr lang="en-US" dirty="0" smtClean="0"/>
              <a:t> </a:t>
            </a:r>
          </a:p>
          <a:p>
            <a:endParaRPr lang="en-US" dirty="0"/>
          </a:p>
        </p:txBody>
      </p:sp>
    </p:spTree>
    <p:extLst>
      <p:ext uri="{BB962C8B-B14F-4D97-AF65-F5344CB8AC3E}">
        <p14:creationId xmlns:p14="http://schemas.microsoft.com/office/powerpoint/2010/main" val="68433253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Engagement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Webinar on using data to improve student engagement </a:t>
            </a:r>
            <a:r>
              <a:rPr lang="en-US" dirty="0">
                <a:hlinkClick r:id="rId3"/>
              </a:rPr>
              <a:t>http://</a:t>
            </a:r>
            <a:r>
              <a:rPr lang="en-US" dirty="0" smtClean="0">
                <a:hlinkClick r:id="rId3"/>
              </a:rPr>
              <a:t>fb.me/4vHawmKtz</a:t>
            </a:r>
            <a:r>
              <a:rPr lang="en-US" dirty="0" smtClean="0"/>
              <a:t> </a:t>
            </a:r>
          </a:p>
          <a:p>
            <a:r>
              <a:rPr lang="en-US" dirty="0"/>
              <a:t>Webinar for increasing student engagement through real world projects </a:t>
            </a:r>
            <a:r>
              <a:rPr lang="en-US" dirty="0">
                <a:hlinkClick r:id="rId4"/>
              </a:rPr>
              <a:t>http://</a:t>
            </a:r>
            <a:r>
              <a:rPr lang="en-US" dirty="0" smtClean="0">
                <a:hlinkClick r:id="rId4"/>
              </a:rPr>
              <a:t>bit.ly/1K5ZplN</a:t>
            </a:r>
            <a:r>
              <a:rPr lang="en-US" dirty="0" smtClean="0"/>
              <a:t> </a:t>
            </a:r>
          </a:p>
          <a:p>
            <a:r>
              <a:rPr lang="en-US" dirty="0" smtClean="0"/>
              <a:t>Assessing school </a:t>
            </a:r>
            <a:r>
              <a:rPr lang="en-US" dirty="0"/>
              <a:t>climate webinar </a:t>
            </a:r>
            <a:r>
              <a:rPr lang="en-US" dirty="0">
                <a:hlinkClick r:id="rId5"/>
              </a:rPr>
              <a:t>http://</a:t>
            </a:r>
            <a:r>
              <a:rPr lang="en-US" dirty="0" smtClean="0">
                <a:hlinkClick r:id="rId5"/>
              </a:rPr>
              <a:t>bit.ly/1IRJgBH</a:t>
            </a:r>
            <a:endParaRPr lang="en-US" dirty="0" smtClean="0"/>
          </a:p>
          <a:p>
            <a:r>
              <a:rPr lang="en-US" dirty="0"/>
              <a:t>Online </a:t>
            </a:r>
            <a:r>
              <a:rPr lang="en-US" dirty="0" smtClean="0"/>
              <a:t>survey</a:t>
            </a:r>
            <a:r>
              <a:rPr lang="en-US" smtClean="0"/>
              <a:t>: student hope</a:t>
            </a:r>
            <a:r>
              <a:rPr lang="en-US" dirty="0"/>
              <a:t>, engagement, belonging, and classroom management.... </a:t>
            </a:r>
            <a:r>
              <a:rPr lang="en-US" dirty="0">
                <a:hlinkClick r:id="rId6" tooltip="http://fb.me/2bX9tbQh4"/>
              </a:rPr>
              <a:t>http://fb.me/2bX9tbQh4</a:t>
            </a:r>
            <a:endParaRPr lang="en-US" dirty="0" smtClean="0"/>
          </a:p>
          <a:p>
            <a:r>
              <a:rPr lang="en-US" dirty="0" smtClean="0"/>
              <a:t>Teaching </a:t>
            </a:r>
            <a:r>
              <a:rPr lang="en-US" dirty="0"/>
              <a:t>algebra in middle and high </a:t>
            </a:r>
            <a:r>
              <a:rPr lang="en-US" dirty="0" smtClean="0"/>
              <a:t>school </a:t>
            </a:r>
            <a:r>
              <a:rPr lang="en-US" dirty="0" smtClean="0">
                <a:hlinkClick r:id="rId7"/>
              </a:rPr>
              <a:t>http</a:t>
            </a:r>
            <a:r>
              <a:rPr lang="en-US" dirty="0">
                <a:hlinkClick r:id="rId7"/>
              </a:rPr>
              <a:t>://</a:t>
            </a:r>
            <a:r>
              <a:rPr lang="en-US" dirty="0" smtClean="0">
                <a:hlinkClick r:id="rId7"/>
              </a:rPr>
              <a:t>buff.ly/1CqNf2c</a:t>
            </a:r>
            <a:r>
              <a:rPr lang="en-US" dirty="0" smtClean="0"/>
              <a:t> </a:t>
            </a:r>
          </a:p>
        </p:txBody>
      </p:sp>
    </p:spTree>
    <p:extLst>
      <p:ext uri="{BB962C8B-B14F-4D97-AF65-F5344CB8AC3E}">
        <p14:creationId xmlns:p14="http://schemas.microsoft.com/office/powerpoint/2010/main" val="170876094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2"/>
          <p:cNvSpPr>
            <a:spLocks noGrp="1"/>
          </p:cNvSpPr>
          <p:nvPr>
            <p:ph type="title"/>
          </p:nvPr>
        </p:nvSpPr>
        <p:spPr/>
        <p:txBody>
          <a:bodyPr/>
          <a:lstStyle/>
          <a:p>
            <a:r>
              <a:rPr lang="en-US" altLang="en-US" smtClean="0"/>
              <a:t>Where are you?</a:t>
            </a:r>
          </a:p>
        </p:txBody>
      </p:sp>
      <p:sp>
        <p:nvSpPr>
          <p:cNvPr id="68611" name="Content Placeholder 3"/>
          <p:cNvSpPr>
            <a:spLocks noGrp="1"/>
          </p:cNvSpPr>
          <p:nvPr>
            <p:ph idx="1"/>
          </p:nvPr>
        </p:nvSpPr>
        <p:spPr/>
        <p:txBody>
          <a:bodyPr>
            <a:normAutofit/>
          </a:bodyPr>
          <a:lstStyle/>
          <a:p>
            <a:r>
              <a:rPr lang="en-US" altLang="en-US" dirty="0" smtClean="0"/>
              <a:t>Complete</a:t>
            </a:r>
          </a:p>
          <a:p>
            <a:pPr lvl="1"/>
            <a:r>
              <a:rPr lang="en-US" altLang="en-US" dirty="0" smtClean="0"/>
              <a:t>Classroom management self-assessment</a:t>
            </a:r>
          </a:p>
          <a:p>
            <a:pPr lvl="1"/>
            <a:r>
              <a:rPr lang="en-US" altLang="en-US" dirty="0" smtClean="0">
                <a:hlinkClick r:id="rId3"/>
              </a:rPr>
              <a:t>http://www.pbis.org/pbis_resource_detail_page.aspx?Type=4&amp;PBIS_ResourceID=164</a:t>
            </a:r>
            <a:r>
              <a:rPr lang="en-US" altLang="en-US" dirty="0" smtClean="0"/>
              <a:t> </a:t>
            </a:r>
          </a:p>
          <a:p>
            <a:r>
              <a:rPr lang="en-US" altLang="en-US" dirty="0" smtClean="0"/>
              <a:t>Free training on active supervision (limited time only)</a:t>
            </a:r>
          </a:p>
          <a:p>
            <a:pPr lvl="1"/>
            <a:r>
              <a:rPr lang="en-US" altLang="en-US" sz="1300" dirty="0" smtClean="0">
                <a:hlinkClick r:id="rId4"/>
              </a:rPr>
              <a:t>https://www.irised.com/freecourse&amp;?utm_source=IRIS+Educational+Media+Mailing+List&amp;utm_campaign=9d73acd430-FREEprog_SysSupEvElem_8_5_2014&amp;utm_medium=email&amp;utm_term=0_cb7ab95a8b-9d73acd430-291122974#.U-U6UPldWSq</a:t>
            </a:r>
            <a:r>
              <a:rPr lang="en-US" altLang="en-US" sz="1300" dirty="0" smtClean="0"/>
              <a:t> </a:t>
            </a:r>
          </a:p>
          <a:p>
            <a:pPr lvl="1"/>
            <a:endParaRPr lang="en-US" altLang="en-US" dirty="0" smtClean="0"/>
          </a:p>
        </p:txBody>
      </p:sp>
    </p:spTree>
    <p:extLst>
      <p:ext uri="{BB962C8B-B14F-4D97-AF65-F5344CB8AC3E}">
        <p14:creationId xmlns:p14="http://schemas.microsoft.com/office/powerpoint/2010/main" val="2428036231"/>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lnSpcReduction="10000"/>
          </a:bodyPr>
          <a:lstStyle/>
          <a:p>
            <a:r>
              <a:rPr lang="en-US" dirty="0" smtClean="0"/>
              <a:t>State Implementation &amp; Scaling-up of Evidence-based Practices Center</a:t>
            </a:r>
          </a:p>
          <a:p>
            <a:pPr lvl="1"/>
            <a:r>
              <a:rPr lang="en-US" dirty="0" smtClean="0">
                <a:hlinkClick r:id="rId3"/>
              </a:rPr>
              <a:t>http://sisep.fpg.unc.edu/</a:t>
            </a:r>
          </a:p>
          <a:p>
            <a:r>
              <a:rPr lang="en-US" dirty="0" err="1" smtClean="0"/>
              <a:t>Kotter</a:t>
            </a:r>
            <a:r>
              <a:rPr lang="en-US" dirty="0" smtClean="0"/>
              <a:t>, J. (1995). Leading change: Why transformation efforts fail. </a:t>
            </a:r>
            <a:r>
              <a:rPr lang="en-US" i="1" dirty="0" smtClean="0"/>
              <a:t>Harvard Business Review, 73(2</a:t>
            </a:r>
            <a:r>
              <a:rPr lang="en-US" dirty="0" smtClean="0"/>
              <a:t>), 59–67. Retrieved from </a:t>
            </a:r>
            <a:r>
              <a:rPr lang="en-US" dirty="0" smtClean="0">
                <a:hlinkClick r:id="rId4"/>
              </a:rPr>
              <a:t>http://hbr.org/</a:t>
            </a:r>
            <a:endParaRPr lang="en-US" dirty="0" smtClean="0"/>
          </a:p>
          <a:p>
            <a:r>
              <a:rPr lang="en-US" dirty="0" smtClean="0">
                <a:hlinkClick r:id="rId3"/>
              </a:rPr>
              <a:t>http://www.hankbohanon.net/Resources_1.html</a:t>
            </a:r>
            <a:endParaRPr lang="en-US" dirty="0" smtClean="0"/>
          </a:p>
          <a:p>
            <a:pPr marL="0" indent="0">
              <a:buNone/>
            </a:pPr>
            <a:endParaRPr lang="en-US" dirty="0" smtClean="0"/>
          </a:p>
          <a:p>
            <a:endParaRPr lang="en-US" dirty="0" smtClean="0"/>
          </a:p>
        </p:txBody>
      </p:sp>
    </p:spTree>
    <p:extLst>
      <p:ext uri="{BB962C8B-B14F-4D97-AF65-F5344CB8AC3E}">
        <p14:creationId xmlns:p14="http://schemas.microsoft.com/office/powerpoint/2010/main" val="2370470292"/>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Videos</a:t>
            </a:r>
            <a:br>
              <a:rPr lang="en-US" dirty="0" smtClean="0"/>
            </a:br>
            <a:endParaRPr lang="en-US" dirty="0"/>
          </a:p>
        </p:txBody>
      </p:sp>
      <p:sp>
        <p:nvSpPr>
          <p:cNvPr id="23555" name="Content Placeholder 2"/>
          <p:cNvSpPr>
            <a:spLocks noGrp="1"/>
          </p:cNvSpPr>
          <p:nvPr>
            <p:ph idx="1"/>
          </p:nvPr>
        </p:nvSpPr>
        <p:spPr/>
        <p:txBody>
          <a:bodyPr/>
          <a:lstStyle/>
          <a:p>
            <a:r>
              <a:rPr lang="en-US" dirty="0" smtClean="0"/>
              <a:t>Michael Kennedy </a:t>
            </a:r>
            <a:r>
              <a:rPr lang="en-US" dirty="0" smtClean="0">
                <a:hlinkClick r:id="rId3"/>
              </a:rPr>
              <a:t>http://vimeo.com/channels/129830</a:t>
            </a:r>
            <a:endParaRPr lang="en-US" dirty="0" smtClean="0"/>
          </a:p>
          <a:p>
            <a:pPr lvl="1"/>
            <a:r>
              <a:rPr lang="en-US" dirty="0" err="1" smtClean="0"/>
              <a:t>Fruita</a:t>
            </a:r>
            <a:r>
              <a:rPr lang="en-US" dirty="0" smtClean="0"/>
              <a:t> Monument</a:t>
            </a:r>
          </a:p>
          <a:p>
            <a:pPr lvl="1"/>
            <a:r>
              <a:rPr lang="en-US" dirty="0" smtClean="0"/>
              <a:t>Consistent</a:t>
            </a:r>
          </a:p>
          <a:p>
            <a:r>
              <a:rPr lang="en-US" dirty="0" smtClean="0"/>
              <a:t> Scott’s Pride </a:t>
            </a:r>
            <a:r>
              <a:rPr lang="en-US" dirty="0" smtClean="0">
                <a:hlinkClick r:id="rId4"/>
              </a:rPr>
              <a:t>https://sites.google.com/a/ddouglas.k12.or.us/scotspride/</a:t>
            </a:r>
            <a:r>
              <a:rPr lang="en-US" dirty="0" smtClean="0"/>
              <a:t> </a:t>
            </a:r>
          </a:p>
        </p:txBody>
      </p:sp>
    </p:spTree>
    <p:extLst>
      <p:ext uri="{BB962C8B-B14F-4D97-AF65-F5344CB8AC3E}">
        <p14:creationId xmlns:p14="http://schemas.microsoft.com/office/powerpoint/2010/main" val="20363821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more plans</a:t>
            </a:r>
            <a:endParaRPr lang="en-US" dirty="0"/>
          </a:p>
        </p:txBody>
      </p:sp>
      <p:sp>
        <p:nvSpPr>
          <p:cNvPr id="3" name="Content Placeholder 2"/>
          <p:cNvSpPr>
            <a:spLocks noGrp="1"/>
          </p:cNvSpPr>
          <p:nvPr>
            <p:ph idx="1"/>
          </p:nvPr>
        </p:nvSpPr>
        <p:spPr/>
        <p:txBody>
          <a:bodyPr/>
          <a:lstStyle/>
          <a:p>
            <a:pPr>
              <a:lnSpc>
                <a:spcPct val="90000"/>
              </a:lnSpc>
            </a:pPr>
            <a:r>
              <a:rPr lang="en-US" altLang="en-US" sz="4000" dirty="0" smtClean="0"/>
              <a:t>Sample Lesson plans</a:t>
            </a:r>
          </a:p>
          <a:p>
            <a:pPr lvl="1">
              <a:lnSpc>
                <a:spcPct val="90000"/>
              </a:lnSpc>
            </a:pPr>
            <a:r>
              <a:rPr lang="en-US" altLang="en-US" sz="4000" dirty="0" smtClean="0">
                <a:hlinkClick r:id="rId3"/>
              </a:rPr>
              <a:t>http</a:t>
            </a:r>
            <a:r>
              <a:rPr lang="en-US" altLang="en-US" sz="4000" dirty="0">
                <a:hlinkClick r:id="rId3"/>
              </a:rPr>
              <a:t>://www.pbismaryland.org/</a:t>
            </a:r>
            <a:r>
              <a:rPr lang="en-US" altLang="en-US" sz="4000" dirty="0"/>
              <a:t> </a:t>
            </a:r>
          </a:p>
          <a:p>
            <a:pPr lvl="1"/>
            <a:r>
              <a:rPr lang="en-US" sz="4000" dirty="0" smtClean="0">
                <a:hlinkClick r:id="rId4"/>
              </a:rPr>
              <a:t>http://www.hankbohanon.net</a:t>
            </a:r>
            <a:r>
              <a:rPr lang="en-US" sz="4000" dirty="0" smtClean="0"/>
              <a:t> </a:t>
            </a:r>
          </a:p>
          <a:p>
            <a:r>
              <a:rPr lang="en-US" sz="4000" dirty="0" smtClean="0"/>
              <a:t>More Video Example</a:t>
            </a:r>
          </a:p>
          <a:p>
            <a:pPr lvl="1"/>
            <a:r>
              <a:rPr lang="en-US" dirty="0">
                <a:hlinkClick r:id="rId5"/>
              </a:rPr>
              <a:t>http://</a:t>
            </a:r>
            <a:r>
              <a:rPr lang="en-US" dirty="0" smtClean="0">
                <a:hlinkClick r:id="rId5"/>
              </a:rPr>
              <a:t>vimeo.com/groups/pbisvideos</a:t>
            </a:r>
            <a:r>
              <a:rPr lang="en-US" dirty="0" smtClean="0"/>
              <a:t> </a:t>
            </a:r>
            <a:endParaRPr lang="en-US" dirty="0"/>
          </a:p>
        </p:txBody>
      </p:sp>
    </p:spTree>
    <p:extLst>
      <p:ext uri="{BB962C8B-B14F-4D97-AF65-F5344CB8AC3E}">
        <p14:creationId xmlns:p14="http://schemas.microsoft.com/office/powerpoint/2010/main" val="3406921764"/>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t>Other Supports</a:t>
            </a:r>
          </a:p>
        </p:txBody>
      </p:sp>
      <p:sp>
        <p:nvSpPr>
          <p:cNvPr id="43011" name="Content Placeholder 2"/>
          <p:cNvSpPr>
            <a:spLocks noGrp="1"/>
          </p:cNvSpPr>
          <p:nvPr>
            <p:ph idx="1"/>
          </p:nvPr>
        </p:nvSpPr>
        <p:spPr/>
        <p:txBody>
          <a:bodyPr>
            <a:normAutofit fontScale="92500" lnSpcReduction="20000"/>
          </a:bodyPr>
          <a:lstStyle/>
          <a:p>
            <a:pPr eaLnBrk="1" hangingPunct="1">
              <a:defRPr/>
            </a:pPr>
            <a:r>
              <a:rPr lang="en-US" dirty="0" smtClean="0"/>
              <a:t>Defusing Disruptive Behavior in the Classroom</a:t>
            </a:r>
          </a:p>
          <a:p>
            <a:pPr lvl="1" eaLnBrk="1" hangingPunct="1">
              <a:defRPr/>
            </a:pPr>
            <a:r>
              <a:rPr lang="en-US" dirty="0" smtClean="0"/>
              <a:t>Geoff Colvin </a:t>
            </a:r>
            <a:r>
              <a:rPr lang="en-US" dirty="0" smtClean="0">
                <a:hlinkClick r:id="rId3"/>
              </a:rPr>
              <a:t>http://www.lookiris.com/store/K-12_Professional_Development/Defusing_Disruptive_Behavior_in_the_Classroom/</a:t>
            </a:r>
            <a:r>
              <a:rPr lang="en-US" dirty="0" smtClean="0"/>
              <a:t> </a:t>
            </a:r>
          </a:p>
          <a:p>
            <a:pPr eaLnBrk="1" hangingPunct="1">
              <a:defRPr/>
            </a:pPr>
            <a:r>
              <a:rPr lang="en-US" dirty="0" smtClean="0"/>
              <a:t>Classroom management training</a:t>
            </a:r>
          </a:p>
          <a:p>
            <a:pPr lvl="1" eaLnBrk="1" hangingPunct="1">
              <a:defRPr/>
            </a:pPr>
            <a:r>
              <a:rPr lang="en-US" dirty="0" smtClean="0">
                <a:hlinkClick r:id="rId4"/>
              </a:rPr>
              <a:t>http://pbismissouri.org/class.html</a:t>
            </a:r>
            <a:r>
              <a:rPr lang="en-US" dirty="0" smtClean="0"/>
              <a:t> </a:t>
            </a:r>
          </a:p>
          <a:p>
            <a:pPr eaLnBrk="1" hangingPunct="1">
              <a:defRPr/>
            </a:pPr>
            <a:r>
              <a:rPr lang="en-US" dirty="0" smtClean="0"/>
              <a:t>The FAST Method </a:t>
            </a:r>
          </a:p>
          <a:p>
            <a:pPr lvl="1" eaLnBrk="1" hangingPunct="1">
              <a:defRPr/>
            </a:pPr>
            <a:r>
              <a:rPr lang="en-US" dirty="0" smtClean="0">
                <a:hlinkClick r:id="rId5"/>
              </a:rPr>
              <a:t>http://www.lookiris.com/store/K-12_Professional_Development/The_FAST_Method_ONLINE/</a:t>
            </a:r>
            <a:r>
              <a:rPr lang="en-US" dirty="0" smtClean="0"/>
              <a:t> </a:t>
            </a:r>
          </a:p>
        </p:txBody>
      </p:sp>
    </p:spTree>
    <p:extLst>
      <p:ext uri="{BB962C8B-B14F-4D97-AF65-F5344CB8AC3E}">
        <p14:creationId xmlns:p14="http://schemas.microsoft.com/office/powerpoint/2010/main" val="511840396"/>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t>Other Supports</a:t>
            </a:r>
          </a:p>
        </p:txBody>
      </p:sp>
      <p:sp>
        <p:nvSpPr>
          <p:cNvPr id="44035" name="Content Placeholder 2"/>
          <p:cNvSpPr>
            <a:spLocks noGrp="1"/>
          </p:cNvSpPr>
          <p:nvPr>
            <p:ph idx="1"/>
          </p:nvPr>
        </p:nvSpPr>
        <p:spPr/>
        <p:txBody>
          <a:bodyPr>
            <a:normAutofit fontScale="77500" lnSpcReduction="20000"/>
          </a:bodyPr>
          <a:lstStyle/>
          <a:p>
            <a:pPr eaLnBrk="1" hangingPunct="1">
              <a:defRPr/>
            </a:pPr>
            <a:r>
              <a:rPr lang="en-US" dirty="0" smtClean="0"/>
              <a:t>IRIS Online Modules</a:t>
            </a:r>
          </a:p>
          <a:p>
            <a:pPr lvl="1" eaLnBrk="1" hangingPunct="1">
              <a:defRPr/>
            </a:pPr>
            <a:r>
              <a:rPr lang="en-US" dirty="0" smtClean="0">
                <a:hlinkClick r:id="rId2"/>
              </a:rPr>
              <a:t>http://iris.peabody.vanderbilt.edu/resources.html</a:t>
            </a:r>
            <a:endParaRPr lang="en-US" dirty="0" smtClean="0"/>
          </a:p>
          <a:p>
            <a:pPr>
              <a:defRPr/>
            </a:pPr>
            <a:r>
              <a:rPr lang="en-US" sz="2800" b="1" dirty="0" err="1" smtClean="0"/>
              <a:t>Rti</a:t>
            </a:r>
            <a:r>
              <a:rPr lang="en-US" sz="2800" b="1" dirty="0" smtClean="0"/>
              <a:t> Action Network Article Behavior and Academics</a:t>
            </a:r>
          </a:p>
          <a:p>
            <a:pPr lvl="1">
              <a:defRPr/>
            </a:pPr>
            <a:r>
              <a:rPr lang="en-US" sz="2400" dirty="0" smtClean="0">
                <a:hlinkClick r:id="rId3"/>
              </a:rPr>
              <a:t>http://www.rtinetwork.org/Learn/Behavior/ar/Integrating-Behavior-and-Academic-Supports-Within-an-RtI-Framework-General-Overview</a:t>
            </a:r>
            <a:endParaRPr lang="en-US" sz="2400" dirty="0" smtClean="0"/>
          </a:p>
          <a:p>
            <a:pPr>
              <a:defRPr/>
            </a:pPr>
            <a:r>
              <a:rPr lang="en-US" dirty="0" smtClean="0"/>
              <a:t>National Center on PBIS</a:t>
            </a:r>
          </a:p>
          <a:p>
            <a:pPr lvl="1">
              <a:defRPr/>
            </a:pPr>
            <a:r>
              <a:rPr lang="en-US" dirty="0" smtClean="0">
                <a:hlinkClick r:id="rId4"/>
              </a:rPr>
              <a:t>http://www.pbis.org</a:t>
            </a:r>
            <a:endParaRPr lang="en-US" dirty="0" smtClean="0"/>
          </a:p>
          <a:p>
            <a:pPr>
              <a:defRPr/>
            </a:pPr>
            <a:r>
              <a:rPr lang="en-US" dirty="0" smtClean="0"/>
              <a:t>Association of Positive Behavior Support</a:t>
            </a:r>
          </a:p>
          <a:p>
            <a:pPr lvl="1">
              <a:defRPr/>
            </a:pPr>
            <a:r>
              <a:rPr lang="en-US" dirty="0" smtClean="0">
                <a:hlinkClick r:id="rId5"/>
              </a:rPr>
              <a:t>http://www.apbs.org</a:t>
            </a:r>
            <a:r>
              <a:rPr lang="en-US" dirty="0" smtClean="0"/>
              <a:t>  </a:t>
            </a:r>
          </a:p>
          <a:p>
            <a:pPr>
              <a:defRPr/>
            </a:pPr>
            <a:r>
              <a:rPr lang="en-US" dirty="0" smtClean="0"/>
              <a:t>CASEL – SEL Center</a:t>
            </a:r>
          </a:p>
          <a:p>
            <a:pPr lvl="1">
              <a:defRPr/>
            </a:pPr>
            <a:r>
              <a:rPr lang="en-US" dirty="0" smtClean="0">
                <a:hlinkClick r:id="rId6"/>
              </a:rPr>
              <a:t>http://casel.org/</a:t>
            </a:r>
            <a:r>
              <a:rPr lang="en-US" dirty="0" smtClean="0"/>
              <a:t> </a:t>
            </a:r>
          </a:p>
          <a:p>
            <a:pPr>
              <a:defRPr/>
            </a:pPr>
            <a:r>
              <a:rPr lang="en-US" dirty="0" smtClean="0"/>
              <a:t>Direct behavior rating</a:t>
            </a:r>
          </a:p>
          <a:p>
            <a:pPr lvl="1">
              <a:defRPr/>
            </a:pPr>
            <a:r>
              <a:rPr lang="en-US" dirty="0" smtClean="0">
                <a:hlinkClick r:id="rId7"/>
              </a:rPr>
              <a:t>http://www.directbehaviorratings.com/cms/</a:t>
            </a:r>
            <a:r>
              <a:rPr lang="en-US" dirty="0" smtClean="0"/>
              <a:t> </a:t>
            </a:r>
          </a:p>
          <a:p>
            <a:pPr lvl="1" eaLnBrk="1" hangingPunct="1">
              <a:buFont typeface="Arial" pitchFamily="34" charset="0"/>
              <a:buNone/>
              <a:defRPr/>
            </a:pPr>
            <a:endParaRPr lang="en-US" dirty="0" smtClean="0"/>
          </a:p>
        </p:txBody>
      </p:sp>
    </p:spTree>
    <p:extLst>
      <p:ext uri="{BB962C8B-B14F-4D97-AF65-F5344CB8AC3E}">
        <p14:creationId xmlns:p14="http://schemas.microsoft.com/office/powerpoint/2010/main" val="11492885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1143000"/>
          </a:xfrm>
        </p:spPr>
        <p:txBody>
          <a:bodyPr/>
          <a:lstStyle/>
          <a:p>
            <a:r>
              <a:rPr lang="en-US" smtClean="0"/>
              <a:t>Key Principles</a:t>
            </a:r>
          </a:p>
        </p:txBody>
      </p:sp>
      <p:pic>
        <p:nvPicPr>
          <p:cNvPr id="16387" name="Picture 3"/>
          <p:cNvPicPr>
            <a:picLocks noChangeAspect="1"/>
          </p:cNvPicPr>
          <p:nvPr/>
        </p:nvPicPr>
        <p:blipFill>
          <a:blip r:embed="rId3" cstate="print"/>
          <a:srcRect/>
          <a:stretch>
            <a:fillRect/>
          </a:stretch>
        </p:blipFill>
        <p:spPr bwMode="auto">
          <a:xfrm>
            <a:off x="533400" y="1154113"/>
            <a:ext cx="2509838" cy="1360487"/>
          </a:xfrm>
          <a:prstGeom prst="rect">
            <a:avLst/>
          </a:prstGeom>
          <a:noFill/>
          <a:ln w="9525">
            <a:noFill/>
            <a:miter lim="800000"/>
            <a:headEnd/>
            <a:tailEnd/>
          </a:ln>
        </p:spPr>
      </p:pic>
      <p:sp>
        <p:nvSpPr>
          <p:cNvPr id="16388" name="TextBox 4"/>
          <p:cNvSpPr txBox="1">
            <a:spLocks noChangeArrowheads="1"/>
          </p:cNvSpPr>
          <p:nvPr/>
        </p:nvSpPr>
        <p:spPr bwMode="auto">
          <a:xfrm>
            <a:off x="1781175" y="2220913"/>
            <a:ext cx="1262063" cy="369887"/>
          </a:xfrm>
          <a:prstGeom prst="rect">
            <a:avLst/>
          </a:prstGeom>
          <a:solidFill>
            <a:schemeClr val="bg1"/>
          </a:solidFill>
          <a:ln w="9525">
            <a:noFill/>
            <a:miter lim="800000"/>
            <a:headEnd/>
            <a:tailEnd/>
          </a:ln>
        </p:spPr>
        <p:txBody>
          <a:bodyPr wrap="none">
            <a:spAutoFit/>
          </a:bodyPr>
          <a:lstStyle/>
          <a:p>
            <a:r>
              <a:rPr lang="en-US"/>
              <a:t>Schoolwide</a:t>
            </a:r>
          </a:p>
        </p:txBody>
      </p:sp>
      <p:pic>
        <p:nvPicPr>
          <p:cNvPr id="16389" name="Picture 5"/>
          <p:cNvPicPr>
            <a:picLocks noChangeAspect="1"/>
          </p:cNvPicPr>
          <p:nvPr/>
        </p:nvPicPr>
        <p:blipFill>
          <a:blip r:embed="rId4" cstate="print"/>
          <a:srcRect/>
          <a:stretch>
            <a:fillRect/>
          </a:stretch>
        </p:blipFill>
        <p:spPr bwMode="auto">
          <a:xfrm>
            <a:off x="3505200" y="838200"/>
            <a:ext cx="1970088" cy="987425"/>
          </a:xfrm>
          <a:prstGeom prst="rect">
            <a:avLst/>
          </a:prstGeom>
          <a:noFill/>
          <a:ln w="9525">
            <a:noFill/>
            <a:miter lim="800000"/>
            <a:headEnd/>
            <a:tailEnd/>
          </a:ln>
        </p:spPr>
      </p:pic>
      <p:pic>
        <p:nvPicPr>
          <p:cNvPr id="16390" name="Picture 7"/>
          <p:cNvPicPr>
            <a:picLocks noChangeAspect="1"/>
          </p:cNvPicPr>
          <p:nvPr/>
        </p:nvPicPr>
        <p:blipFill>
          <a:blip r:embed="rId5" cstate="print"/>
          <a:srcRect/>
          <a:stretch>
            <a:fillRect/>
          </a:stretch>
        </p:blipFill>
        <p:spPr bwMode="auto">
          <a:xfrm>
            <a:off x="6507163" y="749300"/>
            <a:ext cx="1836737" cy="2233613"/>
          </a:xfrm>
          <a:prstGeom prst="rect">
            <a:avLst/>
          </a:prstGeom>
          <a:noFill/>
          <a:ln w="9525">
            <a:noFill/>
            <a:miter lim="800000"/>
            <a:headEnd/>
            <a:tailEnd/>
          </a:ln>
        </p:spPr>
      </p:pic>
      <p:sp>
        <p:nvSpPr>
          <p:cNvPr id="16391" name="TextBox 8"/>
          <p:cNvSpPr txBox="1">
            <a:spLocks noChangeArrowheads="1"/>
          </p:cNvSpPr>
          <p:nvPr/>
        </p:nvSpPr>
        <p:spPr bwMode="auto">
          <a:xfrm>
            <a:off x="6477000" y="685800"/>
            <a:ext cx="1839913" cy="369888"/>
          </a:xfrm>
          <a:prstGeom prst="rect">
            <a:avLst/>
          </a:prstGeom>
          <a:solidFill>
            <a:schemeClr val="bg1"/>
          </a:solidFill>
          <a:ln w="9525">
            <a:noFill/>
            <a:miter lim="800000"/>
            <a:headEnd/>
            <a:tailEnd/>
          </a:ln>
        </p:spPr>
        <p:txBody>
          <a:bodyPr wrap="none">
            <a:spAutoFit/>
          </a:bodyPr>
          <a:lstStyle/>
          <a:p>
            <a:r>
              <a:rPr lang="en-US"/>
              <a:t>Incidental Benefit</a:t>
            </a:r>
          </a:p>
        </p:txBody>
      </p:sp>
      <p:pic>
        <p:nvPicPr>
          <p:cNvPr id="16392" name="Picture 9"/>
          <p:cNvPicPr>
            <a:picLocks noChangeAspect="1"/>
          </p:cNvPicPr>
          <p:nvPr/>
        </p:nvPicPr>
        <p:blipFill>
          <a:blip r:embed="rId6" cstate="print"/>
          <a:srcRect/>
          <a:stretch>
            <a:fillRect/>
          </a:stretch>
        </p:blipFill>
        <p:spPr bwMode="auto">
          <a:xfrm>
            <a:off x="609600" y="3211513"/>
            <a:ext cx="1552575" cy="2105025"/>
          </a:xfrm>
          <a:prstGeom prst="rect">
            <a:avLst/>
          </a:prstGeom>
          <a:noFill/>
          <a:ln w="9525">
            <a:noFill/>
            <a:miter lim="800000"/>
            <a:headEnd/>
            <a:tailEnd/>
          </a:ln>
        </p:spPr>
      </p:pic>
      <p:sp>
        <p:nvSpPr>
          <p:cNvPr id="16393" name="TextBox 10"/>
          <p:cNvSpPr txBox="1">
            <a:spLocks noChangeArrowheads="1"/>
          </p:cNvSpPr>
          <p:nvPr/>
        </p:nvSpPr>
        <p:spPr bwMode="auto">
          <a:xfrm>
            <a:off x="533400" y="4964113"/>
            <a:ext cx="1752600" cy="369887"/>
          </a:xfrm>
          <a:prstGeom prst="rect">
            <a:avLst/>
          </a:prstGeom>
          <a:solidFill>
            <a:schemeClr val="bg1"/>
          </a:solidFill>
          <a:ln w="9525">
            <a:noFill/>
            <a:miter lim="800000"/>
            <a:headEnd/>
            <a:tailEnd/>
          </a:ln>
        </p:spPr>
        <p:txBody>
          <a:bodyPr>
            <a:spAutoFit/>
          </a:bodyPr>
          <a:lstStyle/>
          <a:p>
            <a:r>
              <a:rPr lang="en-US"/>
              <a:t>Reinforcement</a:t>
            </a:r>
          </a:p>
        </p:txBody>
      </p:sp>
      <p:pic>
        <p:nvPicPr>
          <p:cNvPr id="16394" name="Picture 11"/>
          <p:cNvPicPr>
            <a:picLocks noChangeAspect="1"/>
          </p:cNvPicPr>
          <p:nvPr/>
        </p:nvPicPr>
        <p:blipFill>
          <a:blip r:embed="rId7" cstate="print"/>
          <a:srcRect/>
          <a:stretch>
            <a:fillRect/>
          </a:stretch>
        </p:blipFill>
        <p:spPr bwMode="auto">
          <a:xfrm>
            <a:off x="3136900" y="4564063"/>
            <a:ext cx="2578100" cy="1820862"/>
          </a:xfrm>
          <a:prstGeom prst="rect">
            <a:avLst/>
          </a:prstGeom>
          <a:noFill/>
          <a:ln w="9525">
            <a:noFill/>
            <a:miter lim="800000"/>
            <a:headEnd/>
            <a:tailEnd/>
          </a:ln>
        </p:spPr>
      </p:pic>
      <p:sp>
        <p:nvSpPr>
          <p:cNvPr id="16395" name="TextBox 12"/>
          <p:cNvSpPr txBox="1">
            <a:spLocks noChangeArrowheads="1"/>
          </p:cNvSpPr>
          <p:nvPr/>
        </p:nvSpPr>
        <p:spPr bwMode="auto">
          <a:xfrm>
            <a:off x="3079750" y="6030913"/>
            <a:ext cx="1720850" cy="369887"/>
          </a:xfrm>
          <a:prstGeom prst="rect">
            <a:avLst/>
          </a:prstGeom>
          <a:solidFill>
            <a:schemeClr val="bg1"/>
          </a:solidFill>
          <a:ln w="9525">
            <a:noFill/>
            <a:miter lim="800000"/>
            <a:headEnd/>
            <a:tailEnd/>
          </a:ln>
        </p:spPr>
        <p:txBody>
          <a:bodyPr>
            <a:spAutoFit/>
          </a:bodyPr>
          <a:lstStyle/>
          <a:p>
            <a:r>
              <a:rPr lang="en-US"/>
              <a:t>Reinforcement</a:t>
            </a:r>
          </a:p>
        </p:txBody>
      </p:sp>
      <p:pic>
        <p:nvPicPr>
          <p:cNvPr id="16396" name="Picture 13"/>
          <p:cNvPicPr>
            <a:picLocks noChangeAspect="1"/>
          </p:cNvPicPr>
          <p:nvPr/>
        </p:nvPicPr>
        <p:blipFill>
          <a:blip r:embed="rId8" cstate="print"/>
          <a:srcRect/>
          <a:stretch>
            <a:fillRect/>
          </a:stretch>
        </p:blipFill>
        <p:spPr bwMode="auto">
          <a:xfrm>
            <a:off x="6172200" y="3352800"/>
            <a:ext cx="2503488" cy="2009775"/>
          </a:xfrm>
          <a:prstGeom prst="rect">
            <a:avLst/>
          </a:prstGeom>
          <a:noFill/>
          <a:ln w="9525">
            <a:noFill/>
            <a:miter lim="800000"/>
            <a:headEnd/>
            <a:tailEnd/>
          </a:ln>
        </p:spPr>
      </p:pic>
      <p:sp>
        <p:nvSpPr>
          <p:cNvPr id="16397" name="TextBox 14"/>
          <p:cNvSpPr txBox="1">
            <a:spLocks noChangeArrowheads="1"/>
          </p:cNvSpPr>
          <p:nvPr/>
        </p:nvSpPr>
        <p:spPr bwMode="auto">
          <a:xfrm>
            <a:off x="6172200" y="4992688"/>
            <a:ext cx="1055688" cy="369887"/>
          </a:xfrm>
          <a:prstGeom prst="rect">
            <a:avLst/>
          </a:prstGeom>
          <a:solidFill>
            <a:schemeClr val="bg1"/>
          </a:solidFill>
          <a:ln w="9525">
            <a:noFill/>
            <a:miter lim="800000"/>
            <a:headEnd/>
            <a:tailEnd/>
          </a:ln>
        </p:spPr>
        <p:txBody>
          <a:bodyPr>
            <a:spAutoFit/>
          </a:bodyPr>
          <a:lstStyle/>
          <a:p>
            <a:r>
              <a:rPr lang="en-US"/>
              <a:t>Shaping</a:t>
            </a:r>
          </a:p>
        </p:txBody>
      </p:sp>
      <p:pic>
        <p:nvPicPr>
          <p:cNvPr id="16398" name="Picture 15"/>
          <p:cNvPicPr>
            <a:picLocks noChangeAspect="1"/>
          </p:cNvPicPr>
          <p:nvPr/>
        </p:nvPicPr>
        <p:blipFill>
          <a:blip r:embed="rId9" cstate="print"/>
          <a:srcRect/>
          <a:stretch>
            <a:fillRect/>
          </a:stretch>
        </p:blipFill>
        <p:spPr bwMode="auto">
          <a:xfrm>
            <a:off x="3429000" y="2209800"/>
            <a:ext cx="2233613" cy="1892300"/>
          </a:xfrm>
          <a:prstGeom prst="rect">
            <a:avLst/>
          </a:prstGeom>
          <a:noFill/>
          <a:ln w="9525">
            <a:noFill/>
            <a:miter lim="800000"/>
            <a:headEnd/>
            <a:tailEnd/>
          </a:ln>
        </p:spPr>
      </p:pic>
      <p:sp>
        <p:nvSpPr>
          <p:cNvPr id="16399" name="TextBox 16"/>
          <p:cNvSpPr txBox="1">
            <a:spLocks noChangeArrowheads="1"/>
          </p:cNvSpPr>
          <p:nvPr/>
        </p:nvSpPr>
        <p:spPr bwMode="auto">
          <a:xfrm>
            <a:off x="4354513" y="3740150"/>
            <a:ext cx="1308100" cy="368300"/>
          </a:xfrm>
          <a:prstGeom prst="rect">
            <a:avLst/>
          </a:prstGeom>
          <a:solidFill>
            <a:schemeClr val="bg1"/>
          </a:solidFill>
          <a:ln w="9525">
            <a:noFill/>
            <a:miter lim="800000"/>
            <a:headEnd/>
            <a:tailEnd/>
          </a:ln>
        </p:spPr>
        <p:txBody>
          <a:bodyPr wrap="none">
            <a:spAutoFit/>
          </a:bodyPr>
          <a:lstStyle/>
          <a:p>
            <a:r>
              <a:rPr lang="en-US"/>
              <a:t>Punishment</a:t>
            </a:r>
          </a:p>
        </p:txBody>
      </p:sp>
      <p:sp>
        <p:nvSpPr>
          <p:cNvPr id="16400" name="TextBox 18"/>
          <p:cNvSpPr txBox="1">
            <a:spLocks noChangeArrowheads="1"/>
          </p:cNvSpPr>
          <p:nvPr/>
        </p:nvSpPr>
        <p:spPr bwMode="auto">
          <a:xfrm>
            <a:off x="4213225" y="1535113"/>
            <a:ext cx="1262063" cy="369887"/>
          </a:xfrm>
          <a:prstGeom prst="rect">
            <a:avLst/>
          </a:prstGeom>
          <a:solidFill>
            <a:schemeClr val="bg1"/>
          </a:solidFill>
          <a:ln w="9525">
            <a:noFill/>
            <a:miter lim="800000"/>
            <a:headEnd/>
            <a:tailEnd/>
          </a:ln>
        </p:spPr>
        <p:txBody>
          <a:bodyPr wrap="none">
            <a:spAutoFit/>
          </a:bodyPr>
          <a:lstStyle/>
          <a:p>
            <a:r>
              <a:rPr lang="en-US"/>
              <a:t>Schoolwide</a:t>
            </a: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54274" name="Content Placeholder 2"/>
          <p:cNvSpPr>
            <a:spLocks noGrp="1"/>
          </p:cNvSpPr>
          <p:nvPr>
            <p:ph idx="1"/>
          </p:nvPr>
        </p:nvSpPr>
        <p:spPr/>
        <p:txBody>
          <a:bodyPr>
            <a:normAutofit fontScale="92500" lnSpcReduction="10000"/>
          </a:bodyPr>
          <a:lstStyle/>
          <a:p>
            <a:r>
              <a:rPr lang="en-US" sz="2000" dirty="0" smtClean="0"/>
              <a:t>Bohanon</a:t>
            </a:r>
            <a:r>
              <a:rPr lang="en-US" sz="2000" dirty="0"/>
              <a:t>, H. (2015)</a:t>
            </a:r>
            <a:r>
              <a:rPr lang="en-US" sz="2000" dirty="0" smtClean="0"/>
              <a:t>. </a:t>
            </a:r>
            <a:r>
              <a:rPr lang="en-US" sz="2000" dirty="0"/>
              <a:t>Changes in adult behavior to decrease disruption from </a:t>
            </a:r>
            <a:r>
              <a:rPr lang="en-US" sz="2000" dirty="0" smtClean="0"/>
              <a:t>	students </a:t>
            </a:r>
            <a:r>
              <a:rPr lang="en-US" sz="2000" dirty="0"/>
              <a:t>in non-classroom settings</a:t>
            </a:r>
            <a:r>
              <a:rPr lang="en-US" sz="2000" i="1" dirty="0"/>
              <a:t>. Intervention in School and Clinic, 15 </a:t>
            </a:r>
            <a:r>
              <a:rPr lang="en-US" sz="2000" i="1" dirty="0" smtClean="0"/>
              <a:t>	</a:t>
            </a:r>
            <a:r>
              <a:rPr lang="en-US" sz="2000" dirty="0" smtClean="0"/>
              <a:t>(</a:t>
            </a:r>
            <a:r>
              <a:rPr lang="en-US" sz="2000" dirty="0"/>
              <a:t>1), 12-18. </a:t>
            </a:r>
            <a:r>
              <a:rPr lang="en-US" sz="2000" dirty="0">
                <a:hlinkClick r:id="rId2"/>
              </a:rPr>
              <a:t>http://ecommons.luc.edu/education_facpubs/</a:t>
            </a:r>
            <a:r>
              <a:rPr lang="en-US" sz="2000" dirty="0" smtClean="0">
                <a:hlinkClick r:id="rId2"/>
              </a:rPr>
              <a:t>39</a:t>
            </a:r>
            <a:endParaRPr lang="en-US" sz="2000" dirty="0" smtClean="0"/>
          </a:p>
          <a:p>
            <a:r>
              <a:rPr lang="en-US" sz="2000" dirty="0"/>
              <a:t>Bohanon, H. &amp; Wu, M. (2014). Developing buy-in for positive behavior support </a:t>
            </a:r>
            <a:r>
              <a:rPr lang="en-US" sz="2000" dirty="0" smtClean="0"/>
              <a:t>	in </a:t>
            </a:r>
            <a:r>
              <a:rPr lang="en-US" sz="2000" dirty="0"/>
              <a:t>secondary settings. </a:t>
            </a:r>
            <a:r>
              <a:rPr lang="en-US" sz="2000" i="1" dirty="0"/>
              <a:t>Preventing School Failure, 58 </a:t>
            </a:r>
            <a:r>
              <a:rPr lang="en-US" sz="2000" dirty="0"/>
              <a:t>(4), 1–7. doi: </a:t>
            </a:r>
            <a:r>
              <a:rPr lang="en-US" sz="2000" dirty="0" smtClean="0"/>
              <a:t>	10.1080</a:t>
            </a:r>
            <a:r>
              <a:rPr lang="en-US" sz="2000" dirty="0"/>
              <a:t>/1045988X.2013.798774 </a:t>
            </a:r>
            <a:r>
              <a:rPr lang="en-US" sz="2000" dirty="0" smtClean="0"/>
              <a:t>	</a:t>
            </a:r>
            <a:r>
              <a:rPr lang="en-US" sz="2000" dirty="0" smtClean="0">
                <a:hlinkClick r:id="rId3"/>
              </a:rPr>
              <a:t>http</a:t>
            </a:r>
            <a:r>
              <a:rPr lang="en-US" sz="2000" dirty="0">
                <a:hlinkClick r:id="rId3"/>
              </a:rPr>
              <a:t>://ecommons.luc.edu/education_facpubs/17</a:t>
            </a:r>
            <a:r>
              <a:rPr lang="en-US" sz="2000" dirty="0" smtClean="0">
                <a:hlinkClick r:id="rId3"/>
              </a:rPr>
              <a:t>/</a:t>
            </a:r>
            <a:endParaRPr lang="en-US" sz="2000" dirty="0" smtClean="0"/>
          </a:p>
          <a:p>
            <a:r>
              <a:rPr lang="en-US" sz="2000" dirty="0"/>
              <a:t> Bohanon, H., Castillo, J., &amp; Afton, M. (2015). Embedding self-determination </a:t>
            </a:r>
            <a:r>
              <a:rPr lang="en-US" sz="2000" dirty="0" smtClean="0"/>
              <a:t>	and </a:t>
            </a:r>
            <a:r>
              <a:rPr lang="en-US" sz="2000" dirty="0"/>
              <a:t>futures planning within a schoolwide framework</a:t>
            </a:r>
            <a:r>
              <a:rPr lang="en-US" sz="2000" i="1" dirty="0"/>
              <a:t>. Intervention in </a:t>
            </a:r>
            <a:r>
              <a:rPr lang="en-US" sz="2000" i="1" dirty="0" smtClean="0"/>
              <a:t>	School </a:t>
            </a:r>
            <a:r>
              <a:rPr lang="en-US" sz="2000" i="1" dirty="0"/>
              <a:t>and Clinic. 50 </a:t>
            </a:r>
            <a:r>
              <a:rPr lang="en-US" sz="2000" dirty="0"/>
              <a:t>(4), 203-209.  </a:t>
            </a:r>
            <a:r>
              <a:rPr lang="en-US" sz="2000" dirty="0" smtClean="0"/>
              <a:t>	</a:t>
            </a:r>
            <a:r>
              <a:rPr lang="en-US" sz="2000" dirty="0" smtClean="0">
                <a:hlinkClick r:id="rId4"/>
              </a:rPr>
              <a:t>http</a:t>
            </a:r>
            <a:r>
              <a:rPr lang="en-US" sz="2000" dirty="0">
                <a:hlinkClick r:id="rId4"/>
              </a:rPr>
              <a:t>://ecommons.luc.edu/education_facpubs/16</a:t>
            </a:r>
            <a:r>
              <a:rPr lang="en-US" sz="2000" dirty="0" smtClean="0">
                <a:hlinkClick r:id="rId4"/>
              </a:rPr>
              <a:t>/</a:t>
            </a:r>
            <a:endParaRPr lang="en-US" sz="2000" dirty="0" smtClean="0"/>
          </a:p>
          <a:p>
            <a:r>
              <a:rPr lang="en-US" sz="2000" dirty="0" smtClean="0"/>
              <a:t>Bohanon</a:t>
            </a:r>
            <a:r>
              <a:rPr lang="en-US" sz="2000" dirty="0"/>
              <a:t>, H., </a:t>
            </a:r>
            <a:r>
              <a:rPr lang="en-US" sz="2000" dirty="0" err="1"/>
              <a:t>Fenning</a:t>
            </a:r>
            <a:r>
              <a:rPr lang="en-US" sz="2000" dirty="0"/>
              <a:t>, P., Hicks, K., Weber, S., Their, K., Akins. B., Morrissey, </a:t>
            </a:r>
            <a:r>
              <a:rPr lang="en-US" sz="2000" dirty="0" smtClean="0"/>
              <a:t>	K</a:t>
            </a:r>
            <a:r>
              <a:rPr lang="en-US" sz="2000" dirty="0"/>
              <a:t>., Briggs, A.,  </a:t>
            </a:r>
            <a:r>
              <a:rPr lang="en-US" sz="2000" dirty="0" err="1" smtClean="0"/>
              <a:t>Bartucci</a:t>
            </a:r>
            <a:r>
              <a:rPr lang="en-US" sz="2000" dirty="0"/>
              <a:t>, </a:t>
            </a:r>
            <a:r>
              <a:rPr lang="en-US" sz="2000" dirty="0" smtClean="0"/>
              <a:t>G</a:t>
            </a:r>
            <a:r>
              <a:rPr lang="en-US" sz="2000" dirty="0"/>
              <a:t>., </a:t>
            </a:r>
            <a:r>
              <a:rPr lang="en-US" sz="2000" dirty="0" err="1"/>
              <a:t>Hoeper</a:t>
            </a:r>
            <a:r>
              <a:rPr lang="en-US" sz="2000" dirty="0"/>
              <a:t>, L.,  Irvin, L., &amp; </a:t>
            </a:r>
            <a:r>
              <a:rPr lang="en-US" sz="2000" dirty="0" err="1"/>
              <a:t>McArdle</a:t>
            </a:r>
            <a:r>
              <a:rPr lang="en-US" sz="2000" dirty="0"/>
              <a:t>, L. </a:t>
            </a:r>
            <a:r>
              <a:rPr lang="en-US" sz="2000" dirty="0" smtClean="0"/>
              <a:t>(</a:t>
            </a:r>
            <a:r>
              <a:rPr lang="en-US" sz="2000" dirty="0"/>
              <a:t>2012). </a:t>
            </a:r>
            <a:r>
              <a:rPr lang="en-US" sz="2000" dirty="0" smtClean="0"/>
              <a:t>	Case </a:t>
            </a:r>
            <a:r>
              <a:rPr lang="en-US" sz="2000" dirty="0"/>
              <a:t>example of the </a:t>
            </a:r>
            <a:r>
              <a:rPr lang="en-US" sz="2000" dirty="0" smtClean="0"/>
              <a:t>implementation </a:t>
            </a:r>
            <a:r>
              <a:rPr lang="en-US" sz="2000" dirty="0"/>
              <a:t>of </a:t>
            </a:r>
            <a:r>
              <a:rPr lang="en-US" sz="2000" dirty="0" smtClean="0"/>
              <a:t>schoolwide </a:t>
            </a:r>
            <a:r>
              <a:rPr lang="en-US" sz="2000" dirty="0"/>
              <a:t>positive </a:t>
            </a:r>
            <a:r>
              <a:rPr lang="en-US" sz="2000" dirty="0" smtClean="0"/>
              <a:t>	behavior </a:t>
            </a:r>
            <a:r>
              <a:rPr lang="en-US" sz="2000" dirty="0"/>
              <a:t>support in a high school setting. </a:t>
            </a:r>
            <a:r>
              <a:rPr lang="en-US" sz="2000" i="1" dirty="0" smtClean="0"/>
              <a:t>Preventing </a:t>
            </a:r>
            <a:r>
              <a:rPr lang="en-US" sz="2000" i="1" dirty="0"/>
              <a:t>School Failure</a:t>
            </a:r>
            <a:r>
              <a:rPr lang="en-US" sz="2000" dirty="0"/>
              <a:t>, </a:t>
            </a:r>
            <a:r>
              <a:rPr lang="en-US" sz="2000" dirty="0" smtClean="0"/>
              <a:t>56 	(</a:t>
            </a:r>
            <a:r>
              <a:rPr lang="en-US" sz="2000" dirty="0"/>
              <a:t>2), 92-103. </a:t>
            </a:r>
            <a:r>
              <a:rPr lang="en-US" sz="2000" dirty="0">
                <a:hlinkClick r:id="rId5"/>
              </a:rPr>
              <a:t>http://ecommons.luc.edu/education_facpubs/</a:t>
            </a:r>
            <a:r>
              <a:rPr lang="en-US" sz="2000" dirty="0" smtClean="0">
                <a:hlinkClick r:id="rId5"/>
              </a:rPr>
              <a:t>7</a:t>
            </a:r>
            <a:endParaRPr lang="en-US" sz="2000" dirty="0" smtClean="0"/>
          </a:p>
          <a:p>
            <a:endParaRPr lang="en-US" dirty="0" smtClean="0"/>
          </a:p>
        </p:txBody>
      </p:sp>
    </p:spTree>
    <p:extLst>
      <p:ext uri="{BB962C8B-B14F-4D97-AF65-F5344CB8AC3E}">
        <p14:creationId xmlns:p14="http://schemas.microsoft.com/office/powerpoint/2010/main" val="3507562775"/>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Resources</a:t>
            </a:r>
          </a:p>
        </p:txBody>
      </p:sp>
      <p:sp>
        <p:nvSpPr>
          <p:cNvPr id="3" name="Content Placeholder 2"/>
          <p:cNvSpPr>
            <a:spLocks noGrp="1"/>
          </p:cNvSpPr>
          <p:nvPr>
            <p:ph idx="1"/>
          </p:nvPr>
        </p:nvSpPr>
        <p:spPr/>
        <p:txBody>
          <a:bodyPr>
            <a:normAutofit fontScale="70000" lnSpcReduction="20000"/>
          </a:bodyPr>
          <a:lstStyle/>
          <a:p>
            <a:r>
              <a:rPr lang="en-US" sz="3100" dirty="0">
                <a:latin typeface="Calibri"/>
                <a:cs typeface="Calibri"/>
              </a:rPr>
              <a:t>Brawley, S. (accessed March 22, 2011). </a:t>
            </a:r>
            <a:r>
              <a:rPr lang="en-US" sz="3100" i="1" dirty="0">
                <a:latin typeface="Calibri"/>
                <a:cs typeface="Calibri"/>
              </a:rPr>
              <a:t>PBS in the classroom. </a:t>
            </a:r>
            <a:r>
              <a:rPr lang="en-US" sz="3100" dirty="0">
                <a:latin typeface="Calibri"/>
                <a:cs typeface="Calibri"/>
              </a:rPr>
              <a:t>M.Ed. </a:t>
            </a:r>
            <a:r>
              <a:rPr lang="en-US" sz="3100" dirty="0" smtClean="0">
                <a:latin typeface="Calibri"/>
                <a:cs typeface="Calibri"/>
              </a:rPr>
              <a:t>	Heart </a:t>
            </a:r>
            <a:r>
              <a:rPr lang="en-US" sz="3100" dirty="0">
                <a:latin typeface="Calibri"/>
                <a:cs typeface="Calibri"/>
              </a:rPr>
              <a:t>of Missouri RPDC. </a:t>
            </a:r>
            <a:r>
              <a:rPr lang="en-US" sz="3100" dirty="0" smtClean="0">
                <a:latin typeface="Calibri"/>
                <a:cs typeface="Calibri"/>
              </a:rPr>
              <a:t>		</a:t>
            </a:r>
            <a:r>
              <a:rPr lang="en-US" sz="3100" dirty="0" smtClean="0">
                <a:latin typeface="Calibri"/>
                <a:cs typeface="Calibri"/>
                <a:hlinkClick r:id="rId2"/>
              </a:rPr>
              <a:t>http</a:t>
            </a:r>
            <a:r>
              <a:rPr lang="en-US" sz="3100" dirty="0">
                <a:latin typeface="Calibri"/>
                <a:cs typeface="Calibri"/>
                <a:hlinkClick r:id="rId2"/>
              </a:rPr>
              <a:t>://www.cesa7.org/pbis/Classroom_Management.asp</a:t>
            </a:r>
            <a:r>
              <a:rPr lang="en-US" sz="3100" dirty="0">
                <a:latin typeface="Calibri"/>
                <a:cs typeface="Calibri"/>
              </a:rPr>
              <a:t> </a:t>
            </a:r>
            <a:endParaRPr lang="en-US" sz="3100" dirty="0" smtClean="0">
              <a:latin typeface="Calibri"/>
              <a:cs typeface="Calibri"/>
            </a:endParaRPr>
          </a:p>
          <a:p>
            <a:r>
              <a:rPr lang="en-US" sz="3100" dirty="0">
                <a:latin typeface="Calibri"/>
                <a:cs typeface="Calibri"/>
              </a:rPr>
              <a:t>Burke, A. (2015). </a:t>
            </a:r>
            <a:r>
              <a:rPr lang="en-US" sz="3100" i="1" dirty="0">
                <a:latin typeface="Calibri"/>
                <a:cs typeface="Calibri"/>
              </a:rPr>
              <a:t>Early Identification of High School </a:t>
            </a:r>
            <a:r>
              <a:rPr lang="en-US" sz="3100" i="1" dirty="0" smtClean="0">
                <a:latin typeface="Calibri"/>
                <a:cs typeface="Calibri"/>
              </a:rPr>
              <a:t>	Graduation 	Outcomes in </a:t>
            </a:r>
            <a:r>
              <a:rPr lang="en-US" sz="3100" i="1" dirty="0">
                <a:latin typeface="Calibri"/>
                <a:cs typeface="Calibri"/>
              </a:rPr>
              <a:t>Oregon Leadership Network </a:t>
            </a:r>
            <a:r>
              <a:rPr lang="en-US" sz="3100" i="1" dirty="0" smtClean="0">
                <a:latin typeface="Calibri"/>
                <a:cs typeface="Calibri"/>
              </a:rPr>
              <a:t>Schools</a:t>
            </a:r>
            <a:r>
              <a:rPr lang="en-US" sz="3100" i="1" dirty="0">
                <a:latin typeface="Calibri"/>
                <a:cs typeface="Calibri"/>
              </a:rPr>
              <a:t>. REL </a:t>
            </a:r>
            <a:r>
              <a:rPr lang="en-US" sz="3100" i="1" dirty="0" smtClean="0">
                <a:latin typeface="Calibri"/>
                <a:cs typeface="Calibri"/>
              </a:rPr>
              <a:t>	2015</a:t>
            </a:r>
            <a:r>
              <a:rPr lang="en-US" sz="3100" i="1" dirty="0">
                <a:latin typeface="Calibri"/>
                <a:cs typeface="Calibri"/>
              </a:rPr>
              <a:t>-079</a:t>
            </a:r>
            <a:r>
              <a:rPr lang="en-US" sz="3100" dirty="0">
                <a:latin typeface="Calibri"/>
                <a:cs typeface="Calibri"/>
              </a:rPr>
              <a:t>. Regional </a:t>
            </a:r>
            <a:r>
              <a:rPr lang="en-US" sz="3100" dirty="0" smtClean="0">
                <a:latin typeface="Calibri"/>
                <a:cs typeface="Calibri"/>
              </a:rPr>
              <a:t>Educational Laboratory </a:t>
            </a:r>
            <a:r>
              <a:rPr lang="en-US" sz="3100" dirty="0">
                <a:latin typeface="Calibri"/>
                <a:cs typeface="Calibri"/>
              </a:rPr>
              <a:t>Northwest.</a:t>
            </a:r>
          </a:p>
          <a:p>
            <a:r>
              <a:rPr lang="en-US" sz="3100" dirty="0">
                <a:latin typeface="Calibri"/>
                <a:cs typeface="Calibri"/>
              </a:rPr>
              <a:t>de Baca, M. R. C., </a:t>
            </a:r>
            <a:r>
              <a:rPr lang="en-US" sz="3100" dirty="0" err="1">
                <a:latin typeface="Calibri"/>
                <a:cs typeface="Calibri"/>
              </a:rPr>
              <a:t>Rinaldi</a:t>
            </a:r>
            <a:r>
              <a:rPr lang="en-US" sz="3100" dirty="0">
                <a:latin typeface="Calibri"/>
                <a:cs typeface="Calibri"/>
              </a:rPr>
              <a:t>, C., </a:t>
            </a:r>
            <a:r>
              <a:rPr lang="en-US" sz="3100" dirty="0" err="1">
                <a:latin typeface="Calibri"/>
                <a:cs typeface="Calibri"/>
              </a:rPr>
              <a:t>Billig</a:t>
            </a:r>
            <a:r>
              <a:rPr lang="en-US" sz="3100" dirty="0">
                <a:latin typeface="Calibri"/>
                <a:cs typeface="Calibri"/>
              </a:rPr>
              <a:t>, S., &amp; </a:t>
            </a:r>
            <a:r>
              <a:rPr lang="en-US" sz="3100" dirty="0" err="1">
                <a:latin typeface="Calibri"/>
                <a:cs typeface="Calibri"/>
              </a:rPr>
              <a:t>Kinnison</a:t>
            </a:r>
            <a:r>
              <a:rPr lang="en-US" sz="3100" dirty="0">
                <a:latin typeface="Calibri"/>
                <a:cs typeface="Calibri"/>
              </a:rPr>
              <a:t>, B. M. (1991). </a:t>
            </a:r>
            <a:r>
              <a:rPr lang="en-US" sz="3100" dirty="0" smtClean="0">
                <a:latin typeface="Calibri"/>
                <a:cs typeface="Calibri"/>
              </a:rPr>
              <a:t>	Santo </a:t>
            </a:r>
            <a:r>
              <a:rPr lang="en-US" sz="3100" dirty="0">
                <a:latin typeface="Calibri"/>
                <a:cs typeface="Calibri"/>
              </a:rPr>
              <a:t>Domingo School: A </a:t>
            </a:r>
            <a:r>
              <a:rPr lang="en-US" sz="3100" dirty="0" smtClean="0">
                <a:latin typeface="Calibri"/>
                <a:cs typeface="Calibri"/>
              </a:rPr>
              <a:t>rural </a:t>
            </a:r>
            <a:r>
              <a:rPr lang="en-US" sz="3100" dirty="0">
                <a:latin typeface="Calibri"/>
                <a:cs typeface="Calibri"/>
              </a:rPr>
              <a:t>	schoolwide project </a:t>
            </a:r>
            <a:r>
              <a:rPr lang="en-US" sz="3100" dirty="0" smtClean="0">
                <a:latin typeface="Calibri"/>
                <a:cs typeface="Calibri"/>
              </a:rPr>
              <a:t>		success</a:t>
            </a:r>
            <a:r>
              <a:rPr lang="en-US" sz="3100" dirty="0">
                <a:latin typeface="Calibri"/>
                <a:cs typeface="Calibri"/>
              </a:rPr>
              <a:t>. </a:t>
            </a:r>
            <a:r>
              <a:rPr lang="en-US" sz="3100" i="1" dirty="0">
                <a:latin typeface="Calibri"/>
                <a:cs typeface="Calibri"/>
              </a:rPr>
              <a:t>Educational Evaluation and Policy Analysis, 13(4</a:t>
            </a:r>
            <a:r>
              <a:rPr lang="en-US" sz="3100" dirty="0">
                <a:latin typeface="Calibri"/>
                <a:cs typeface="Calibri"/>
              </a:rPr>
              <a:t>), </a:t>
            </a:r>
            <a:r>
              <a:rPr lang="en-US" sz="3100" dirty="0" smtClean="0">
                <a:latin typeface="Calibri"/>
                <a:cs typeface="Calibri"/>
              </a:rPr>
              <a:t>	363</a:t>
            </a:r>
            <a:r>
              <a:rPr lang="en-US" sz="3100" dirty="0">
                <a:latin typeface="Calibri"/>
                <a:cs typeface="Calibri"/>
              </a:rPr>
              <a:t>-368. </a:t>
            </a:r>
            <a:r>
              <a:rPr lang="en-US" sz="3100" dirty="0" smtClean="0">
                <a:latin typeface="Calibri"/>
                <a:cs typeface="Calibri"/>
              </a:rPr>
              <a:t>doi</a:t>
            </a:r>
            <a:r>
              <a:rPr lang="en-US" sz="3100" dirty="0">
                <a:latin typeface="Calibri"/>
                <a:cs typeface="Calibri"/>
              </a:rPr>
              <a:t>: 10.3102/01623737013004363</a:t>
            </a:r>
          </a:p>
          <a:p>
            <a:r>
              <a:rPr lang="en-US" sz="3100" dirty="0">
                <a:latin typeface="Calibri"/>
                <a:cs typeface="Calibri"/>
              </a:rPr>
              <a:t>Flannery, B. K., Guest, E., &amp; Horner, R. (2010). SWPBS: Schoolwide </a:t>
            </a:r>
            <a:r>
              <a:rPr lang="en-US" sz="3100" dirty="0" smtClean="0">
                <a:latin typeface="Calibri"/>
                <a:cs typeface="Calibri"/>
              </a:rPr>
              <a:t>	positive </a:t>
            </a:r>
            <a:r>
              <a:rPr lang="en-US" sz="3100" dirty="0">
                <a:latin typeface="Calibri"/>
                <a:cs typeface="Calibri"/>
              </a:rPr>
              <a:t>behavior supports. </a:t>
            </a:r>
            <a:r>
              <a:rPr lang="en-US" sz="3100" i="1" dirty="0" smtClean="0">
                <a:latin typeface="Calibri"/>
                <a:cs typeface="Calibri"/>
              </a:rPr>
              <a:t>Principal </a:t>
            </a:r>
            <a:r>
              <a:rPr lang="en-US" sz="3100" i="1" dirty="0">
                <a:latin typeface="Calibri"/>
                <a:cs typeface="Calibri"/>
              </a:rPr>
              <a:t>Leadership, 11</a:t>
            </a:r>
            <a:r>
              <a:rPr lang="en-US" sz="3100" dirty="0">
                <a:latin typeface="Calibri"/>
                <a:cs typeface="Calibri"/>
              </a:rPr>
              <a:t>(1), </a:t>
            </a:r>
            <a:r>
              <a:rPr lang="en-US" sz="3100" dirty="0" smtClean="0">
                <a:latin typeface="Calibri"/>
                <a:cs typeface="Calibri"/>
              </a:rPr>
              <a:t>	38</a:t>
            </a:r>
            <a:r>
              <a:rPr lang="en-US" sz="3100" dirty="0">
                <a:latin typeface="Calibri"/>
                <a:cs typeface="Calibri"/>
              </a:rPr>
              <a:t>-43. </a:t>
            </a:r>
            <a:r>
              <a:rPr lang="en-US" sz="3100" dirty="0" smtClean="0">
                <a:latin typeface="Calibri"/>
                <a:cs typeface="Calibri"/>
              </a:rPr>
              <a:t>	doi</a:t>
            </a:r>
            <a:r>
              <a:rPr lang="en-US" sz="3100" dirty="0">
                <a:latin typeface="Calibri"/>
                <a:cs typeface="Calibri"/>
              </a:rPr>
              <a:t>: 2123461661 </a:t>
            </a:r>
          </a:p>
          <a:p>
            <a:endParaRPr lang="en-US" dirty="0"/>
          </a:p>
          <a:p>
            <a:endParaRPr lang="en-US" dirty="0"/>
          </a:p>
        </p:txBody>
      </p:sp>
    </p:spTree>
    <p:extLst>
      <p:ext uri="{BB962C8B-B14F-4D97-AF65-F5344CB8AC3E}">
        <p14:creationId xmlns:p14="http://schemas.microsoft.com/office/powerpoint/2010/main" val="28329801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Resources</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smtClean="0">
                <a:latin typeface="Calibri"/>
                <a:cs typeface="Calibri"/>
              </a:rPr>
              <a:t>Johnson</a:t>
            </a:r>
            <a:r>
              <a:rPr lang="en-US" sz="2000" dirty="0">
                <a:latin typeface="Calibri"/>
                <a:cs typeface="Calibri"/>
              </a:rPr>
              <a:t>-</a:t>
            </a:r>
            <a:r>
              <a:rPr lang="en-US" sz="2000" dirty="0" err="1">
                <a:latin typeface="Calibri"/>
                <a:cs typeface="Calibri"/>
              </a:rPr>
              <a:t>Gros</a:t>
            </a:r>
            <a:r>
              <a:rPr lang="en-US" sz="2000" dirty="0">
                <a:latin typeface="Calibri"/>
                <a:cs typeface="Calibri"/>
              </a:rPr>
              <a:t>, K. N., Lyons, E. A., &amp; Griffin, J. R. (2008). Active supervision: An </a:t>
            </a:r>
            <a:r>
              <a:rPr lang="en-US" sz="2000" dirty="0" smtClean="0">
                <a:latin typeface="Calibri"/>
                <a:cs typeface="Calibri"/>
              </a:rPr>
              <a:t>	intervention </a:t>
            </a:r>
            <a:r>
              <a:rPr lang="en-US" sz="2000" dirty="0">
                <a:latin typeface="Calibri"/>
                <a:cs typeface="Calibri"/>
              </a:rPr>
              <a:t>to </a:t>
            </a:r>
            <a:r>
              <a:rPr lang="en-US" sz="2000" dirty="0" smtClean="0">
                <a:latin typeface="Calibri"/>
                <a:cs typeface="Calibri"/>
              </a:rPr>
              <a:t>reduce </a:t>
            </a:r>
            <a:r>
              <a:rPr lang="en-US" sz="2000" dirty="0">
                <a:latin typeface="Calibri"/>
                <a:cs typeface="Calibri"/>
              </a:rPr>
              <a:t>high school tardiness. </a:t>
            </a:r>
            <a:r>
              <a:rPr lang="en-US" sz="2000" i="1" dirty="0">
                <a:latin typeface="Calibri"/>
                <a:cs typeface="Calibri"/>
              </a:rPr>
              <a:t>Education &amp; </a:t>
            </a:r>
            <a:r>
              <a:rPr lang="en-US" sz="2000" i="1" dirty="0" smtClean="0">
                <a:latin typeface="Calibri"/>
                <a:cs typeface="Calibri"/>
              </a:rPr>
              <a:t>	Treatment </a:t>
            </a:r>
            <a:r>
              <a:rPr lang="en-US" sz="2000" i="1" dirty="0">
                <a:latin typeface="Calibri"/>
                <a:cs typeface="Calibri"/>
              </a:rPr>
              <a:t>of </a:t>
            </a:r>
            <a:r>
              <a:rPr lang="en-US" sz="2000" i="1" dirty="0" smtClean="0">
                <a:latin typeface="Calibri"/>
                <a:cs typeface="Calibri"/>
              </a:rPr>
              <a:t>Children</a:t>
            </a:r>
            <a:r>
              <a:rPr lang="en-US" sz="2000" i="1" dirty="0">
                <a:latin typeface="Calibri"/>
                <a:cs typeface="Calibri"/>
              </a:rPr>
              <a:t>, 31(1</a:t>
            </a:r>
            <a:r>
              <a:rPr lang="en-US" sz="2000" dirty="0">
                <a:latin typeface="Calibri"/>
                <a:cs typeface="Calibri"/>
              </a:rPr>
              <a:t>), 39-53. </a:t>
            </a:r>
            <a:endParaRPr lang="en-US" sz="2000" dirty="0" smtClean="0">
              <a:latin typeface="Calibri"/>
              <a:cs typeface="Calibri"/>
            </a:endParaRPr>
          </a:p>
          <a:p>
            <a:r>
              <a:rPr lang="en-US" sz="2000" dirty="0">
                <a:latin typeface="Calibri"/>
                <a:cs typeface="Calibri"/>
              </a:rPr>
              <a:t>McNeely, C. A., J. M. </a:t>
            </a:r>
            <a:r>
              <a:rPr lang="en-US" sz="2000" dirty="0" err="1">
                <a:latin typeface="Calibri"/>
                <a:cs typeface="Calibri"/>
              </a:rPr>
              <a:t>Nonnemaker</a:t>
            </a:r>
            <a:r>
              <a:rPr lang="en-US" sz="2000" dirty="0">
                <a:latin typeface="Calibri"/>
                <a:cs typeface="Calibri"/>
              </a:rPr>
              <a:t>, J.M., &amp; Blum, R. W. (2002). Promoting </a:t>
            </a:r>
            <a:r>
              <a:rPr lang="en-US" sz="2000" dirty="0" smtClean="0">
                <a:latin typeface="Calibri"/>
                <a:cs typeface="Calibri"/>
              </a:rPr>
              <a:t>	School Connectedness</a:t>
            </a:r>
            <a:r>
              <a:rPr lang="en-US" sz="2000" dirty="0">
                <a:latin typeface="Calibri"/>
                <a:cs typeface="Calibri"/>
              </a:rPr>
              <a:t>: </a:t>
            </a:r>
            <a:r>
              <a:rPr lang="en-US" sz="2000" dirty="0" smtClean="0">
                <a:latin typeface="Calibri"/>
                <a:cs typeface="Calibri"/>
              </a:rPr>
              <a:t>Evidence </a:t>
            </a:r>
            <a:r>
              <a:rPr lang="en-US" sz="2000" dirty="0">
                <a:latin typeface="Calibri"/>
                <a:cs typeface="Calibri"/>
              </a:rPr>
              <a:t>from the National Longitudinal Study of </a:t>
            </a:r>
            <a:r>
              <a:rPr lang="en-US" sz="2000" dirty="0" smtClean="0">
                <a:latin typeface="Calibri"/>
                <a:cs typeface="Calibri"/>
              </a:rPr>
              <a:t>	Adolescent </a:t>
            </a:r>
            <a:r>
              <a:rPr lang="en-US" sz="2000" dirty="0">
                <a:latin typeface="Calibri"/>
                <a:cs typeface="Calibri"/>
              </a:rPr>
              <a:t>Health. </a:t>
            </a:r>
            <a:r>
              <a:rPr lang="en-US" sz="2000" i="1" dirty="0">
                <a:latin typeface="Calibri"/>
                <a:cs typeface="Calibri"/>
              </a:rPr>
              <a:t>The Journal of School </a:t>
            </a:r>
            <a:r>
              <a:rPr lang="en-US" sz="2000" i="1" dirty="0" smtClean="0">
                <a:latin typeface="Calibri"/>
                <a:cs typeface="Calibri"/>
              </a:rPr>
              <a:t>Health </a:t>
            </a:r>
            <a:r>
              <a:rPr lang="en-US" sz="2000" i="1" dirty="0">
                <a:latin typeface="Calibri"/>
                <a:cs typeface="Calibri"/>
              </a:rPr>
              <a:t>72</a:t>
            </a:r>
            <a:r>
              <a:rPr lang="en-US" sz="2000" dirty="0">
                <a:latin typeface="Calibri"/>
                <a:cs typeface="Calibri"/>
              </a:rPr>
              <a:t>(4): 138-146.</a:t>
            </a:r>
          </a:p>
          <a:p>
            <a:r>
              <a:rPr lang="en-US" sz="2000" dirty="0">
                <a:solidFill>
                  <a:prstClr val="black"/>
                </a:solidFill>
                <a:latin typeface="Calibri"/>
                <a:cs typeface="Calibri"/>
              </a:rPr>
              <a:t>McIntosh, K., Filter, K. J., Bennett, J. L., Ryan, C., &amp; Sugai, G. (2009). Principles </a:t>
            </a:r>
            <a:r>
              <a:rPr lang="en-US" sz="2000" dirty="0" smtClean="0">
                <a:solidFill>
                  <a:prstClr val="black"/>
                </a:solidFill>
                <a:latin typeface="Calibri"/>
                <a:cs typeface="Calibri"/>
              </a:rPr>
              <a:t>	of sustainable </a:t>
            </a:r>
            <a:r>
              <a:rPr lang="en-US" sz="2000" dirty="0">
                <a:solidFill>
                  <a:prstClr val="black"/>
                </a:solidFill>
                <a:latin typeface="Calibri"/>
                <a:cs typeface="Calibri"/>
              </a:rPr>
              <a:t>prevention: Designing scale-up of School-wide Positive </a:t>
            </a:r>
            <a:r>
              <a:rPr lang="en-US" sz="2000" dirty="0" smtClean="0">
                <a:solidFill>
                  <a:prstClr val="black"/>
                </a:solidFill>
                <a:latin typeface="Calibri"/>
                <a:cs typeface="Calibri"/>
              </a:rPr>
              <a:t>	Behavior Support </a:t>
            </a:r>
            <a:r>
              <a:rPr lang="en-US" sz="2000" dirty="0">
                <a:solidFill>
                  <a:prstClr val="black"/>
                </a:solidFill>
                <a:latin typeface="Calibri"/>
                <a:cs typeface="Calibri"/>
              </a:rPr>
              <a:t>to promote durable systems. </a:t>
            </a:r>
            <a:r>
              <a:rPr lang="en-US" sz="2000" i="1" dirty="0">
                <a:solidFill>
                  <a:prstClr val="black"/>
                </a:solidFill>
                <a:latin typeface="Calibri"/>
                <a:cs typeface="Calibri"/>
              </a:rPr>
              <a:t>Psychology in the </a:t>
            </a:r>
            <a:r>
              <a:rPr lang="en-US" sz="2000" i="1" dirty="0" smtClean="0">
                <a:solidFill>
                  <a:prstClr val="black"/>
                </a:solidFill>
                <a:latin typeface="Calibri"/>
                <a:cs typeface="Calibri"/>
              </a:rPr>
              <a:t>	schools</a:t>
            </a:r>
            <a:r>
              <a:rPr lang="en-US" sz="2000" i="1" dirty="0">
                <a:solidFill>
                  <a:prstClr val="black"/>
                </a:solidFill>
                <a:latin typeface="Calibri"/>
                <a:cs typeface="Calibri"/>
              </a:rPr>
              <a:t>, 47</a:t>
            </a:r>
            <a:r>
              <a:rPr lang="en-US" sz="2000" dirty="0">
                <a:solidFill>
                  <a:prstClr val="black"/>
                </a:solidFill>
                <a:latin typeface="Calibri"/>
                <a:cs typeface="Calibri"/>
              </a:rPr>
              <a:t>(1), n-a-n/a. </a:t>
            </a:r>
            <a:r>
              <a:rPr lang="en-US" sz="2000" dirty="0" smtClean="0">
                <a:solidFill>
                  <a:prstClr val="black"/>
                </a:solidFill>
                <a:latin typeface="Calibri"/>
                <a:cs typeface="Calibri"/>
              </a:rPr>
              <a:t>	doi</a:t>
            </a:r>
            <a:r>
              <a:rPr lang="en-US" sz="2000" dirty="0">
                <a:solidFill>
                  <a:prstClr val="black"/>
                </a:solidFill>
                <a:latin typeface="Calibri"/>
                <a:cs typeface="Calibri"/>
              </a:rPr>
              <a:t>:10.1002/pits.</a:t>
            </a:r>
            <a:r>
              <a:rPr lang="en-US" sz="2000" dirty="0" smtClean="0">
                <a:solidFill>
                  <a:prstClr val="black"/>
                </a:solidFill>
                <a:latin typeface="Calibri"/>
                <a:cs typeface="Calibri"/>
              </a:rPr>
              <a:t>20448</a:t>
            </a:r>
            <a:endParaRPr lang="en-US" sz="2000" dirty="0">
              <a:solidFill>
                <a:prstClr val="black"/>
              </a:solidFill>
              <a:latin typeface="Calibri"/>
              <a:cs typeface="Calibri"/>
            </a:endParaRPr>
          </a:p>
          <a:p>
            <a:r>
              <a:rPr lang="en-US" sz="2000" dirty="0">
                <a:solidFill>
                  <a:prstClr val="black"/>
                </a:solidFill>
                <a:latin typeface="Calibri"/>
                <a:cs typeface="Calibri"/>
              </a:rPr>
              <a:t>McIntosh, K., Flannery, K. B., Sugai, G., Braun, D., &amp; Cochrane, K. L. (2008). </a:t>
            </a:r>
            <a:r>
              <a:rPr lang="en-US" sz="2000" dirty="0" smtClean="0">
                <a:solidFill>
                  <a:prstClr val="black"/>
                </a:solidFill>
                <a:latin typeface="Calibri"/>
                <a:cs typeface="Calibri"/>
              </a:rPr>
              <a:t>	Relationships </a:t>
            </a:r>
            <a:r>
              <a:rPr lang="en-US" sz="2000" dirty="0">
                <a:solidFill>
                  <a:prstClr val="black"/>
                </a:solidFill>
                <a:latin typeface="Calibri"/>
                <a:cs typeface="Calibri"/>
              </a:rPr>
              <a:t>between academics and problem behavior in the </a:t>
            </a:r>
            <a:r>
              <a:rPr lang="en-US" sz="2000" dirty="0" smtClean="0">
                <a:solidFill>
                  <a:prstClr val="black"/>
                </a:solidFill>
                <a:latin typeface="Calibri"/>
                <a:cs typeface="Calibri"/>
              </a:rPr>
              <a:t>	transition </a:t>
            </a:r>
            <a:r>
              <a:rPr lang="en-US" sz="2000" dirty="0">
                <a:solidFill>
                  <a:prstClr val="black"/>
                </a:solidFill>
                <a:latin typeface="Calibri"/>
                <a:cs typeface="Calibri"/>
              </a:rPr>
              <a:t>from </a:t>
            </a:r>
            <a:r>
              <a:rPr lang="en-US" sz="2000" dirty="0" smtClean="0">
                <a:solidFill>
                  <a:prstClr val="black"/>
                </a:solidFill>
                <a:latin typeface="Calibri"/>
                <a:cs typeface="Calibri"/>
              </a:rPr>
              <a:t>middle </a:t>
            </a:r>
            <a:r>
              <a:rPr lang="en-US" sz="2000" dirty="0">
                <a:solidFill>
                  <a:prstClr val="black"/>
                </a:solidFill>
                <a:latin typeface="Calibri"/>
                <a:cs typeface="Calibri"/>
              </a:rPr>
              <a:t>school to high school. </a:t>
            </a:r>
            <a:r>
              <a:rPr lang="en-US" sz="2000" i="1" dirty="0">
                <a:solidFill>
                  <a:prstClr val="black"/>
                </a:solidFill>
                <a:latin typeface="Calibri"/>
                <a:cs typeface="Calibri"/>
              </a:rPr>
              <a:t>Journal of Positive Behavior </a:t>
            </a:r>
            <a:r>
              <a:rPr lang="en-US" sz="2000" i="1" dirty="0" smtClean="0">
                <a:solidFill>
                  <a:prstClr val="black"/>
                </a:solidFill>
                <a:latin typeface="Calibri"/>
                <a:cs typeface="Calibri"/>
              </a:rPr>
              <a:t>	Interventions</a:t>
            </a:r>
            <a:r>
              <a:rPr lang="en-US" sz="2000" i="1" dirty="0">
                <a:solidFill>
                  <a:prstClr val="black"/>
                </a:solidFill>
                <a:latin typeface="Calibri"/>
                <a:cs typeface="Calibri"/>
              </a:rPr>
              <a:t>, 10</a:t>
            </a:r>
            <a:r>
              <a:rPr lang="en-US" sz="2000" dirty="0">
                <a:solidFill>
                  <a:prstClr val="black"/>
                </a:solidFill>
                <a:latin typeface="Calibri"/>
                <a:cs typeface="Calibri"/>
              </a:rPr>
              <a:t>(4), </a:t>
            </a:r>
            <a:r>
              <a:rPr lang="en-US" sz="2000" dirty="0" smtClean="0">
                <a:solidFill>
                  <a:prstClr val="black"/>
                </a:solidFill>
                <a:latin typeface="Calibri"/>
                <a:cs typeface="Calibri"/>
              </a:rPr>
              <a:t>243</a:t>
            </a:r>
            <a:r>
              <a:rPr lang="en-US" sz="2000" dirty="0">
                <a:solidFill>
                  <a:prstClr val="black"/>
                </a:solidFill>
                <a:latin typeface="Calibri"/>
                <a:cs typeface="Calibri"/>
              </a:rPr>
              <a:t>–255. doi:10.1177/</a:t>
            </a:r>
            <a:r>
              <a:rPr lang="en-US" sz="2000" dirty="0" smtClean="0">
                <a:solidFill>
                  <a:prstClr val="black"/>
                </a:solidFill>
                <a:latin typeface="Calibri"/>
                <a:cs typeface="Calibri"/>
              </a:rPr>
              <a:t>1098300708318961</a:t>
            </a:r>
            <a:endParaRPr lang="en-US" sz="2000" dirty="0" smtClean="0">
              <a:latin typeface="Calibri"/>
              <a:cs typeface="Calibri"/>
            </a:endParaRPr>
          </a:p>
          <a:p>
            <a:r>
              <a:rPr lang="en-US" sz="2000" dirty="0" smtClean="0">
                <a:latin typeface="Calibri"/>
                <a:cs typeface="Calibri"/>
              </a:rPr>
              <a:t>Morrissey</a:t>
            </a:r>
            <a:r>
              <a:rPr lang="en-US" sz="2000" dirty="0">
                <a:latin typeface="Calibri"/>
                <a:cs typeface="Calibri"/>
              </a:rPr>
              <a:t>, K. L., Bohanon, H., &amp; </a:t>
            </a:r>
            <a:r>
              <a:rPr lang="en-US" sz="2000" dirty="0" err="1">
                <a:latin typeface="Calibri"/>
                <a:cs typeface="Calibri"/>
              </a:rPr>
              <a:t>Fenning</a:t>
            </a:r>
            <a:r>
              <a:rPr lang="en-US" sz="2000" dirty="0">
                <a:latin typeface="Calibri"/>
                <a:cs typeface="Calibri"/>
              </a:rPr>
              <a:t>, P. (2010). Positive behavior support: </a:t>
            </a:r>
            <a:r>
              <a:rPr lang="en-US" sz="2000" dirty="0" smtClean="0">
                <a:latin typeface="Calibri"/>
                <a:cs typeface="Calibri"/>
              </a:rPr>
              <a:t>	Teaching and acknowledging  </a:t>
            </a:r>
            <a:r>
              <a:rPr lang="en-US" sz="2000" dirty="0">
                <a:latin typeface="Calibri"/>
                <a:cs typeface="Calibri"/>
              </a:rPr>
              <a:t>behaviors in an urban high schools. </a:t>
            </a:r>
            <a:r>
              <a:rPr lang="en-US" sz="2000" dirty="0" smtClean="0">
                <a:latin typeface="Calibri"/>
                <a:cs typeface="Calibri"/>
              </a:rPr>
              <a:t>	</a:t>
            </a:r>
            <a:r>
              <a:rPr lang="en-US" sz="2000" i="1" dirty="0" smtClean="0">
                <a:latin typeface="Calibri"/>
                <a:cs typeface="Calibri"/>
              </a:rPr>
              <a:t>Teaching </a:t>
            </a:r>
            <a:r>
              <a:rPr lang="en-US" sz="2000" i="1" dirty="0">
                <a:latin typeface="Calibri"/>
                <a:cs typeface="Calibri"/>
              </a:rPr>
              <a:t>Exceptional </a:t>
            </a:r>
            <a:r>
              <a:rPr lang="en-US" sz="2000" i="1" dirty="0" smtClean="0">
                <a:latin typeface="Calibri"/>
                <a:cs typeface="Calibri"/>
              </a:rPr>
              <a:t>Children</a:t>
            </a:r>
            <a:r>
              <a:rPr lang="en-US" sz="2000" i="1" dirty="0">
                <a:latin typeface="Calibri"/>
                <a:cs typeface="Calibri"/>
              </a:rPr>
              <a:t>, 42</a:t>
            </a:r>
            <a:r>
              <a:rPr lang="en-US" sz="2000" dirty="0">
                <a:latin typeface="Calibri"/>
                <a:cs typeface="Calibri"/>
              </a:rPr>
              <a:t>(5), </a:t>
            </a:r>
            <a:r>
              <a:rPr lang="en-US" sz="2000" dirty="0" smtClean="0">
                <a:latin typeface="Calibri"/>
                <a:cs typeface="Calibri"/>
              </a:rPr>
              <a:t>26</a:t>
            </a:r>
            <a:r>
              <a:rPr lang="en-US" sz="2000" dirty="0">
                <a:latin typeface="Calibri"/>
                <a:cs typeface="Calibri"/>
              </a:rPr>
              <a:t>-35. </a:t>
            </a:r>
          </a:p>
          <a:p>
            <a:endParaRPr lang="en-US" sz="1600" dirty="0" smtClean="0"/>
          </a:p>
          <a:p>
            <a:endParaRPr lang="en-US" sz="1600" dirty="0" smtClean="0"/>
          </a:p>
          <a:p>
            <a:endParaRPr lang="en-US" sz="1600" dirty="0"/>
          </a:p>
        </p:txBody>
      </p:sp>
    </p:spTree>
    <p:extLst>
      <p:ext uri="{BB962C8B-B14F-4D97-AF65-F5344CB8AC3E}">
        <p14:creationId xmlns:p14="http://schemas.microsoft.com/office/powerpoint/2010/main" val="1306618353"/>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Resources</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a:latin typeface="Calibri"/>
                <a:cs typeface="Calibri"/>
              </a:rPr>
              <a:t>National High School Center, National Center on Response to Intervention, </a:t>
            </a:r>
            <a:r>
              <a:rPr lang="en-US" sz="2000" dirty="0" smtClean="0">
                <a:latin typeface="Calibri"/>
                <a:cs typeface="Calibri"/>
              </a:rPr>
              <a:t>	and Center on Instruction. (2010). </a:t>
            </a:r>
            <a:r>
              <a:rPr lang="en-US" sz="2000" i="1" dirty="0" smtClean="0">
                <a:latin typeface="Calibri"/>
                <a:cs typeface="Calibri"/>
              </a:rPr>
              <a:t>Tiered interventions in high schools: 	Using preliminary “lessons learned” to guide ongoing discussion</a:t>
            </a:r>
            <a:r>
              <a:rPr lang="en-US" sz="2000" dirty="0" smtClean="0">
                <a:latin typeface="Calibri"/>
                <a:cs typeface="Calibri"/>
              </a:rPr>
              <a:t>. 	Washington, DC: American Institutes for Research.</a:t>
            </a:r>
            <a:endParaRPr lang="en-US" sz="2000" dirty="0">
              <a:latin typeface="Calibri"/>
              <a:cs typeface="Calibri"/>
            </a:endParaRPr>
          </a:p>
          <a:p>
            <a:r>
              <a:rPr lang="en-US" sz="2000" dirty="0">
                <a:latin typeface="Calibri"/>
                <a:cs typeface="Calibri"/>
              </a:rPr>
              <a:t>Newcomer, L. (2009). Universal positive behavior support for the classroom. </a:t>
            </a:r>
            <a:r>
              <a:rPr lang="en-US" sz="2000" dirty="0" smtClean="0">
                <a:latin typeface="Calibri"/>
                <a:cs typeface="Calibri"/>
              </a:rPr>
              <a:t>	</a:t>
            </a:r>
            <a:r>
              <a:rPr lang="en-US" sz="2000" i="1" dirty="0" smtClean="0">
                <a:latin typeface="Calibri"/>
                <a:cs typeface="Calibri"/>
              </a:rPr>
              <a:t>PBIS </a:t>
            </a:r>
            <a:r>
              <a:rPr lang="en-US" sz="2000" i="1" dirty="0">
                <a:latin typeface="Calibri"/>
                <a:cs typeface="Calibri"/>
              </a:rPr>
              <a:t>Newsletter, 4</a:t>
            </a:r>
            <a:r>
              <a:rPr lang="en-US" sz="2000" dirty="0">
                <a:latin typeface="Calibri"/>
                <a:cs typeface="Calibri"/>
              </a:rPr>
              <a:t>(4). </a:t>
            </a:r>
            <a:r>
              <a:rPr lang="en-US" sz="2000" dirty="0" smtClean="0">
                <a:latin typeface="Calibri"/>
                <a:cs typeface="Calibri"/>
              </a:rPr>
              <a:t>Retrieved </a:t>
            </a:r>
            <a:r>
              <a:rPr lang="en-US" sz="2000" dirty="0">
                <a:latin typeface="Calibri"/>
                <a:cs typeface="Calibri"/>
              </a:rPr>
              <a:t>September 24, 2009 from 	</a:t>
            </a:r>
            <a:r>
              <a:rPr lang="en-US" sz="2000" dirty="0" smtClean="0">
                <a:latin typeface="Calibri"/>
                <a:cs typeface="Calibri"/>
              </a:rPr>
              <a:t>	</a:t>
            </a:r>
            <a:r>
              <a:rPr lang="en-US" sz="2000" dirty="0" smtClean="0">
                <a:latin typeface="Calibri"/>
                <a:cs typeface="Calibri"/>
                <a:hlinkClick r:id="rId2"/>
              </a:rPr>
              <a:t>http</a:t>
            </a:r>
            <a:r>
              <a:rPr lang="en-US" sz="2000" dirty="0">
                <a:latin typeface="Calibri"/>
                <a:cs typeface="Calibri"/>
                <a:hlinkClick r:id="rId2"/>
              </a:rPr>
              <a:t>://www.pbis.org/pbis_newsletter/volume_4/issue4.</a:t>
            </a:r>
            <a:r>
              <a:rPr lang="en-US" sz="2000" dirty="0" smtClean="0">
                <a:latin typeface="Calibri"/>
                <a:cs typeface="Calibri"/>
                <a:hlinkClick r:id="rId2"/>
              </a:rPr>
              <a:t>aspx</a:t>
            </a:r>
            <a:endParaRPr lang="en-US" sz="2000" dirty="0" smtClean="0">
              <a:latin typeface="Calibri"/>
              <a:cs typeface="Calibri"/>
            </a:endParaRPr>
          </a:p>
          <a:p>
            <a:r>
              <a:rPr lang="en-US" sz="2000" dirty="0" smtClean="0">
                <a:latin typeface="Calibri"/>
                <a:cs typeface="Calibri"/>
              </a:rPr>
              <a:t>Simonsen</a:t>
            </a:r>
            <a:r>
              <a:rPr lang="en-US" sz="2000" dirty="0">
                <a:latin typeface="Calibri"/>
                <a:cs typeface="Calibri"/>
              </a:rPr>
              <a:t>, B., Fairbanks, S., Briesch, A., Myers, D., &amp; Sugai, G. (2008). </a:t>
            </a:r>
            <a:r>
              <a:rPr lang="en-US" sz="2000" dirty="0" smtClean="0">
                <a:latin typeface="Calibri"/>
                <a:cs typeface="Calibri"/>
              </a:rPr>
              <a:t>	Evidence</a:t>
            </a:r>
            <a:r>
              <a:rPr lang="en-US" sz="2000" dirty="0">
                <a:latin typeface="Calibri"/>
                <a:cs typeface="Calibri"/>
              </a:rPr>
              <a:t>-based Practices in </a:t>
            </a:r>
            <a:r>
              <a:rPr lang="en-US" sz="2000" dirty="0" smtClean="0">
                <a:latin typeface="Calibri"/>
                <a:cs typeface="Calibri"/>
              </a:rPr>
              <a:t>Classroom </a:t>
            </a:r>
            <a:r>
              <a:rPr lang="en-US" sz="2000" dirty="0">
                <a:latin typeface="Calibri"/>
                <a:cs typeface="Calibri"/>
              </a:rPr>
              <a:t>Management: Considerations for </a:t>
            </a:r>
            <a:r>
              <a:rPr lang="en-US" sz="2000" dirty="0" smtClean="0">
                <a:latin typeface="Calibri"/>
                <a:cs typeface="Calibri"/>
              </a:rPr>
              <a:t>	Research </a:t>
            </a:r>
            <a:r>
              <a:rPr lang="en-US" sz="2000" dirty="0">
                <a:latin typeface="Calibri"/>
                <a:cs typeface="Calibri"/>
              </a:rPr>
              <a:t>to Practice1. </a:t>
            </a:r>
            <a:r>
              <a:rPr lang="en-US" sz="2000" i="1" dirty="0">
                <a:latin typeface="Calibri"/>
                <a:cs typeface="Calibri"/>
              </a:rPr>
              <a:t>Education &amp; Treatment </a:t>
            </a:r>
            <a:r>
              <a:rPr lang="en-US" sz="2000" i="1" dirty="0" smtClean="0">
                <a:latin typeface="Calibri"/>
                <a:cs typeface="Calibri"/>
              </a:rPr>
              <a:t>of </a:t>
            </a:r>
            <a:r>
              <a:rPr lang="en-US" sz="2000" i="1" dirty="0">
                <a:latin typeface="Calibri"/>
                <a:cs typeface="Calibri"/>
              </a:rPr>
              <a:t>Children, 31</a:t>
            </a:r>
            <a:r>
              <a:rPr lang="en-US" sz="2000" dirty="0">
                <a:latin typeface="Calibri"/>
                <a:cs typeface="Calibri"/>
              </a:rPr>
              <a:t>(3). Story </a:t>
            </a:r>
            <a:r>
              <a:rPr lang="en-US" sz="2000" dirty="0" smtClean="0">
                <a:latin typeface="Calibri"/>
                <a:cs typeface="Calibri"/>
              </a:rPr>
              <a:t>	from </a:t>
            </a:r>
            <a:r>
              <a:rPr lang="en-US" sz="2000" dirty="0">
                <a:latin typeface="Calibri"/>
                <a:cs typeface="Calibri"/>
              </a:rPr>
              <a:t>middle school high school 	</a:t>
            </a:r>
            <a:r>
              <a:rPr lang="en-US" sz="2000" dirty="0" smtClean="0">
                <a:latin typeface="Calibri"/>
                <a:cs typeface="Calibri"/>
              </a:rPr>
              <a:t>	</a:t>
            </a:r>
            <a:r>
              <a:rPr lang="en-US" sz="2000" dirty="0" smtClean="0">
                <a:latin typeface="Calibri"/>
                <a:cs typeface="Calibri"/>
                <a:hlinkClick r:id="rId3"/>
              </a:rPr>
              <a:t>http</a:t>
            </a:r>
            <a:r>
              <a:rPr lang="en-US" sz="2000" dirty="0">
                <a:latin typeface="Calibri"/>
                <a:cs typeface="Calibri"/>
                <a:hlinkClick r:id="rId3"/>
              </a:rPr>
              <a:t>://www.wickedlocal.com/ashland/topstories/x1777802903/IN-THE-CLASSROOM-	Rewarding-positive-behaviors#axzz1HLe0R2nk</a:t>
            </a:r>
            <a:r>
              <a:rPr lang="en-US" sz="2000" dirty="0">
                <a:latin typeface="Calibri"/>
                <a:cs typeface="Calibri"/>
              </a:rPr>
              <a:t> </a:t>
            </a:r>
            <a:endParaRPr lang="en-US" sz="2000" dirty="0">
              <a:solidFill>
                <a:prstClr val="black"/>
              </a:solidFill>
              <a:latin typeface="Calibri"/>
              <a:cs typeface="Calibri"/>
            </a:endParaRPr>
          </a:p>
          <a:p>
            <a:r>
              <a:rPr lang="en-US" sz="2000" dirty="0" err="1">
                <a:solidFill>
                  <a:prstClr val="black"/>
                </a:solidFill>
                <a:latin typeface="Calibri"/>
                <a:cs typeface="Calibri"/>
              </a:rPr>
              <a:t>Therriault</a:t>
            </a:r>
            <a:r>
              <a:rPr lang="en-US" sz="2000" dirty="0">
                <a:solidFill>
                  <a:prstClr val="black"/>
                </a:solidFill>
                <a:latin typeface="Calibri"/>
                <a:cs typeface="Calibri"/>
              </a:rPr>
              <a:t>, S. B., </a:t>
            </a:r>
            <a:r>
              <a:rPr lang="en-US" sz="2000" dirty="0" err="1">
                <a:solidFill>
                  <a:prstClr val="black"/>
                </a:solidFill>
                <a:latin typeface="Calibri"/>
                <a:cs typeface="Calibri"/>
              </a:rPr>
              <a:t>Heppen</a:t>
            </a:r>
            <a:r>
              <a:rPr lang="en-US" sz="2000" dirty="0">
                <a:solidFill>
                  <a:prstClr val="black"/>
                </a:solidFill>
                <a:latin typeface="Calibri"/>
                <a:cs typeface="Calibri"/>
              </a:rPr>
              <a:t>, J., </a:t>
            </a:r>
            <a:r>
              <a:rPr lang="en-US" sz="2000" dirty="0" err="1">
                <a:solidFill>
                  <a:prstClr val="black"/>
                </a:solidFill>
                <a:latin typeface="Calibri"/>
                <a:cs typeface="Calibri"/>
              </a:rPr>
              <a:t>O’Cummings</a:t>
            </a:r>
            <a:r>
              <a:rPr lang="en-US" sz="2000" dirty="0">
                <a:solidFill>
                  <a:prstClr val="black"/>
                </a:solidFill>
                <a:latin typeface="Calibri"/>
                <a:cs typeface="Calibri"/>
              </a:rPr>
              <a:t>, M., Fryer, L., &amp; Johnson, A. (2010). </a:t>
            </a:r>
            <a:r>
              <a:rPr lang="en-US" sz="2000" dirty="0" smtClean="0">
                <a:solidFill>
                  <a:prstClr val="black"/>
                </a:solidFill>
                <a:latin typeface="Calibri"/>
                <a:cs typeface="Calibri"/>
              </a:rPr>
              <a:t>	</a:t>
            </a:r>
            <a:r>
              <a:rPr lang="en-US" sz="2000" i="1" dirty="0" smtClean="0">
                <a:solidFill>
                  <a:prstClr val="black"/>
                </a:solidFill>
                <a:latin typeface="Calibri"/>
                <a:cs typeface="Calibri"/>
              </a:rPr>
              <a:t>Early </a:t>
            </a:r>
            <a:r>
              <a:rPr lang="en-US" sz="2000" i="1" dirty="0">
                <a:solidFill>
                  <a:prstClr val="black"/>
                </a:solidFill>
                <a:latin typeface="Calibri"/>
                <a:cs typeface="Calibri"/>
              </a:rPr>
              <a:t>warning system implementation guide</a:t>
            </a:r>
            <a:r>
              <a:rPr lang="en-US" sz="2000" dirty="0">
                <a:solidFill>
                  <a:prstClr val="black"/>
                </a:solidFill>
                <a:latin typeface="Calibri"/>
                <a:cs typeface="Calibri"/>
              </a:rPr>
              <a:t>. Retrieved from </a:t>
            </a:r>
            <a:r>
              <a:rPr lang="en-US" sz="2000" dirty="0" smtClean="0">
                <a:solidFill>
                  <a:prstClr val="black"/>
                </a:solidFill>
                <a:latin typeface="Calibri"/>
                <a:cs typeface="Calibri"/>
              </a:rPr>
              <a:t>	</a:t>
            </a:r>
            <a:r>
              <a:rPr lang="en-US" sz="2000" dirty="0" smtClean="0">
                <a:solidFill>
                  <a:srgbClr val="094771"/>
                </a:solidFill>
                <a:latin typeface="Calibri"/>
                <a:cs typeface="Calibri"/>
                <a:hlinkClick r:id="rId4"/>
              </a:rPr>
              <a:t>http</a:t>
            </a:r>
            <a:r>
              <a:rPr lang="en-US" sz="2000" dirty="0">
                <a:solidFill>
                  <a:srgbClr val="094771"/>
                </a:solidFill>
                <a:latin typeface="Calibri"/>
                <a:cs typeface="Calibri"/>
                <a:hlinkClick r:id="rId4"/>
              </a:rPr>
              <a:t>://www.betterhighschools.org/documents/NHSCEWSImplementationGuide.pdf</a:t>
            </a:r>
            <a:endParaRPr lang="en-US" sz="2000" dirty="0">
              <a:solidFill>
                <a:prstClr val="black"/>
              </a:solidFill>
              <a:latin typeface="Calibri"/>
              <a:cs typeface="Calibri"/>
              <a:hlinkClick r:id="rId4"/>
            </a:endParaRPr>
          </a:p>
          <a:p>
            <a:endParaRPr lang="en-US" sz="1600" dirty="0">
              <a:solidFill>
                <a:prstClr val="black"/>
              </a:solidFill>
              <a:latin typeface="Verdana"/>
            </a:endParaRPr>
          </a:p>
          <a:p>
            <a:endParaRPr lang="en-US" sz="1600" dirty="0">
              <a:solidFill>
                <a:prstClr val="black"/>
              </a:solidFill>
              <a:latin typeface="Verdana"/>
            </a:endParaRPr>
          </a:p>
          <a:p>
            <a:endParaRPr lang="en-US" sz="1600" dirty="0" smtClean="0"/>
          </a:p>
          <a:p>
            <a:endParaRPr lang="en-US" sz="1600" dirty="0"/>
          </a:p>
        </p:txBody>
      </p:sp>
    </p:spTree>
    <p:extLst>
      <p:ext uri="{BB962C8B-B14F-4D97-AF65-F5344CB8AC3E}">
        <p14:creationId xmlns:p14="http://schemas.microsoft.com/office/powerpoint/2010/main" val="3499141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1145</TotalTime>
  <Words>3593</Words>
  <Application>Microsoft Macintosh PowerPoint</Application>
  <PresentationFormat>On-screen Show (4:3)</PresentationFormat>
  <Paragraphs>712</Paragraphs>
  <Slides>93</Slides>
  <Notes>87</Notes>
  <HiddenSlides>10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93</vt:i4>
      </vt:variant>
    </vt:vector>
  </HeadingPairs>
  <TitlesOfParts>
    <vt:vector size="97" baseType="lpstr">
      <vt:lpstr>Office Theme</vt:lpstr>
      <vt:lpstr>Drawing</vt:lpstr>
      <vt:lpstr>Worksheet</vt:lpstr>
      <vt:lpstr>Document</vt:lpstr>
      <vt:lpstr>Using Schoolwide PBIS Approaches to Create Engaging Secondary Classroom Settings </vt:lpstr>
      <vt:lpstr>We All Need Support</vt:lpstr>
      <vt:lpstr>Hang in there!</vt:lpstr>
      <vt:lpstr>Powerpoints: Enduring Understandings </vt:lpstr>
      <vt:lpstr>Essential Questions</vt:lpstr>
      <vt:lpstr>Thank you!</vt:lpstr>
      <vt:lpstr>PowerPoint Presentation</vt:lpstr>
      <vt:lpstr>Key Principles</vt:lpstr>
      <vt:lpstr>Key Principles</vt:lpstr>
      <vt:lpstr>PowerPoint Presentation</vt:lpstr>
      <vt:lpstr>Designing School-Wide Systems for Student Success A Response to Intervention Model/MTSS</vt:lpstr>
      <vt:lpstr>Ask before you tell: Gathering Information</vt:lpstr>
      <vt:lpstr>Buying a car</vt:lpstr>
      <vt:lpstr>Steps</vt:lpstr>
      <vt:lpstr>What do we know about implementation </vt:lpstr>
      <vt:lpstr>Exploration Examples From 4 High Schools</vt:lpstr>
      <vt:lpstr>Show Similar Example</vt:lpstr>
      <vt:lpstr>PowerPoint Presentation</vt:lpstr>
      <vt:lpstr>Designing School-Wide Systems for Student Success A Response to Intervention Model</vt:lpstr>
      <vt:lpstr>PowerPoint Presentation</vt:lpstr>
      <vt:lpstr>Build Case with Data:  Create Urgency (Kotter, 1995)</vt:lpstr>
      <vt:lpstr>Question</vt:lpstr>
      <vt:lpstr>Effective teams in school settings</vt:lpstr>
      <vt:lpstr>PowerPoint Presentation</vt:lpstr>
      <vt:lpstr>Effective Meetings</vt:lpstr>
      <vt:lpstr>PowerPoint Presentation</vt:lpstr>
      <vt:lpstr>Reflection</vt:lpstr>
      <vt:lpstr>Installation and initial implementation Using data  Preparing for your core </vt:lpstr>
      <vt:lpstr>Question</vt:lpstr>
      <vt:lpstr>SET Data School 2 (year 1)</vt:lpstr>
      <vt:lpstr>PowerPoint Presentation</vt:lpstr>
      <vt:lpstr>PowerPoint Presentation</vt:lpstr>
      <vt:lpstr>PowerPoint Presentation</vt:lpstr>
      <vt:lpstr>Priorities</vt:lpstr>
      <vt:lpstr>Types of Existing Data</vt:lpstr>
      <vt:lpstr>Effective School Environments</vt:lpstr>
      <vt:lpstr>Reflection</vt:lpstr>
      <vt:lpstr>Answers</vt:lpstr>
      <vt:lpstr>Classroom</vt:lpstr>
      <vt:lpstr>Components of Effective Classroom Settings</vt:lpstr>
      <vt:lpstr>What do you include in your course syllabi?</vt:lpstr>
      <vt:lpstr>PowerPoint Presentation</vt:lpstr>
      <vt:lpstr>The Syllabus</vt:lpstr>
      <vt:lpstr>Planning</vt:lpstr>
      <vt:lpstr>Teaching Expectations</vt:lpstr>
      <vt:lpstr>Teaching Expectations</vt:lpstr>
      <vt:lpstr>Alignment</vt:lpstr>
      <vt:lpstr>PowerPoint Presentation</vt:lpstr>
      <vt:lpstr>PowerPoint Presentation</vt:lpstr>
      <vt:lpstr>PowerPoint Presentation</vt:lpstr>
      <vt:lpstr>Shawnee Mission North  Football Jerseys</vt:lpstr>
      <vt:lpstr>Prepare your staff</vt:lpstr>
      <vt:lpstr>Change Point Analysis: 2005-2008</vt:lpstr>
      <vt:lpstr>Planning</vt:lpstr>
      <vt:lpstr>Acknowledgement </vt:lpstr>
      <vt:lpstr>Earned this bag on SW…</vt:lpstr>
      <vt:lpstr>Acknowledgement…</vt:lpstr>
      <vt:lpstr>Other Advantages of Praise</vt:lpstr>
      <vt:lpstr>Video</vt:lpstr>
      <vt:lpstr>High Frequency</vt:lpstr>
      <vt:lpstr>Buzzy Buck</vt:lpstr>
      <vt:lpstr>Intermediate</vt:lpstr>
      <vt:lpstr>PowerPoint Presentation</vt:lpstr>
      <vt:lpstr>Large Scale</vt:lpstr>
      <vt:lpstr>PowerPoint Presentation</vt:lpstr>
      <vt:lpstr>Teacher earns vacation</vt:lpstr>
      <vt:lpstr>Matrix</vt:lpstr>
      <vt:lpstr>Engagement and Opportunities to Respond</vt:lpstr>
      <vt:lpstr>Instructional/Emotional Support</vt:lpstr>
      <vt:lpstr>Redirection and Active Supervision</vt:lpstr>
      <vt:lpstr>PowerPoint Presentation</vt:lpstr>
      <vt:lpstr>PowerPoint Presentation</vt:lpstr>
      <vt:lpstr>PowerPoint Presentation</vt:lpstr>
      <vt:lpstr>Support Staff: Preventing and Responding</vt:lpstr>
      <vt:lpstr>Videos </vt:lpstr>
      <vt:lpstr>Summary</vt:lpstr>
      <vt:lpstr>Videos </vt:lpstr>
      <vt:lpstr>Resources</vt:lpstr>
      <vt:lpstr>Strategies</vt:lpstr>
      <vt:lpstr>Classroom Management</vt:lpstr>
      <vt:lpstr>Addressing Tardies</vt:lpstr>
      <vt:lpstr>Data</vt:lpstr>
      <vt:lpstr>Student Engagement</vt:lpstr>
      <vt:lpstr>Where are you?</vt:lpstr>
      <vt:lpstr>Resources</vt:lpstr>
      <vt:lpstr>Videos </vt:lpstr>
      <vt:lpstr>Finding more plans</vt:lpstr>
      <vt:lpstr>Other Supports</vt:lpstr>
      <vt:lpstr>Other Supports</vt:lpstr>
      <vt:lpstr>References</vt:lpstr>
      <vt:lpstr>More Resources</vt:lpstr>
      <vt:lpstr>More Resources</vt:lpstr>
      <vt:lpstr>More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Hank</dc:creator>
  <cp:lastModifiedBy>Hank Bohanon</cp:lastModifiedBy>
  <cp:revision>114</cp:revision>
  <dcterms:created xsi:type="dcterms:W3CDTF">2006-08-16T00:00:00Z</dcterms:created>
  <dcterms:modified xsi:type="dcterms:W3CDTF">2016-09-13T14:29:11Z</dcterms:modified>
</cp:coreProperties>
</file>