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34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22" r:id="rId14"/>
    <p:sldId id="324" r:id="rId15"/>
    <p:sldId id="321" r:id="rId16"/>
    <p:sldId id="320" r:id="rId17"/>
    <p:sldId id="270" r:id="rId18"/>
    <p:sldId id="271" r:id="rId19"/>
    <p:sldId id="272" r:id="rId20"/>
    <p:sldId id="328" r:id="rId21"/>
    <p:sldId id="273" r:id="rId22"/>
    <p:sldId id="296" r:id="rId23"/>
    <p:sldId id="297" r:id="rId24"/>
    <p:sldId id="347" r:id="rId25"/>
    <p:sldId id="299" r:id="rId26"/>
    <p:sldId id="300" r:id="rId27"/>
    <p:sldId id="276" r:id="rId28"/>
    <p:sldId id="277" r:id="rId29"/>
    <p:sldId id="278" r:id="rId30"/>
    <p:sldId id="283" r:id="rId31"/>
    <p:sldId id="284" r:id="rId32"/>
    <p:sldId id="325" r:id="rId33"/>
    <p:sldId id="326" r:id="rId34"/>
    <p:sldId id="329" r:id="rId35"/>
    <p:sldId id="330" r:id="rId36"/>
    <p:sldId id="331" r:id="rId37"/>
    <p:sldId id="332" r:id="rId38"/>
    <p:sldId id="333" r:id="rId39"/>
    <p:sldId id="334" r:id="rId40"/>
    <p:sldId id="336" r:id="rId41"/>
    <p:sldId id="348" r:id="rId42"/>
    <p:sldId id="350" r:id="rId43"/>
    <p:sldId id="351" r:id="rId44"/>
    <p:sldId id="341" r:id="rId45"/>
    <p:sldId id="342" r:id="rId46"/>
    <p:sldId id="343" r:id="rId47"/>
    <p:sldId id="345" r:id="rId48"/>
    <p:sldId id="295" r:id="rId49"/>
    <p:sldId id="349" r:id="rId50"/>
    <p:sldId id="323" r:id="rId51"/>
    <p:sldId id="35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4646" autoAdjust="0"/>
  </p:normalViewPr>
  <p:slideViewPr>
    <p:cSldViewPr snapToGrid="0">
      <p:cViewPr varScale="1">
        <p:scale>
          <a:sx n="74" d="100"/>
          <a:sy n="74" d="100"/>
        </p:scale>
        <p:origin x="-12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02"/>
    </p:cViewPr>
  </p:sorterViewPr>
  <p:notesViewPr>
    <p:cSldViewPr snapToGrid="0" snapToObjects="1">
      <p:cViewPr varScale="1">
        <p:scale>
          <a:sx n="68" d="100"/>
          <a:sy n="68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Watipe:Documents:case%20report:WSC%20Schoo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strRef>
              <c:f>Sheet1!$B$16:$F$16</c:f>
              <c:strCache>
                <c:ptCount val="5"/>
                <c:pt idx="0">
                  <c:v>Session 1</c:v>
                </c:pt>
                <c:pt idx="1">
                  <c:v>Session 2</c:v>
                </c:pt>
                <c:pt idx="2">
                  <c:v>Session 3</c:v>
                </c:pt>
                <c:pt idx="3">
                  <c:v>Sessions 4</c:v>
                </c:pt>
                <c:pt idx="4">
                  <c:v>Session 5</c:v>
                </c:pt>
              </c:strCache>
            </c:strRef>
          </c:cat>
          <c:val>
            <c:numRef>
              <c:f>Sheet1!$B$17:$F$17</c:f>
              <c:numCache>
                <c:formatCode>0.00%</c:formatCode>
                <c:ptCount val="5"/>
                <c:pt idx="0" formatCode="0%">
                  <c:v>0.3</c:v>
                </c:pt>
                <c:pt idx="1">
                  <c:v>0.2666</c:v>
                </c:pt>
                <c:pt idx="2">
                  <c:v>0.333300000000001</c:v>
                </c:pt>
                <c:pt idx="3">
                  <c:v>0.1333</c:v>
                </c:pt>
                <c:pt idx="4">
                  <c:v>0.1666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B</c:v>
                </c:pt>
              </c:strCache>
            </c:strRef>
          </c:tx>
          <c:marker>
            <c:symbol val="none"/>
          </c:marker>
          <c:cat>
            <c:strRef>
              <c:f>Sheet1!$B$16:$F$16</c:f>
              <c:strCache>
                <c:ptCount val="5"/>
                <c:pt idx="0">
                  <c:v>Session 1</c:v>
                </c:pt>
                <c:pt idx="1">
                  <c:v>Session 2</c:v>
                </c:pt>
                <c:pt idx="2">
                  <c:v>Session 3</c:v>
                </c:pt>
                <c:pt idx="3">
                  <c:v>Sessions 4</c:v>
                </c:pt>
                <c:pt idx="4">
                  <c:v>Session 5</c:v>
                </c:pt>
              </c:strCache>
            </c:strRef>
          </c:cat>
          <c:val>
            <c:numRef>
              <c:f>Sheet1!$B$18:$F$18</c:f>
              <c:numCache>
                <c:formatCode>0.00%</c:formatCode>
                <c:ptCount val="5"/>
                <c:pt idx="0">
                  <c:v>0.4666</c:v>
                </c:pt>
                <c:pt idx="1">
                  <c:v>0.5333</c:v>
                </c:pt>
                <c:pt idx="2">
                  <c:v>0.2333</c:v>
                </c:pt>
                <c:pt idx="3" formatCode="0%">
                  <c:v>0.2</c:v>
                </c:pt>
                <c:pt idx="4">
                  <c:v>0.0666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C</c:v>
                </c:pt>
              </c:strCache>
            </c:strRef>
          </c:tx>
          <c:marker>
            <c:symbol val="none"/>
          </c:marker>
          <c:cat>
            <c:strRef>
              <c:f>Sheet1!$B$16:$F$16</c:f>
              <c:strCache>
                <c:ptCount val="5"/>
                <c:pt idx="0">
                  <c:v>Session 1</c:v>
                </c:pt>
                <c:pt idx="1">
                  <c:v>Session 2</c:v>
                </c:pt>
                <c:pt idx="2">
                  <c:v>Session 3</c:v>
                </c:pt>
                <c:pt idx="3">
                  <c:v>Sessions 4</c:v>
                </c:pt>
                <c:pt idx="4">
                  <c:v>Session 5</c:v>
                </c:pt>
              </c:strCache>
            </c:strRef>
          </c:cat>
          <c:val>
            <c:numRef>
              <c:f>Sheet1!$B$19:$F$19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 formatCode="0.00%">
                  <c:v>0.1667</c:v>
                </c:pt>
                <c:pt idx="3" formatCode="0.00%">
                  <c:v>0.1334</c:v>
                </c:pt>
                <c:pt idx="4" formatCode="0.00%">
                  <c:v>0.2333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D</c:v>
                </c:pt>
              </c:strCache>
            </c:strRef>
          </c:tx>
          <c:marker>
            <c:symbol val="none"/>
          </c:marker>
          <c:cat>
            <c:strRef>
              <c:f>Sheet1!$B$16:$F$16</c:f>
              <c:strCache>
                <c:ptCount val="5"/>
                <c:pt idx="0">
                  <c:v>Session 1</c:v>
                </c:pt>
                <c:pt idx="1">
                  <c:v>Session 2</c:v>
                </c:pt>
                <c:pt idx="2">
                  <c:v>Session 3</c:v>
                </c:pt>
                <c:pt idx="3">
                  <c:v>Sessions 4</c:v>
                </c:pt>
                <c:pt idx="4">
                  <c:v>Session 5</c:v>
                </c:pt>
              </c:strCache>
            </c:strRef>
          </c:cat>
          <c:val>
            <c:numRef>
              <c:f>Sheet1!$B$20:$F$20</c:f>
              <c:numCache>
                <c:formatCode>0%</c:formatCode>
                <c:ptCount val="5"/>
                <c:pt idx="0" formatCode="0.00%">
                  <c:v>0.3667</c:v>
                </c:pt>
                <c:pt idx="1">
                  <c:v>0.2</c:v>
                </c:pt>
                <c:pt idx="2" formatCode="0.00%">
                  <c:v>0.2333</c:v>
                </c:pt>
                <c:pt idx="3">
                  <c:v>0.2</c:v>
                </c:pt>
                <c:pt idx="4" formatCode="0.00%">
                  <c:v>0.0666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Sheet1!$A$21</c:f>
              <c:strCache>
                <c:ptCount val="1"/>
                <c:pt idx="0">
                  <c:v>F</c:v>
                </c:pt>
              </c:strCache>
            </c:strRef>
          </c:tx>
          <c:marker>
            <c:symbol val="none"/>
          </c:marker>
          <c:cat>
            <c:strRef>
              <c:f>Sheet1!$B$16:$F$16</c:f>
              <c:strCache>
                <c:ptCount val="5"/>
                <c:pt idx="0">
                  <c:v>Session 1</c:v>
                </c:pt>
                <c:pt idx="1">
                  <c:v>Session 2</c:v>
                </c:pt>
                <c:pt idx="2">
                  <c:v>Session 3</c:v>
                </c:pt>
                <c:pt idx="3">
                  <c:v>Sessions 4</c:v>
                </c:pt>
                <c:pt idx="4">
                  <c:v>Session 5</c:v>
                </c:pt>
              </c:strCache>
            </c:strRef>
          </c:cat>
          <c:val>
            <c:numRef>
              <c:f>Sheet1!$B$21:$F$21</c:f>
              <c:numCache>
                <c:formatCode>0.00%</c:formatCode>
                <c:ptCount val="5"/>
                <c:pt idx="0" formatCode="0%">
                  <c:v>0.1</c:v>
                </c:pt>
                <c:pt idx="1">
                  <c:v>0.1333</c:v>
                </c:pt>
                <c:pt idx="2">
                  <c:v>0.0667</c:v>
                </c:pt>
                <c:pt idx="3" formatCode="0%">
                  <c:v>0.1</c:v>
                </c:pt>
                <c:pt idx="4">
                  <c:v>0.0666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8838904"/>
        <c:axId val="2139501720"/>
      </c:lineChart>
      <c:catAx>
        <c:axId val="208883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9501720"/>
        <c:crosses val="autoZero"/>
        <c:auto val="1"/>
        <c:lblAlgn val="ctr"/>
        <c:lblOffset val="100"/>
        <c:noMultiLvlLbl val="0"/>
      </c:catAx>
      <c:valAx>
        <c:axId val="2139501720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88838904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Referrals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2005-2006</c:v>
                </c:pt>
                <c:pt idx="1">
                  <c:v>2006-2007</c:v>
                </c:pt>
                <c:pt idx="2">
                  <c:v>2007-2008 PBS Initiated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1077.0</c:v>
                </c:pt>
                <c:pt idx="1">
                  <c:v>1024.0</c:v>
                </c:pt>
                <c:pt idx="2">
                  <c:v>651.0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116520"/>
        <c:axId val="2139097752"/>
      </c:barChart>
      <c:catAx>
        <c:axId val="204511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9097752"/>
        <c:crosses val="autoZero"/>
        <c:auto val="1"/>
        <c:lblAlgn val="ctr"/>
        <c:lblOffset val="100"/>
        <c:noMultiLvlLbl val="0"/>
      </c:catAx>
      <c:valAx>
        <c:axId val="2139097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5116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C3886-CE65-401D-BDC1-705B44DA2827}" type="datetimeFigureOut">
              <a:rPr lang="en-US" smtClean="0"/>
              <a:t>6/24/16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FF675-B551-4918-97CE-90459B180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6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Who is here – you 15 minutes for set up  - 5</a:t>
            </a:r>
          </a:p>
          <a:p>
            <a:r>
              <a:rPr lang="en-US" altLang="en-US" smtClean="0"/>
              <a:t>Coaches – internal external</a:t>
            </a:r>
          </a:p>
          <a:p>
            <a:r>
              <a:rPr lang="en-US" altLang="en-US" smtClean="0"/>
              <a:t>Middle schools/ High Schools</a:t>
            </a:r>
          </a:p>
          <a:p>
            <a:r>
              <a:rPr lang="en-US" altLang="en-US" smtClean="0"/>
              <a:t>Parents</a:t>
            </a:r>
          </a:p>
          <a:p>
            <a:r>
              <a:rPr lang="en-US" altLang="en-US" smtClean="0"/>
              <a:t>General education teachers</a:t>
            </a:r>
          </a:p>
          <a:p>
            <a:r>
              <a:rPr lang="en-US" altLang="en-US" smtClean="0"/>
              <a:t>Special Education teachers</a:t>
            </a:r>
          </a:p>
          <a:p>
            <a:r>
              <a:rPr lang="en-US" altLang="en-US" smtClean="0"/>
              <a:t>Counselors</a:t>
            </a:r>
          </a:p>
          <a:p>
            <a:r>
              <a:rPr lang="en-US" altLang="en-US" smtClean="0"/>
              <a:t>School Psychologists</a:t>
            </a:r>
          </a:p>
          <a:p>
            <a:r>
              <a:rPr lang="en-US" altLang="en-US" smtClean="0"/>
              <a:t>Social workers?</a:t>
            </a:r>
          </a:p>
          <a:p>
            <a:r>
              <a:rPr lang="en-US" altLang="en-US" smtClean="0"/>
              <a:t>Administrators?</a:t>
            </a:r>
          </a:p>
          <a:p>
            <a:endParaRPr lang="en-US" altLang="en-US" smtClean="0"/>
          </a:p>
          <a:p>
            <a:r>
              <a:rPr lang="en-US" altLang="en-US" smtClean="0"/>
              <a:t>Academic focused schoolwide approach? Behavior? Social/emotional?</a:t>
            </a:r>
          </a:p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How many years?</a:t>
            </a:r>
          </a:p>
          <a:p>
            <a:r>
              <a:rPr lang="en-US" altLang="en-US" smtClean="0"/>
              <a:t>5 or more</a:t>
            </a:r>
          </a:p>
          <a:p>
            <a:r>
              <a:rPr lang="en-US" altLang="en-US" smtClean="0"/>
              <a:t>3 or more</a:t>
            </a:r>
          </a:p>
          <a:p>
            <a:r>
              <a:rPr lang="en-US" altLang="en-US" smtClean="0"/>
              <a:t>1 or more</a:t>
            </a:r>
          </a:p>
          <a:p>
            <a:r>
              <a:rPr lang="en-US" altLang="en-US" smtClean="0"/>
              <a:t>Fact finders?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4833609-840D-4C9F-A5B2-254EF12CD496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0558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Focus groups – across students, teachers, administrations</a:t>
            </a:r>
          </a:p>
          <a:p>
            <a:r>
              <a:rPr lang="en-US" altLang="en-US" smtClean="0"/>
              <a:t>See other examples from handout – niles and others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D2C9AA5-F22B-4238-8446-B4C757804FB2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8354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1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my website unde</a:t>
            </a:r>
            <a:r>
              <a:rPr lang="en-US" baseline="0" dirty="0" smtClean="0"/>
              <a:t>r resources – academic and behavior self- assessment from Niles West high school – based of </a:t>
            </a:r>
            <a:r>
              <a:rPr lang="en-US" baseline="0" dirty="0" err="1" smtClean="0"/>
              <a:t>Flordia’s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RtI</a:t>
            </a:r>
            <a:r>
              <a:rPr lang="en-US" baseline="0" dirty="0" smtClean="0"/>
              <a:t> model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D6ADB-8EF6-4CE5-825F-1606F007570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6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502B4AC-649D-45B2-B12C-59008582C350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C354953-FBE2-416C-BCC6-63378FF9216A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2618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91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08719B-54C4-40E7-B099-D1DCAEEF42F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291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C809715-C4B7-4FA9-9495-6C485FCB42BE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7ECEDBB-478A-460C-AF9B-6DC3B9AD2DF4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27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6683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What are the big ideas of administrative involvement – systems and data?</a:t>
            </a:r>
            <a:endParaRPr lang="en-US" altLang="en-US" smtClean="0"/>
          </a:p>
          <a:p>
            <a:r>
              <a:rPr lang="en-US" altLang="en-US" smtClean="0"/>
              <a:t>Keys to implementations – systems, practices, and data</a:t>
            </a:r>
          </a:p>
          <a:p>
            <a:endParaRPr lang="en-US" altLang="en-US" smtClean="0"/>
          </a:p>
          <a:p>
            <a:r>
              <a:rPr lang="en-US" altLang="en-US" smtClean="0"/>
              <a:t>Spaulding high school –what kinds of systems do you have in place to support classrooms – teachers – literacy teams?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94DEA74-1CBF-4897-8A0F-09D5B5BE4401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20248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45 minutes for section</a:t>
            </a:r>
          </a:p>
          <a:p>
            <a:r>
              <a:rPr lang="en-US" altLang="en-US" smtClean="0"/>
              <a:t>Duck Video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138CF5C-DFA1-4098-AE1D-0041D0DB205D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51433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Also vtss action plan for example – what I like – do you have what do you like?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89A72FC-F529-478C-A311-5BAF5EC36978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15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</a:t>
            </a:r>
          </a:p>
          <a:p>
            <a:r>
              <a:rPr lang="en-US" dirty="0" smtClean="0"/>
              <a:t>From IKEA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1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C8AA560-CE21-4CEF-8FE2-B1A94193B1C9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4FFE98A-598F-40EA-AAF4-BE5BD22E1FC4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31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013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If time rate your team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Key things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Helped meetings become more efficient because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Helped keep everyone on task and respectful – depersonalized challenges</a:t>
            </a:r>
          </a:p>
          <a:p>
            <a:pPr lvl="2" eaLnBrk="1" hangingPunct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Everyone had to leave the meeting with a task – kept the spectators and ventors away</a:t>
            </a:r>
          </a:p>
        </p:txBody>
      </p:sp>
      <p:sp>
        <p:nvSpPr>
          <p:cNvPr id="1013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719FC96-BBEA-41D2-A8D9-4236D47639C7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31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27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FF675-B551-4918-97CE-90459B1808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8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SW - Teach example of respect</a:t>
            </a:r>
          </a:p>
          <a:p>
            <a:r>
              <a:rPr lang="en-US" altLang="en-US" smtClean="0"/>
              <a:t>Acknowledge –  Golf counter  - teacher look if time you are making a deposit – corrections are withdrawals – turn to neighbor and say something nice, but do not tell them what it is..</a:t>
            </a:r>
          </a:p>
          <a:p>
            <a:r>
              <a:rPr lang="en-US" altLang="en-US" smtClean="0"/>
              <a:t>Redirect- Anyone been to faculty meeting? Mrs. Jones we would not yell at teacher for not having lesson plans – why – sticky note and kissing example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AFCE20-6380-469D-B57E-DD7604CA0C28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925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</a:t>
            </a:r>
            <a:r>
              <a:rPr lang="en-US" smtClean="0"/>
              <a:t>about</a:t>
            </a:r>
            <a:r>
              <a:rPr lang="en-US" baseline="0" smtClean="0"/>
              <a:t> unicycle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FF675-B551-4918-97CE-90459B18083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32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/>
              <a:t>(US $20 Billion Dollar Conglomerate  and Executive Chairmen of OUE Singapore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FF675-B551-4918-97CE-90459B18083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04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Pam</a:t>
            </a:r>
          </a:p>
        </p:txBody>
      </p:sp>
    </p:spTree>
    <p:extLst>
      <p:ext uri="{BB962C8B-B14F-4D97-AF65-F5344CB8AC3E}">
        <p14:creationId xmlns:p14="http://schemas.microsoft.com/office/powerpoint/2010/main" val="3373564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6909-500C-44EB-8443-AF79B2BB8FC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2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7166CF6-90F0-41FE-9472-33B8776F505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4686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AFC0B4-6BDC-4E17-97A7-8ABEF1D49F1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CA4DD99C-7899-4DF7-AEEB-91C209FB2B02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5203C26-2D95-4D20-9478-D1BEB87B3099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100762" cy="3432175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946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FF209EC-E8B5-4754-BDE3-CE22FF29509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E79AF9C8-BB23-4813-9511-C777C410ABE3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A7C309E6-0D3B-492F-AED2-06BEA0465E2B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470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Whack a mole – don’t start individual</a:t>
            </a:r>
          </a:p>
          <a:p>
            <a:r>
              <a:rPr lang="en-US" altLang="en-US" smtClean="0"/>
              <a:t>Highway - schoolwide</a:t>
            </a:r>
          </a:p>
          <a:p>
            <a:r>
              <a:rPr lang="en-US" altLang="en-US" smtClean="0"/>
              <a:t>Ramp – incidental benefit</a:t>
            </a:r>
          </a:p>
          <a:p>
            <a:r>
              <a:rPr lang="en-US" altLang="en-US" smtClean="0"/>
              <a:t>Yelling teacher – reinforcement</a:t>
            </a:r>
          </a:p>
          <a:p>
            <a:r>
              <a:rPr lang="en-US" altLang="en-US" smtClean="0"/>
              <a:t>Student in the office - reinforcement</a:t>
            </a:r>
          </a:p>
          <a:p>
            <a:r>
              <a:rPr lang="en-US" altLang="en-US" smtClean="0"/>
              <a:t>Stop sign – punishment</a:t>
            </a:r>
          </a:p>
          <a:p>
            <a:endParaRPr lang="en-US" altLang="en-US" smtClean="0"/>
          </a:p>
          <a:p>
            <a:r>
              <a:rPr lang="en-US" altLang="en-US" smtClean="0"/>
              <a:t>This works for teachers..teaching vs learning…</a:t>
            </a:r>
          </a:p>
          <a:p>
            <a:r>
              <a:rPr lang="en-US" altLang="en-US" smtClean="0"/>
              <a:t>Learn to drive - shaping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D13109C-6953-4F72-B242-8E1A2D9FE97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2740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19BB4B4F-3592-4E63-9265-4701AC33346F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You should have a large copy of this in your handouts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Core NCATE assessment is tatoo..it is washable (just kidding)..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Example –</a:t>
            </a:r>
          </a:p>
          <a:p>
            <a:pPr eaLnBrk="1" hangingPunct="1"/>
            <a:r>
              <a:rPr lang="en-US" altLang="en-US" smtClean="0"/>
              <a:t>SW – Respect – Response Be kind – show poster ahead, parallel classes…instructional round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Secondary – student could not write very well – even when given coke..skill deficit – then accommodate with writing prompt and remediate – teach skills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Tertiary – attention – personal greetings at the door and pre-correction was enough</a:t>
            </a:r>
          </a:p>
        </p:txBody>
      </p:sp>
    </p:spTree>
    <p:extLst>
      <p:ext uri="{BB962C8B-B14F-4D97-AF65-F5344CB8AC3E}">
        <p14:creationId xmlns:p14="http://schemas.microsoft.com/office/powerpoint/2010/main" val="59946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502B4AC-649D-45B2-B12C-59008582C35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FC354953-FBE2-416C-BCC6-63378FF9216A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261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Place the steps for purchasing a car in the right order – at each step – what are people afraid of? Why did you not see the contact first? People are not the change – but the loss – you have to build the why before what and how. See Being Boss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C103EC6-3528-48AB-AEDC-10F11266E3D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5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1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8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2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1398-4BC0-4490-96C6-CCB26D7BB876}" type="datetimeFigureOut">
              <a:rPr lang="en-US" smtClean="0"/>
              <a:t>6/24/16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4133-318C-422A-A940-67A15739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bohano@luc.edu" TargetMode="External"/><Relationship Id="rId4" Type="http://schemas.openxmlformats.org/officeDocument/2006/relationships/hyperlink" Target="http://www.hankbohanon.net/" TargetMode="External"/><Relationship Id="rId5" Type="http://schemas.openxmlformats.org/officeDocument/2006/relationships/hyperlink" Target="https://twitter.com/hbohano" TargetMode="External"/><Relationship Id="rId6" Type="http://schemas.openxmlformats.org/officeDocument/2006/relationships/hyperlink" Target="https://www.facebook.com/hank.bohanon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web.com/releases/2012/8/prweb9815542.htm" TargetMode="External"/><Relationship Id="rId4" Type="http://schemas.openxmlformats.org/officeDocument/2006/relationships/hyperlink" Target="http://www.uic.edu/uic/research/" TargetMode="External"/><Relationship Id="rId5" Type="http://schemas.openxmlformats.org/officeDocument/2006/relationships/hyperlink" Target="http://www.familyhyundai.com/family-hyundai-customer-reviews/" TargetMode="External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hankbohanon.net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://en.wikipedia.org/wiki/Josh_Groban" TargetMode="External"/><Relationship Id="rId5" Type="http://schemas.openxmlformats.org/officeDocument/2006/relationships/hyperlink" Target="http://www.inmagine.com/searchterms/private_jet.html" TargetMode="External"/><Relationship Id="rId6" Type="http://schemas.openxmlformats.org/officeDocument/2006/relationships/image" Target="../media/image22.jpeg"/><Relationship Id="rId7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fhnCiJQwcEk&amp;feature=youtu.b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wmf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hyperlink" Target="http://www.hankbohanon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jpeg"/><Relationship Id="rId7" Type="http://schemas.openxmlformats.org/officeDocument/2006/relationships/hyperlink" Target="http://mzteachuh.blogspot.com/2012/05/that-kid-drives-me-nuts-tweets-of-day.html" TargetMode="External"/><Relationship Id="rId8" Type="http://schemas.openxmlformats.org/officeDocument/2006/relationships/hyperlink" Target="http://ignitebrownsville.blogspot.com/p/picture-gallery.html" TargetMode="External"/><Relationship Id="rId9" Type="http://schemas.openxmlformats.org/officeDocument/2006/relationships/hyperlink" Target="http://english.vietnamnet.vn/fms/sports/57762/hanoi-to-host-5th-asean-student-sports-games.html" TargetMode="External"/><Relationship Id="rId10" Type="http://schemas.openxmlformats.org/officeDocument/2006/relationships/hyperlink" Target="http://www.phy.bris.ac.uk/news_archive1.html" TargetMode="External"/><Relationship Id="rId11" Type="http://schemas.openxmlformats.org/officeDocument/2006/relationships/hyperlink" Target="http://www.hillel.org/jewish/ask-big-ques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bismissouri.org/teams/tier-2-workbook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1UJN0KH" TargetMode="External"/><Relationship Id="rId3" Type="http://schemas.openxmlformats.org/officeDocument/2006/relationships/hyperlink" Target="http://bit.ly/1kLVdAv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t.co/Ti2SeiomEd" TargetMode="External"/><Relationship Id="rId4" Type="http://schemas.openxmlformats.org/officeDocument/2006/relationships/hyperlink" Target="http://t.co/gyHtmpBf6Y" TargetMode="External"/><Relationship Id="rId5" Type="http://schemas.openxmlformats.org/officeDocument/2006/relationships/hyperlink" Target="http://fb.me/7sCfLI2QD" TargetMode="External"/><Relationship Id="rId6" Type="http://schemas.openxmlformats.org/officeDocument/2006/relationships/hyperlink" Target="http://bit.ly/1FFbzE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uff.ly/1Fex5hb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meo.com/channels/129830" TargetMode="External"/><Relationship Id="rId3" Type="http://schemas.openxmlformats.org/officeDocument/2006/relationships/hyperlink" Target="https://sites.google.com/a/ddouglas.k12.or.us/scotsprid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ommons.luc.edu/education_facpubs/39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30425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Schoolwide Positive Behavior Support and High Schools (SWPBIS): Perspectives A</a:t>
            </a:r>
            <a:r>
              <a:rPr lang="en-US" sz="4400" dirty="0" smtClean="0"/>
              <a:t>cross Cultures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Hank Bohanon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hlinkClick r:id="rId3"/>
              </a:rPr>
              <a:t>hbohano@luc.edu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hlinkClick r:id="rId4"/>
              </a:rPr>
              <a:t>http://www.hankbohanon.net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hlinkClick r:id="rId5"/>
              </a:rPr>
              <a:t>https://twitter.com/hbohano</a:t>
            </a: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hlinkClick r:id="rId6"/>
              </a:rPr>
              <a:t>https://www.facebook.com/hank.bohanon</a:t>
            </a:r>
            <a:r>
              <a:rPr lang="en-US" altLang="en-US"/>
              <a:t>    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88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Key Principles</a:t>
            </a:r>
          </a:p>
        </p:txBody>
      </p:sp>
      <p:pic>
        <p:nvPicPr>
          <p:cNvPr id="4608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54114"/>
            <a:ext cx="2509838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3305175" y="2220913"/>
            <a:ext cx="1364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Schoolwide</a:t>
            </a:r>
          </a:p>
        </p:txBody>
      </p:sp>
      <p:pic>
        <p:nvPicPr>
          <p:cNvPr id="4608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38201"/>
            <a:ext cx="19700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749301"/>
            <a:ext cx="183673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8001001" y="685800"/>
            <a:ext cx="195438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Incidental Benefit</a:t>
            </a:r>
          </a:p>
        </p:txBody>
      </p:sp>
      <p:pic>
        <p:nvPicPr>
          <p:cNvPr id="46087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211514"/>
            <a:ext cx="1552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10"/>
          <p:cNvSpPr txBox="1">
            <a:spLocks noChangeArrowheads="1"/>
          </p:cNvSpPr>
          <p:nvPr/>
        </p:nvSpPr>
        <p:spPr bwMode="auto">
          <a:xfrm>
            <a:off x="2057400" y="4964114"/>
            <a:ext cx="1752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Reinforcement</a:t>
            </a:r>
          </a:p>
        </p:txBody>
      </p:sp>
      <p:pic>
        <p:nvPicPr>
          <p:cNvPr id="46089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564063"/>
            <a:ext cx="257810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TextBox 12"/>
          <p:cNvSpPr txBox="1">
            <a:spLocks noChangeArrowheads="1"/>
          </p:cNvSpPr>
          <p:nvPr/>
        </p:nvSpPr>
        <p:spPr bwMode="auto">
          <a:xfrm>
            <a:off x="4603750" y="6030914"/>
            <a:ext cx="17208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Reinforcement</a:t>
            </a:r>
          </a:p>
        </p:txBody>
      </p:sp>
      <p:pic>
        <p:nvPicPr>
          <p:cNvPr id="46091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52801"/>
            <a:ext cx="250348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TextBox 14"/>
          <p:cNvSpPr txBox="1">
            <a:spLocks noChangeArrowheads="1"/>
          </p:cNvSpPr>
          <p:nvPr/>
        </p:nvSpPr>
        <p:spPr bwMode="auto">
          <a:xfrm>
            <a:off x="7696200" y="4992689"/>
            <a:ext cx="10556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Shaping</a:t>
            </a:r>
          </a:p>
        </p:txBody>
      </p:sp>
      <p:pic>
        <p:nvPicPr>
          <p:cNvPr id="46093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209800"/>
            <a:ext cx="22336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TextBox 16"/>
          <p:cNvSpPr txBox="1">
            <a:spLocks noChangeArrowheads="1"/>
          </p:cNvSpPr>
          <p:nvPr/>
        </p:nvSpPr>
        <p:spPr bwMode="auto">
          <a:xfrm>
            <a:off x="5878513" y="3740150"/>
            <a:ext cx="140294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Punishment</a:t>
            </a:r>
          </a:p>
        </p:txBody>
      </p:sp>
      <p:sp>
        <p:nvSpPr>
          <p:cNvPr id="46095" name="TextBox 18"/>
          <p:cNvSpPr txBox="1">
            <a:spLocks noChangeArrowheads="1"/>
          </p:cNvSpPr>
          <p:nvPr/>
        </p:nvSpPr>
        <p:spPr bwMode="auto">
          <a:xfrm>
            <a:off x="5737225" y="1535113"/>
            <a:ext cx="13644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Schoolwide</a:t>
            </a:r>
          </a:p>
        </p:txBody>
      </p:sp>
    </p:spTree>
    <p:extLst>
      <p:ext uri="{BB962C8B-B14F-4D97-AF65-F5344CB8AC3E}">
        <p14:creationId xmlns:p14="http://schemas.microsoft.com/office/powerpoint/2010/main" val="288080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60375"/>
            <a:ext cx="8229600" cy="4508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dirty="0"/>
              <a:t>Designing School-Wide Systems for Student Success</a:t>
            </a:r>
            <a:br>
              <a:rPr lang="en-US" sz="2400" dirty="0"/>
            </a:br>
            <a:r>
              <a:rPr lang="en-US" sz="2400" i="1" dirty="0"/>
              <a:t>A Response to Intervention Model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7665" y="1070169"/>
            <a:ext cx="10419012" cy="5397307"/>
            <a:chOff x="1676400" y="1524001"/>
            <a:chExt cx="9567876" cy="4943475"/>
          </a:xfrm>
        </p:grpSpPr>
        <p:sp>
          <p:nvSpPr>
            <p:cNvPr id="48129" name="Text Box 2"/>
            <p:cNvSpPr txBox="1">
              <a:spLocks noChangeArrowheads="1"/>
            </p:cNvSpPr>
            <p:nvPr/>
          </p:nvSpPr>
          <p:spPr bwMode="auto">
            <a:xfrm>
              <a:off x="5334000" y="2287589"/>
              <a:ext cx="5349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Comic Sans MS" panose="030F0702030302020204" pitchFamily="66" charset="0"/>
                </a:rPr>
                <a:t>1-5%</a:t>
              </a:r>
            </a:p>
          </p:txBody>
        </p:sp>
        <p:sp>
          <p:nvSpPr>
            <p:cNvPr id="48130" name="Text Box 3"/>
            <p:cNvSpPr txBox="1">
              <a:spLocks noChangeArrowheads="1"/>
            </p:cNvSpPr>
            <p:nvPr/>
          </p:nvSpPr>
          <p:spPr bwMode="auto">
            <a:xfrm>
              <a:off x="6400800" y="2287589"/>
              <a:ext cx="5349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Comic Sans MS" panose="030F0702030302020204" pitchFamily="66" charset="0"/>
                </a:rPr>
                <a:t>1-5%</a:t>
              </a:r>
            </a:p>
          </p:txBody>
        </p:sp>
        <p:sp>
          <p:nvSpPr>
            <p:cNvPr id="48131" name="Text Box 4"/>
            <p:cNvSpPr txBox="1">
              <a:spLocks noChangeArrowheads="1"/>
            </p:cNvSpPr>
            <p:nvPr/>
          </p:nvSpPr>
          <p:spPr bwMode="auto">
            <a:xfrm>
              <a:off x="4953000" y="3049589"/>
              <a:ext cx="6286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Comic Sans MS" panose="030F0702030302020204" pitchFamily="66" charset="0"/>
                </a:rPr>
                <a:t>5-10%</a:t>
              </a:r>
            </a:p>
          </p:txBody>
        </p:sp>
        <p:sp>
          <p:nvSpPr>
            <p:cNvPr id="48132" name="Text Box 5"/>
            <p:cNvSpPr txBox="1">
              <a:spLocks noChangeArrowheads="1"/>
            </p:cNvSpPr>
            <p:nvPr/>
          </p:nvSpPr>
          <p:spPr bwMode="auto">
            <a:xfrm>
              <a:off x="6629400" y="3049589"/>
              <a:ext cx="6286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Comic Sans MS" panose="030F0702030302020204" pitchFamily="66" charset="0"/>
                </a:rPr>
                <a:t>5-10%</a:t>
              </a:r>
            </a:p>
          </p:txBody>
        </p:sp>
        <p:sp>
          <p:nvSpPr>
            <p:cNvPr id="48133" name="Text Box 6"/>
            <p:cNvSpPr txBox="1">
              <a:spLocks noChangeArrowheads="1"/>
            </p:cNvSpPr>
            <p:nvPr/>
          </p:nvSpPr>
          <p:spPr bwMode="auto">
            <a:xfrm>
              <a:off x="4343401" y="4662489"/>
              <a:ext cx="7477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Comic Sans MS" panose="030F0702030302020204" pitchFamily="66" charset="0"/>
                </a:rPr>
                <a:t>80-90%</a:t>
              </a:r>
            </a:p>
          </p:txBody>
        </p:sp>
        <p:sp>
          <p:nvSpPr>
            <p:cNvPr id="48134" name="Text Box 7"/>
            <p:cNvSpPr txBox="1">
              <a:spLocks noChangeArrowheads="1"/>
            </p:cNvSpPr>
            <p:nvPr/>
          </p:nvSpPr>
          <p:spPr bwMode="auto">
            <a:xfrm>
              <a:off x="7224713" y="4584700"/>
              <a:ext cx="74771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>
                  <a:latin typeface="Comic Sans MS" panose="030F0702030302020204" pitchFamily="66" charset="0"/>
                </a:rPr>
                <a:t>80-90%</a:t>
              </a:r>
            </a:p>
          </p:txBody>
        </p:sp>
        <p:grpSp>
          <p:nvGrpSpPr>
            <p:cNvPr id="48135" name="Group 8"/>
            <p:cNvGrpSpPr>
              <a:grpSpLocks/>
            </p:cNvGrpSpPr>
            <p:nvPr/>
          </p:nvGrpSpPr>
          <p:grpSpPr bwMode="auto">
            <a:xfrm>
              <a:off x="1828800" y="1905002"/>
              <a:ext cx="3352800" cy="539783"/>
              <a:chOff x="192" y="1297"/>
              <a:chExt cx="2112" cy="239"/>
            </a:xfrm>
          </p:grpSpPr>
          <p:sp>
            <p:nvSpPr>
              <p:cNvPr id="48157" name="Text Box 9"/>
              <p:cNvSpPr txBox="1">
                <a:spLocks noChangeArrowheads="1"/>
              </p:cNvSpPr>
              <p:nvPr/>
            </p:nvSpPr>
            <p:spPr bwMode="auto">
              <a:xfrm>
                <a:off x="192" y="1297"/>
                <a:ext cx="16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 dirty="0">
                    <a:latin typeface="Comic Sans MS" panose="030F0702030302020204" pitchFamily="66" charset="0"/>
                  </a:rPr>
                  <a:t>Tertiary Interventions/Tier 3:</a:t>
                </a:r>
                <a:endParaRPr lang="en-US" altLang="en-US" sz="1400" dirty="0">
                  <a:latin typeface="Comic Sans MS" panose="030F0702030302020204" pitchFamily="66" charset="0"/>
                </a:endParaRP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Dig deeper – why?</a:t>
                </a:r>
              </a:p>
            </p:txBody>
          </p:sp>
          <p:sp>
            <p:nvSpPr>
              <p:cNvPr id="48158" name="Line 10"/>
              <p:cNvSpPr>
                <a:spLocks noChangeShapeType="1"/>
              </p:cNvSpPr>
              <p:nvPr/>
            </p:nvSpPr>
            <p:spPr bwMode="auto">
              <a:xfrm>
                <a:off x="1968" y="1536"/>
                <a:ext cx="336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6" name="Group 11"/>
            <p:cNvGrpSpPr>
              <a:grpSpLocks/>
            </p:cNvGrpSpPr>
            <p:nvPr/>
          </p:nvGrpSpPr>
          <p:grpSpPr bwMode="auto">
            <a:xfrm>
              <a:off x="7008812" y="2057401"/>
              <a:ext cx="3113086" cy="1268413"/>
              <a:chOff x="3455" y="1296"/>
              <a:chExt cx="1961" cy="799"/>
            </a:xfrm>
          </p:grpSpPr>
          <p:sp>
            <p:nvSpPr>
              <p:cNvPr id="48155" name="Line 12"/>
              <p:cNvSpPr>
                <a:spLocks noChangeShapeType="1"/>
              </p:cNvSpPr>
              <p:nvPr/>
            </p:nvSpPr>
            <p:spPr bwMode="auto">
              <a:xfrm rot="10779537">
                <a:off x="3455" y="1536"/>
                <a:ext cx="336" cy="1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6" name="Text Box 13"/>
              <p:cNvSpPr txBox="1">
                <a:spLocks noChangeArrowheads="1"/>
              </p:cNvSpPr>
              <p:nvPr/>
            </p:nvSpPr>
            <p:spPr bwMode="auto">
              <a:xfrm>
                <a:off x="3840" y="1296"/>
                <a:ext cx="1576" cy="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 dirty="0">
                    <a:latin typeface="Comic Sans MS" panose="030F0702030302020204" pitchFamily="66" charset="0"/>
                  </a:rPr>
                  <a:t>Tertiary Intervention/Tier 3:</a:t>
                </a: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Ask questions, </a:t>
                </a: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Teach what works better *</a:t>
                </a:r>
              </a:p>
              <a:p>
                <a:endParaRPr lang="en-US" altLang="en-US" sz="1400" dirty="0">
                  <a:latin typeface="Comic Sans MS" panose="030F0702030302020204" pitchFamily="66" charset="0"/>
                </a:endParaRP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	</a:t>
                </a:r>
                <a:r>
                  <a:rPr lang="en-US" altLang="en-US" sz="1400" dirty="0" smtClean="0">
                    <a:latin typeface="Comic Sans MS" panose="030F0702030302020204" pitchFamily="66" charset="0"/>
                  </a:rPr>
                  <a:t>Qigong, Antibiotics </a:t>
                </a:r>
                <a:endParaRPr lang="en-US" altLang="en-US" sz="1400" dirty="0">
                  <a:latin typeface="Comic Sans MS" panose="030F0702030302020204" pitchFamily="66" charset="0"/>
                </a:endParaRPr>
              </a:p>
              <a:p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8137" name="Group 14"/>
            <p:cNvGrpSpPr>
              <a:grpSpLocks/>
            </p:cNvGrpSpPr>
            <p:nvPr/>
          </p:nvGrpSpPr>
          <p:grpSpPr bwMode="auto">
            <a:xfrm>
              <a:off x="1828800" y="3049589"/>
              <a:ext cx="2971800" cy="479212"/>
              <a:chOff x="192" y="1921"/>
              <a:chExt cx="1872" cy="141"/>
            </a:xfrm>
          </p:grpSpPr>
          <p:sp>
            <p:nvSpPr>
              <p:cNvPr id="48153" name="Text Box 15"/>
              <p:cNvSpPr txBox="1">
                <a:spLocks noChangeArrowheads="1"/>
              </p:cNvSpPr>
              <p:nvPr/>
            </p:nvSpPr>
            <p:spPr bwMode="auto">
              <a:xfrm>
                <a:off x="192" y="1921"/>
                <a:ext cx="1698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 dirty="0">
                    <a:latin typeface="Comic Sans MS" panose="030F0702030302020204" pitchFamily="66" charset="0"/>
                  </a:rPr>
                  <a:t>Secondary Interventions/Tier 2:</a:t>
                </a:r>
                <a:endParaRPr lang="en-US" altLang="en-US" sz="1400" dirty="0">
                  <a:latin typeface="Comic Sans MS" panose="030F0702030302020204" pitchFamily="66" charset="0"/>
                </a:endParaRP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Can’t do/won’t do</a:t>
                </a:r>
              </a:p>
            </p:txBody>
          </p:sp>
          <p:sp>
            <p:nvSpPr>
              <p:cNvPr id="48154" name="Line 16"/>
              <p:cNvSpPr>
                <a:spLocks noChangeShapeType="1"/>
              </p:cNvSpPr>
              <p:nvPr/>
            </p:nvSpPr>
            <p:spPr bwMode="auto">
              <a:xfrm>
                <a:off x="1728" y="2016"/>
                <a:ext cx="336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8" name="Group 17"/>
            <p:cNvGrpSpPr>
              <a:grpSpLocks/>
            </p:cNvGrpSpPr>
            <p:nvPr/>
          </p:nvGrpSpPr>
          <p:grpSpPr bwMode="auto">
            <a:xfrm>
              <a:off x="7170747" y="3092451"/>
              <a:ext cx="4073529" cy="1268413"/>
              <a:chOff x="3749" y="1853"/>
              <a:chExt cx="2566" cy="799"/>
            </a:xfrm>
          </p:grpSpPr>
          <p:sp>
            <p:nvSpPr>
              <p:cNvPr id="48151" name="Text Box 18"/>
              <p:cNvSpPr txBox="1">
                <a:spLocks noChangeArrowheads="1"/>
              </p:cNvSpPr>
              <p:nvPr/>
            </p:nvSpPr>
            <p:spPr bwMode="auto">
              <a:xfrm>
                <a:off x="4085" y="1853"/>
                <a:ext cx="2230" cy="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 dirty="0">
                    <a:latin typeface="Comic Sans MS" panose="030F0702030302020204" pitchFamily="66" charset="0"/>
                  </a:rPr>
                  <a:t>Secondary Interventions/Tier 2:</a:t>
                </a:r>
                <a:endParaRPr lang="en-US" altLang="en-US" sz="1400" dirty="0">
                  <a:latin typeface="Comic Sans MS" panose="030F0702030302020204" pitchFamily="66" charset="0"/>
                </a:endParaRP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Coke test analogy..</a:t>
                </a:r>
              </a:p>
              <a:p>
                <a:endParaRPr lang="en-US" altLang="en-US" sz="1400" dirty="0">
                  <a:latin typeface="Comic Sans MS" panose="030F0702030302020204" pitchFamily="66" charset="0"/>
                </a:endParaRP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	</a:t>
                </a:r>
                <a:r>
                  <a:rPr lang="en-US" altLang="en-US" sz="1400" dirty="0" smtClean="0">
                    <a:latin typeface="Comic Sans MS" panose="030F0702030302020204" pitchFamily="66" charset="0"/>
                  </a:rPr>
                  <a:t>Chinese Medicine, Aspirin</a:t>
                </a:r>
                <a:r>
                  <a:rPr lang="en-US" altLang="en-US" sz="1400" dirty="0">
                    <a:latin typeface="Comic Sans MS" panose="030F0702030302020204" pitchFamily="66" charset="0"/>
                  </a:rPr>
                  <a:t>, Soup* </a:t>
                </a:r>
              </a:p>
              <a:p>
                <a:endParaRPr lang="en-US" altLang="en-US" sz="1400" dirty="0">
                  <a:latin typeface="Comic Sans MS" panose="030F0702030302020204" pitchFamily="66" charset="0"/>
                </a:endParaRPr>
              </a:p>
              <a:p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152" name="Line 19"/>
              <p:cNvSpPr>
                <a:spLocks noChangeShapeType="1"/>
              </p:cNvSpPr>
              <p:nvPr/>
            </p:nvSpPr>
            <p:spPr bwMode="auto">
              <a:xfrm rot="10739161">
                <a:off x="3749" y="2016"/>
                <a:ext cx="336" cy="1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9" name="Group 20"/>
            <p:cNvGrpSpPr>
              <a:grpSpLocks/>
            </p:cNvGrpSpPr>
            <p:nvPr/>
          </p:nvGrpSpPr>
          <p:grpSpPr bwMode="auto">
            <a:xfrm>
              <a:off x="1676400" y="4648197"/>
              <a:ext cx="4724400" cy="1043931"/>
              <a:chOff x="144" y="2929"/>
              <a:chExt cx="4447" cy="299"/>
            </a:xfrm>
          </p:grpSpPr>
          <p:sp>
            <p:nvSpPr>
              <p:cNvPr id="48149" name="Text Box 21"/>
              <p:cNvSpPr txBox="1">
                <a:spLocks noChangeArrowheads="1"/>
              </p:cNvSpPr>
              <p:nvPr/>
            </p:nvSpPr>
            <p:spPr bwMode="auto">
              <a:xfrm>
                <a:off x="144" y="2929"/>
                <a:ext cx="4447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 dirty="0">
                    <a:latin typeface="Comic Sans MS" panose="030F0702030302020204" pitchFamily="66" charset="0"/>
                  </a:rPr>
                  <a:t>Universal Intervention</a:t>
                </a:r>
              </a:p>
              <a:p>
                <a:r>
                  <a:rPr lang="en-US" altLang="en-US" sz="1400" u="sng" dirty="0">
                    <a:latin typeface="Comic Sans MS" panose="030F0702030302020204" pitchFamily="66" charset="0"/>
                  </a:rPr>
                  <a:t>Tier 1:</a:t>
                </a: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Were we clear? Does it work?</a:t>
                </a: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How do we respond?</a:t>
                </a:r>
              </a:p>
              <a:p>
                <a:r>
                  <a:rPr lang="en-US" altLang="en-US" sz="1200" u="sng" dirty="0">
                    <a:latin typeface="Comic Sans MS" panose="030F0702030302020204" pitchFamily="66" charset="0"/>
                  </a:rPr>
                  <a:t> </a:t>
                </a:r>
                <a:endParaRPr lang="en-US" altLang="en-US" sz="12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150" name="Line 22"/>
              <p:cNvSpPr>
                <a:spLocks noChangeShapeType="1"/>
              </p:cNvSpPr>
              <p:nvPr/>
            </p:nvSpPr>
            <p:spPr bwMode="auto">
              <a:xfrm>
                <a:off x="2134" y="2994"/>
                <a:ext cx="336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0" name="Group 23"/>
            <p:cNvGrpSpPr>
              <a:grpSpLocks/>
            </p:cNvGrpSpPr>
            <p:nvPr/>
          </p:nvGrpSpPr>
          <p:grpSpPr bwMode="auto">
            <a:xfrm>
              <a:off x="7275517" y="4679952"/>
              <a:ext cx="3571877" cy="1465263"/>
              <a:chOff x="4343" y="2871"/>
              <a:chExt cx="2250" cy="923"/>
            </a:xfrm>
          </p:grpSpPr>
          <p:sp>
            <p:nvSpPr>
              <p:cNvPr id="48147" name="Text Box 24"/>
              <p:cNvSpPr txBox="1">
                <a:spLocks noChangeArrowheads="1"/>
              </p:cNvSpPr>
              <p:nvPr/>
            </p:nvSpPr>
            <p:spPr bwMode="auto">
              <a:xfrm>
                <a:off x="4720" y="2871"/>
                <a:ext cx="1873" cy="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400" u="sng" dirty="0">
                    <a:latin typeface="Comic Sans MS" panose="030F0702030302020204" pitchFamily="66" charset="0"/>
                  </a:rPr>
                  <a:t>Universal Intervention/Tier 1:</a:t>
                </a: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Be clear on expectations,</a:t>
                </a: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 make sure they work, be humane</a:t>
                </a:r>
              </a:p>
              <a:p>
                <a:endParaRPr lang="en-US" altLang="en-US" sz="1400" dirty="0">
                  <a:latin typeface="Comic Sans MS" panose="030F0702030302020204" pitchFamily="66" charset="0"/>
                </a:endParaRPr>
              </a:p>
              <a:p>
                <a:r>
                  <a:rPr lang="en-US" altLang="en-US" sz="1400" dirty="0">
                    <a:latin typeface="Comic Sans MS" panose="030F0702030302020204" pitchFamily="66" charset="0"/>
                  </a:rPr>
                  <a:t>	</a:t>
                </a:r>
                <a:r>
                  <a:rPr lang="en-US" altLang="en-US" sz="1400" dirty="0" smtClean="0">
                    <a:latin typeface="Comic Sans MS" panose="030F0702030302020204" pitchFamily="66" charset="0"/>
                  </a:rPr>
                  <a:t>Exercise, Rest</a:t>
                </a:r>
                <a:r>
                  <a:rPr lang="en-US" altLang="en-US" sz="1400" dirty="0">
                    <a:latin typeface="Comic Sans MS" panose="030F0702030302020204" pitchFamily="66" charset="0"/>
                  </a:rPr>
                  <a:t>, Vitamins* </a:t>
                </a:r>
              </a:p>
              <a:p>
                <a:endParaRPr lang="en-US" altLang="en-US" sz="1400" u="sng" dirty="0">
                  <a:latin typeface="Comic Sans MS" panose="030F0702030302020204" pitchFamily="66" charset="0"/>
                </a:endParaRPr>
              </a:p>
              <a:p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8148" name="Line 25"/>
              <p:cNvSpPr>
                <a:spLocks noChangeShapeType="1"/>
              </p:cNvSpPr>
              <p:nvPr/>
            </p:nvSpPr>
            <p:spPr bwMode="auto">
              <a:xfrm rot="10779294">
                <a:off x="4343" y="3031"/>
                <a:ext cx="336" cy="1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4814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024441"/>
                </p:ext>
              </p:extLst>
            </p:nvPr>
          </p:nvGraphicFramePr>
          <p:xfrm>
            <a:off x="4724400" y="2057401"/>
            <a:ext cx="1295400" cy="441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" name="Drawing" r:id="rId4" imgW="1304925" imgH="4419600" progId="">
                    <p:embed/>
                  </p:oleObj>
                </mc:Choice>
                <mc:Fallback>
                  <p:oleObj name="Drawing" r:id="rId4" imgW="1304925" imgH="4419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2057401"/>
                          <a:ext cx="1295400" cy="4410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4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6832771"/>
                </p:ext>
              </p:extLst>
            </p:nvPr>
          </p:nvGraphicFramePr>
          <p:xfrm>
            <a:off x="6029326" y="2057401"/>
            <a:ext cx="1285875" cy="441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" name="Drawing" r:id="rId6" imgW="1295400" imgH="4419600" progId="">
                    <p:embed/>
                  </p:oleObj>
                </mc:Choice>
                <mc:Fallback>
                  <p:oleObj name="Drawing" r:id="rId6" imgW="1295400" imgH="4419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326" y="2057401"/>
                          <a:ext cx="1285875" cy="4410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4" name="Text Box 29"/>
            <p:cNvSpPr txBox="1">
              <a:spLocks noChangeArrowheads="1"/>
            </p:cNvSpPr>
            <p:nvPr/>
          </p:nvSpPr>
          <p:spPr bwMode="auto">
            <a:xfrm>
              <a:off x="2057401" y="1524001"/>
              <a:ext cx="16882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/>
                <a:t>Questions</a:t>
              </a:r>
            </a:p>
          </p:txBody>
        </p:sp>
        <p:sp>
          <p:nvSpPr>
            <p:cNvPr id="48145" name="Text Box 30"/>
            <p:cNvSpPr txBox="1">
              <a:spLocks noChangeArrowheads="1"/>
            </p:cNvSpPr>
            <p:nvPr/>
          </p:nvSpPr>
          <p:spPr bwMode="auto">
            <a:xfrm>
              <a:off x="7239000" y="1600201"/>
              <a:ext cx="14686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/>
                <a:t>Answers</a:t>
              </a:r>
            </a:p>
          </p:txBody>
        </p:sp>
      </p:grpSp>
      <p:sp>
        <p:nvSpPr>
          <p:cNvPr id="48146" name="TextBox 9"/>
          <p:cNvSpPr txBox="1">
            <a:spLocks noChangeArrowheads="1"/>
          </p:cNvSpPr>
          <p:nvPr/>
        </p:nvSpPr>
        <p:spPr bwMode="auto">
          <a:xfrm>
            <a:off x="8077200" y="6553200"/>
            <a:ext cx="1572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*</a:t>
            </a:r>
            <a:r>
              <a:rPr lang="en-US" altLang="en-US" sz="1200"/>
              <a:t>Scott, T. examples </a:t>
            </a:r>
          </a:p>
        </p:txBody>
      </p:sp>
    </p:spTree>
    <p:extLst>
      <p:ext uri="{BB962C8B-B14F-4D97-AF65-F5344CB8AC3E}">
        <p14:creationId xmlns:p14="http://schemas.microsoft.com/office/powerpoint/2010/main" val="19135040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>
            <a:spLocks noChangeArrowheads="1"/>
          </p:cNvSpPr>
          <p:nvPr/>
        </p:nvSpPr>
        <p:spPr bwMode="auto">
          <a:xfrm>
            <a:off x="4877360" y="2144899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1-5%</a:t>
            </a: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5944160" y="2144899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1-5%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4496360" y="2906899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5-10%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6172760" y="2906899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5-10%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3886761" y="4505214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latin typeface="Comic Sans MS" panose="030F0702030302020204" pitchFamily="66" charset="0"/>
                <a:cs typeface="Arial" panose="020B0604020202020204" pitchFamily="34" charset="0"/>
              </a:rPr>
              <a:t>80-90%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6629961" y="4276910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80-90%</a:t>
            </a:r>
          </a:p>
        </p:txBody>
      </p:sp>
      <p:grpSp>
        <p:nvGrpSpPr>
          <p:cNvPr id="50183" name="Group 8"/>
          <p:cNvGrpSpPr>
            <a:grpSpLocks/>
          </p:cNvGrpSpPr>
          <p:nvPr/>
        </p:nvGrpSpPr>
        <p:grpSpPr bwMode="auto">
          <a:xfrm>
            <a:off x="1329297" y="1862328"/>
            <a:ext cx="3890963" cy="954088"/>
            <a:chOff x="165" y="1360"/>
            <a:chExt cx="2451" cy="601"/>
          </a:xfrm>
        </p:grpSpPr>
        <p:sp>
          <p:nvSpPr>
            <p:cNvPr id="50204" name="Text Box 9"/>
            <p:cNvSpPr txBox="1">
              <a:spLocks noChangeArrowheads="1"/>
            </p:cNvSpPr>
            <p:nvPr/>
          </p:nvSpPr>
          <p:spPr bwMode="auto">
            <a:xfrm>
              <a:off x="165" y="1360"/>
              <a:ext cx="245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Tertiary Interventions/Tier 3:</a:t>
              </a:r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*Young Leaders                                  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*National Honor Society; Eyes on the World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Secondary/Tertiary-SLC teams</a:t>
              </a:r>
            </a:p>
          </p:txBody>
        </p:sp>
        <p:sp>
          <p:nvSpPr>
            <p:cNvPr id="50205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4" name="Group 11"/>
          <p:cNvGrpSpPr>
            <a:grpSpLocks/>
          </p:cNvGrpSpPr>
          <p:nvPr/>
        </p:nvGrpSpPr>
        <p:grpSpPr bwMode="auto">
          <a:xfrm>
            <a:off x="6552180" y="1992498"/>
            <a:ext cx="4608516" cy="738187"/>
            <a:chOff x="3455" y="1345"/>
            <a:chExt cx="2903" cy="465"/>
          </a:xfrm>
        </p:grpSpPr>
        <p:sp>
          <p:nvSpPr>
            <p:cNvPr id="50202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Text Box 13"/>
            <p:cNvSpPr txBox="1">
              <a:spLocks noChangeArrowheads="1"/>
            </p:cNvSpPr>
            <p:nvPr/>
          </p:nvSpPr>
          <p:spPr bwMode="auto">
            <a:xfrm>
              <a:off x="3840" y="1345"/>
              <a:ext cx="251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Tertiary Intervention/Tier 3:</a:t>
              </a:r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r>
                <a:rPr lang="en-US" altLang="en-US" sz="1400" dirty="0">
                  <a:latin typeface="Comic Sans MS" panose="030F0702030302020204" pitchFamily="66" charset="0"/>
                  <a:cs typeface="Arial" panose="020B0604020202020204" pitchFamily="34" charset="0"/>
                </a:rPr>
                <a:t>- </a:t>
              </a:r>
              <a:r>
                <a:rPr lang="en-US" altLang="en-US" sz="1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Functional Assessment </a:t>
              </a:r>
              <a:r>
                <a:rPr lang="en-US" altLang="en-US" sz="1400" dirty="0">
                  <a:latin typeface="Comic Sans MS" panose="030F0702030302020204" pitchFamily="66" charset="0"/>
                  <a:cs typeface="Arial" panose="020B0604020202020204" pitchFamily="34" charset="0"/>
                </a:rPr>
                <a:t>based…</a:t>
              </a:r>
              <a:r>
                <a:rPr lang="en-US" altLang="en-US" sz="1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Wraparound</a:t>
              </a:r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85" name="Group 14"/>
          <p:cNvGrpSpPr>
            <a:grpSpLocks/>
          </p:cNvGrpSpPr>
          <p:nvPr/>
        </p:nvGrpSpPr>
        <p:grpSpPr bwMode="auto">
          <a:xfrm>
            <a:off x="1313424" y="2821173"/>
            <a:ext cx="3522663" cy="2000248"/>
            <a:chOff x="155" y="1867"/>
            <a:chExt cx="2219" cy="1260"/>
          </a:xfrm>
        </p:grpSpPr>
        <p:sp>
          <p:nvSpPr>
            <p:cNvPr id="50200" name="Text Box 15"/>
            <p:cNvSpPr txBox="1">
              <a:spLocks noChangeArrowheads="1"/>
            </p:cNvSpPr>
            <p:nvPr/>
          </p:nvSpPr>
          <p:spPr bwMode="auto">
            <a:xfrm>
              <a:off x="155" y="1867"/>
              <a:ext cx="2219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Secondary Interventions/Tier 2:</a:t>
              </a:r>
              <a:endParaRPr lang="en-US" altLang="en-US" sz="1400" dirty="0" smtClean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Secondary/Tertiary-SLC teams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AVID; Mentor Moms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Credit Recovery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After School Matters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ELL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 Summer School/(Freshman Connection)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 Gear-Up</a:t>
              </a:r>
            </a:p>
            <a:p>
              <a:endParaRPr lang="en-US" altLang="en-US" sz="1200" u="sng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0201" name="Line 16"/>
            <p:cNvSpPr>
              <a:spLocks noChangeShapeType="1"/>
            </p:cNvSpPr>
            <p:nvPr/>
          </p:nvSpPr>
          <p:spPr bwMode="auto">
            <a:xfrm>
              <a:off x="1962" y="2097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6" name="Group 17"/>
          <p:cNvGrpSpPr>
            <a:grpSpLocks/>
          </p:cNvGrpSpPr>
          <p:nvPr/>
        </p:nvGrpSpPr>
        <p:grpSpPr bwMode="auto">
          <a:xfrm>
            <a:off x="6553762" y="3057710"/>
            <a:ext cx="4198938" cy="1384300"/>
            <a:chOff x="3648" y="1921"/>
            <a:chExt cx="2645" cy="872"/>
          </a:xfrm>
        </p:grpSpPr>
        <p:sp>
          <p:nvSpPr>
            <p:cNvPr id="50198" name="Text Box 18"/>
            <p:cNvSpPr txBox="1">
              <a:spLocks noChangeArrowheads="1"/>
            </p:cNvSpPr>
            <p:nvPr/>
          </p:nvSpPr>
          <p:spPr bwMode="auto">
            <a:xfrm>
              <a:off x="4176" y="1921"/>
              <a:ext cx="211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Secondary Interventions/Tier 2: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AVID, After School Matters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</a:t>
              </a:r>
              <a:r>
                <a:rPr lang="en-US" altLang="en-US" sz="1400" u="sng" dirty="0" err="1">
                  <a:latin typeface="Comic Sans MS" panose="030F0702030302020204" pitchFamily="66" charset="0"/>
                  <a:cs typeface="Arial" panose="020B0604020202020204" pitchFamily="34" charset="0"/>
                </a:rPr>
                <a:t>ELL;Gear-up</a:t>
              </a: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;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Summer School(freshman Connection)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In </a:t>
              </a:r>
              <a:r>
                <a:rPr lang="en-US" altLang="en-US" sz="1400" u="sng" dirty="0" err="1">
                  <a:latin typeface="Comic Sans MS" panose="030F0702030302020204" pitchFamily="66" charset="0"/>
                  <a:cs typeface="Arial" panose="020B0604020202020204" pitchFamily="34" charset="0"/>
                </a:rPr>
                <a:t>HouseTutoring</a:t>
              </a: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Mentor Moms</a:t>
              </a:r>
            </a:p>
            <a:p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0199" name="Line 19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7" name="Group 20"/>
          <p:cNvGrpSpPr>
            <a:grpSpLocks/>
          </p:cNvGrpSpPr>
          <p:nvPr/>
        </p:nvGrpSpPr>
        <p:grpSpPr bwMode="auto">
          <a:xfrm>
            <a:off x="1219760" y="4798754"/>
            <a:ext cx="4724400" cy="1598833"/>
            <a:chOff x="144" y="3013"/>
            <a:chExt cx="4447" cy="458"/>
          </a:xfrm>
        </p:grpSpPr>
        <p:sp>
          <p:nvSpPr>
            <p:cNvPr id="50196" name="Text Box 21"/>
            <p:cNvSpPr txBox="1">
              <a:spLocks noChangeArrowheads="1"/>
            </p:cNvSpPr>
            <p:nvPr/>
          </p:nvSpPr>
          <p:spPr bwMode="auto">
            <a:xfrm>
              <a:off x="144" y="3013"/>
              <a:ext cx="4447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Universal Intervention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Tier 1: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 In-House Tutoring; Summer 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School (freshman Connection),ASPIRA;_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Service Learning;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Attendance and </a:t>
              </a:r>
              <a:r>
                <a:rPr lang="en-US" altLang="en-US" sz="1400" u="sng" dirty="0" err="1">
                  <a:latin typeface="Comic Sans MS" panose="030F0702030302020204" pitchFamily="66" charset="0"/>
                  <a:cs typeface="Arial" panose="020B0604020202020204" pitchFamily="34" charset="0"/>
                </a:rPr>
                <a:t>Tardies</a:t>
              </a: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_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SLC; PARR; Freshman Seminar</a:t>
              </a:r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0197" name="Line 22"/>
            <p:cNvSpPr>
              <a:spLocks noChangeShapeType="1"/>
            </p:cNvSpPr>
            <p:nvPr/>
          </p:nvSpPr>
          <p:spPr bwMode="auto">
            <a:xfrm>
              <a:off x="2510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8" name="Group 23"/>
          <p:cNvGrpSpPr>
            <a:grpSpLocks/>
          </p:cNvGrpSpPr>
          <p:nvPr/>
        </p:nvGrpSpPr>
        <p:grpSpPr bwMode="auto">
          <a:xfrm>
            <a:off x="6325161" y="4657912"/>
            <a:ext cx="3960813" cy="1692276"/>
            <a:chOff x="4032" y="2929"/>
            <a:chExt cx="2495" cy="1066"/>
          </a:xfrm>
        </p:grpSpPr>
        <p:sp>
          <p:nvSpPr>
            <p:cNvPr id="50194" name="Text Box 24"/>
            <p:cNvSpPr txBox="1">
              <a:spLocks noChangeArrowheads="1"/>
            </p:cNvSpPr>
            <p:nvPr/>
          </p:nvSpPr>
          <p:spPr bwMode="auto">
            <a:xfrm>
              <a:off x="4512" y="2929"/>
              <a:ext cx="201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Universal Intervention/Tier 1: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-PARR</a:t>
              </a:r>
            </a:p>
            <a:p>
              <a:pPr>
                <a:buFontTx/>
                <a:buChar char="-"/>
              </a:pP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Attendance and Tardy</a:t>
              </a:r>
            </a:p>
            <a:p>
              <a:pPr>
                <a:buFontTx/>
                <a:buChar char="-"/>
              </a:pP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Small Learning Communities (SLC)</a:t>
              </a:r>
            </a:p>
            <a:p>
              <a:endParaRPr lang="en-US" altLang="en-US" sz="1200" u="sng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endParaRPr lang="en-US" altLang="en-US" sz="1200" u="sng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r>
                <a:rPr lang="en-US" altLang="en-US" sz="12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 </a:t>
              </a:r>
            </a:p>
            <a:p>
              <a:endParaRPr lang="en-US" altLang="en-US" sz="12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0195" name="Line 25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01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239988"/>
              </p:ext>
            </p:extLst>
          </p:nvPr>
        </p:nvGraphicFramePr>
        <p:xfrm>
          <a:off x="4267760" y="1914711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760" y="1914711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82261"/>
              </p:ext>
            </p:extLst>
          </p:nvPr>
        </p:nvGraphicFramePr>
        <p:xfrm>
          <a:off x="5639361" y="1914711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361" y="1914711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60375"/>
            <a:ext cx="8229600" cy="4508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b="1" dirty="0"/>
              <a:t>Designing School-Wide Systems for Student Success</a:t>
            </a:r>
            <a:br>
              <a:rPr lang="en-US" sz="2400" b="1" dirty="0"/>
            </a:br>
            <a:r>
              <a:rPr lang="en-US" sz="2400" b="1" i="1" dirty="0"/>
              <a:t>A Response to Intervention Model</a:t>
            </a:r>
          </a:p>
        </p:txBody>
      </p:sp>
      <p:sp>
        <p:nvSpPr>
          <p:cNvPr id="50192" name="Text Box 29"/>
          <p:cNvSpPr txBox="1">
            <a:spLocks noChangeArrowheads="1"/>
          </p:cNvSpPr>
          <p:nvPr/>
        </p:nvSpPr>
        <p:spPr bwMode="auto">
          <a:xfrm>
            <a:off x="1600760" y="1381310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Academic Systems</a:t>
            </a:r>
          </a:p>
        </p:txBody>
      </p:sp>
      <p:sp>
        <p:nvSpPr>
          <p:cNvPr id="50193" name="Text Box 30"/>
          <p:cNvSpPr txBox="1">
            <a:spLocks noChangeArrowheads="1"/>
          </p:cNvSpPr>
          <p:nvPr/>
        </p:nvSpPr>
        <p:spPr bwMode="auto">
          <a:xfrm>
            <a:off x="6782361" y="145751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Behavioral Systems</a:t>
            </a:r>
          </a:p>
        </p:txBody>
      </p:sp>
    </p:spTree>
    <p:extLst>
      <p:ext uri="{BB962C8B-B14F-4D97-AF65-F5344CB8AC3E}">
        <p14:creationId xmlns:p14="http://schemas.microsoft.com/office/powerpoint/2010/main" val="1982808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Positive Outcomes SWPBS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894"/>
            <a:ext cx="10515600" cy="4351338"/>
          </a:xfrm>
        </p:spPr>
        <p:txBody>
          <a:bodyPr/>
          <a:lstStyle/>
          <a:p>
            <a:r>
              <a:rPr lang="en-US" dirty="0" smtClean="0"/>
              <a:t>21,000 US Schools, fewer high schools</a:t>
            </a:r>
          </a:p>
          <a:p>
            <a:r>
              <a:rPr lang="en-US" dirty="0" smtClean="0"/>
              <a:t>Increases in student attendance</a:t>
            </a:r>
          </a:p>
          <a:p>
            <a:r>
              <a:rPr lang="en-US" dirty="0" smtClean="0"/>
              <a:t>Decreases in behavior problems (Freeman et al., 2016)</a:t>
            </a:r>
          </a:p>
          <a:p>
            <a:r>
              <a:rPr lang="en-US" dirty="0" smtClean="0"/>
              <a:t>Decreases in problems in non-classroom settings (Bohanon,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1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Calibri Light"/>
                <a:cs typeface="Calibri Light"/>
                <a:sym typeface="Charcoal CY" charset="-52"/>
              </a:rPr>
              <a:t>Study of FBA In School Implementation, Thailand </a:t>
            </a:r>
            <a:r>
              <a:rPr lang="en-US" altLang="en-US" sz="1300" dirty="0" err="1" smtClean="0">
                <a:latin typeface="Charcoal CY" charset="-52"/>
                <a:sym typeface="Charcoal CY" charset="-52"/>
              </a:rPr>
              <a:t>Opartkiattikul</a:t>
            </a:r>
            <a:r>
              <a:rPr lang="en-US" altLang="en-US" sz="1300" dirty="0" smtClean="0">
                <a:latin typeface="Charcoal CY" charset="-52"/>
                <a:sym typeface="Charcoal CY" charset="-52"/>
              </a:rPr>
              <a:t>, 2014</a:t>
            </a:r>
            <a:r>
              <a:rPr lang="en-US" altLang="en-US" sz="1300" dirty="0">
                <a:latin typeface="Charcoal CY" charset="-52"/>
                <a:sym typeface="Charcoal CY" charset="-52"/>
              </a:rPr>
              <a:t/>
            </a:r>
            <a:br>
              <a:rPr lang="en-US" altLang="en-US" sz="1300" dirty="0">
                <a:latin typeface="Charcoal CY" charset="-52"/>
                <a:sym typeface="Charcoal CY" charset="-52"/>
              </a:rPr>
            </a:br>
            <a:endParaRPr lang="en-US" sz="13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734131"/>
              </p:ext>
            </p:extLst>
          </p:nvPr>
        </p:nvGraphicFramePr>
        <p:xfrm>
          <a:off x="3359919" y="2526445"/>
          <a:ext cx="56166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1812" y="1734332"/>
            <a:ext cx="6048375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Time sampling outcomes for 5 target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behaviours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 of the target students 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912254" y="2769923"/>
            <a:ext cx="2646" cy="284030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583892" y="2769923"/>
            <a:ext cx="7408" cy="284030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75629" y="2696898"/>
            <a:ext cx="1071563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9pPr>
          </a:lstStyle>
          <a:p>
            <a:pPr algn="ctr" eaLnBrk="1" hangingPunct="1"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Prior to PD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2617" y="2696898"/>
            <a:ext cx="1071562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9pPr>
          </a:lstStyle>
          <a:p>
            <a:pPr algn="ctr" eaLnBrk="1" hangingPunct="1"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During PD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6942" y="2696898"/>
            <a:ext cx="1071562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727272"/>
                </a:solidFill>
                <a:latin typeface="Marker Felt" charset="0"/>
                <a:ea typeface="ヒラギノ明朝 ProN W3" charset="-128"/>
                <a:cs typeface="+mn-cs"/>
                <a:sym typeface="Marker Felt" charset="0"/>
              </a:defRPr>
            </a:lvl9pPr>
          </a:lstStyle>
          <a:p>
            <a:pPr algn="ctr" eaLnBrk="1" hangingPunct="1">
              <a:defRPr/>
            </a:pPr>
            <a:r>
              <a:rPr lang="en-US" sz="110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After PD</a:t>
            </a:r>
          </a:p>
        </p:txBody>
      </p:sp>
    </p:spTree>
    <p:extLst>
      <p:ext uri="{BB962C8B-B14F-4D97-AF65-F5344CB8AC3E}">
        <p14:creationId xmlns:p14="http://schemas.microsoft.com/office/powerpoint/2010/main" val="83923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Napkin 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You are at a function for your school. A colleague says they heard about this schoolwide PBIS approach. They asked you what it was about.</a:t>
            </a:r>
          </a:p>
          <a:p>
            <a:endParaRPr lang="en-US" dirty="0"/>
          </a:p>
          <a:p>
            <a:pPr lvl="1"/>
            <a:r>
              <a:rPr lang="en-US" dirty="0" smtClean="0"/>
              <a:t>On your napkin, draw or write out what you think schoolwide PBIS is</a:t>
            </a:r>
          </a:p>
          <a:p>
            <a:pPr lvl="1"/>
            <a:r>
              <a:rPr lang="en-US" dirty="0" smtClean="0"/>
              <a:t>Next, find a new friend and share your overview for two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9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Systems and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Making a Purchase</a:t>
            </a:r>
          </a:p>
        </p:txBody>
      </p:sp>
      <p:pic>
        <p:nvPicPr>
          <p:cNvPr id="56322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133600"/>
            <a:ext cx="3867150" cy="2362200"/>
          </a:xfrm>
        </p:spPr>
      </p:pic>
      <p:sp>
        <p:nvSpPr>
          <p:cNvPr id="56323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338388"/>
            <a:ext cx="4038600" cy="4525962"/>
          </a:xfrm>
        </p:spPr>
        <p:txBody>
          <a:bodyPr/>
          <a:lstStyle/>
          <a:p>
            <a:r>
              <a:rPr lang="en-US" altLang="en-US" dirty="0" smtClean="0"/>
              <a:t>List out the steps you or family member took the last time you made a large purchase…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2286000" y="6477000"/>
            <a:ext cx="230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bestig.blogspot.com </a:t>
            </a:r>
          </a:p>
        </p:txBody>
      </p:sp>
    </p:spTree>
    <p:extLst>
      <p:ext uri="{BB962C8B-B14F-4D97-AF65-F5344CB8AC3E}">
        <p14:creationId xmlns:p14="http://schemas.microsoft.com/office/powerpoint/2010/main" val="194670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1905000" y="-3048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Steps</a:t>
            </a:r>
          </a:p>
        </p:txBody>
      </p:sp>
      <p:sp>
        <p:nvSpPr>
          <p:cNvPr id="57346" name="TextBox 4"/>
          <p:cNvSpPr txBox="1">
            <a:spLocks noChangeArrowheads="1"/>
          </p:cNvSpPr>
          <p:nvPr/>
        </p:nvSpPr>
        <p:spPr bwMode="auto">
          <a:xfrm>
            <a:off x="1639889" y="6448426"/>
            <a:ext cx="1895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"/>
              <a:t>Car </a:t>
            </a:r>
            <a:r>
              <a:rPr lang="en-US" altLang="en-US" sz="400">
                <a:hlinkClick r:id="rId3"/>
              </a:rPr>
              <a:t>http://www.prweb.com/releases/2012/8/prweb9815542.htm</a:t>
            </a:r>
            <a:endParaRPr lang="en-US" altLang="en-US" sz="400"/>
          </a:p>
          <a:p>
            <a:pPr eaLnBrk="1" hangingPunct="1"/>
            <a:r>
              <a:rPr lang="en-US" altLang="en-US" sz="400"/>
              <a:t>Research </a:t>
            </a:r>
            <a:r>
              <a:rPr lang="en-US" altLang="en-US" sz="400">
                <a:hlinkClick r:id="rId4"/>
              </a:rPr>
              <a:t>http://www.uic.edu/uic/research/</a:t>
            </a:r>
            <a:r>
              <a:rPr lang="en-US" altLang="en-US" sz="400"/>
              <a:t> </a:t>
            </a:r>
          </a:p>
          <a:p>
            <a:pPr eaLnBrk="1" hangingPunct="1"/>
            <a:r>
              <a:rPr lang="en-US" altLang="en-US" sz="400"/>
              <a:t>Test drive </a:t>
            </a:r>
            <a:r>
              <a:rPr lang="en-US" altLang="en-US" sz="400">
                <a:hlinkClick r:id="rId5"/>
              </a:rPr>
              <a:t>http://www.familyhyundai.com/family-hyundai-customer-reviews/</a:t>
            </a:r>
            <a:endParaRPr lang="en-US" altLang="en-US" sz="400"/>
          </a:p>
          <a:p>
            <a:pPr eaLnBrk="1" hangingPunct="1"/>
            <a:r>
              <a:rPr lang="en-US" altLang="en-US" sz="400"/>
              <a:t>Contract http://www.icts.uiowa.edu/content/contract-negotiation 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685801"/>
            <a:ext cx="327025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685801"/>
            <a:ext cx="4038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4" y="3733800"/>
            <a:ext cx="32908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733800"/>
            <a:ext cx="41322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7010401" y="3027363"/>
            <a:ext cx="1503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Research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2743200" y="3033713"/>
            <a:ext cx="239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Consider Needs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3341688" y="6002338"/>
            <a:ext cx="123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Sample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7391401" y="6002338"/>
            <a:ext cx="1281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Sign Up</a:t>
            </a:r>
          </a:p>
        </p:txBody>
      </p:sp>
      <p:sp>
        <p:nvSpPr>
          <p:cNvPr id="14" name="&quot;No&quot; Symbol 13"/>
          <p:cNvSpPr/>
          <p:nvPr/>
        </p:nvSpPr>
        <p:spPr>
          <a:xfrm>
            <a:off x="6391275" y="3495676"/>
            <a:ext cx="2743200" cy="2563813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Not First!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8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1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+mj-ea"/>
                <a:cs typeface="+mj-cs"/>
              </a:rPr>
              <a:t>What do we know about implementation 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34400" cy="4525963"/>
          </a:xfrm>
        </p:spPr>
        <p:txBody>
          <a:bodyPr/>
          <a:lstStyle/>
          <a:p>
            <a:r>
              <a:rPr lang="en-US" altLang="en-US" dirty="0" smtClean="0"/>
              <a:t>Successful systems change  </a:t>
            </a:r>
            <a:r>
              <a:rPr lang="en-US" altLang="en-US" sz="1500" dirty="0"/>
              <a:t>(Kotter, 1995)</a:t>
            </a:r>
          </a:p>
          <a:p>
            <a:pPr lvl="1"/>
            <a:r>
              <a:rPr lang="en-US" altLang="en-US" b="1" dirty="0" smtClean="0"/>
              <a:t>Created sense of urgency</a:t>
            </a:r>
          </a:p>
          <a:p>
            <a:pPr lvl="1"/>
            <a:r>
              <a:rPr lang="en-US" altLang="en-US" dirty="0" smtClean="0"/>
              <a:t>Core group of leaders</a:t>
            </a:r>
          </a:p>
          <a:p>
            <a:pPr lvl="1"/>
            <a:r>
              <a:rPr lang="en-US" altLang="en-US" dirty="0" smtClean="0"/>
              <a:t>Long-term vision for change</a:t>
            </a:r>
          </a:p>
          <a:p>
            <a:r>
              <a:rPr lang="en-US" altLang="en-US" dirty="0" smtClean="0"/>
              <a:t>Implementation occurs in stages </a:t>
            </a:r>
            <a:r>
              <a:rPr lang="en-US" altLang="en-US" sz="1400" dirty="0" smtClean="0"/>
              <a:t>(Blasé, et a;. 2015)</a:t>
            </a:r>
            <a:endParaRPr lang="en-US" altLang="en-US" sz="1400" dirty="0"/>
          </a:p>
          <a:p>
            <a:pPr lvl="1"/>
            <a:r>
              <a:rPr lang="en-US" altLang="en-US" b="1" dirty="0"/>
              <a:t>Exploration</a:t>
            </a:r>
          </a:p>
          <a:p>
            <a:pPr lvl="1"/>
            <a:r>
              <a:rPr lang="en-US" altLang="en-US" dirty="0"/>
              <a:t>Installation</a:t>
            </a:r>
          </a:p>
          <a:p>
            <a:pPr lvl="1"/>
            <a:r>
              <a:rPr lang="en-US" altLang="en-US" dirty="0"/>
              <a:t>Initial Implementation</a:t>
            </a:r>
          </a:p>
          <a:p>
            <a:pPr lvl="1"/>
            <a:endParaRPr lang="en-US" altLang="en-US" b="1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30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01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Decide if you want to try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1295400"/>
            <a:ext cx="8128000" cy="517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17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Picture 2" descr="C:\Users\hbohano\AppData\Local\Microsoft\Windows\Temporary Internet Files\Content.Outlook\63X55WEF\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93700"/>
            <a:ext cx="81280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0" y="4495800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ea typeface="+mj-ea"/>
                <a:cs typeface="+mj-cs"/>
              </a:rPr>
              <a:t>Exploration Examples From 4 High Schools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US" b="1" dirty="0" smtClean="0">
                <a:ea typeface="ＭＳ Ｐゴシック" charset="0"/>
              </a:rPr>
              <a:t>Communication - timeliness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 </a:t>
            </a:r>
            <a:r>
              <a:rPr lang="en-US" b="1" dirty="0" smtClean="0">
                <a:ea typeface="ＭＳ Ｐゴシック" charset="0"/>
              </a:rPr>
              <a:t>School climate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 Efficient meetings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 Integration of PD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 Work with PLCs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Define academic and behavior expectations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Use data for decisions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Braid initiatives </a:t>
            </a:r>
          </a:p>
          <a:p>
            <a:pPr lvl="1">
              <a:defRPr/>
            </a:pPr>
            <a:endParaRPr lang="en-US" dirty="0" smtClean="0">
              <a:ea typeface="ＭＳ Ｐゴシック" charset="0"/>
            </a:endParaRPr>
          </a:p>
          <a:p>
            <a:pPr lvl="1">
              <a:buFontTx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Align administrative supports with strategies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Students within special 	support needs</a:t>
            </a:r>
          </a:p>
          <a:p>
            <a:pPr lvl="1">
              <a:defRPr/>
            </a:pPr>
            <a:r>
              <a:rPr lang="en-US" b="1" dirty="0" smtClean="0">
                <a:ea typeface="ＭＳ Ｐゴシック" charset="0"/>
              </a:rPr>
              <a:t>Need for increased school spirit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Distribute roles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Parental involvement 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2819400" y="6178550"/>
            <a:ext cx="8820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See example  of questions: </a:t>
            </a:r>
            <a:r>
              <a:rPr lang="en-US" altLang="en-US" sz="1800" dirty="0">
                <a:hlinkClick r:id="rId3"/>
              </a:rPr>
              <a:t>http://www.hankbohanon.net</a:t>
            </a:r>
            <a:r>
              <a:rPr lang="en-US" altLang="en-US" sz="1800" dirty="0"/>
              <a:t>  </a:t>
            </a:r>
            <a:r>
              <a:rPr lang="en-US" altLang="en-US" sz="1800" dirty="0" smtClean="0"/>
              <a:t>(Suggested Resources </a:t>
            </a:r>
            <a:r>
              <a:rPr lang="en-US" altLang="en-US" sz="1800" dirty="0"/>
              <a:t>tab)</a:t>
            </a:r>
          </a:p>
        </p:txBody>
      </p:sp>
    </p:spTree>
    <p:extLst>
      <p:ext uri="{BB962C8B-B14F-4D97-AF65-F5344CB8AC3E}">
        <p14:creationId xmlns:p14="http://schemas.microsoft.com/office/powerpoint/2010/main" val="37433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/>
              <a:t>Show Similar Example</a:t>
            </a:r>
          </a:p>
        </p:txBody>
      </p:sp>
      <p:graphicFrame>
        <p:nvGraphicFramePr>
          <p:cNvPr id="5" name="Object 11"/>
          <p:cNvGraphicFramePr>
            <a:graphicFrameLocks noGrp="1"/>
          </p:cNvGraphicFramePr>
          <p:nvPr>
            <p:ph idx="1"/>
          </p:nvPr>
        </p:nvGraphicFramePr>
        <p:xfrm>
          <a:off x="2032000" y="1270000"/>
          <a:ext cx="81280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7162800" y="6334126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400"/>
              <a:t>Joe Zima, LMSW, Behavior Specialist St Clair County RESA</a:t>
            </a:r>
          </a:p>
        </p:txBody>
      </p:sp>
    </p:spTree>
    <p:extLst>
      <p:ext uri="{BB962C8B-B14F-4D97-AF65-F5344CB8AC3E}">
        <p14:creationId xmlns:p14="http://schemas.microsoft.com/office/powerpoint/2010/main" val="27876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667001" y="6324600"/>
            <a:ext cx="4355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PBS Self-Assessment Survey – </a:t>
            </a:r>
            <a:r>
              <a:rPr lang="en-US" dirty="0">
                <a:hlinkClick r:id="rId3"/>
              </a:rPr>
              <a:t>www.pbis.org</a:t>
            </a:r>
            <a:r>
              <a:rPr lang="en-US" dirty="0"/>
              <a:t> 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2346"/>
            <a:ext cx="7924800" cy="567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9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2"/>
          <p:cNvSpPr txBox="1">
            <a:spLocks noChangeArrowheads="1"/>
          </p:cNvSpPr>
          <p:nvPr/>
        </p:nvSpPr>
        <p:spPr bwMode="auto">
          <a:xfrm>
            <a:off x="4706120" y="2045016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1-5%</a:t>
            </a: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5772920" y="2045016"/>
            <a:ext cx="534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1-5%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4325120" y="2807016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5-10%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6001520" y="2807016"/>
            <a:ext cx="628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5-10%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3715521" y="4405331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>
                <a:latin typeface="Comic Sans MS" panose="030F0702030302020204" pitchFamily="66" charset="0"/>
                <a:cs typeface="Arial" panose="020B0604020202020204" pitchFamily="34" charset="0"/>
              </a:rPr>
              <a:t>80-90%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6458721" y="4177027"/>
            <a:ext cx="747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Comic Sans MS" panose="030F0702030302020204" pitchFamily="66" charset="0"/>
                <a:cs typeface="Arial" panose="020B0604020202020204" pitchFamily="34" charset="0"/>
              </a:rPr>
              <a:t>80-90%</a:t>
            </a:r>
          </a:p>
        </p:txBody>
      </p:sp>
      <p:grpSp>
        <p:nvGrpSpPr>
          <p:cNvPr id="50183" name="Group 8"/>
          <p:cNvGrpSpPr>
            <a:grpSpLocks/>
          </p:cNvGrpSpPr>
          <p:nvPr/>
        </p:nvGrpSpPr>
        <p:grpSpPr bwMode="auto">
          <a:xfrm>
            <a:off x="1158057" y="1762445"/>
            <a:ext cx="3890963" cy="954088"/>
            <a:chOff x="165" y="1360"/>
            <a:chExt cx="2451" cy="601"/>
          </a:xfrm>
        </p:grpSpPr>
        <p:sp>
          <p:nvSpPr>
            <p:cNvPr id="50204" name="Text Box 9"/>
            <p:cNvSpPr txBox="1">
              <a:spLocks noChangeArrowheads="1"/>
            </p:cNvSpPr>
            <p:nvPr/>
          </p:nvSpPr>
          <p:spPr bwMode="auto">
            <a:xfrm>
              <a:off x="165" y="1360"/>
              <a:ext cx="2451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Tertiary Interventions/Tier 3:</a:t>
              </a:r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*Young Leaders                                  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*National Honor Society; Eyes on the World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Secondary/Tertiary-SLC teams</a:t>
              </a:r>
            </a:p>
          </p:txBody>
        </p:sp>
        <p:sp>
          <p:nvSpPr>
            <p:cNvPr id="50205" name="Line 10"/>
            <p:cNvSpPr>
              <a:spLocks noChangeShapeType="1"/>
            </p:cNvSpPr>
            <p:nvPr/>
          </p:nvSpPr>
          <p:spPr bwMode="auto">
            <a:xfrm>
              <a:off x="1968" y="1536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4" name="Group 11"/>
          <p:cNvGrpSpPr>
            <a:grpSpLocks/>
          </p:cNvGrpSpPr>
          <p:nvPr/>
        </p:nvGrpSpPr>
        <p:grpSpPr bwMode="auto">
          <a:xfrm>
            <a:off x="6380940" y="1892615"/>
            <a:ext cx="4608516" cy="738187"/>
            <a:chOff x="3455" y="1345"/>
            <a:chExt cx="2903" cy="465"/>
          </a:xfrm>
        </p:grpSpPr>
        <p:sp>
          <p:nvSpPr>
            <p:cNvPr id="50202" name="Line 12"/>
            <p:cNvSpPr>
              <a:spLocks noChangeShapeType="1"/>
            </p:cNvSpPr>
            <p:nvPr/>
          </p:nvSpPr>
          <p:spPr bwMode="auto">
            <a:xfrm rot="10779537">
              <a:off x="3455" y="153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Text Box 13"/>
            <p:cNvSpPr txBox="1">
              <a:spLocks noChangeArrowheads="1"/>
            </p:cNvSpPr>
            <p:nvPr/>
          </p:nvSpPr>
          <p:spPr bwMode="auto">
            <a:xfrm>
              <a:off x="3840" y="1345"/>
              <a:ext cx="2518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Tertiary Intervention/Tier 3:</a:t>
              </a:r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r>
                <a:rPr lang="en-US" altLang="en-US" sz="1400" dirty="0">
                  <a:latin typeface="Comic Sans MS" panose="030F0702030302020204" pitchFamily="66" charset="0"/>
                  <a:cs typeface="Arial" panose="020B0604020202020204" pitchFamily="34" charset="0"/>
                </a:rPr>
                <a:t>- </a:t>
              </a:r>
              <a:r>
                <a:rPr lang="en-US" altLang="en-US" sz="1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Functional Assessment </a:t>
              </a:r>
              <a:r>
                <a:rPr lang="en-US" altLang="en-US" sz="1400" dirty="0">
                  <a:latin typeface="Comic Sans MS" panose="030F0702030302020204" pitchFamily="66" charset="0"/>
                  <a:cs typeface="Arial" panose="020B0604020202020204" pitchFamily="34" charset="0"/>
                </a:rPr>
                <a:t>based…</a:t>
              </a:r>
              <a:r>
                <a:rPr lang="en-US" altLang="en-US" sz="1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Wraparound</a:t>
              </a:r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85" name="Group 14"/>
          <p:cNvGrpSpPr>
            <a:grpSpLocks/>
          </p:cNvGrpSpPr>
          <p:nvPr/>
        </p:nvGrpSpPr>
        <p:grpSpPr bwMode="auto">
          <a:xfrm>
            <a:off x="1142184" y="2721290"/>
            <a:ext cx="3522663" cy="2000248"/>
            <a:chOff x="155" y="1867"/>
            <a:chExt cx="2219" cy="1260"/>
          </a:xfrm>
        </p:grpSpPr>
        <p:sp>
          <p:nvSpPr>
            <p:cNvPr id="50200" name="Text Box 15"/>
            <p:cNvSpPr txBox="1">
              <a:spLocks noChangeArrowheads="1"/>
            </p:cNvSpPr>
            <p:nvPr/>
          </p:nvSpPr>
          <p:spPr bwMode="auto">
            <a:xfrm>
              <a:off x="155" y="1867"/>
              <a:ext cx="2219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Secondary Interventions/Tier 2:</a:t>
              </a:r>
              <a:endParaRPr lang="en-US" altLang="en-US" sz="1400" dirty="0" smtClean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Secondary/Tertiary-SLC teams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AVID; Mentor Moms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Credit Recovery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After School Matters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ELL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 Summer School/(Freshman Connection)</a:t>
              </a:r>
            </a:p>
            <a:p>
              <a:r>
                <a:rPr lang="en-US" altLang="en-US" sz="1400" u="sng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 Gear-Up</a:t>
              </a:r>
            </a:p>
            <a:p>
              <a:endParaRPr lang="en-US" altLang="en-US" sz="1200" u="sng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0201" name="Line 16"/>
            <p:cNvSpPr>
              <a:spLocks noChangeShapeType="1"/>
            </p:cNvSpPr>
            <p:nvPr/>
          </p:nvSpPr>
          <p:spPr bwMode="auto">
            <a:xfrm>
              <a:off x="1962" y="2097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6" name="Group 17"/>
          <p:cNvGrpSpPr>
            <a:grpSpLocks/>
          </p:cNvGrpSpPr>
          <p:nvPr/>
        </p:nvGrpSpPr>
        <p:grpSpPr bwMode="auto">
          <a:xfrm>
            <a:off x="6382522" y="2957827"/>
            <a:ext cx="4198938" cy="1384300"/>
            <a:chOff x="3648" y="1921"/>
            <a:chExt cx="2645" cy="872"/>
          </a:xfrm>
        </p:grpSpPr>
        <p:sp>
          <p:nvSpPr>
            <p:cNvPr id="50198" name="Text Box 18"/>
            <p:cNvSpPr txBox="1">
              <a:spLocks noChangeArrowheads="1"/>
            </p:cNvSpPr>
            <p:nvPr/>
          </p:nvSpPr>
          <p:spPr bwMode="auto">
            <a:xfrm>
              <a:off x="4176" y="1921"/>
              <a:ext cx="2117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Secondary Interventions/Tier 2: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AVID, After School Matters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</a:t>
              </a:r>
              <a:r>
                <a:rPr lang="en-US" altLang="en-US" sz="1400" u="sng" dirty="0" err="1">
                  <a:latin typeface="Comic Sans MS" panose="030F0702030302020204" pitchFamily="66" charset="0"/>
                  <a:cs typeface="Arial" panose="020B0604020202020204" pitchFamily="34" charset="0"/>
                </a:rPr>
                <a:t>ELL;Gear-up</a:t>
              </a: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;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Summer School(freshman Connection)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In </a:t>
              </a:r>
              <a:r>
                <a:rPr lang="en-US" altLang="en-US" sz="1400" u="sng" dirty="0" err="1">
                  <a:latin typeface="Comic Sans MS" panose="030F0702030302020204" pitchFamily="66" charset="0"/>
                  <a:cs typeface="Arial" panose="020B0604020202020204" pitchFamily="34" charset="0"/>
                </a:rPr>
                <a:t>HouseTutoring</a:t>
              </a: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Mentor Moms</a:t>
              </a:r>
            </a:p>
            <a:p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0199" name="Line 19"/>
            <p:cNvSpPr>
              <a:spLocks noChangeShapeType="1"/>
            </p:cNvSpPr>
            <p:nvPr/>
          </p:nvSpPr>
          <p:spPr bwMode="auto">
            <a:xfrm rot="10739161">
              <a:off x="3648" y="2016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7" name="Group 20"/>
          <p:cNvGrpSpPr>
            <a:grpSpLocks/>
          </p:cNvGrpSpPr>
          <p:nvPr/>
        </p:nvGrpSpPr>
        <p:grpSpPr bwMode="auto">
          <a:xfrm>
            <a:off x="1048520" y="4698871"/>
            <a:ext cx="4724400" cy="1598833"/>
            <a:chOff x="144" y="3013"/>
            <a:chExt cx="4447" cy="458"/>
          </a:xfrm>
        </p:grpSpPr>
        <p:sp>
          <p:nvSpPr>
            <p:cNvPr id="50196" name="Text Box 21"/>
            <p:cNvSpPr txBox="1">
              <a:spLocks noChangeArrowheads="1"/>
            </p:cNvSpPr>
            <p:nvPr/>
          </p:nvSpPr>
          <p:spPr bwMode="auto">
            <a:xfrm>
              <a:off x="144" y="3013"/>
              <a:ext cx="4447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Universal Intervention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Tier 1: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 In-House Tutoring; Summer 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School (freshman Connection),ASPIRA;_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Service Learning;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Attendance and </a:t>
              </a:r>
              <a:r>
                <a:rPr lang="en-US" altLang="en-US" sz="1400" u="sng" dirty="0" err="1">
                  <a:latin typeface="Comic Sans MS" panose="030F0702030302020204" pitchFamily="66" charset="0"/>
                  <a:cs typeface="Arial" panose="020B0604020202020204" pitchFamily="34" charset="0"/>
                </a:rPr>
                <a:t>Tardies</a:t>
              </a: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_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SLC; PARR; Freshman Seminar</a:t>
              </a:r>
              <a:endParaRPr lang="en-US" altLang="en-US" sz="14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0197" name="Line 22"/>
            <p:cNvSpPr>
              <a:spLocks noChangeShapeType="1"/>
            </p:cNvSpPr>
            <p:nvPr/>
          </p:nvSpPr>
          <p:spPr bwMode="auto">
            <a:xfrm>
              <a:off x="2510" y="3024"/>
              <a:ext cx="336" cy="0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188" name="Group 23"/>
          <p:cNvGrpSpPr>
            <a:grpSpLocks/>
          </p:cNvGrpSpPr>
          <p:nvPr/>
        </p:nvGrpSpPr>
        <p:grpSpPr bwMode="auto">
          <a:xfrm>
            <a:off x="6153921" y="4558029"/>
            <a:ext cx="3960813" cy="1692276"/>
            <a:chOff x="4032" y="2929"/>
            <a:chExt cx="2495" cy="1066"/>
          </a:xfrm>
        </p:grpSpPr>
        <p:sp>
          <p:nvSpPr>
            <p:cNvPr id="50194" name="Text Box 24"/>
            <p:cNvSpPr txBox="1">
              <a:spLocks noChangeArrowheads="1"/>
            </p:cNvSpPr>
            <p:nvPr/>
          </p:nvSpPr>
          <p:spPr bwMode="auto">
            <a:xfrm>
              <a:off x="4512" y="2929"/>
              <a:ext cx="2015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Universal Intervention/Tier 1:</a:t>
              </a:r>
            </a:p>
            <a:p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-PARR</a:t>
              </a:r>
            </a:p>
            <a:p>
              <a:pPr>
                <a:buFontTx/>
                <a:buChar char="-"/>
              </a:pP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Attendance and Tardy</a:t>
              </a:r>
            </a:p>
            <a:p>
              <a:pPr>
                <a:buFontTx/>
                <a:buChar char="-"/>
              </a:pPr>
              <a:r>
                <a:rPr lang="en-US" altLang="en-US" sz="14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- Small Learning Communities (SLC)</a:t>
              </a:r>
            </a:p>
            <a:p>
              <a:endParaRPr lang="en-US" altLang="en-US" sz="1200" u="sng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endParaRPr lang="en-US" altLang="en-US" sz="1200" u="sng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r>
                <a:rPr lang="en-US" altLang="en-US" sz="1200" u="sng" dirty="0">
                  <a:latin typeface="Comic Sans MS" panose="030F0702030302020204" pitchFamily="66" charset="0"/>
                  <a:cs typeface="Arial" panose="020B0604020202020204" pitchFamily="34" charset="0"/>
                </a:rPr>
                <a:t> </a:t>
              </a:r>
            </a:p>
            <a:p>
              <a:endParaRPr lang="en-US" altLang="en-US" sz="1200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50195" name="Line 25"/>
            <p:cNvSpPr>
              <a:spLocks noChangeShapeType="1"/>
            </p:cNvSpPr>
            <p:nvPr/>
          </p:nvSpPr>
          <p:spPr bwMode="auto">
            <a:xfrm rot="10779294">
              <a:off x="4032" y="3024"/>
              <a:ext cx="336" cy="1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018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791485"/>
              </p:ext>
            </p:extLst>
          </p:nvPr>
        </p:nvGraphicFramePr>
        <p:xfrm>
          <a:off x="4096520" y="1814828"/>
          <a:ext cx="1295400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Drawing" r:id="rId4" imgW="1304925" imgH="4419600" progId="">
                  <p:embed/>
                </p:oleObj>
              </mc:Choice>
              <mc:Fallback>
                <p:oleObj name="Drawing" r:id="rId4" imgW="1304925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520" y="1814828"/>
                        <a:ext cx="1295400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397567"/>
              </p:ext>
            </p:extLst>
          </p:nvPr>
        </p:nvGraphicFramePr>
        <p:xfrm>
          <a:off x="5468121" y="1814828"/>
          <a:ext cx="12858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Drawing" r:id="rId6" imgW="1295400" imgH="4419600" progId="">
                  <p:embed/>
                </p:oleObj>
              </mc:Choice>
              <mc:Fallback>
                <p:oleObj name="Drawing" r:id="rId6" imgW="1295400" imgH="441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121" y="1814828"/>
                        <a:ext cx="12858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60375"/>
            <a:ext cx="8229600" cy="4508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dirty="0"/>
              <a:t>Designing School-Wide Systems for Student Success</a:t>
            </a:r>
            <a:br>
              <a:rPr lang="en-US" sz="2400" dirty="0"/>
            </a:br>
            <a:r>
              <a:rPr lang="en-US" sz="2400" i="1" dirty="0"/>
              <a:t>A Response to Intervention Model</a:t>
            </a:r>
          </a:p>
        </p:txBody>
      </p:sp>
      <p:sp>
        <p:nvSpPr>
          <p:cNvPr id="50192" name="Text Box 29"/>
          <p:cNvSpPr txBox="1">
            <a:spLocks noChangeArrowheads="1"/>
          </p:cNvSpPr>
          <p:nvPr/>
        </p:nvSpPr>
        <p:spPr bwMode="auto">
          <a:xfrm>
            <a:off x="1429520" y="1281427"/>
            <a:ext cx="296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Academic Systems</a:t>
            </a:r>
          </a:p>
        </p:txBody>
      </p:sp>
      <p:sp>
        <p:nvSpPr>
          <p:cNvPr id="50193" name="Text Box 30"/>
          <p:cNvSpPr txBox="1">
            <a:spLocks noChangeArrowheads="1"/>
          </p:cNvSpPr>
          <p:nvPr/>
        </p:nvSpPr>
        <p:spPr bwMode="auto">
          <a:xfrm>
            <a:off x="6611121" y="1357627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Behavioral Systems</a:t>
            </a:r>
          </a:p>
        </p:txBody>
      </p:sp>
    </p:spTree>
    <p:extLst>
      <p:ext uri="{BB962C8B-B14F-4D97-AF65-F5344CB8AC3E}">
        <p14:creationId xmlns:p14="http://schemas.microsoft.com/office/powerpoint/2010/main" val="2940664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1" y="228601"/>
            <a:ext cx="53038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1" y="3505201"/>
            <a:ext cx="530383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763000" y="2743201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our priority months for support?</a:t>
            </a:r>
          </a:p>
        </p:txBody>
      </p:sp>
    </p:spTree>
    <p:extLst>
      <p:ext uri="{BB962C8B-B14F-4D97-AF65-F5344CB8AC3E}">
        <p14:creationId xmlns:p14="http://schemas.microsoft.com/office/powerpoint/2010/main" val="294113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Build Case with Data: </a:t>
            </a:r>
            <a:br>
              <a:rPr lang="en-US" dirty="0" smtClean="0"/>
            </a:br>
            <a:r>
              <a:rPr lang="en-US" dirty="0" smtClean="0"/>
              <a:t>Create Urgency </a:t>
            </a:r>
            <a:r>
              <a:rPr lang="en-US" sz="2800" dirty="0"/>
              <a:t>(Kotter, 1995)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3058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 Writing a referral is not a bad thing, it is necessary!</a:t>
            </a:r>
          </a:p>
          <a:p>
            <a:pPr eaLnBrk="1" hangingPunct="1"/>
            <a:r>
              <a:rPr lang="en-US" dirty="0" smtClean="0"/>
              <a:t> We hope you have fewer reasons</a:t>
            </a:r>
          </a:p>
          <a:p>
            <a:pPr eaLnBrk="1" hangingPunct="1"/>
            <a:r>
              <a:rPr lang="en-US" dirty="0" smtClean="0"/>
              <a:t> Instructional time given to referrals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	(20 Minutes per referral)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b="1" dirty="0" smtClean="0"/>
              <a:t>77,400 Minutes</a:t>
            </a:r>
            <a:r>
              <a:rPr lang="en-US" dirty="0" smtClean="0"/>
              <a:t> = </a:t>
            </a:r>
            <a:r>
              <a:rPr lang="en-US" b="1" dirty="0" smtClean="0"/>
              <a:t>1,290 Instructional Hours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23160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Times" panose="02020603050405020304" pitchFamily="18" charset="0"/>
              </a:rPr>
              <a:t>Key Elements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 Systems – </a:t>
            </a:r>
            <a:r>
              <a:rPr lang="en-US" altLang="en-US" b="1" smtClean="0"/>
              <a:t>Josh, flight, checklist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Administrative Commitments, Coaching (external/internal), Representative Teams, Audit of practices, Priority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Practices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Based on evidence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Process and impact – dropout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 What and with whom?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1"/>
            <a:ext cx="13716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4"/>
          <p:cNvSpPr txBox="1">
            <a:spLocks noChangeArrowheads="1"/>
          </p:cNvSpPr>
          <p:nvPr/>
        </p:nvSpPr>
        <p:spPr bwMode="auto">
          <a:xfrm>
            <a:off x="2133600" y="6172201"/>
            <a:ext cx="390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hlinkClick r:id="rId4"/>
              </a:rPr>
              <a:t>http://en.wikipedia.org/wiki/Josh_Groban</a:t>
            </a:r>
            <a:endParaRPr lang="en-US" altLang="en-US" sz="1200"/>
          </a:p>
          <a:p>
            <a:pPr eaLnBrk="1" hangingPunct="1"/>
            <a:r>
              <a:rPr lang="en-US" altLang="en-US" sz="1200">
                <a:hlinkClick r:id="rId5"/>
              </a:rPr>
              <a:t>http://www.inmagine.com/searchterms/private_jet.html</a:t>
            </a:r>
            <a:r>
              <a:rPr lang="en-US" altLang="en-US" sz="1200"/>
              <a:t> </a:t>
            </a:r>
          </a:p>
        </p:txBody>
      </p:sp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76600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8" descr="C:\Users\Hank\AppData\Local\Microsoft\Windows\Temporary Internet Files\Content.IE5\6YRJY04H\MM90023470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3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Oval 2"/>
          <p:cNvSpPr>
            <a:spLocks noChangeArrowheads="1"/>
          </p:cNvSpPr>
          <p:nvPr/>
        </p:nvSpPr>
        <p:spPr bwMode="auto">
          <a:xfrm>
            <a:off x="4527550" y="1371601"/>
            <a:ext cx="4267200" cy="4511675"/>
          </a:xfrm>
          <a:prstGeom prst="ellipse">
            <a:avLst/>
          </a:prstGeom>
          <a:solidFill>
            <a:schemeClr val="bg1">
              <a:alpha val="50195"/>
            </a:schemeClr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10" name="Oval 3"/>
          <p:cNvSpPr>
            <a:spLocks noChangeArrowheads="1"/>
          </p:cNvSpPr>
          <p:nvPr/>
        </p:nvSpPr>
        <p:spPr bwMode="auto">
          <a:xfrm>
            <a:off x="5441950" y="3292475"/>
            <a:ext cx="2362200" cy="2209800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8611" name="Oval 4"/>
          <p:cNvSpPr>
            <a:spLocks noChangeArrowheads="1"/>
          </p:cNvSpPr>
          <p:nvPr/>
        </p:nvSpPr>
        <p:spPr bwMode="auto">
          <a:xfrm>
            <a:off x="6127750" y="2149475"/>
            <a:ext cx="2286000" cy="2209800"/>
          </a:xfrm>
          <a:prstGeom prst="ellipse">
            <a:avLst/>
          </a:prstGeom>
          <a:noFill/>
          <a:ln w="63500">
            <a:solidFill>
              <a:srgbClr val="FF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12" name="Oval 5"/>
          <p:cNvSpPr>
            <a:spLocks noChangeArrowheads="1"/>
          </p:cNvSpPr>
          <p:nvPr/>
        </p:nvSpPr>
        <p:spPr bwMode="auto">
          <a:xfrm>
            <a:off x="4832350" y="2149475"/>
            <a:ext cx="2209800" cy="2209800"/>
          </a:xfrm>
          <a:prstGeom prst="ellipse">
            <a:avLst/>
          </a:prstGeom>
          <a:noFill/>
          <a:ln w="63500">
            <a:solidFill>
              <a:srgbClr val="00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 rot="-3258865">
            <a:off x="4785520" y="2882107"/>
            <a:ext cx="163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SYSTEMS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5657851" y="4594225"/>
            <a:ext cx="192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PRACTICES</a:t>
            </a:r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 rot="2905354">
            <a:off x="7077075" y="2822575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DATA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310934" y="2819401"/>
            <a:ext cx="21123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Supporting</a:t>
            </a:r>
          </a:p>
          <a:p>
            <a:pPr algn="ctr"/>
            <a:r>
              <a:rPr lang="en-US" altLang="en-US"/>
              <a:t>Staff Behavior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354067" y="5883276"/>
            <a:ext cx="25474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Supporting</a:t>
            </a:r>
          </a:p>
          <a:p>
            <a:pPr algn="ctr"/>
            <a:r>
              <a:rPr lang="en-US" altLang="en-US"/>
              <a:t>Student Behavior</a:t>
            </a:r>
          </a:p>
        </p:txBody>
      </p:sp>
      <p:sp>
        <p:nvSpPr>
          <p:cNvPr id="68618" name="Text Box 11"/>
          <p:cNvSpPr txBox="1">
            <a:spLocks noChangeArrowheads="1"/>
          </p:cNvSpPr>
          <p:nvPr/>
        </p:nvSpPr>
        <p:spPr bwMode="auto">
          <a:xfrm>
            <a:off x="5630864" y="1600200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OUTCOMES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870450" y="49213"/>
            <a:ext cx="5430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>
                <a:solidFill>
                  <a:schemeClr val="accent2"/>
                </a:solidFill>
              </a:rPr>
              <a:t>Supporting Social Competence &amp;</a:t>
            </a:r>
          </a:p>
          <a:p>
            <a:pPr algn="ctr"/>
            <a:r>
              <a:rPr lang="en-US" altLang="en-US" sz="2800">
                <a:solidFill>
                  <a:schemeClr val="accent2"/>
                </a:solidFill>
              </a:rPr>
              <a:t>Academic Achievement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8847609" y="2590801"/>
            <a:ext cx="16754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Supporting</a:t>
            </a:r>
          </a:p>
          <a:p>
            <a:pPr algn="ctr"/>
            <a:r>
              <a:rPr lang="en-US" altLang="en-US"/>
              <a:t>Decision</a:t>
            </a:r>
          </a:p>
          <a:p>
            <a:pPr algn="ctr"/>
            <a:r>
              <a:rPr lang="en-US" altLang="en-US"/>
              <a:t>Making</a:t>
            </a:r>
          </a:p>
        </p:txBody>
      </p:sp>
      <p:sp>
        <p:nvSpPr>
          <p:cNvPr id="68621" name="Rectangle 14"/>
          <p:cNvSpPr>
            <a:spLocks noChangeArrowheads="1"/>
          </p:cNvSpPr>
          <p:nvPr/>
        </p:nvSpPr>
        <p:spPr bwMode="auto">
          <a:xfrm>
            <a:off x="1752600" y="762000"/>
            <a:ext cx="2514600" cy="1524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8000"/>
                </a:solidFill>
              </a:rPr>
              <a:t>4 PBS Elements</a:t>
            </a:r>
          </a:p>
        </p:txBody>
      </p:sp>
    </p:spTree>
    <p:extLst>
      <p:ext uri="{BB962C8B-B14F-4D97-AF65-F5344CB8AC3E}">
        <p14:creationId xmlns:p14="http://schemas.microsoft.com/office/powerpoint/2010/main" val="3264137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utoUpdateAnimBg="0"/>
      <p:bldP spid="34826" grpId="0" autoUpdateAnimBg="0"/>
      <p:bldP spid="34828" grpId="0" autoUpdateAnimBg="0"/>
      <p:bldP spid="3482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Healthy Team Functioning</a:t>
            </a:r>
          </a:p>
        </p:txBody>
      </p:sp>
      <p:pic>
        <p:nvPicPr>
          <p:cNvPr id="7065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7188" y="1828801"/>
            <a:ext cx="3605212" cy="4346575"/>
          </a:xfrm>
        </p:spPr>
      </p:pic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8382000" y="6096000"/>
            <a:ext cx="139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Duck video </a:t>
            </a:r>
          </a:p>
        </p:txBody>
      </p:sp>
    </p:spTree>
    <p:extLst>
      <p:ext uri="{BB962C8B-B14F-4D97-AF65-F5344CB8AC3E}">
        <p14:creationId xmlns:p14="http://schemas.microsoft.com/office/powerpoint/2010/main" val="374736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PowerPoint's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3200" dirty="0" smtClean="0"/>
              <a:t>Enduring Understanding: </a:t>
            </a:r>
          </a:p>
          <a:p>
            <a:r>
              <a:rPr lang="en-US" sz="3200" dirty="0"/>
              <a:t>Schoolwide </a:t>
            </a:r>
            <a:r>
              <a:rPr lang="en-US" sz="3200" dirty="0" smtClean="0"/>
              <a:t>positive behavior support (SWPBS) is evidence based in </a:t>
            </a:r>
            <a:r>
              <a:rPr lang="en-US" sz="3200" dirty="0"/>
              <a:t>western cultures.</a:t>
            </a:r>
          </a:p>
          <a:p>
            <a:r>
              <a:rPr lang="en-US" sz="3200" dirty="0" smtClean="0"/>
              <a:t>Research in Pan-Asia exists supporting individual students</a:t>
            </a:r>
          </a:p>
          <a:p>
            <a:r>
              <a:rPr lang="en-US" sz="3200" dirty="0" smtClean="0"/>
              <a:t>Any </a:t>
            </a:r>
            <a:r>
              <a:rPr lang="en-US" sz="3200" dirty="0"/>
              <a:t>practice must be considered in its </a:t>
            </a:r>
            <a:r>
              <a:rPr lang="en-US" sz="3200" dirty="0" smtClean="0"/>
              <a:t>context</a:t>
            </a:r>
          </a:p>
          <a:p>
            <a:r>
              <a:rPr lang="en-US" sz="3200" dirty="0" smtClean="0"/>
              <a:t>You may be more convinced you do not need or want this</a:t>
            </a:r>
            <a:endParaRPr lang="en-US" sz="3200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108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Effective Meetings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/>
              <a:t>Scheduling and communication </a:t>
            </a:r>
          </a:p>
          <a:p>
            <a:pPr eaLnBrk="1" hangingPunct="1"/>
            <a:r>
              <a:rPr lang="en-US" altLang="en-US"/>
              <a:t>Creation and use of an agenda </a:t>
            </a:r>
          </a:p>
          <a:p>
            <a:pPr eaLnBrk="1" hangingPunct="1"/>
            <a:r>
              <a:rPr lang="en-US" altLang="en-US"/>
              <a:t>Meeting begins and ends on-time </a:t>
            </a:r>
          </a:p>
          <a:p>
            <a:pPr eaLnBrk="1" hangingPunct="1"/>
            <a:r>
              <a:rPr lang="en-US" altLang="en-US"/>
              <a:t>Keeping the meeting on track </a:t>
            </a:r>
          </a:p>
        </p:txBody>
      </p:sp>
      <p:sp>
        <p:nvSpPr>
          <p:cNvPr id="9830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1600201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/>
              <a:t>Action plan/delegating tasks </a:t>
            </a:r>
          </a:p>
          <a:p>
            <a:pPr eaLnBrk="1" hangingPunct="1"/>
            <a:r>
              <a:rPr lang="en-US" altLang="en-US"/>
              <a:t>Meeting Participation </a:t>
            </a:r>
          </a:p>
          <a:p>
            <a:pPr eaLnBrk="1" hangingPunct="1"/>
            <a:r>
              <a:rPr lang="en-US" altLang="en-US"/>
              <a:t>Dissemination of meeting notes</a:t>
            </a:r>
            <a:r>
              <a:rPr lang="en-US" altLang="en-US" b="1"/>
              <a:t> </a:t>
            </a:r>
          </a:p>
        </p:txBody>
      </p:sp>
      <p:sp>
        <p:nvSpPr>
          <p:cNvPr id="98308" name="TextBox 4"/>
          <p:cNvSpPr txBox="1">
            <a:spLocks noChangeArrowheads="1"/>
          </p:cNvSpPr>
          <p:nvPr/>
        </p:nvSpPr>
        <p:spPr bwMode="auto">
          <a:xfrm>
            <a:off x="2590801" y="5867401"/>
            <a:ext cx="775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See examples: Herding Cats, Bad Meetings, Action Plans, Rate yourself – </a:t>
            </a:r>
          </a:p>
          <a:p>
            <a:pPr eaLnBrk="1" hangingPunct="1"/>
            <a:r>
              <a:rPr lang="en-US" altLang="en-US" sz="1800"/>
              <a:t>handbook</a:t>
            </a:r>
          </a:p>
        </p:txBody>
      </p:sp>
    </p:spTree>
    <p:extLst>
      <p:ext uri="{BB962C8B-B14F-4D97-AF65-F5344CB8AC3E}">
        <p14:creationId xmlns:p14="http://schemas.microsoft.com/office/powerpoint/2010/main" val="2096995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11" y="9594"/>
            <a:ext cx="8457116" cy="631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87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Evidence-Based Practices</a:t>
            </a:r>
          </a:p>
        </p:txBody>
      </p:sp>
      <p:pic>
        <p:nvPicPr>
          <p:cNvPr id="26627" name="Content Placeholder 3" descr="EB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295401"/>
            <a:ext cx="4876800" cy="4449763"/>
          </a:xfrm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733801" y="6019800"/>
            <a:ext cx="445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See handout: Examples? Non-examples?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505201" y="6629401"/>
            <a:ext cx="55102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"/>
              <a:t>https://www.flickr.com/photos/asterasnowwhite/2132665143/in/photolist-4fst3F-5PU28T-5PUquM-kYruYN-fH3EBm-5PU3ac-9CqkVf-9CnqKD-9CnqGT-9CqkJj-2DouAJ-fH3ET1-fH3EFL-fH3EJY-fH3EPo------9RSbfP-bDN3fK-bwgacS-c8hitm-4x31qr-2gaeE-8PhzKc-8SgYFK-edUyPn-dUHRmn-5PYRCq-aBb3uH-6mrbyM-nkfVg-5PUxe4-2Dj47K-9oBXSD-9oF2CJ-9oEXoh-9oBUEz-9oEZwd-9oF1FG-9oBX2B-9oEZeQ-9oEY1N-9oBW9P-9oEXz9-9oF19N-9oBXzF-9oEXL5</a:t>
            </a:r>
          </a:p>
        </p:txBody>
      </p:sp>
    </p:spTree>
    <p:extLst>
      <p:ext uri="{BB962C8B-B14F-4D97-AF65-F5344CB8AC3E}">
        <p14:creationId xmlns:p14="http://schemas.microsoft.com/office/powerpoint/2010/main" val="3275471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Musical Chairs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you hear the music, walk around</a:t>
            </a:r>
          </a:p>
          <a:p>
            <a:r>
              <a:rPr lang="en-US" altLang="en-US" dirty="0" smtClean="0"/>
              <a:t>When the music stops, find the person closest to you, talk with your partner</a:t>
            </a:r>
          </a:p>
          <a:p>
            <a:r>
              <a:rPr lang="en-US" altLang="en-US" dirty="0" smtClean="0"/>
              <a:t>Topic: Can you think </a:t>
            </a:r>
            <a:r>
              <a:rPr lang="en-US" altLang="en-US" smtClean="0"/>
              <a:t>of examples when </a:t>
            </a:r>
            <a:r>
              <a:rPr lang="en-US" altLang="en-US" dirty="0" smtClean="0"/>
              <a:t>these steps were applied with success? Or perhaps non-examples? (See handout)</a:t>
            </a:r>
          </a:p>
          <a:p>
            <a:pPr lvl="1"/>
            <a:r>
              <a:rPr lang="en-US" altLang="en-US" dirty="0">
                <a:hlinkClick r:id="rId2"/>
              </a:rPr>
              <a:t>https://www.youtube.com/watch?v=fhnCiJQwcEk&amp;feature=</a:t>
            </a:r>
            <a:r>
              <a:rPr lang="en-US" altLang="en-US" dirty="0" smtClean="0">
                <a:hlinkClick r:id="rId2"/>
              </a:rPr>
              <a:t>youtu.be</a:t>
            </a:r>
            <a:r>
              <a:rPr lang="en-US" altLang="en-US" dirty="0" smtClean="0"/>
              <a:t> (Start at 1:17)</a:t>
            </a:r>
          </a:p>
        </p:txBody>
      </p:sp>
    </p:spTree>
    <p:extLst>
      <p:ext uri="{BB962C8B-B14F-4D97-AF65-F5344CB8AC3E}">
        <p14:creationId xmlns:p14="http://schemas.microsoft.com/office/powerpoint/2010/main" val="64875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Think about your favorite teacher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2895600" y="4343400"/>
            <a:ext cx="6400800" cy="1752600"/>
          </a:xfrm>
        </p:spPr>
        <p:txBody>
          <a:bodyPr/>
          <a:lstStyle/>
          <a:p>
            <a:r>
              <a:rPr lang="en-US" altLang="en-US" i="1" smtClean="0"/>
              <a:t>Why were they your favorite?</a:t>
            </a:r>
          </a:p>
        </p:txBody>
      </p:sp>
    </p:spTree>
    <p:extLst>
      <p:ext uri="{BB962C8B-B14F-4D97-AF65-F5344CB8AC3E}">
        <p14:creationId xmlns:p14="http://schemas.microsoft.com/office/powerpoint/2010/main" val="397504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/>
              <a:t>Components of Effective Classrooms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 Maximized Structure</a:t>
            </a:r>
          </a:p>
          <a:p>
            <a:r>
              <a:rPr lang="en-US" altLang="en-US" dirty="0" smtClean="0"/>
              <a:t> Post, teach, model reinforce expectations</a:t>
            </a:r>
          </a:p>
          <a:p>
            <a:r>
              <a:rPr lang="en-US" altLang="en-US" dirty="0" smtClean="0"/>
              <a:t> Active engagement</a:t>
            </a:r>
          </a:p>
          <a:p>
            <a:r>
              <a:rPr lang="en-US" altLang="en-US" dirty="0" smtClean="0"/>
              <a:t> Varity of ways to acknowledge</a:t>
            </a:r>
          </a:p>
          <a:p>
            <a:pPr lvl="1"/>
            <a:r>
              <a:rPr lang="en-US" altLang="en-US" dirty="0" smtClean="0"/>
              <a:t>Including success!</a:t>
            </a:r>
          </a:p>
          <a:p>
            <a:r>
              <a:rPr lang="en-US" altLang="en-US" dirty="0" smtClean="0"/>
              <a:t> Continuum of ways to respond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505201" y="5791201"/>
            <a:ext cx="573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(Simonsen, Fairbanks, Briesch, Myers, &amp; Sugai, 2008)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4574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38200" y="108283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 smtClean="0"/>
              <a:t>Big Three</a:t>
            </a:r>
          </a:p>
        </p:txBody>
      </p:sp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1981200" y="1308100"/>
            <a:ext cx="304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Teach expectations – early, often,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examples – non examples</a:t>
            </a:r>
          </a:p>
        </p:txBody>
      </p:sp>
      <p:pic>
        <p:nvPicPr>
          <p:cNvPr id="47108" name="Picture 4" descr="C:\Users\hbohano\AppData\Local\Microsoft\Windows\Temporary Internet Files\Content.IE5\OJJ3TMCI\MP90038609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371600"/>
            <a:ext cx="1920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C:\Users\hbohano\AppData\Local\Microsoft\Windows\Temporary Internet Files\Content.IE5\JJZCG83D\MP90040128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3038"/>
            <a:ext cx="195103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4"/>
          <p:cNvSpPr txBox="1">
            <a:spLocks noChangeArrowheads="1"/>
          </p:cNvSpPr>
          <p:nvPr/>
        </p:nvSpPr>
        <p:spPr bwMode="auto">
          <a:xfrm>
            <a:off x="1989139" y="3130551"/>
            <a:ext cx="30283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Acknowledge/praise: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make deposits,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be specific</a:t>
            </a:r>
          </a:p>
        </p:txBody>
      </p:sp>
      <p:pic>
        <p:nvPicPr>
          <p:cNvPr id="47111" name="Picture 7" descr="C:\Users\hbohano\AppData\Local\Microsoft\Windows\Temporary Internet Files\Content.IE5\OJJ3TMCI\MC9001535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1" y="3187701"/>
            <a:ext cx="18256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2971801"/>
            <a:ext cx="10191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TextBox 5"/>
          <p:cNvSpPr txBox="1">
            <a:spLocks noChangeArrowheads="1"/>
          </p:cNvSpPr>
          <p:nvPr/>
        </p:nvSpPr>
        <p:spPr bwMode="auto">
          <a:xfrm>
            <a:off x="2017714" y="4953001"/>
            <a:ext cx="30572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Redirect: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Private, eye contact,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proximity, humor</a:t>
            </a:r>
          </a:p>
        </p:txBody>
      </p:sp>
      <p:pic>
        <p:nvPicPr>
          <p:cNvPr id="47114" name="Picture 9" descr="C:\Users\hbohano\AppData\Local\Microsoft\Windows\Temporary Internet Files\Content.IE5\CVSQZ1EB\MP900430958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4" y="4714876"/>
            <a:ext cx="1844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1" descr="C:\Users\hbohano\AppData\Local\Microsoft\Windows\Temporary Internet Files\Content.IE5\CVSQZ1EB\MP90044242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03763"/>
            <a:ext cx="101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ross 6"/>
          <p:cNvSpPr/>
          <p:nvPr/>
        </p:nvSpPr>
        <p:spPr>
          <a:xfrm>
            <a:off x="8372475" y="5129213"/>
            <a:ext cx="381000" cy="38576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17" name="Picture 12" descr="C:\Users\hbohano\AppData\Local\Microsoft\Windows\Temporary Internet Files\Content.IE5\CVSQZ1EB\MP900399549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4718051"/>
            <a:ext cx="1049338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2556" y="6374517"/>
            <a:ext cx="637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10"/>
              </a:rPr>
              <a:t>http://www.hankbohanon.net</a:t>
            </a:r>
            <a:r>
              <a:rPr lang="en-US" dirty="0" smtClean="0"/>
              <a:t> see “Suggested Resources”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3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38200" y="15109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 smtClean="0"/>
              <a:t>Instructional/Emotional Support</a:t>
            </a:r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9" y="1322388"/>
            <a:ext cx="2752725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2351088" y="3276601"/>
            <a:ext cx="2544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None/>
            </a:pPr>
            <a:r>
              <a:rPr lang="en-US" altLang="en-US" sz="1800"/>
              <a:t>Laughing with students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371600"/>
            <a:ext cx="1671638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8001000" y="3600451"/>
            <a:ext cx="2262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None/>
            </a:pPr>
            <a:r>
              <a:rPr lang="en-US" altLang="en-US" sz="1800"/>
              <a:t>Out of desk greeting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9" y="3886201"/>
            <a:ext cx="27527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2636839" y="5997576"/>
            <a:ext cx="1954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None/>
            </a:pPr>
            <a:r>
              <a:rPr lang="en-US" altLang="en-US" sz="1800"/>
              <a:t>Ask about events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194175"/>
            <a:ext cx="4286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7199313" y="6086476"/>
            <a:ext cx="13260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None/>
            </a:pPr>
            <a:r>
              <a:rPr lang="en-US" altLang="en-US" sz="1800"/>
              <a:t>Ask “why”?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9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371600"/>
            <a:ext cx="274796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TextBox 13"/>
          <p:cNvSpPr txBox="1">
            <a:spLocks noChangeArrowheads="1"/>
          </p:cNvSpPr>
          <p:nvPr/>
        </p:nvSpPr>
        <p:spPr bwMode="auto">
          <a:xfrm>
            <a:off x="5373688" y="2971800"/>
            <a:ext cx="2364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None/>
            </a:pPr>
            <a:r>
              <a:rPr lang="en-US" altLang="en-US" sz="1800"/>
              <a:t>Choice of responding</a:t>
            </a:r>
          </a:p>
        </p:txBody>
      </p:sp>
      <p:sp>
        <p:nvSpPr>
          <p:cNvPr id="48141" name="TextBox 14"/>
          <p:cNvSpPr txBox="1">
            <a:spLocks noChangeArrowheads="1"/>
          </p:cNvSpPr>
          <p:nvPr/>
        </p:nvSpPr>
        <p:spPr bwMode="auto">
          <a:xfrm>
            <a:off x="1828800" y="6381750"/>
            <a:ext cx="2424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7"/>
              </a:rPr>
              <a:t>http://mzteachuh.blogspot.com/2012/05/that-kid-drives-me-nuts-tweets-of-day.html</a:t>
            </a:r>
            <a:endParaRPr lang="en-US" altLang="en-US" sz="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8"/>
              </a:rPr>
              <a:t>http://ignitebrownsville.blogspot.com/p/picture-gallery.html</a:t>
            </a:r>
            <a:endParaRPr lang="en-US" altLang="en-US" sz="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9"/>
              </a:rPr>
              <a:t>http://english.vietnamnet.vn/fms/sports/57762/hanoi-to-host-5th-asean-student-sports-games.html</a:t>
            </a:r>
            <a:endParaRPr lang="en-US" altLang="en-US" sz="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10"/>
              </a:rPr>
              <a:t>http://www.phy.bris.ac.uk/news_archive1.html</a:t>
            </a:r>
            <a:r>
              <a:rPr lang="en-US" altLang="en-US" sz="4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>
                <a:hlinkClick r:id="rId11"/>
              </a:rPr>
              <a:t>http://www.hillel.org/jewish/ask-big-questions</a:t>
            </a:r>
            <a:r>
              <a:rPr lang="en-US" altLang="en-US" sz="400"/>
              <a:t>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173538" y="1143000"/>
            <a:ext cx="2286000" cy="42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Failure rates</a:t>
            </a:r>
          </a:p>
          <a:p>
            <a:pPr algn="ctr">
              <a:defRPr/>
            </a:pPr>
            <a:r>
              <a:rPr lang="en-US" dirty="0"/>
              <a:t>from 17% to 11%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19400" y="5486401"/>
            <a:ext cx="5105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Allen, Gregory, Mikami, Lun, Hamre, &amp; Pinata (2013)</a:t>
            </a:r>
          </a:p>
        </p:txBody>
      </p:sp>
    </p:spTree>
    <p:extLst>
      <p:ext uri="{BB962C8B-B14F-4D97-AF65-F5344CB8AC3E}">
        <p14:creationId xmlns:p14="http://schemas.microsoft.com/office/powerpoint/2010/main" val="373473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/>
              <a:t>Yes, but once they get a job..nobody does this..</a:t>
            </a:r>
            <a:endParaRPr lang="en-US" i="1" dirty="0"/>
          </a:p>
        </p:txBody>
      </p:sp>
      <p:pic>
        <p:nvPicPr>
          <p:cNvPr id="49155" name="Picture 3" descr="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3490914" y="6629401"/>
            <a:ext cx="60356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"/>
              <a:t>https://accounts-flickr.yahoo.com/photos/jenkim/2248275918/sizes/m/in/photolist-4qF16U-bUQXfn-edNnEu-3csa6n-5sgmyu-edGH9z-53piaq-mVMTRx-3XsPp-fWBZ75-7hkzE5-83prtu-4qruLT-81Yq7e-6RycDm-4j8ri-2shYkc-akHDaG-dNJpxB-4q9VJ4-KTPYW-4urrjg-bSv1hk-4FgyQG-4adsUK-cXd2yE-3gNij7-4RxFTH-9AwVns-4WRbFq-5xMwUJ-eNBioc-84xBVn-9sp4J-7JYZqT-5Zdkxt-dbAtWt-ckEAPd-5wvNsm-6MYR4A-dq71AH-5GbP34-bm5Qmj-jvsXuS-dbAvD1-7kS2Dv-5PVFe1-niJtLf-mBVEDF-2jPkVf-edNeH3/ </a:t>
            </a:r>
          </a:p>
        </p:txBody>
      </p:sp>
    </p:spTree>
    <p:extLst>
      <p:ext uri="{BB962C8B-B14F-4D97-AF65-F5344CB8AC3E}">
        <p14:creationId xmlns:p14="http://schemas.microsoft.com/office/powerpoint/2010/main" val="220581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62" y="631400"/>
            <a:ext cx="4572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MRT – Be Safe</a:t>
            </a:r>
            <a:endParaRPr lang="en-US" dirty="0"/>
          </a:p>
        </p:txBody>
      </p:sp>
      <p:pic>
        <p:nvPicPr>
          <p:cNvPr id="5" name="Picture 4" descr="Photo-M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44" y="1459816"/>
            <a:ext cx="9583904" cy="48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Essential Questions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key components of current western versions of SWPBS?</a:t>
            </a:r>
          </a:p>
          <a:p>
            <a:r>
              <a:rPr lang="en-US" dirty="0"/>
              <a:t>What are the connections between SWPBS and current practices in Pan-Asian settings</a:t>
            </a:r>
            <a:r>
              <a:rPr lang="en-US" dirty="0" smtClean="0"/>
              <a:t>?</a:t>
            </a:r>
          </a:p>
          <a:p>
            <a:r>
              <a:rPr lang="en-US" dirty="0"/>
              <a:t>What changes would need to be considered to apply SWPBS in Pan-Asian settings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I make sure we don’t try this in our school?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30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838200" y="250973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 smtClean="0"/>
              <a:t>Acknowledgment/Reinforcement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23" y="4851433"/>
            <a:ext cx="11036129" cy="43790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i="1" dirty="0" smtClean="0"/>
              <a:t>Good merchandise alone will not appeal to the customer, it …</a:t>
            </a:r>
            <a:r>
              <a:rPr lang="en-US" i="1" dirty="0"/>
              <a:t>[</a:t>
            </a:r>
            <a:r>
              <a:rPr lang="en-US" i="1" dirty="0" smtClean="0"/>
              <a:t>stores]…must attract the five senses </a:t>
            </a:r>
            <a:r>
              <a:rPr lang="en-US" dirty="0" smtClean="0"/>
              <a:t>(ANA Innovations)</a:t>
            </a:r>
            <a:endParaRPr lang="en-US" i="1" dirty="0" smtClean="0"/>
          </a:p>
          <a:p>
            <a:pPr marL="457200" lvl="1" indent="0">
              <a:buNone/>
              <a:defRPr/>
            </a:pPr>
            <a:r>
              <a:rPr lang="en-US" i="1" dirty="0" smtClean="0"/>
              <a:t>	</a:t>
            </a:r>
            <a:r>
              <a:rPr lang="en-US" dirty="0" err="1" smtClean="0"/>
              <a:t>Goichi</a:t>
            </a:r>
            <a:r>
              <a:rPr lang="en-US" dirty="0" smtClean="0"/>
              <a:t> </a:t>
            </a:r>
            <a:r>
              <a:rPr lang="en-US" dirty="0" err="1" smtClean="0"/>
              <a:t>Itokazu</a:t>
            </a:r>
            <a:r>
              <a:rPr lang="en-US" dirty="0" smtClean="0"/>
              <a:t>, President of </a:t>
            </a:r>
            <a:r>
              <a:rPr lang="en-US" dirty="0" err="1" smtClean="0"/>
              <a:t>Ryubo</a:t>
            </a:r>
            <a:r>
              <a:rPr lang="en-US" dirty="0" smtClean="0"/>
              <a:t> Holdings, and former 	president of Family Mart</a:t>
            </a:r>
            <a:endParaRPr lang="en-US" dirty="0"/>
          </a:p>
        </p:txBody>
      </p:sp>
      <p:pic>
        <p:nvPicPr>
          <p:cNvPr id="2" name="Picture 1" descr="IM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5" y="1548094"/>
            <a:ext cx="4920019" cy="2894129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79" y="1366372"/>
            <a:ext cx="4081242" cy="305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718" y="4466171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from http://2015.oimf.jp/en/news/detail/104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6063" y="438434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http</a:t>
            </a:r>
            <a:r>
              <a:rPr lang="en-US" dirty="0"/>
              <a:t>://</a:t>
            </a:r>
            <a:r>
              <a:rPr lang="en-US" dirty="0" err="1"/>
              <a:t>bit.ly</a:t>
            </a:r>
            <a:r>
              <a:rPr lang="en-US" dirty="0"/>
              <a:t>/1ZIfcPF</a:t>
            </a:r>
          </a:p>
        </p:txBody>
      </p:sp>
    </p:spTree>
    <p:extLst>
      <p:ext uri="{BB962C8B-B14F-4D97-AF65-F5344CB8AC3E}">
        <p14:creationId xmlns:p14="http://schemas.microsoft.com/office/powerpoint/2010/main" val="54900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429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Redirection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08" y="44368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If you need to correct someone, speak to the person personally – do not embarrass them in front of others. Treat the person with dignity </a:t>
            </a:r>
            <a:r>
              <a:rPr lang="en-US" dirty="0" smtClean="0"/>
              <a:t>(Ng &amp; Foo, 2016)</a:t>
            </a:r>
          </a:p>
          <a:p>
            <a:pPr lvl="1"/>
            <a:r>
              <a:rPr lang="en-US" dirty="0" smtClean="0"/>
              <a:t>Stephen </a:t>
            </a:r>
            <a:r>
              <a:rPr lang="en-US" dirty="0" err="1" smtClean="0"/>
              <a:t>Raidy</a:t>
            </a:r>
            <a:r>
              <a:rPr lang="en-US" dirty="0" smtClean="0"/>
              <a:t>, president and CEO of the LIPPO Group</a:t>
            </a:r>
            <a:endParaRPr lang="en-US" dirty="0"/>
          </a:p>
        </p:txBody>
      </p:sp>
      <p:pic>
        <p:nvPicPr>
          <p:cNvPr id="4" name="Picture 3" descr="3290518806_8563a00695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286" y="841866"/>
            <a:ext cx="2161925" cy="3247963"/>
          </a:xfrm>
          <a:prstGeom prst="rect">
            <a:avLst/>
          </a:prstGeom>
        </p:spPr>
      </p:pic>
      <p:pic>
        <p:nvPicPr>
          <p:cNvPr id="5" name="Picture 4" descr="8049250330_94bebe7954_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08" y="1227342"/>
            <a:ext cx="4212853" cy="2810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6170" y="4109449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from Flickr Creative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4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32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i="1" dirty="0" smtClean="0"/>
              <a:t>What do people like about Starbucks? Is it just the coffee?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1942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Redirection, Starbucks Style</a:t>
            </a:r>
          </a:p>
        </p:txBody>
      </p:sp>
      <p:pic>
        <p:nvPicPr>
          <p:cNvPr id="55299" name="Picture 3" descr="starbuc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447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employeess_S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6" y="1447800"/>
            <a:ext cx="4111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3351213" y="4343401"/>
            <a:ext cx="2300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Problem=</a:t>
            </a:r>
          </a:p>
        </p:txBody>
      </p:sp>
      <p:sp>
        <p:nvSpPr>
          <p:cNvPr id="55302" name="TextBox 6"/>
          <p:cNvSpPr txBox="1">
            <a:spLocks noChangeArrowheads="1"/>
          </p:cNvSpPr>
          <p:nvPr/>
        </p:nvSpPr>
        <p:spPr bwMode="auto">
          <a:xfrm>
            <a:off x="6248400" y="4343401"/>
            <a:ext cx="43460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L</a:t>
            </a:r>
            <a:r>
              <a:rPr lang="en-US" altLang="en-US" sz="2800"/>
              <a:t>isten</a:t>
            </a:r>
            <a:br>
              <a:rPr lang="en-US" altLang="en-US" sz="2800"/>
            </a:br>
            <a:r>
              <a:rPr lang="en-US" altLang="en-US" sz="2800" b="1"/>
              <a:t>A</a:t>
            </a:r>
            <a:r>
              <a:rPr lang="en-US" altLang="en-US" sz="2800"/>
              <a:t>cknowledge the problem</a:t>
            </a:r>
            <a:br>
              <a:rPr lang="en-US" altLang="en-US" sz="2800"/>
            </a:br>
            <a:r>
              <a:rPr lang="en-US" altLang="en-US" sz="2800" b="1"/>
              <a:t>T</a:t>
            </a:r>
            <a:r>
              <a:rPr lang="en-US" altLang="en-US" sz="2800"/>
              <a:t>ake action </a:t>
            </a:r>
            <a:br>
              <a:rPr lang="en-US" altLang="en-US" sz="2800"/>
            </a:br>
            <a:r>
              <a:rPr lang="en-US" altLang="en-US" sz="2800" b="1"/>
              <a:t>T</a:t>
            </a:r>
            <a:r>
              <a:rPr lang="en-US" altLang="en-US" sz="2800"/>
              <a:t>hank the customer </a:t>
            </a:r>
            <a:br>
              <a:rPr lang="en-US" altLang="en-US" sz="2800"/>
            </a:br>
            <a:r>
              <a:rPr lang="en-US" altLang="en-US" sz="2800" b="1"/>
              <a:t>E</a:t>
            </a:r>
            <a:r>
              <a:rPr lang="en-US" altLang="en-US" sz="2800"/>
              <a:t>ncourage their return</a:t>
            </a:r>
          </a:p>
        </p:txBody>
      </p: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2438401" y="6642100"/>
            <a:ext cx="56044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"/>
              <a:t>https://www.flickr.com/photos/jack79_mi/295241529/in/photolist-s6c2c-snPcA-cBe9L5-4MCv86-deQWpH-5Hrfq8-deQWmG-bs8WbE-8QwTKz-54v7jN-deQWkH-4LQZDz-pTk24-5Hrew-7zYn6p-jhtJ2-3PrS4-93M6u-5ZRgv-7iCBqP-7zXPki-cfkpQ1-cAWgMq-o3Essy-4bX7QK-jhB4Qw-oi8bk3-HPLbR-d11jb-cv4v-69dDt-5Zqe12-3KZ51j-7CSQRL-4BUac-deQWaJ-733Hyf-27bFgT-63CyTY-4JMpRY-4E56j9-dWAY9h-hHxqqw-bkD5C-5u4KaH-2ND7vr-dF4Szc-uigrX-5pETae-4V632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"/>
              <a:t>https://www.flickr.com/photos/sfj/5460895004/in/photolist-9jyvQ9-4EDQCx-ciq9gq-acTCLV-or6MBF-opyZQr-7HD4bD-2VTQV-ecdhtd-oc3FqA-7uuFQf-2vECfM-5HQQga-EZgJA-7eVbg-a95T3-jGwNrD-atfY75-MaAHM-5T63vU-8Nx9W-c51DLd-4D98Gt-2WbnRa-cdr3WN-dvcKjv-7iGxjN-3jVKDf-dsbnCL-5iSejM-ci7Qe-cUGZfN-4pH6PT-8xfZ1S-9oTxv4-u8Rr6-5HXUFU-6jkHSR-cBaiHL-h6VisX-ctjB7u-dHpzzL-69sPWA-5nXi3n-s2Qe-478wUK-neMFoz-dGVCiR-jJgKTt-8MnN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"/>
          </a:p>
        </p:txBody>
      </p:sp>
    </p:spTree>
    <p:extLst>
      <p:ext uri="{BB962C8B-B14F-4D97-AF65-F5344CB8AC3E}">
        <p14:creationId xmlns:p14="http://schemas.microsoft.com/office/powerpoint/2010/main" val="350746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101600"/>
            <a:ext cx="8642350" cy="6432550"/>
            <a:chOff x="144" y="64"/>
            <a:chExt cx="5444" cy="405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7" y="583"/>
              <a:ext cx="1491" cy="257"/>
              <a:chOff x="432" y="991"/>
              <a:chExt cx="1490" cy="257"/>
            </a:xfrm>
          </p:grpSpPr>
          <p:sp>
            <p:nvSpPr>
              <p:cNvPr id="26628" name="Text Box 4"/>
              <p:cNvSpPr txBox="1">
                <a:spLocks noChangeArrowheads="1"/>
              </p:cNvSpPr>
              <p:nvPr/>
            </p:nvSpPr>
            <p:spPr bwMode="auto">
              <a:xfrm>
                <a:off x="432" y="991"/>
                <a:ext cx="149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prstClr val="black"/>
                    </a:solidFill>
                    <a:ea typeface="ＭＳ Ｐゴシック" pitchFamily="34" charset="-128"/>
                  </a:rPr>
                  <a:t>ACADEMIC SYSTEMS</a:t>
                </a:r>
              </a:p>
            </p:txBody>
          </p:sp>
          <p:sp>
            <p:nvSpPr>
              <p:cNvPr id="26629" name="Rectangle 5"/>
              <p:cNvSpPr>
                <a:spLocks noChangeArrowheads="1"/>
              </p:cNvSpPr>
              <p:nvPr/>
            </p:nvSpPr>
            <p:spPr bwMode="auto">
              <a:xfrm>
                <a:off x="432" y="1056"/>
                <a:ext cx="12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603" y="583"/>
              <a:ext cx="1627" cy="257"/>
              <a:chOff x="3744" y="991"/>
              <a:chExt cx="1626" cy="257"/>
            </a:xfrm>
          </p:grpSpPr>
          <p:sp>
            <p:nvSpPr>
              <p:cNvPr id="26631" name="Text Box 7"/>
              <p:cNvSpPr txBox="1">
                <a:spLocks noChangeArrowheads="1"/>
              </p:cNvSpPr>
              <p:nvPr/>
            </p:nvSpPr>
            <p:spPr bwMode="auto">
              <a:xfrm>
                <a:off x="3744" y="991"/>
                <a:ext cx="16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prstClr val="black"/>
                    </a:solidFill>
                    <a:ea typeface="ＭＳ Ｐゴシック" pitchFamily="34" charset="-128"/>
                  </a:rPr>
                  <a:t>BEHAVIORAL SYSTEMS</a:t>
                </a:r>
              </a:p>
            </p:txBody>
          </p:sp>
          <p:sp>
            <p:nvSpPr>
              <p:cNvPr id="26632" name="Rectangle 8"/>
              <p:cNvSpPr>
                <a:spLocks noChangeArrowheads="1"/>
              </p:cNvSpPr>
              <p:nvPr/>
            </p:nvSpPr>
            <p:spPr bwMode="auto">
              <a:xfrm>
                <a:off x="3744" y="1056"/>
                <a:ext cx="12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168" y="2680"/>
              <a:ext cx="200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prstClr val="black"/>
                  </a:solidFill>
                  <a:ea typeface="ＭＳ Ｐゴシック" pitchFamily="34" charset="-128"/>
                </a:rPr>
                <a:t>Tier </a:t>
              </a:r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1</a:t>
              </a:r>
              <a:r>
                <a:rPr lang="en-US" sz="1500">
                  <a:solidFill>
                    <a:prstClr val="black"/>
                  </a:solidFill>
                  <a:ea typeface="ＭＳ Ｐゴシック" pitchFamily="34" charset="-128"/>
                </a:rPr>
                <a:t> </a:t>
              </a:r>
              <a:r>
                <a:rPr lang="en-US" sz="1500" i="1">
                  <a:solidFill>
                    <a:prstClr val="black"/>
                  </a:solidFill>
                  <a:ea typeface="ＭＳ Ｐゴシック" pitchFamily="34" charset="-128"/>
                </a:rPr>
                <a:t>Core Instructional Interventions</a:t>
              </a:r>
              <a:endParaRPr lang="en-US" sz="1500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>
                <a:buFontTx/>
                <a:buChar char="•"/>
              </a:pPr>
              <a:r>
                <a:rPr lang="en-US" sz="1500">
                  <a:solidFill>
                    <a:srgbClr val="336600"/>
                  </a:solidFill>
                  <a:ea typeface="ＭＳ Ｐゴシック" pitchFamily="34" charset="-128"/>
                </a:rPr>
                <a:t> </a:t>
              </a:r>
              <a:r>
                <a:rPr lang="en-US" sz="1500" b="1">
                  <a:solidFill>
                    <a:srgbClr val="008040"/>
                  </a:solidFill>
                  <a:ea typeface="ＭＳ Ｐゴシック" pitchFamily="34" charset="-128"/>
                </a:rPr>
                <a:t>All students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008040"/>
                  </a:solidFill>
                  <a:ea typeface="ＭＳ Ｐゴシック" pitchFamily="34" charset="-128"/>
                </a:rPr>
                <a:t> Preventive,  proactive</a:t>
              </a:r>
              <a:endParaRPr lang="en-US" sz="1500" b="1">
                <a:solidFill>
                  <a:srgbClr val="009900"/>
                </a:solidFill>
                <a:ea typeface="ＭＳ Ｐゴシック" pitchFamily="34" charset="-128"/>
              </a:endParaRPr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2073" y="1780"/>
              <a:ext cx="798" cy="1976"/>
            </a:xfrm>
            <a:custGeom>
              <a:avLst/>
              <a:gdLst/>
              <a:ahLst/>
              <a:cxnLst>
                <a:cxn ang="0">
                  <a:pos x="798" y="0"/>
                </a:cxn>
                <a:cxn ang="0">
                  <a:pos x="554" y="0"/>
                </a:cxn>
                <a:cxn ang="0">
                  <a:pos x="0" y="1976"/>
                </a:cxn>
                <a:cxn ang="0">
                  <a:pos x="798" y="1976"/>
                </a:cxn>
                <a:cxn ang="0">
                  <a:pos x="798" y="0"/>
                </a:cxn>
              </a:cxnLst>
              <a:rect l="0" t="0" r="r" b="b"/>
              <a:pathLst>
                <a:path w="798" h="1976">
                  <a:moveTo>
                    <a:pt x="798" y="0"/>
                  </a:moveTo>
                  <a:lnTo>
                    <a:pt x="554" y="0"/>
                  </a:lnTo>
                  <a:lnTo>
                    <a:pt x="0" y="1976"/>
                  </a:lnTo>
                  <a:lnTo>
                    <a:pt x="798" y="1976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2067" y="1774"/>
              <a:ext cx="810" cy="1988"/>
            </a:xfrm>
            <a:custGeom>
              <a:avLst/>
              <a:gdLst/>
              <a:ahLst/>
              <a:cxnLst>
                <a:cxn ang="0">
                  <a:pos x="565" y="6"/>
                </a:cxn>
                <a:cxn ang="0">
                  <a:pos x="18" y="1976"/>
                </a:cxn>
                <a:cxn ang="0">
                  <a:pos x="798" y="1976"/>
                </a:cxn>
                <a:cxn ang="0">
                  <a:pos x="798" y="6"/>
                </a:cxn>
                <a:cxn ang="0">
                  <a:pos x="810" y="6"/>
                </a:cxn>
                <a:cxn ang="0">
                  <a:pos x="810" y="1988"/>
                </a:cxn>
                <a:cxn ang="0">
                  <a:pos x="0" y="1988"/>
                </a:cxn>
                <a:cxn ang="0">
                  <a:pos x="554" y="0"/>
                </a:cxn>
                <a:cxn ang="0">
                  <a:pos x="560" y="0"/>
                </a:cxn>
                <a:cxn ang="0">
                  <a:pos x="565" y="6"/>
                </a:cxn>
              </a:cxnLst>
              <a:rect l="0" t="0" r="r" b="b"/>
              <a:pathLst>
                <a:path w="810" h="1988">
                  <a:moveTo>
                    <a:pt x="565" y="6"/>
                  </a:moveTo>
                  <a:lnTo>
                    <a:pt x="18" y="1976"/>
                  </a:lnTo>
                  <a:lnTo>
                    <a:pt x="798" y="1976"/>
                  </a:lnTo>
                  <a:lnTo>
                    <a:pt x="798" y="6"/>
                  </a:lnTo>
                  <a:lnTo>
                    <a:pt x="810" y="6"/>
                  </a:lnTo>
                  <a:lnTo>
                    <a:pt x="810" y="1988"/>
                  </a:lnTo>
                  <a:lnTo>
                    <a:pt x="0" y="1988"/>
                  </a:lnTo>
                  <a:lnTo>
                    <a:pt x="554" y="0"/>
                  </a:lnTo>
                  <a:lnTo>
                    <a:pt x="560" y="0"/>
                  </a:lnTo>
                  <a:lnTo>
                    <a:pt x="56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2627" y="1774"/>
              <a:ext cx="250" cy="12"/>
            </a:xfrm>
            <a:custGeom>
              <a:avLst/>
              <a:gdLst/>
              <a:ahLst/>
              <a:cxnLst>
                <a:cxn ang="0">
                  <a:pos x="244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250" y="0"/>
                </a:cxn>
                <a:cxn ang="0">
                  <a:pos x="250" y="6"/>
                </a:cxn>
                <a:cxn ang="0">
                  <a:pos x="244" y="12"/>
                </a:cxn>
              </a:cxnLst>
              <a:rect l="0" t="0" r="r" b="b"/>
              <a:pathLst>
                <a:path w="250" h="12">
                  <a:moveTo>
                    <a:pt x="24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50" y="0"/>
                  </a:lnTo>
                  <a:lnTo>
                    <a:pt x="250" y="6"/>
                  </a:lnTo>
                  <a:lnTo>
                    <a:pt x="24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7" name="Freeform 13"/>
            <p:cNvSpPr>
              <a:spLocks/>
            </p:cNvSpPr>
            <p:nvPr/>
          </p:nvSpPr>
          <p:spPr bwMode="auto">
            <a:xfrm>
              <a:off x="2764" y="984"/>
              <a:ext cx="107" cy="377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7" y="377"/>
                </a:cxn>
                <a:cxn ang="0">
                  <a:pos x="0" y="377"/>
                </a:cxn>
                <a:cxn ang="0">
                  <a:pos x="107" y="0"/>
                </a:cxn>
              </a:cxnLst>
              <a:rect l="0" t="0" r="r" b="b"/>
              <a:pathLst>
                <a:path w="107" h="377">
                  <a:moveTo>
                    <a:pt x="107" y="0"/>
                  </a:moveTo>
                  <a:lnTo>
                    <a:pt x="107" y="377"/>
                  </a:lnTo>
                  <a:lnTo>
                    <a:pt x="0" y="377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auto">
            <a:xfrm>
              <a:off x="2758" y="984"/>
              <a:ext cx="119" cy="383"/>
            </a:xfrm>
            <a:custGeom>
              <a:avLst/>
              <a:gdLst/>
              <a:ahLst/>
              <a:cxnLst>
                <a:cxn ang="0">
                  <a:pos x="119" y="377"/>
                </a:cxn>
                <a:cxn ang="0">
                  <a:pos x="119" y="383"/>
                </a:cxn>
                <a:cxn ang="0">
                  <a:pos x="0" y="383"/>
                </a:cxn>
                <a:cxn ang="0">
                  <a:pos x="107" y="0"/>
                </a:cxn>
                <a:cxn ang="0">
                  <a:pos x="119" y="0"/>
                </a:cxn>
                <a:cxn ang="0">
                  <a:pos x="12" y="371"/>
                </a:cxn>
                <a:cxn ang="0">
                  <a:pos x="113" y="371"/>
                </a:cxn>
                <a:cxn ang="0">
                  <a:pos x="119" y="377"/>
                </a:cxn>
              </a:cxnLst>
              <a:rect l="0" t="0" r="r" b="b"/>
              <a:pathLst>
                <a:path w="119" h="383">
                  <a:moveTo>
                    <a:pt x="119" y="377"/>
                  </a:moveTo>
                  <a:lnTo>
                    <a:pt x="119" y="383"/>
                  </a:lnTo>
                  <a:lnTo>
                    <a:pt x="0" y="383"/>
                  </a:lnTo>
                  <a:lnTo>
                    <a:pt x="107" y="0"/>
                  </a:lnTo>
                  <a:lnTo>
                    <a:pt x="119" y="0"/>
                  </a:lnTo>
                  <a:lnTo>
                    <a:pt x="12" y="371"/>
                  </a:lnTo>
                  <a:lnTo>
                    <a:pt x="113" y="371"/>
                  </a:lnTo>
                  <a:lnTo>
                    <a:pt x="119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39" name="Freeform 15"/>
            <p:cNvSpPr>
              <a:spLocks/>
            </p:cNvSpPr>
            <p:nvPr/>
          </p:nvSpPr>
          <p:spPr bwMode="auto">
            <a:xfrm>
              <a:off x="2865" y="942"/>
              <a:ext cx="12" cy="41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2" y="0"/>
                </a:cxn>
                <a:cxn ang="0">
                  <a:pos x="12" y="419"/>
                </a:cxn>
                <a:cxn ang="0">
                  <a:pos x="0" y="419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2" h="419">
                  <a:moveTo>
                    <a:pt x="0" y="42"/>
                  </a:moveTo>
                  <a:lnTo>
                    <a:pt x="12" y="0"/>
                  </a:lnTo>
                  <a:lnTo>
                    <a:pt x="12" y="419"/>
                  </a:lnTo>
                  <a:lnTo>
                    <a:pt x="0" y="419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auto">
            <a:xfrm>
              <a:off x="2632" y="1361"/>
              <a:ext cx="239" cy="425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239" y="425"/>
                </a:cxn>
                <a:cxn ang="0">
                  <a:pos x="0" y="425"/>
                </a:cxn>
                <a:cxn ang="0">
                  <a:pos x="132" y="0"/>
                </a:cxn>
                <a:cxn ang="0">
                  <a:pos x="239" y="0"/>
                </a:cxn>
              </a:cxnLst>
              <a:rect l="0" t="0" r="r" b="b"/>
              <a:pathLst>
                <a:path w="239" h="425">
                  <a:moveTo>
                    <a:pt x="239" y="0"/>
                  </a:moveTo>
                  <a:lnTo>
                    <a:pt x="239" y="425"/>
                  </a:lnTo>
                  <a:lnTo>
                    <a:pt x="0" y="425"/>
                  </a:lnTo>
                  <a:lnTo>
                    <a:pt x="132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auto">
            <a:xfrm>
              <a:off x="2627" y="1355"/>
              <a:ext cx="250" cy="437"/>
            </a:xfrm>
            <a:custGeom>
              <a:avLst/>
              <a:gdLst/>
              <a:ahLst/>
              <a:cxnLst>
                <a:cxn ang="0">
                  <a:pos x="250" y="431"/>
                </a:cxn>
                <a:cxn ang="0">
                  <a:pos x="250" y="437"/>
                </a:cxn>
                <a:cxn ang="0">
                  <a:pos x="0" y="437"/>
                </a:cxn>
                <a:cxn ang="0">
                  <a:pos x="131" y="0"/>
                </a:cxn>
                <a:cxn ang="0">
                  <a:pos x="244" y="0"/>
                </a:cxn>
                <a:cxn ang="0">
                  <a:pos x="244" y="12"/>
                </a:cxn>
                <a:cxn ang="0">
                  <a:pos x="137" y="12"/>
                </a:cxn>
                <a:cxn ang="0">
                  <a:pos x="12" y="425"/>
                </a:cxn>
                <a:cxn ang="0">
                  <a:pos x="244" y="425"/>
                </a:cxn>
                <a:cxn ang="0">
                  <a:pos x="250" y="431"/>
                </a:cxn>
              </a:cxnLst>
              <a:rect l="0" t="0" r="r" b="b"/>
              <a:pathLst>
                <a:path w="250" h="437">
                  <a:moveTo>
                    <a:pt x="250" y="431"/>
                  </a:moveTo>
                  <a:lnTo>
                    <a:pt x="250" y="437"/>
                  </a:lnTo>
                  <a:lnTo>
                    <a:pt x="0" y="437"/>
                  </a:lnTo>
                  <a:lnTo>
                    <a:pt x="131" y="0"/>
                  </a:lnTo>
                  <a:lnTo>
                    <a:pt x="244" y="0"/>
                  </a:lnTo>
                  <a:lnTo>
                    <a:pt x="244" y="12"/>
                  </a:lnTo>
                  <a:lnTo>
                    <a:pt x="137" y="12"/>
                  </a:lnTo>
                  <a:lnTo>
                    <a:pt x="12" y="425"/>
                  </a:lnTo>
                  <a:lnTo>
                    <a:pt x="244" y="425"/>
                  </a:lnTo>
                  <a:lnTo>
                    <a:pt x="250" y="4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auto">
            <a:xfrm>
              <a:off x="2865" y="1355"/>
              <a:ext cx="12" cy="4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431"/>
                </a:cxn>
                <a:cxn ang="0">
                  <a:pos x="0" y="431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431">
                  <a:moveTo>
                    <a:pt x="6" y="0"/>
                  </a:moveTo>
                  <a:lnTo>
                    <a:pt x="12" y="0"/>
                  </a:lnTo>
                  <a:lnTo>
                    <a:pt x="12" y="431"/>
                  </a:lnTo>
                  <a:lnTo>
                    <a:pt x="0" y="43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3" name="Freeform 19"/>
            <p:cNvSpPr>
              <a:spLocks/>
            </p:cNvSpPr>
            <p:nvPr/>
          </p:nvSpPr>
          <p:spPr bwMode="auto">
            <a:xfrm>
              <a:off x="2889" y="1780"/>
              <a:ext cx="792" cy="19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8" y="0"/>
                </a:cxn>
                <a:cxn ang="0">
                  <a:pos x="792" y="1976"/>
                </a:cxn>
                <a:cxn ang="0">
                  <a:pos x="0" y="1976"/>
                </a:cxn>
                <a:cxn ang="0">
                  <a:pos x="0" y="0"/>
                </a:cxn>
              </a:cxnLst>
              <a:rect l="0" t="0" r="r" b="b"/>
              <a:pathLst>
                <a:path w="792" h="1976">
                  <a:moveTo>
                    <a:pt x="0" y="0"/>
                  </a:moveTo>
                  <a:lnTo>
                    <a:pt x="238" y="0"/>
                  </a:lnTo>
                  <a:lnTo>
                    <a:pt x="792" y="1976"/>
                  </a:lnTo>
                  <a:lnTo>
                    <a:pt x="0" y="1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auto">
            <a:xfrm>
              <a:off x="2883" y="1774"/>
              <a:ext cx="804" cy="1988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250" y="0"/>
                </a:cxn>
                <a:cxn ang="0">
                  <a:pos x="804" y="1988"/>
                </a:cxn>
                <a:cxn ang="0">
                  <a:pos x="0" y="1988"/>
                </a:cxn>
                <a:cxn ang="0">
                  <a:pos x="0" y="6"/>
                </a:cxn>
                <a:cxn ang="0">
                  <a:pos x="12" y="6"/>
                </a:cxn>
                <a:cxn ang="0">
                  <a:pos x="12" y="1976"/>
                </a:cxn>
                <a:cxn ang="0">
                  <a:pos x="786" y="1976"/>
                </a:cxn>
                <a:cxn ang="0">
                  <a:pos x="238" y="6"/>
                </a:cxn>
                <a:cxn ang="0">
                  <a:pos x="244" y="0"/>
                </a:cxn>
              </a:cxnLst>
              <a:rect l="0" t="0" r="r" b="b"/>
              <a:pathLst>
                <a:path w="804" h="1988">
                  <a:moveTo>
                    <a:pt x="244" y="0"/>
                  </a:moveTo>
                  <a:lnTo>
                    <a:pt x="250" y="0"/>
                  </a:lnTo>
                  <a:lnTo>
                    <a:pt x="804" y="1988"/>
                  </a:lnTo>
                  <a:lnTo>
                    <a:pt x="0" y="1988"/>
                  </a:lnTo>
                  <a:lnTo>
                    <a:pt x="0" y="6"/>
                  </a:lnTo>
                  <a:lnTo>
                    <a:pt x="12" y="6"/>
                  </a:lnTo>
                  <a:lnTo>
                    <a:pt x="12" y="1976"/>
                  </a:lnTo>
                  <a:lnTo>
                    <a:pt x="786" y="1976"/>
                  </a:lnTo>
                  <a:lnTo>
                    <a:pt x="238" y="6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auto">
            <a:xfrm>
              <a:off x="2883" y="1774"/>
              <a:ext cx="244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244" y="0"/>
                </a:cxn>
                <a:cxn ang="0">
                  <a:pos x="244" y="12"/>
                </a:cxn>
                <a:cxn ang="0">
                  <a:pos x="6" y="12"/>
                </a:cxn>
                <a:cxn ang="0">
                  <a:pos x="0" y="6"/>
                </a:cxn>
              </a:cxnLst>
              <a:rect l="0" t="0" r="r" b="b"/>
              <a:pathLst>
                <a:path w="244" h="12">
                  <a:moveTo>
                    <a:pt x="0" y="6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auto">
            <a:xfrm>
              <a:off x="2889" y="984"/>
              <a:ext cx="107" cy="3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7"/>
                </a:cxn>
                <a:cxn ang="0">
                  <a:pos x="107" y="377"/>
                </a:cxn>
                <a:cxn ang="0">
                  <a:pos x="0" y="0"/>
                </a:cxn>
              </a:cxnLst>
              <a:rect l="0" t="0" r="r" b="b"/>
              <a:pathLst>
                <a:path w="107" h="377">
                  <a:moveTo>
                    <a:pt x="0" y="0"/>
                  </a:moveTo>
                  <a:lnTo>
                    <a:pt x="0" y="377"/>
                  </a:lnTo>
                  <a:lnTo>
                    <a:pt x="107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2883" y="984"/>
              <a:ext cx="119" cy="383"/>
            </a:xfrm>
            <a:custGeom>
              <a:avLst/>
              <a:gdLst/>
              <a:ahLst/>
              <a:cxnLst>
                <a:cxn ang="0">
                  <a:pos x="6" y="371"/>
                </a:cxn>
                <a:cxn ang="0">
                  <a:pos x="107" y="371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19" y="383"/>
                </a:cxn>
                <a:cxn ang="0">
                  <a:pos x="0" y="383"/>
                </a:cxn>
                <a:cxn ang="0">
                  <a:pos x="0" y="377"/>
                </a:cxn>
                <a:cxn ang="0">
                  <a:pos x="6" y="371"/>
                </a:cxn>
              </a:cxnLst>
              <a:rect l="0" t="0" r="r" b="b"/>
              <a:pathLst>
                <a:path w="119" h="383">
                  <a:moveTo>
                    <a:pt x="6" y="371"/>
                  </a:moveTo>
                  <a:lnTo>
                    <a:pt x="107" y="37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19" y="383"/>
                  </a:lnTo>
                  <a:lnTo>
                    <a:pt x="0" y="383"/>
                  </a:lnTo>
                  <a:lnTo>
                    <a:pt x="0" y="377"/>
                  </a:lnTo>
                  <a:lnTo>
                    <a:pt x="6" y="3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auto">
            <a:xfrm>
              <a:off x="2883" y="942"/>
              <a:ext cx="12" cy="419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12" y="419"/>
                </a:cxn>
                <a:cxn ang="0">
                  <a:pos x="0" y="419"/>
                </a:cxn>
                <a:cxn ang="0">
                  <a:pos x="0" y="0"/>
                </a:cxn>
                <a:cxn ang="0">
                  <a:pos x="12" y="42"/>
                </a:cxn>
                <a:cxn ang="0">
                  <a:pos x="12" y="42"/>
                </a:cxn>
              </a:cxnLst>
              <a:rect l="0" t="0" r="r" b="b"/>
              <a:pathLst>
                <a:path w="12" h="419">
                  <a:moveTo>
                    <a:pt x="12" y="42"/>
                  </a:moveTo>
                  <a:lnTo>
                    <a:pt x="12" y="419"/>
                  </a:lnTo>
                  <a:lnTo>
                    <a:pt x="0" y="419"/>
                  </a:lnTo>
                  <a:lnTo>
                    <a:pt x="0" y="0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2889" y="1361"/>
              <a:ext cx="238" cy="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5"/>
                </a:cxn>
                <a:cxn ang="0">
                  <a:pos x="238" y="425"/>
                </a:cxn>
                <a:cxn ang="0">
                  <a:pos x="107" y="0"/>
                </a:cxn>
                <a:cxn ang="0">
                  <a:pos x="0" y="0"/>
                </a:cxn>
              </a:cxnLst>
              <a:rect l="0" t="0" r="r" b="b"/>
              <a:pathLst>
                <a:path w="238" h="425">
                  <a:moveTo>
                    <a:pt x="0" y="0"/>
                  </a:moveTo>
                  <a:lnTo>
                    <a:pt x="0" y="425"/>
                  </a:lnTo>
                  <a:lnTo>
                    <a:pt x="238" y="425"/>
                  </a:lnTo>
                  <a:lnTo>
                    <a:pt x="1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2883" y="1355"/>
              <a:ext cx="250" cy="437"/>
            </a:xfrm>
            <a:custGeom>
              <a:avLst/>
              <a:gdLst/>
              <a:ahLst/>
              <a:cxnLst>
                <a:cxn ang="0">
                  <a:pos x="6" y="425"/>
                </a:cxn>
                <a:cxn ang="0">
                  <a:pos x="238" y="425"/>
                </a:cxn>
                <a:cxn ang="0">
                  <a:pos x="113" y="12"/>
                </a:cxn>
                <a:cxn ang="0">
                  <a:pos x="6" y="12"/>
                </a:cxn>
                <a:cxn ang="0">
                  <a:pos x="6" y="0"/>
                </a:cxn>
                <a:cxn ang="0">
                  <a:pos x="119" y="0"/>
                </a:cxn>
                <a:cxn ang="0">
                  <a:pos x="250" y="437"/>
                </a:cxn>
                <a:cxn ang="0">
                  <a:pos x="0" y="437"/>
                </a:cxn>
                <a:cxn ang="0">
                  <a:pos x="0" y="431"/>
                </a:cxn>
                <a:cxn ang="0">
                  <a:pos x="6" y="425"/>
                </a:cxn>
              </a:cxnLst>
              <a:rect l="0" t="0" r="r" b="b"/>
              <a:pathLst>
                <a:path w="250" h="437">
                  <a:moveTo>
                    <a:pt x="6" y="425"/>
                  </a:moveTo>
                  <a:lnTo>
                    <a:pt x="238" y="425"/>
                  </a:lnTo>
                  <a:lnTo>
                    <a:pt x="113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19" y="0"/>
                  </a:lnTo>
                  <a:lnTo>
                    <a:pt x="250" y="437"/>
                  </a:lnTo>
                  <a:lnTo>
                    <a:pt x="0" y="437"/>
                  </a:lnTo>
                  <a:lnTo>
                    <a:pt x="0" y="431"/>
                  </a:lnTo>
                  <a:lnTo>
                    <a:pt x="6" y="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2883" y="1355"/>
              <a:ext cx="12" cy="431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431"/>
                </a:cxn>
                <a:cxn ang="0">
                  <a:pos x="0" y="43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</a:cxnLst>
              <a:rect l="0" t="0" r="r" b="b"/>
              <a:pathLst>
                <a:path w="12" h="431">
                  <a:moveTo>
                    <a:pt x="12" y="6"/>
                  </a:moveTo>
                  <a:lnTo>
                    <a:pt x="12" y="431"/>
                  </a:lnTo>
                  <a:lnTo>
                    <a:pt x="0" y="4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2144" y="3758"/>
              <a:ext cx="1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prstClr val="black"/>
                  </a:solidFill>
                  <a:ea typeface="ＭＳ Ｐゴシック" pitchFamily="34" charset="-128"/>
                </a:rPr>
                <a:t>STUDENTS</a:t>
              </a:r>
            </a:p>
          </p:txBody>
        </p:sp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627" y="64"/>
              <a:ext cx="461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>
                  <a:solidFill>
                    <a:srgbClr val="1F497D"/>
                  </a:solidFill>
                  <a:latin typeface="Times" pitchFamily="1" charset="0"/>
                  <a:ea typeface="ＭＳ Ｐゴシック" pitchFamily="34" charset="-128"/>
                </a:rPr>
                <a:t>Figure 2: Three-Tier Model</a:t>
              </a:r>
              <a:endParaRPr lang="en-US" sz="4000">
                <a:solidFill>
                  <a:srgbClr val="1F497D"/>
                </a:solidFill>
                <a:ea typeface="ＭＳ Ｐゴシック" pitchFamily="34" charset="-128"/>
              </a:endParaRPr>
            </a:p>
          </p:txBody>
        </p:sp>
        <p:sp>
          <p:nvSpPr>
            <p:cNvPr id="26654" name="Text Box 30"/>
            <p:cNvSpPr txBox="1">
              <a:spLocks noChangeArrowheads="1"/>
            </p:cNvSpPr>
            <p:nvPr/>
          </p:nvSpPr>
          <p:spPr bwMode="auto">
            <a:xfrm>
              <a:off x="2335" y="2712"/>
              <a:ext cx="45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000" b="1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/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80%</a:t>
              </a:r>
            </a:p>
          </p:txBody>
        </p:sp>
        <p:sp>
          <p:nvSpPr>
            <p:cNvPr id="26655" name="Text Box 31"/>
            <p:cNvSpPr txBox="1">
              <a:spLocks noChangeArrowheads="1"/>
            </p:cNvSpPr>
            <p:nvPr/>
          </p:nvSpPr>
          <p:spPr bwMode="auto">
            <a:xfrm>
              <a:off x="2931" y="2712"/>
              <a:ext cx="45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000" b="1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/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80%</a:t>
              </a:r>
            </a:p>
          </p:txBody>
        </p:sp>
        <p:sp>
          <p:nvSpPr>
            <p:cNvPr id="26656" name="Text Box 32"/>
            <p:cNvSpPr txBox="1">
              <a:spLocks noChangeArrowheads="1"/>
            </p:cNvSpPr>
            <p:nvPr/>
          </p:nvSpPr>
          <p:spPr bwMode="auto">
            <a:xfrm>
              <a:off x="3555" y="2680"/>
              <a:ext cx="184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prstClr val="black"/>
                  </a:solidFill>
                  <a:ea typeface="ＭＳ Ｐゴシック" pitchFamily="34" charset="-128"/>
                </a:rPr>
                <a:t>Tier </a:t>
              </a:r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1</a:t>
              </a:r>
              <a:r>
                <a:rPr lang="en-US" sz="1500">
                  <a:solidFill>
                    <a:prstClr val="black"/>
                  </a:solidFill>
                  <a:ea typeface="ＭＳ Ｐゴシック" pitchFamily="34" charset="-128"/>
                </a:rPr>
                <a:t> </a:t>
              </a:r>
              <a:r>
                <a:rPr lang="en-US" sz="1500" i="1">
                  <a:solidFill>
                    <a:prstClr val="black"/>
                  </a:solidFill>
                  <a:ea typeface="ＭＳ Ｐゴシック" pitchFamily="34" charset="-128"/>
                </a:rPr>
                <a:t>Core Universal Interventions</a:t>
              </a:r>
              <a:endParaRPr lang="en-US" sz="1500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336600"/>
                  </a:solidFill>
                  <a:ea typeface="ＭＳ Ｐゴシック" pitchFamily="34" charset="-128"/>
                </a:rPr>
                <a:t> </a:t>
              </a:r>
              <a:r>
                <a:rPr lang="en-US" sz="1500" b="1">
                  <a:solidFill>
                    <a:srgbClr val="008040"/>
                  </a:solidFill>
                  <a:ea typeface="ＭＳ Ｐゴシック" pitchFamily="34" charset="-128"/>
                </a:rPr>
                <a:t>All settings, All students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008040"/>
                  </a:solidFill>
                  <a:ea typeface="ＭＳ Ｐゴシック" pitchFamily="34" charset="-128"/>
                </a:rPr>
                <a:t> Preventive,  proactive</a:t>
              </a:r>
              <a:endParaRPr lang="en-US" sz="1500" b="1">
                <a:solidFill>
                  <a:srgbClr val="009900"/>
                </a:solidFill>
                <a:ea typeface="ＭＳ Ｐゴシック" pitchFamily="34" charset="-128"/>
              </a:endParaRPr>
            </a:p>
          </p:txBody>
        </p:sp>
        <p:sp>
          <p:nvSpPr>
            <p:cNvPr id="26657" name="Text Box 33"/>
            <p:cNvSpPr txBox="1">
              <a:spLocks noChangeArrowheads="1"/>
            </p:cNvSpPr>
            <p:nvPr/>
          </p:nvSpPr>
          <p:spPr bwMode="auto">
            <a:xfrm>
              <a:off x="165" y="1824"/>
              <a:ext cx="1898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prstClr val="black"/>
                  </a:solidFill>
                  <a:ea typeface="ＭＳ Ｐゴシック" pitchFamily="34" charset="-128"/>
                </a:rPr>
                <a:t>Tier </a:t>
              </a:r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2</a:t>
              </a:r>
              <a:r>
                <a:rPr lang="en-US" sz="1500">
                  <a:solidFill>
                    <a:prstClr val="black"/>
                  </a:solidFill>
                  <a:ea typeface="ＭＳ Ｐゴシック" pitchFamily="34" charset="-128"/>
                </a:rPr>
                <a:t> </a:t>
              </a:r>
              <a:r>
                <a:rPr lang="en-US" sz="1500" i="1">
                  <a:solidFill>
                    <a:prstClr val="black"/>
                  </a:solidFill>
                  <a:ea typeface="ＭＳ Ｐゴシック" pitchFamily="34" charset="-128"/>
                </a:rPr>
                <a:t>Targeted Group Interventions</a:t>
              </a:r>
              <a:endParaRPr lang="en-US" sz="1500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>
                <a:buFontTx/>
                <a:buChar char="•"/>
              </a:pPr>
              <a:r>
                <a:rPr lang="en-US" sz="1500">
                  <a:solidFill>
                    <a:srgbClr val="FF9900"/>
                  </a:solidFill>
                  <a:ea typeface="ＭＳ Ｐゴシック" pitchFamily="34" charset="-128"/>
                </a:rPr>
                <a:t> </a:t>
              </a:r>
              <a:r>
                <a:rPr lang="en-US" sz="1500" b="1">
                  <a:solidFill>
                    <a:srgbClr val="FF9900"/>
                  </a:solidFill>
                  <a:ea typeface="ＭＳ Ｐゴシック" pitchFamily="34" charset="-128"/>
                </a:rPr>
                <a:t>Some students (at-risk)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9900"/>
                  </a:solidFill>
                  <a:ea typeface="ＭＳ Ｐゴシック" pitchFamily="34" charset="-128"/>
                </a:rPr>
                <a:t> High efficiency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9900"/>
                  </a:solidFill>
                  <a:ea typeface="ＭＳ Ｐゴシック" pitchFamily="34" charset="-128"/>
                </a:rPr>
                <a:t> Rapid response</a:t>
              </a:r>
            </a:p>
          </p:txBody>
        </p:sp>
        <p:sp>
          <p:nvSpPr>
            <p:cNvPr id="26658" name="Text Box 34"/>
            <p:cNvSpPr txBox="1">
              <a:spLocks noChangeArrowheads="1"/>
            </p:cNvSpPr>
            <p:nvPr/>
          </p:nvSpPr>
          <p:spPr bwMode="auto">
            <a:xfrm>
              <a:off x="3507" y="1824"/>
              <a:ext cx="1898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prstClr val="black"/>
                  </a:solidFill>
                  <a:ea typeface="ＭＳ Ｐゴシック" pitchFamily="34" charset="-128"/>
                </a:rPr>
                <a:t>Tier </a:t>
              </a:r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2</a:t>
              </a:r>
              <a:r>
                <a:rPr lang="en-US" sz="1500">
                  <a:solidFill>
                    <a:prstClr val="black"/>
                  </a:solidFill>
                  <a:ea typeface="ＭＳ Ｐゴシック" pitchFamily="34" charset="-128"/>
                </a:rPr>
                <a:t> </a:t>
              </a:r>
              <a:r>
                <a:rPr lang="en-US" sz="1500" i="1">
                  <a:solidFill>
                    <a:prstClr val="black"/>
                  </a:solidFill>
                  <a:ea typeface="ＭＳ Ｐゴシック" pitchFamily="34" charset="-128"/>
                </a:rPr>
                <a:t>Targeted Group Interventions</a:t>
              </a:r>
              <a:endParaRPr lang="en-US" sz="1500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9900"/>
                  </a:solidFill>
                  <a:ea typeface="ＭＳ Ｐゴシック" pitchFamily="34" charset="-128"/>
                </a:rPr>
                <a:t> Some students (at-risk)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9900"/>
                  </a:solidFill>
                  <a:ea typeface="ＭＳ Ｐゴシック" pitchFamily="34" charset="-128"/>
                </a:rPr>
                <a:t> High efficiency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9900"/>
                  </a:solidFill>
                  <a:ea typeface="ＭＳ Ｐゴシック" pitchFamily="34" charset="-128"/>
                </a:rPr>
                <a:t> Rapid response</a:t>
              </a:r>
              <a:endParaRPr lang="en-US" sz="1500" b="1">
                <a:solidFill>
                  <a:prstClr val="black"/>
                </a:solidFill>
                <a:ea typeface="ＭＳ Ｐゴシック" pitchFamily="34" charset="-128"/>
              </a:endParaRPr>
            </a:p>
          </p:txBody>
        </p:sp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2431" y="1368"/>
              <a:ext cx="45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000" b="1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/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15%</a:t>
              </a:r>
            </a:p>
          </p:txBody>
        </p:sp>
        <p:sp>
          <p:nvSpPr>
            <p:cNvPr id="26660" name="Text Box 36"/>
            <p:cNvSpPr txBox="1">
              <a:spLocks noChangeArrowheads="1"/>
            </p:cNvSpPr>
            <p:nvPr/>
          </p:nvSpPr>
          <p:spPr bwMode="auto">
            <a:xfrm>
              <a:off x="2883" y="1368"/>
              <a:ext cx="45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000" b="1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/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15%</a:t>
              </a:r>
            </a:p>
          </p:txBody>
        </p:sp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165" y="840"/>
              <a:ext cx="2111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prstClr val="black"/>
                  </a:solidFill>
                  <a:ea typeface="ＭＳ Ｐゴシック" pitchFamily="34" charset="-128"/>
                </a:rPr>
                <a:t>Tier </a:t>
              </a:r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3</a:t>
              </a:r>
              <a:r>
                <a:rPr lang="en-US" sz="1500">
                  <a:solidFill>
                    <a:prstClr val="black"/>
                  </a:solidFill>
                  <a:ea typeface="ＭＳ Ｐゴシック" pitchFamily="34" charset="-128"/>
                </a:rPr>
                <a:t> </a:t>
              </a:r>
              <a:r>
                <a:rPr lang="en-US" sz="1500" i="1">
                  <a:solidFill>
                    <a:prstClr val="black"/>
                  </a:solidFill>
                  <a:ea typeface="ＭＳ Ｐゴシック" pitchFamily="34" charset="-128"/>
                </a:rPr>
                <a:t>Intensive, Individual Interventions</a:t>
              </a:r>
              <a:endParaRPr lang="en-US" sz="1500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>
                <a:buFontTx/>
                <a:buChar char="•"/>
              </a:pPr>
              <a:r>
                <a:rPr lang="en-US" sz="1500">
                  <a:solidFill>
                    <a:srgbClr val="FF0000"/>
                  </a:solidFill>
                  <a:ea typeface="ＭＳ Ｐゴシック" pitchFamily="34" charset="-128"/>
                </a:rPr>
                <a:t> </a:t>
              </a:r>
              <a:r>
                <a:rPr lang="en-US" sz="1500" b="1">
                  <a:solidFill>
                    <a:srgbClr val="FF0000"/>
                  </a:solidFill>
                  <a:ea typeface="ＭＳ Ｐゴシック" pitchFamily="34" charset="-128"/>
                </a:rPr>
                <a:t>Individual Students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0000"/>
                  </a:solidFill>
                  <a:ea typeface="ＭＳ Ｐゴシック" pitchFamily="34" charset="-128"/>
                </a:rPr>
                <a:t> Assessment - based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0000"/>
                  </a:solidFill>
                  <a:ea typeface="ＭＳ Ｐゴシック" pitchFamily="34" charset="-128"/>
                </a:rPr>
                <a:t> High intensity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0000"/>
                  </a:solidFill>
                  <a:ea typeface="ＭＳ Ｐゴシック" pitchFamily="34" charset="-128"/>
                </a:rPr>
                <a:t> Of longer duration</a:t>
              </a:r>
            </a:p>
          </p:txBody>
        </p:sp>
        <p:sp>
          <p:nvSpPr>
            <p:cNvPr id="26662" name="Text Box 38"/>
            <p:cNvSpPr txBox="1">
              <a:spLocks noChangeArrowheads="1"/>
            </p:cNvSpPr>
            <p:nvPr/>
          </p:nvSpPr>
          <p:spPr bwMode="auto">
            <a:xfrm>
              <a:off x="3477" y="840"/>
              <a:ext cx="2111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500" b="1">
                  <a:solidFill>
                    <a:prstClr val="black"/>
                  </a:solidFill>
                  <a:ea typeface="ＭＳ Ｐゴシック" pitchFamily="34" charset="-128"/>
                </a:rPr>
                <a:t>Tier </a:t>
              </a:r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3</a:t>
              </a:r>
              <a:r>
                <a:rPr lang="en-US" sz="1500">
                  <a:solidFill>
                    <a:prstClr val="black"/>
                  </a:solidFill>
                  <a:ea typeface="ＭＳ Ｐゴシック" pitchFamily="34" charset="-128"/>
                </a:rPr>
                <a:t> </a:t>
              </a:r>
              <a:r>
                <a:rPr lang="en-US" sz="1500" i="1">
                  <a:solidFill>
                    <a:prstClr val="black"/>
                  </a:solidFill>
                  <a:ea typeface="ＭＳ Ｐゴシック" pitchFamily="34" charset="-128"/>
                </a:rPr>
                <a:t>Intensive, Individual Interventions</a:t>
              </a:r>
              <a:endParaRPr lang="en-US" sz="1500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>
                <a:buFontTx/>
                <a:buChar char="•"/>
              </a:pPr>
              <a:r>
                <a:rPr lang="en-US" sz="1500">
                  <a:solidFill>
                    <a:srgbClr val="FF0000"/>
                  </a:solidFill>
                  <a:ea typeface="ＭＳ Ｐゴシック" pitchFamily="34" charset="-128"/>
                </a:rPr>
                <a:t> </a:t>
              </a:r>
              <a:r>
                <a:rPr lang="en-US" sz="1500" b="1">
                  <a:solidFill>
                    <a:srgbClr val="FF0000"/>
                  </a:solidFill>
                  <a:ea typeface="ＭＳ Ｐゴシック" pitchFamily="34" charset="-128"/>
                </a:rPr>
                <a:t>Individual Students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0000"/>
                  </a:solidFill>
                  <a:ea typeface="ＭＳ Ｐゴシック" pitchFamily="34" charset="-128"/>
                </a:rPr>
                <a:t> Assessment - based</a:t>
              </a:r>
            </a:p>
            <a:p>
              <a:pPr eaLnBrk="0" hangingPunct="0">
                <a:buFontTx/>
                <a:buChar char="•"/>
              </a:pPr>
              <a:r>
                <a:rPr lang="en-US" sz="1500" b="1">
                  <a:solidFill>
                    <a:srgbClr val="FF0000"/>
                  </a:solidFill>
                  <a:ea typeface="ＭＳ Ｐゴシック" pitchFamily="34" charset="-128"/>
                </a:rPr>
                <a:t> Intense, durable procedures</a:t>
              </a:r>
            </a:p>
          </p:txBody>
        </p:sp>
        <p:sp>
          <p:nvSpPr>
            <p:cNvPr id="26663" name="Text Box 39"/>
            <p:cNvSpPr txBox="1">
              <a:spLocks noChangeArrowheads="1"/>
            </p:cNvSpPr>
            <p:nvPr/>
          </p:nvSpPr>
          <p:spPr bwMode="auto">
            <a:xfrm>
              <a:off x="2883" y="936"/>
              <a:ext cx="35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000" b="1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/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5%</a:t>
              </a:r>
            </a:p>
          </p:txBody>
        </p:sp>
        <p:sp>
          <p:nvSpPr>
            <p:cNvPr id="26664" name="Text Box 40"/>
            <p:cNvSpPr txBox="1">
              <a:spLocks noChangeArrowheads="1"/>
            </p:cNvSpPr>
            <p:nvPr/>
          </p:nvSpPr>
          <p:spPr bwMode="auto">
            <a:xfrm>
              <a:off x="2537" y="936"/>
              <a:ext cx="35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1000" b="1">
                <a:solidFill>
                  <a:prstClr val="black"/>
                </a:solidFill>
                <a:ea typeface="ＭＳ Ｐゴシック" pitchFamily="34" charset="-128"/>
              </a:endParaRPr>
            </a:p>
            <a:p>
              <a:pPr eaLnBrk="0" hangingPunct="0"/>
              <a:r>
                <a:rPr lang="en-US" sz="2400" b="1">
                  <a:solidFill>
                    <a:prstClr val="black"/>
                  </a:solidFill>
                  <a:ea typeface="ＭＳ Ｐゴシック" pitchFamily="34" charset="-128"/>
                </a:rPr>
                <a:t>5%</a:t>
              </a:r>
            </a:p>
          </p:txBody>
        </p:sp>
        <p:sp>
          <p:nvSpPr>
            <p:cNvPr id="26665" name="Rectangle 41"/>
            <p:cNvSpPr>
              <a:spLocks/>
            </p:cNvSpPr>
            <p:nvPr/>
          </p:nvSpPr>
          <p:spPr bwMode="auto">
            <a:xfrm>
              <a:off x="144" y="3552"/>
              <a:ext cx="1920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57200" bIns="0" anchor="ctr"/>
            <a:lstStyle/>
            <a:p>
              <a:pPr marL="457200" indent="-457200"/>
              <a:r>
                <a:rPr lang="en-US" sz="1000">
                  <a:solidFill>
                    <a:prstClr val="black"/>
                  </a:solidFill>
                  <a:latin typeface="Times New Roman" pitchFamily="18" charset="0"/>
                  <a:sym typeface="Times New Roman" pitchFamily="18" charset="0"/>
                </a:rPr>
                <a:t>Batsche, G. M., Elliott, J., Graden, J., Grimes, J., Kovaleski, J. F., Prasse, D., et al. (2005). </a:t>
              </a:r>
              <a:r>
                <a:rPr lang="en-US" sz="1000" i="1">
                  <a:solidFill>
                    <a:prstClr val="black"/>
                  </a:solidFill>
                  <a:latin typeface="Times New Roman" pitchFamily="18" charset="0"/>
                  <a:sym typeface="Times New Roman" pitchFamily="18" charset="0"/>
                </a:rPr>
                <a:t>Response to intervention: Policy considerations and implementation</a:t>
              </a:r>
              <a:r>
                <a:rPr lang="en-US" sz="1000">
                  <a:solidFill>
                    <a:prstClr val="black"/>
                  </a:solidFill>
                  <a:latin typeface="Times New Roman" pitchFamily="18" charset="0"/>
                  <a:sym typeface="Times New Roman" pitchFamily="18" charset="0"/>
                </a:rPr>
                <a:t>. Alexandria, VA: National Association of State Directors of Special Education, Inc</a:t>
              </a:r>
              <a:r>
                <a:rPr lang="en-US" sz="1200">
                  <a:solidFill>
                    <a:prstClr val="black"/>
                  </a:solidFill>
                  <a:latin typeface="Times New Roman" pitchFamily="18" charset="0"/>
                  <a:sym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48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Missouri’s Tier 2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Select </a:t>
            </a:r>
            <a:r>
              <a:rPr lang="en-US" dirty="0"/>
              <a:t>Interventions Based on Function</a:t>
            </a:r>
          </a:p>
          <a:p>
            <a:r>
              <a:rPr lang="en-US" dirty="0" smtClean="0"/>
              <a:t>Targeted </a:t>
            </a:r>
            <a:r>
              <a:rPr lang="en-US" dirty="0"/>
              <a:t>Environmental Interventions </a:t>
            </a:r>
            <a:r>
              <a:rPr lang="en-US" dirty="0" smtClean="0"/>
              <a:t>(8 Classroom Factors)</a:t>
            </a:r>
            <a:endParaRPr lang="en-US" dirty="0"/>
          </a:p>
          <a:p>
            <a:r>
              <a:rPr lang="en-US" dirty="0" smtClean="0"/>
              <a:t>Check </a:t>
            </a:r>
            <a:r>
              <a:rPr lang="en-US" dirty="0"/>
              <a:t>In/Check </a:t>
            </a:r>
            <a:r>
              <a:rPr lang="en-US" dirty="0" smtClean="0"/>
              <a:t>Out </a:t>
            </a:r>
            <a:endParaRPr lang="en-US" dirty="0"/>
          </a:p>
          <a:p>
            <a:r>
              <a:rPr lang="en-US" dirty="0" smtClean="0"/>
              <a:t>Small </a:t>
            </a:r>
            <a:r>
              <a:rPr lang="en-US" dirty="0"/>
              <a:t>Group Social Skills</a:t>
            </a:r>
          </a:p>
          <a:p>
            <a:r>
              <a:rPr lang="en-US" dirty="0" smtClean="0"/>
              <a:t>Mentoring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1" y="5741182"/>
            <a:ext cx="515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See: </a:t>
            </a:r>
            <a:r>
              <a:rPr lang="en-US" dirty="0">
                <a:solidFill>
                  <a:prstClr val="black"/>
                </a:solidFill>
                <a:hlinkClick r:id="rId2"/>
              </a:rPr>
              <a:t>http://pbismissouri.org/teams/tier-2-workbook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89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Tier 3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Check </a:t>
            </a:r>
            <a:r>
              <a:rPr lang="en-US" b="1" dirty="0"/>
              <a:t>In Check </a:t>
            </a:r>
            <a:r>
              <a:rPr lang="en-US" b="1" dirty="0" smtClean="0"/>
              <a:t>Out </a:t>
            </a:r>
            <a:r>
              <a:rPr lang="en-US" dirty="0" smtClean="0"/>
              <a:t>(see blog </a:t>
            </a:r>
            <a:r>
              <a:rPr lang="en-US" dirty="0"/>
              <a:t>on resources </a:t>
            </a:r>
            <a:r>
              <a:rPr lang="en-US" dirty="0">
                <a:hlinkClick r:id="rId2"/>
              </a:rPr>
              <a:t>http://bit.ly/</a:t>
            </a:r>
            <a:r>
              <a:rPr lang="en-US" dirty="0" smtClean="0">
                <a:hlinkClick r:id="rId2"/>
              </a:rPr>
              <a:t>1UJN0KH</a:t>
            </a:r>
            <a:r>
              <a:rPr lang="en-US" dirty="0" smtClean="0"/>
              <a:t> )</a:t>
            </a:r>
          </a:p>
          <a:p>
            <a:pPr>
              <a:defRPr/>
            </a:pPr>
            <a:r>
              <a:rPr lang="en-US" dirty="0" smtClean="0"/>
              <a:t>Mentoring </a:t>
            </a:r>
            <a:endParaRPr lang="en-US" dirty="0"/>
          </a:p>
          <a:p>
            <a:pPr>
              <a:defRPr/>
            </a:pPr>
            <a:r>
              <a:rPr lang="en-US" dirty="0"/>
              <a:t>Credit recovery </a:t>
            </a:r>
          </a:p>
          <a:p>
            <a:pPr>
              <a:defRPr/>
            </a:pPr>
            <a:r>
              <a:rPr lang="en-US" dirty="0"/>
              <a:t>Social skills </a:t>
            </a:r>
          </a:p>
          <a:p>
            <a:pPr>
              <a:defRPr/>
            </a:pPr>
            <a:r>
              <a:rPr lang="en-US" dirty="0"/>
              <a:t>Homework lab</a:t>
            </a:r>
          </a:p>
          <a:p>
            <a:pPr>
              <a:defRPr/>
            </a:pPr>
            <a:r>
              <a:rPr lang="en-US" dirty="0"/>
              <a:t>Home setting involvement </a:t>
            </a:r>
          </a:p>
          <a:p>
            <a:pPr>
              <a:defRPr/>
            </a:pPr>
            <a:r>
              <a:rPr lang="en-US" dirty="0"/>
              <a:t>Counseling </a:t>
            </a:r>
          </a:p>
          <a:p>
            <a:pPr>
              <a:defRPr/>
            </a:pPr>
            <a:r>
              <a:rPr lang="en-US" dirty="0"/>
              <a:t>Pass system</a:t>
            </a:r>
          </a:p>
          <a:p>
            <a:pPr>
              <a:defRPr/>
            </a:pPr>
            <a:r>
              <a:rPr lang="en-US" b="1" dirty="0" smtClean="0"/>
              <a:t>RENEW</a:t>
            </a:r>
            <a:r>
              <a:rPr lang="en-US" dirty="0" smtClean="0"/>
              <a:t> – See RENEW model - </a:t>
            </a:r>
            <a:r>
              <a:rPr lang="en-US" dirty="0">
                <a:hlinkClick r:id="rId3"/>
              </a:rPr>
              <a:t>http://bit.ly/</a:t>
            </a:r>
            <a:r>
              <a:rPr lang="en-US" dirty="0" smtClean="0">
                <a:hlinkClick r:id="rId3"/>
              </a:rPr>
              <a:t>1kLVdAv</a:t>
            </a:r>
            <a:r>
              <a:rPr lang="en-US" dirty="0" smtClean="0"/>
              <a:t>  </a:t>
            </a:r>
            <a:endParaRPr lang="en-US" dirty="0"/>
          </a:p>
          <a:p>
            <a:pPr>
              <a:defRPr/>
            </a:pPr>
            <a:r>
              <a:rPr lang="en-US" dirty="0"/>
              <a:t>Student Leadership Referral.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514600" y="6019801"/>
            <a:ext cx="509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 APEX II: Somersworth HS &amp; CTC, NH – See reference</a:t>
            </a:r>
          </a:p>
        </p:txBody>
      </p:sp>
    </p:spTree>
    <p:extLst>
      <p:ext uri="{BB962C8B-B14F-4D97-AF65-F5344CB8AC3E}">
        <p14:creationId xmlns:p14="http://schemas.microsoft.com/office/powerpoint/2010/main" val="285777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Gallery Walk/Discussion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75"/>
            <a:ext cx="10515600" cy="5096843"/>
          </a:xfrm>
        </p:spPr>
        <p:txBody>
          <a:bodyPr>
            <a:normAutofit/>
          </a:bodyPr>
          <a:lstStyle/>
          <a:p>
            <a:r>
              <a:rPr lang="en-US" dirty="0" smtClean="0"/>
              <a:t>See handout </a:t>
            </a:r>
            <a:r>
              <a:rPr lang="en-US" smtClean="0"/>
              <a:t>with instructions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85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</a:t>
            </a:r>
            <a:r>
              <a:rPr lang="en-US" dirty="0"/>
              <a:t>data from the school's perspective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buff.ly/1Fex5hb</a:t>
            </a:r>
            <a:endParaRPr lang="en-US" dirty="0" smtClean="0"/>
          </a:p>
          <a:p>
            <a:r>
              <a:rPr lang="en-US" dirty="0" smtClean="0"/>
              <a:t>Helping </a:t>
            </a:r>
            <a:r>
              <a:rPr lang="en-US" dirty="0"/>
              <a:t>teachers collect data on their teaching to improve </a:t>
            </a:r>
            <a:r>
              <a:rPr lang="en-US" dirty="0" smtClean="0"/>
              <a:t>instruction </a:t>
            </a:r>
            <a:r>
              <a:rPr lang="en-US" dirty="0">
                <a:hlinkClick r:id="rId3" tooltip="http://buff.ly/1G0wwYY"/>
              </a:rPr>
              <a:t>buff.ly/1G0wwYY 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Toolkit for data decision making </a:t>
            </a:r>
            <a:r>
              <a:rPr lang="en-US" dirty="0" smtClean="0">
                <a:hlinkClick r:id="rId4" tooltip="http://fb.me/6z6iyxCU2"/>
              </a:rPr>
              <a:t>fb.me/6z6iyxCU2</a:t>
            </a:r>
            <a:endParaRPr lang="en-US" dirty="0" smtClean="0"/>
          </a:p>
          <a:p>
            <a:r>
              <a:rPr lang="en-US" dirty="0"/>
              <a:t>8th and 9th grade GPA and Attendance are </a:t>
            </a:r>
            <a:r>
              <a:rPr lang="en-US" dirty="0" smtClean="0"/>
              <a:t>predict </a:t>
            </a:r>
            <a:r>
              <a:rPr lang="en-US" dirty="0"/>
              <a:t>drop out</a:t>
            </a:r>
            <a:r>
              <a:rPr lang="en-US" dirty="0" smtClean="0"/>
              <a:t>.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fb.me/7sCfLI2QD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Data dashboard – webinar and </a:t>
            </a:r>
            <a:r>
              <a:rPr lang="en-US" dirty="0"/>
              <a:t>examples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bit.ly/1FFbzEm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0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/>
              <a:t>Videos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 Kennedy </a:t>
            </a:r>
            <a:r>
              <a:rPr lang="en-US" dirty="0" smtClean="0">
                <a:hlinkClick r:id="rId2"/>
              </a:rPr>
              <a:t>http://vimeo.com/channels/129830</a:t>
            </a:r>
            <a:endParaRPr lang="en-US" dirty="0" smtClean="0"/>
          </a:p>
          <a:p>
            <a:pPr lvl="1"/>
            <a:r>
              <a:rPr lang="en-US" dirty="0" err="1" smtClean="0"/>
              <a:t>Fruita</a:t>
            </a:r>
            <a:r>
              <a:rPr lang="en-US" dirty="0" smtClean="0"/>
              <a:t> Monument</a:t>
            </a:r>
          </a:p>
          <a:p>
            <a:pPr lvl="1"/>
            <a:r>
              <a:rPr lang="en-US" dirty="0" smtClean="0"/>
              <a:t>Consistent</a:t>
            </a:r>
          </a:p>
          <a:p>
            <a:r>
              <a:rPr lang="en-US" dirty="0" smtClean="0"/>
              <a:t> Scott’s Pride </a:t>
            </a:r>
            <a:r>
              <a:rPr lang="en-US" dirty="0" smtClean="0">
                <a:hlinkClick r:id="rId3"/>
              </a:rPr>
              <a:t>https://sites.google.com/a/ddouglas.k12.or.us/scotspride/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3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Outline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ea typeface="+mn-ea"/>
                <a:cs typeface="+mn-cs"/>
              </a:rPr>
              <a:t>Background</a:t>
            </a:r>
          </a:p>
          <a:p>
            <a:pPr lvl="1">
              <a:defRPr/>
            </a:pPr>
            <a:r>
              <a:rPr lang="en-US" altLang="en-US" dirty="0" smtClean="0"/>
              <a:t>P</a:t>
            </a:r>
            <a:r>
              <a:rPr lang="en-US" altLang="en-US" dirty="0" smtClean="0">
                <a:ea typeface="+mn-ea"/>
                <a:cs typeface="+mn-cs"/>
              </a:rPr>
              <a:t>rinciples</a:t>
            </a:r>
          </a:p>
          <a:p>
            <a:pPr lvl="1">
              <a:defRPr/>
            </a:pPr>
            <a:r>
              <a:rPr lang="en-US" altLang="en-US" dirty="0" smtClean="0"/>
              <a:t>S</a:t>
            </a:r>
            <a:r>
              <a:rPr lang="en-US" altLang="en-US" dirty="0" smtClean="0">
                <a:ea typeface="+mn-ea"/>
                <a:cs typeface="+mn-cs"/>
              </a:rPr>
              <a:t>ystems</a:t>
            </a:r>
          </a:p>
          <a:p>
            <a:pPr lvl="1">
              <a:defRPr/>
            </a:pPr>
            <a:r>
              <a:rPr lang="en-US" altLang="en-US" dirty="0"/>
              <a:t>D</a:t>
            </a:r>
            <a:r>
              <a:rPr lang="en-US" altLang="en-US" dirty="0" smtClean="0">
                <a:ea typeface="+mn-ea"/>
                <a:cs typeface="+mn-cs"/>
              </a:rPr>
              <a:t>ata</a:t>
            </a:r>
          </a:p>
          <a:p>
            <a:pPr>
              <a:defRPr/>
            </a:pPr>
            <a:r>
              <a:rPr lang="en-US" altLang="en-US" dirty="0" smtClean="0">
                <a:ea typeface="+mn-ea"/>
                <a:cs typeface="+mn-cs"/>
              </a:rPr>
              <a:t>Practices</a:t>
            </a:r>
          </a:p>
          <a:p>
            <a:pPr lvl="1">
              <a:defRPr/>
            </a:pPr>
            <a:r>
              <a:rPr lang="en-US" altLang="en-US" dirty="0" smtClean="0"/>
              <a:t>Tiers 1-3</a:t>
            </a:r>
          </a:p>
          <a:p>
            <a:pPr>
              <a:defRPr/>
            </a:pPr>
            <a:r>
              <a:rPr lang="en-US" altLang="en-US" dirty="0" smtClean="0"/>
              <a:t>Discussion</a:t>
            </a:r>
          </a:p>
          <a:p>
            <a:pPr lvl="1">
              <a:defRPr/>
            </a:pPr>
            <a:r>
              <a:rPr lang="en-US" altLang="en-US" dirty="0" smtClean="0">
                <a:ea typeface="+mn-ea"/>
                <a:cs typeface="+mn-cs"/>
              </a:rPr>
              <a:t>Gallery Walk</a:t>
            </a:r>
          </a:p>
          <a:p>
            <a:pPr>
              <a:buFontTx/>
              <a:buNone/>
              <a:defRPr/>
            </a:pPr>
            <a:endParaRPr lang="en-US" altLang="en-US" dirty="0" smtClean="0"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alt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altLang="en-US" dirty="0" smtClean="0">
              <a:ea typeface="+mn-ea"/>
              <a:cs typeface="+mn-cs"/>
            </a:endParaRPr>
          </a:p>
          <a:p>
            <a:pPr>
              <a:defRPr/>
            </a:pPr>
            <a:endParaRPr lang="en-US" alt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10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697"/>
            <a:ext cx="10515600" cy="4351338"/>
          </a:xfrm>
        </p:spPr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sz="1800" dirty="0"/>
              <a:t>Allen, J., Gregory, A., </a:t>
            </a:r>
            <a:r>
              <a:rPr lang="en-US" sz="1800" dirty="0" err="1"/>
              <a:t>Mikami</a:t>
            </a:r>
            <a:r>
              <a:rPr lang="en-US" sz="1800" dirty="0"/>
              <a:t>, A., </a:t>
            </a:r>
            <a:r>
              <a:rPr lang="en-US" sz="1800" dirty="0" err="1"/>
              <a:t>Lun</a:t>
            </a:r>
            <a:r>
              <a:rPr lang="en-US" sz="1800" dirty="0"/>
              <a:t>, J., </a:t>
            </a:r>
            <a:r>
              <a:rPr lang="en-US" sz="1800" dirty="0" err="1"/>
              <a:t>Hamre</a:t>
            </a:r>
            <a:r>
              <a:rPr lang="en-US" sz="1800" dirty="0"/>
              <a:t>, B., &amp; </a:t>
            </a:r>
            <a:r>
              <a:rPr lang="en-US" sz="1800" dirty="0" err="1"/>
              <a:t>Pianta</a:t>
            </a:r>
            <a:r>
              <a:rPr lang="en-US" sz="1800" dirty="0"/>
              <a:t>, R. (2013). Observations of effective teacher–student interactions in secondary school classrooms: Predicting student achievement with the classroom assessment scoring system—secondary</a:t>
            </a:r>
            <a:r>
              <a:rPr lang="en-US" sz="1800" i="1" dirty="0"/>
              <a:t>. School Psychology Review, 42</a:t>
            </a:r>
            <a:r>
              <a:rPr lang="en-US" sz="1800" dirty="0"/>
              <a:t>(1), 76–98.</a:t>
            </a:r>
          </a:p>
          <a:p>
            <a:pPr marL="914400" indent="-914400">
              <a:buNone/>
            </a:pPr>
            <a:r>
              <a:rPr lang="en-US" sz="1800" dirty="0" err="1"/>
              <a:t>Blase</a:t>
            </a:r>
            <a:r>
              <a:rPr lang="en-US" sz="1800" dirty="0"/>
              <a:t>, K. A., Fixsen, D.L., Sims, B.J., Ward, C.S. (2015)</a:t>
            </a:r>
            <a:r>
              <a:rPr lang="en-US" sz="1800" i="1" dirty="0"/>
              <a:t>. Implementation science – changing hearts, minds, behavior, and systems to improve educational outcomes</a:t>
            </a:r>
            <a:r>
              <a:rPr lang="en-US" sz="1800" dirty="0"/>
              <a:t>. Paper presented at the Wing Institute’s Ninth Annual Summit on Evidence-Based Education, Berkeley, CA. http://</a:t>
            </a:r>
            <a:r>
              <a:rPr lang="en-US" sz="1800" dirty="0" err="1"/>
              <a:t>nirn.fpg.unc.edu</a:t>
            </a:r>
            <a:r>
              <a:rPr lang="en-US" sz="1800" dirty="0"/>
              <a:t>/resources/implementation-science-changing-hearts-minds-behavior-and-systems-to-improve</a:t>
            </a:r>
            <a:endParaRPr lang="en-US" sz="1800" dirty="0" smtClean="0"/>
          </a:p>
          <a:p>
            <a:pPr marL="914400" indent="-914400">
              <a:buNone/>
            </a:pPr>
            <a:r>
              <a:rPr lang="en-US" sz="1800" dirty="0" smtClean="0"/>
              <a:t>Bohanon</a:t>
            </a:r>
            <a:r>
              <a:rPr lang="en-US" sz="1800" dirty="0"/>
              <a:t>, H. (2015). Changes in adult behavior to decrease disruption from students in non-classroom settings. Intervention in School and Clinic, 15 (1), 12-18.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ecommons.luc.edu/education_facpubs/39</a:t>
            </a:r>
            <a:endParaRPr lang="en-US" sz="1800" dirty="0" smtClean="0"/>
          </a:p>
          <a:p>
            <a:pPr marL="914400" indent="-914400">
              <a:buNone/>
            </a:pPr>
            <a:r>
              <a:rPr lang="en-US" sz="1800" dirty="0"/>
              <a:t>Bohanon, H., Castillo, J., &amp; Afton, M. (2015). Embedding self-determination and futures planning within a schoolwide framework</a:t>
            </a:r>
            <a:r>
              <a:rPr lang="en-US" sz="1800" i="1" dirty="0"/>
              <a:t>. Intervention in School and Clinic. 50 </a:t>
            </a:r>
            <a:r>
              <a:rPr lang="en-US" sz="1800" dirty="0"/>
              <a:t>(4), 203-209.  http://</a:t>
            </a:r>
            <a:r>
              <a:rPr lang="en-US" sz="1800" dirty="0" err="1"/>
              <a:t>ecommons.luc.edu</a:t>
            </a:r>
            <a:r>
              <a:rPr lang="en-US" sz="1800" dirty="0"/>
              <a:t>/</a:t>
            </a:r>
            <a:r>
              <a:rPr lang="en-US" sz="1800" dirty="0" err="1"/>
              <a:t>education_facpubs</a:t>
            </a:r>
            <a:r>
              <a:rPr lang="en-US" sz="1800" dirty="0"/>
              <a:t>/16/</a:t>
            </a:r>
            <a:endParaRPr lang="en-US" sz="1800" dirty="0" smtClean="0"/>
          </a:p>
          <a:p>
            <a:pPr marL="914400" indent="-914400">
              <a:buNone/>
            </a:pPr>
            <a:r>
              <a:rPr lang="en-US" sz="1800" dirty="0" smtClean="0"/>
              <a:t>Freeman</a:t>
            </a:r>
            <a:r>
              <a:rPr lang="en-US" sz="1800" dirty="0"/>
              <a:t>, J., </a:t>
            </a:r>
            <a:r>
              <a:rPr lang="en-US" sz="1800" dirty="0" err="1"/>
              <a:t>Simonsen</a:t>
            </a:r>
            <a:r>
              <a:rPr lang="en-US" sz="1800" dirty="0"/>
              <a:t>, B., </a:t>
            </a:r>
            <a:r>
              <a:rPr lang="en-US" sz="1800" dirty="0" err="1"/>
              <a:t>McCoach</a:t>
            </a:r>
            <a:r>
              <a:rPr lang="en-US" sz="1800" dirty="0"/>
              <a:t>, D. B., </a:t>
            </a:r>
            <a:r>
              <a:rPr lang="en-US" sz="1800" dirty="0" err="1"/>
              <a:t>Sugai</a:t>
            </a:r>
            <a:r>
              <a:rPr lang="en-US" sz="1800" dirty="0"/>
              <a:t>, G., Lombardi, A., &amp; </a:t>
            </a:r>
            <a:r>
              <a:rPr lang="en-US" sz="1800" dirty="0" smtClean="0"/>
              <a:t>Horner</a:t>
            </a:r>
            <a:r>
              <a:rPr lang="en-US" sz="1800" dirty="0"/>
              <a:t>, R. (2016). Relationship Between School-Wide Positive </a:t>
            </a:r>
            <a:r>
              <a:rPr lang="en-US" sz="1800" dirty="0" smtClean="0"/>
              <a:t>Behavior </a:t>
            </a:r>
            <a:r>
              <a:rPr lang="en-US" sz="1800" dirty="0"/>
              <a:t>Interventions and Supports and Academic, Attendance, </a:t>
            </a:r>
            <a:r>
              <a:rPr lang="en-US" sz="1800" dirty="0" smtClean="0"/>
              <a:t>and </a:t>
            </a:r>
            <a:r>
              <a:rPr lang="en-US" sz="1800" dirty="0"/>
              <a:t>Behavior Outcomes in High Schools. </a:t>
            </a:r>
            <a:r>
              <a:rPr lang="en-US" sz="1800" i="1" dirty="0" smtClean="0"/>
              <a:t>Journal of Positive Behavior Interventions, 18</a:t>
            </a:r>
            <a:r>
              <a:rPr lang="en-US" sz="1800" dirty="0" smtClean="0"/>
              <a:t>(1</a:t>
            </a:r>
            <a:r>
              <a:rPr lang="en-US" sz="1800" dirty="0"/>
              <a:t>), 41-51. </a:t>
            </a:r>
            <a:r>
              <a:rPr lang="en-US" sz="1800" dirty="0" smtClean="0"/>
              <a:t>doi:10.1177/1098300715580992</a:t>
            </a:r>
          </a:p>
          <a:p>
            <a:pPr marL="914400" indent="-914400">
              <a:buNone/>
            </a:pPr>
            <a:r>
              <a:rPr lang="en-US" sz="1800" dirty="0" smtClean="0"/>
              <a:t>Kotter, J. (1995). Leading change: Why transformation efforts fail. </a:t>
            </a:r>
            <a:r>
              <a:rPr lang="en-US" sz="1800" i="1" dirty="0" smtClean="0"/>
              <a:t>Harvard Business Review, 73</a:t>
            </a:r>
            <a:r>
              <a:rPr lang="en-US" sz="1800" dirty="0" smtClean="0"/>
              <a:t>(2), 59–67.</a:t>
            </a:r>
          </a:p>
        </p:txBody>
      </p:sp>
    </p:spTree>
    <p:extLst>
      <p:ext uri="{BB962C8B-B14F-4D97-AF65-F5344CB8AC3E}">
        <p14:creationId xmlns:p14="http://schemas.microsoft.com/office/powerpoint/2010/main" val="414401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914400" indent="-914400">
              <a:buNone/>
            </a:pPr>
            <a:r>
              <a:rPr lang="en-US" dirty="0"/>
              <a:t>Ng, J. &amp; Foo, A. (2016). </a:t>
            </a:r>
            <a:r>
              <a:rPr lang="en-US" i="1" dirty="0"/>
              <a:t>Heart </a:t>
            </a:r>
            <a:r>
              <a:rPr lang="en-US" i="1"/>
              <a:t>to </a:t>
            </a:r>
            <a:r>
              <a:rPr lang="en-US" i="1" smtClean="0"/>
              <a:t>heart </a:t>
            </a:r>
            <a:r>
              <a:rPr lang="en-US" i="1" dirty="0"/>
              <a:t>with Asian leaders: Exclusive interviews on crisis, comebacks, and character</a:t>
            </a:r>
            <a:r>
              <a:rPr lang="en-US" dirty="0"/>
              <a:t>. Singapore:  World Science Publishing.</a:t>
            </a:r>
          </a:p>
          <a:p>
            <a:pPr marL="914400" indent="-914400">
              <a:buNone/>
            </a:pPr>
            <a:r>
              <a:rPr lang="en-US" dirty="0" err="1"/>
              <a:t>Opartkiattikul</a:t>
            </a:r>
            <a:r>
              <a:rPr lang="en-US" dirty="0"/>
              <a:t>, W., Arthur-Kelly, M., &amp; Dempsey, I. (2016). Professional Development and Learning by General Teachers Implementing Functional </a:t>
            </a:r>
            <a:r>
              <a:rPr lang="en-US" dirty="0" err="1"/>
              <a:t>Behavioural</a:t>
            </a:r>
            <a:r>
              <a:rPr lang="en-US" dirty="0"/>
              <a:t> Assessment in Thai Inclusive Classrooms. </a:t>
            </a:r>
            <a:r>
              <a:rPr lang="en-US" i="1" dirty="0"/>
              <a:t>International Journal of Disability, Development and Education</a:t>
            </a:r>
            <a:r>
              <a:rPr lang="en-US" dirty="0"/>
              <a:t>, 1-20.</a:t>
            </a:r>
          </a:p>
          <a:p>
            <a:pPr marL="914400" indent="-914400">
              <a:buNone/>
            </a:pPr>
            <a:r>
              <a:rPr lang="en-US" dirty="0" err="1"/>
              <a:t>Opartkiattikul</a:t>
            </a:r>
            <a:r>
              <a:rPr lang="en-US" dirty="0"/>
              <a:t>, W., Arthur-Kelly, M., &amp; Dempsey, I. (2015). Implementing Functional Behavior Assessment in Thailand. </a:t>
            </a:r>
            <a:r>
              <a:rPr lang="en-US" i="1" dirty="0"/>
              <a:t>Intervention in School and Clinic</a:t>
            </a:r>
            <a:r>
              <a:rPr lang="en-US" dirty="0"/>
              <a:t>, 1053451215577471.</a:t>
            </a:r>
          </a:p>
          <a:p>
            <a:pPr marL="914400" indent="-914400">
              <a:buNone/>
            </a:pPr>
            <a:r>
              <a:rPr lang="en-US" dirty="0" err="1"/>
              <a:t>Opartkiattikul</a:t>
            </a:r>
            <a:r>
              <a:rPr lang="en-US" dirty="0"/>
              <a:t>, W., Arthur-Kelly, M., &amp; Dempsey, I. (2015). Implementing Functional Behavior Assessment in Thailand. </a:t>
            </a:r>
            <a:r>
              <a:rPr lang="en-US" i="1" dirty="0"/>
              <a:t>Intervention in School and Clinic</a:t>
            </a:r>
            <a:r>
              <a:rPr lang="en-US" dirty="0"/>
              <a:t>, 1053451215577471.</a:t>
            </a:r>
          </a:p>
          <a:p>
            <a:pPr marL="914400" indent="-914400">
              <a:buNone/>
            </a:pPr>
            <a:r>
              <a:rPr lang="en-US" dirty="0"/>
              <a:t>Simonsen, B., Fairbanks, S., Briesch, A., Myers, D., &amp; Sugai, G. (2008). Evidence-based practices in classroom management: Considerations for research to practice. </a:t>
            </a:r>
            <a:r>
              <a:rPr lang="en-US" i="1" dirty="0"/>
              <a:t>Education &amp; Treatment of Children, 31</a:t>
            </a:r>
            <a:r>
              <a:rPr lang="en-US" dirty="0"/>
              <a:t>(3), 351-380. doi:10.1353/etc.0.0007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1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Thank you!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3200" dirty="0" smtClean="0"/>
              <a:t>Association of Positive Behavior Support</a:t>
            </a:r>
          </a:p>
          <a:p>
            <a:r>
              <a:rPr lang="en-US" sz="3200" dirty="0"/>
              <a:t>National Taiwan Normal </a:t>
            </a:r>
            <a:r>
              <a:rPr lang="en-US" sz="3200" dirty="0" smtClean="0"/>
              <a:t>University</a:t>
            </a:r>
          </a:p>
          <a:p>
            <a:pPr lvl="1"/>
            <a:r>
              <a:rPr lang="en-US" sz="2800" dirty="0" smtClean="0"/>
              <a:t>Dr. Li-Yu Hung </a:t>
            </a:r>
          </a:p>
          <a:p>
            <a:r>
              <a:rPr lang="en-US" altLang="en-US" sz="3200" dirty="0" smtClean="0"/>
              <a:t>Co-authors</a:t>
            </a:r>
          </a:p>
          <a:p>
            <a:pPr lvl="1"/>
            <a:r>
              <a:rPr lang="en-US" sz="3200" dirty="0"/>
              <a:t>Michael Arthur-Kelly, The University of </a:t>
            </a:r>
            <a:r>
              <a:rPr lang="en-US" sz="3200" dirty="0" smtClean="0"/>
              <a:t>Newcastle</a:t>
            </a:r>
            <a:r>
              <a:rPr lang="en-US" sz="3200" smtClean="0"/>
              <a:t>, Australia </a:t>
            </a:r>
            <a:endParaRPr lang="en-US" sz="3200" dirty="0"/>
          </a:p>
          <a:p>
            <a:pPr lvl="1"/>
            <a:r>
              <a:rPr lang="en-US" sz="3200" dirty="0"/>
              <a:t>Watinee Opartkiattikul, </a:t>
            </a:r>
            <a:r>
              <a:rPr lang="en-US" sz="3200" dirty="0" err="1"/>
              <a:t>Chulalongkorn</a:t>
            </a:r>
            <a:r>
              <a:rPr lang="en-US" sz="3200" dirty="0"/>
              <a:t> </a:t>
            </a:r>
            <a:r>
              <a:rPr lang="en-US" sz="3200" dirty="0" smtClean="0"/>
              <a:t>University, Thailand </a:t>
            </a:r>
            <a:endParaRPr lang="en-US" altLang="en-US" sz="3200" dirty="0" smtClean="0"/>
          </a:p>
          <a:p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454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“Systematic Analysis and Model Development for High School Positive Behavior Support” Institute for Education Science, U.S. Department of Education, Submitted with the University of Oregon. Awarded 2007.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	(Q215S07001)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“Character Education: Application of Positive Behavior Supports” to U.S. Department of Education, Safe and Drug Free Schools. Awarded 2007. (R324A070157)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2133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000">
                <a:latin typeface="Times" panose="02020603050405020304" pitchFamily="18" charset="0"/>
                <a:cs typeface="Arial" panose="020B0604020202020204" pitchFamily="34" charset="0"/>
              </a:rPr>
              <a:t>Thank you!</a:t>
            </a:r>
            <a:endParaRPr lang="en-US" altLang="en-US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49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Public\Pictures\Work\IMAGE_00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33400"/>
            <a:ext cx="74422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2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ctrTitle"/>
          </p:nvPr>
        </p:nvSpPr>
        <p:spPr>
          <a:xfrm>
            <a:off x="1524000" y="1279322"/>
            <a:ext cx="9144000" cy="2387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</a:rPr>
              <a:t>Key Principles</a:t>
            </a:r>
            <a:br>
              <a:rPr lang="en-US" sz="4000" dirty="0">
                <a:ea typeface="ＭＳ Ｐゴシック" charset="0"/>
              </a:rPr>
            </a:br>
            <a:r>
              <a:rPr lang="en-US" sz="4000" dirty="0" smtClean="0">
                <a:ea typeface="ＭＳ Ｐゴシック" charset="0"/>
              </a:rPr>
              <a:t/>
            </a:r>
            <a:br>
              <a:rPr lang="en-US" sz="4000" dirty="0" smtClean="0">
                <a:ea typeface="ＭＳ Ｐゴシック" charset="0"/>
              </a:rPr>
            </a:br>
            <a:r>
              <a:rPr lang="en-US" sz="3200" i="1" dirty="0" smtClean="0">
                <a:ea typeface="ＭＳ Ｐゴシック" charset="0"/>
              </a:rPr>
              <a:t>Self</a:t>
            </a:r>
            <a:r>
              <a:rPr lang="en-US" sz="3200" i="1" dirty="0">
                <a:ea typeface="ＭＳ Ｐゴシック" charset="0"/>
              </a:rPr>
              <a:t>-Assessment: What staff need to know, particularly about student learning and behavior</a:t>
            </a:r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2895600" y="5073650"/>
            <a:ext cx="6400800" cy="1752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When did you get in trouble when you knew better?</a:t>
            </a:r>
          </a:p>
        </p:txBody>
      </p:sp>
    </p:spTree>
    <p:extLst>
      <p:ext uri="{BB962C8B-B14F-4D97-AF65-F5344CB8AC3E}">
        <p14:creationId xmlns:p14="http://schemas.microsoft.com/office/powerpoint/2010/main" val="46450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3680</Words>
  <Application>Microsoft Macintosh PowerPoint</Application>
  <PresentationFormat>Custom</PresentationFormat>
  <Paragraphs>515</Paragraphs>
  <Slides>51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Drawing</vt:lpstr>
      <vt:lpstr>Schoolwide Positive Behavior Support and High Schools (SWPBIS): Perspectives Across Cultures   </vt:lpstr>
      <vt:lpstr>Decide if you want to try</vt:lpstr>
      <vt:lpstr>PowerPoint's</vt:lpstr>
      <vt:lpstr>Essential Questions</vt:lpstr>
      <vt:lpstr>Outline</vt:lpstr>
      <vt:lpstr>Thank you!</vt:lpstr>
      <vt:lpstr>PowerPoint Presentation</vt:lpstr>
      <vt:lpstr>PowerPoint Presentation</vt:lpstr>
      <vt:lpstr>Key Principles  Self-Assessment: What staff need to know, particularly about student learning and behavior</vt:lpstr>
      <vt:lpstr>Key Principles</vt:lpstr>
      <vt:lpstr>Designing School-Wide Systems for Student Success A Response to Intervention Model</vt:lpstr>
      <vt:lpstr>Designing School-Wide Systems for Student Success A Response to Intervention Model</vt:lpstr>
      <vt:lpstr>Positive Outcomes SWPBS</vt:lpstr>
      <vt:lpstr>Study of FBA In School Implementation, Thailand Opartkiattikul, 2014 </vt:lpstr>
      <vt:lpstr>Napkin Test</vt:lpstr>
      <vt:lpstr>Preparing Systems and Data</vt:lpstr>
      <vt:lpstr>Making a Purchase</vt:lpstr>
      <vt:lpstr>Steps</vt:lpstr>
      <vt:lpstr>What do we know about implementation </vt:lpstr>
      <vt:lpstr>PowerPoint Presentation</vt:lpstr>
      <vt:lpstr>Exploration Examples From 4 High Schools</vt:lpstr>
      <vt:lpstr>Show Similar Example</vt:lpstr>
      <vt:lpstr>PowerPoint Presentation</vt:lpstr>
      <vt:lpstr>Designing School-Wide Systems for Student Success A Response to Intervention Model</vt:lpstr>
      <vt:lpstr>PowerPoint Presentation</vt:lpstr>
      <vt:lpstr>Build Case with Data:  Create Urgency (Kotter, 1995)</vt:lpstr>
      <vt:lpstr>Key Elements</vt:lpstr>
      <vt:lpstr>PowerPoint Presentation</vt:lpstr>
      <vt:lpstr>Healthy Team Functioning</vt:lpstr>
      <vt:lpstr>Effective Meetings</vt:lpstr>
      <vt:lpstr>PowerPoint Presentation</vt:lpstr>
      <vt:lpstr>Evidence-Based Practices</vt:lpstr>
      <vt:lpstr>Musical Chairs</vt:lpstr>
      <vt:lpstr>Think about your favorite teacher</vt:lpstr>
      <vt:lpstr>Components of Effective Classrooms</vt:lpstr>
      <vt:lpstr>Big Three</vt:lpstr>
      <vt:lpstr>Instructional/Emotional Support</vt:lpstr>
      <vt:lpstr>Yes, but once they get a job..nobody does this..</vt:lpstr>
      <vt:lpstr>MRT – Be Safe</vt:lpstr>
      <vt:lpstr>Acknowledgment/Reinforcement </vt:lpstr>
      <vt:lpstr>Redirection</vt:lpstr>
      <vt:lpstr>What do people like about Starbucks? Is it just the coffee?</vt:lpstr>
      <vt:lpstr>Redirection, Starbucks Style</vt:lpstr>
      <vt:lpstr>PowerPoint Presentation</vt:lpstr>
      <vt:lpstr>Missouri’s Tier 2 Model</vt:lpstr>
      <vt:lpstr>Tier 3 Examples</vt:lpstr>
      <vt:lpstr>Gallery Walk/Discussion</vt:lpstr>
      <vt:lpstr>Data</vt:lpstr>
      <vt:lpstr>Videos </vt:lpstr>
      <vt:lpstr>References</vt:lpstr>
      <vt:lpstr>References</vt:lpstr>
    </vt:vector>
  </TitlesOfParts>
  <Company>Loyola University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Bohanon, Hank</dc:creator>
  <cp:lastModifiedBy>Hank Bohanon</cp:lastModifiedBy>
  <cp:revision>85</cp:revision>
  <dcterms:created xsi:type="dcterms:W3CDTF">2016-05-20T18:29:05Z</dcterms:created>
  <dcterms:modified xsi:type="dcterms:W3CDTF">2016-06-24T13:32:25Z</dcterms:modified>
</cp:coreProperties>
</file>