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7" r:id="rId2"/>
    <p:sldId id="269" r:id="rId3"/>
    <p:sldId id="270" r:id="rId4"/>
    <p:sldId id="258" r:id="rId5"/>
    <p:sldId id="405" r:id="rId6"/>
    <p:sldId id="305" r:id="rId7"/>
    <p:sldId id="429" r:id="rId8"/>
    <p:sldId id="261" r:id="rId9"/>
    <p:sldId id="345" r:id="rId10"/>
    <p:sldId id="346" r:id="rId11"/>
    <p:sldId id="347" r:id="rId12"/>
    <p:sldId id="348" r:id="rId13"/>
    <p:sldId id="349" r:id="rId14"/>
    <p:sldId id="423" r:id="rId15"/>
    <p:sldId id="350" r:id="rId16"/>
    <p:sldId id="351" r:id="rId17"/>
    <p:sldId id="352" r:id="rId18"/>
    <p:sldId id="353" r:id="rId19"/>
    <p:sldId id="354" r:id="rId20"/>
    <p:sldId id="382" r:id="rId21"/>
    <p:sldId id="355" r:id="rId22"/>
    <p:sldId id="356" r:id="rId23"/>
    <p:sldId id="357" r:id="rId24"/>
    <p:sldId id="383" r:id="rId25"/>
    <p:sldId id="358" r:id="rId26"/>
    <p:sldId id="384" r:id="rId27"/>
    <p:sldId id="385" r:id="rId28"/>
    <p:sldId id="359" r:id="rId29"/>
    <p:sldId id="360" r:id="rId30"/>
    <p:sldId id="425" r:id="rId31"/>
    <p:sldId id="426" r:id="rId32"/>
    <p:sldId id="386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87" r:id="rId44"/>
    <p:sldId id="388" r:id="rId45"/>
    <p:sldId id="389" r:id="rId46"/>
    <p:sldId id="390" r:id="rId47"/>
    <p:sldId id="371" r:id="rId48"/>
    <p:sldId id="372" r:id="rId49"/>
    <p:sldId id="391" r:id="rId50"/>
    <p:sldId id="392" r:id="rId51"/>
    <p:sldId id="424" r:id="rId52"/>
    <p:sldId id="373" r:id="rId53"/>
    <p:sldId id="374" r:id="rId54"/>
    <p:sldId id="393" r:id="rId55"/>
    <p:sldId id="375" r:id="rId56"/>
    <p:sldId id="427" r:id="rId57"/>
    <p:sldId id="394" r:id="rId58"/>
    <p:sldId id="414" r:id="rId59"/>
    <p:sldId id="377" r:id="rId60"/>
    <p:sldId id="395" r:id="rId61"/>
    <p:sldId id="378" r:id="rId62"/>
    <p:sldId id="396" r:id="rId63"/>
    <p:sldId id="397" r:id="rId64"/>
    <p:sldId id="398" r:id="rId65"/>
    <p:sldId id="399" r:id="rId66"/>
    <p:sldId id="400" r:id="rId67"/>
    <p:sldId id="401" r:id="rId68"/>
    <p:sldId id="402" r:id="rId69"/>
    <p:sldId id="403" r:id="rId70"/>
    <p:sldId id="273" r:id="rId71"/>
    <p:sldId id="274" r:id="rId72"/>
    <p:sldId id="275" r:id="rId73"/>
    <p:sldId id="276" r:id="rId74"/>
    <p:sldId id="277" r:id="rId75"/>
    <p:sldId id="279" r:id="rId76"/>
    <p:sldId id="428" r:id="rId77"/>
    <p:sldId id="280" r:id="rId78"/>
    <p:sldId id="282" r:id="rId79"/>
    <p:sldId id="283" r:id="rId80"/>
    <p:sldId id="284" r:id="rId81"/>
    <p:sldId id="285" r:id="rId82"/>
    <p:sldId id="404" r:id="rId83"/>
    <p:sldId id="286" r:id="rId84"/>
    <p:sldId id="287" r:id="rId85"/>
    <p:sldId id="288" r:id="rId86"/>
    <p:sldId id="303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04" autoAdjust="0"/>
  </p:normalViewPr>
  <p:slideViewPr>
    <p:cSldViewPr>
      <p:cViewPr>
        <p:scale>
          <a:sx n="85" d="100"/>
          <a:sy n="85" d="100"/>
        </p:scale>
        <p:origin x="-1672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notesMaster" Target="notesMasters/notesMaster1.xml"/><Relationship Id="rId8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SHAREDWT\DATA3\POSITIVEBEHAVIORSUPPORTRESEARCH\Publications\Article%20School%20Two%20Replication%20Study\ODR%20Data\By_month_2005-2008II.xls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814107520655"/>
          <c:y val="0.0541176470588258"/>
          <c:w val="0.827493805996914"/>
          <c:h val="0.727058823529432"/>
        </c:manualLayout>
      </c:layout>
      <c:lineChart>
        <c:grouping val="standard"/>
        <c:varyColors val="0"/>
        <c:ser>
          <c:idx val="0"/>
          <c:order val="0"/>
          <c:tx>
            <c:v>ODR's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Summary_worksheet!$E$2:$E$31</c:f>
              <c:numCache>
                <c:formatCode>[$-409]mmm\-yy;@</c:formatCode>
                <c:ptCount val="30"/>
                <c:pt idx="0">
                  <c:v>38596.0</c:v>
                </c:pt>
                <c:pt idx="1">
                  <c:v>38626.0</c:v>
                </c:pt>
                <c:pt idx="2">
                  <c:v>38657.0</c:v>
                </c:pt>
                <c:pt idx="3">
                  <c:v>38687.0</c:v>
                </c:pt>
                <c:pt idx="4">
                  <c:v>38718.0</c:v>
                </c:pt>
                <c:pt idx="5">
                  <c:v>38749.0</c:v>
                </c:pt>
                <c:pt idx="6">
                  <c:v>38777.0</c:v>
                </c:pt>
                <c:pt idx="7">
                  <c:v>38808.0</c:v>
                </c:pt>
                <c:pt idx="8">
                  <c:v>38838.0</c:v>
                </c:pt>
                <c:pt idx="9">
                  <c:v>38869.0</c:v>
                </c:pt>
                <c:pt idx="10">
                  <c:v>38961.0</c:v>
                </c:pt>
                <c:pt idx="11">
                  <c:v>38991.0</c:v>
                </c:pt>
                <c:pt idx="12">
                  <c:v>39022.0</c:v>
                </c:pt>
                <c:pt idx="13">
                  <c:v>39052.0</c:v>
                </c:pt>
                <c:pt idx="14">
                  <c:v>39083.0</c:v>
                </c:pt>
                <c:pt idx="15">
                  <c:v>39114.0</c:v>
                </c:pt>
                <c:pt idx="16">
                  <c:v>39142.0</c:v>
                </c:pt>
                <c:pt idx="17">
                  <c:v>39173.0</c:v>
                </c:pt>
                <c:pt idx="18">
                  <c:v>39203.0</c:v>
                </c:pt>
                <c:pt idx="19">
                  <c:v>39234.0</c:v>
                </c:pt>
                <c:pt idx="20">
                  <c:v>39326.0</c:v>
                </c:pt>
                <c:pt idx="21">
                  <c:v>39356.0</c:v>
                </c:pt>
                <c:pt idx="22">
                  <c:v>39387.0</c:v>
                </c:pt>
                <c:pt idx="23">
                  <c:v>39417.0</c:v>
                </c:pt>
                <c:pt idx="24">
                  <c:v>39448.0</c:v>
                </c:pt>
                <c:pt idx="25">
                  <c:v>39479.0</c:v>
                </c:pt>
                <c:pt idx="26">
                  <c:v>39508.0</c:v>
                </c:pt>
                <c:pt idx="27">
                  <c:v>39539.0</c:v>
                </c:pt>
                <c:pt idx="28">
                  <c:v>39569.0</c:v>
                </c:pt>
                <c:pt idx="29">
                  <c:v>39600.0</c:v>
                </c:pt>
              </c:numCache>
            </c:numRef>
          </c:cat>
          <c:val>
            <c:numRef>
              <c:f>Summary_worksheet!$D$2:$D$31</c:f>
              <c:numCache>
                <c:formatCode>General</c:formatCode>
                <c:ptCount val="30"/>
                <c:pt idx="0">
                  <c:v>0.5714477196476</c:v>
                </c:pt>
                <c:pt idx="1">
                  <c:v>0.620428952760244</c:v>
                </c:pt>
                <c:pt idx="2">
                  <c:v>0.656538574349465</c:v>
                </c:pt>
                <c:pt idx="3">
                  <c:v>0.803777004626367</c:v>
                </c:pt>
                <c:pt idx="4">
                  <c:v>0.581036638299277</c:v>
                </c:pt>
                <c:pt idx="5">
                  <c:v>0.837086682295568</c:v>
                </c:pt>
                <c:pt idx="6">
                  <c:v>1.050834752239995</c:v>
                </c:pt>
                <c:pt idx="7">
                  <c:v>0.400957486477709</c:v>
                </c:pt>
                <c:pt idx="8">
                  <c:v>0.812466485757437</c:v>
                </c:pt>
                <c:pt idx="9">
                  <c:v>0.155107238190067</c:v>
                </c:pt>
                <c:pt idx="10">
                  <c:v>0.205432717809685</c:v>
                </c:pt>
                <c:pt idx="11">
                  <c:v>0.810767713063346</c:v>
                </c:pt>
                <c:pt idx="12">
                  <c:v>1.001976435907006</c:v>
                </c:pt>
                <c:pt idx="13">
                  <c:v>0.790738866396762</c:v>
                </c:pt>
                <c:pt idx="14">
                  <c:v>0.483696646998019</c:v>
                </c:pt>
                <c:pt idx="15">
                  <c:v>0.463601037509212</c:v>
                </c:pt>
                <c:pt idx="16">
                  <c:v>0.358916932265199</c:v>
                </c:pt>
                <c:pt idx="17">
                  <c:v>0.269187699198904</c:v>
                </c:pt>
                <c:pt idx="18">
                  <c:v>0.224323082665748</c:v>
                </c:pt>
                <c:pt idx="19">
                  <c:v>0.176654427599276</c:v>
                </c:pt>
                <c:pt idx="20">
                  <c:v>0.389204278562904</c:v>
                </c:pt>
                <c:pt idx="21">
                  <c:v>0.361617002113036</c:v>
                </c:pt>
                <c:pt idx="22">
                  <c:v>0.45108925005853</c:v>
                </c:pt>
                <c:pt idx="23">
                  <c:v>0.391441084761534</c:v>
                </c:pt>
                <c:pt idx="24">
                  <c:v>0.383985064099422</c:v>
                </c:pt>
                <c:pt idx="25">
                  <c:v>0.357888991781987</c:v>
                </c:pt>
                <c:pt idx="26">
                  <c:v>0.365345012444098</c:v>
                </c:pt>
                <c:pt idx="27">
                  <c:v>0.295258418220129</c:v>
                </c:pt>
                <c:pt idx="28">
                  <c:v>0.175216485559933</c:v>
                </c:pt>
                <c:pt idx="29">
                  <c:v>0.00894722479454937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9054168"/>
        <c:axId val="-2139071128"/>
      </c:lineChart>
      <c:dateAx>
        <c:axId val="-2139054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Month</a:t>
                </a:r>
              </a:p>
            </c:rich>
          </c:tx>
          <c:layout>
            <c:manualLayout>
              <c:xMode val="edge"/>
              <c:yMode val="edge"/>
              <c:x val="0.524259105102279"/>
              <c:y val="0.910588235294118"/>
            </c:manualLayout>
          </c:layout>
          <c:overlay val="0"/>
          <c:spPr>
            <a:noFill/>
            <a:ln w="25400">
              <a:noFill/>
            </a:ln>
          </c:spPr>
        </c:title>
        <c:numFmt formatCode="mmm\-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39071128"/>
        <c:crosses val="autoZero"/>
        <c:auto val="1"/>
        <c:lblOffset val="100"/>
        <c:baseTimeUnit val="months"/>
        <c:majorUnit val="2.0"/>
        <c:majorTimeUnit val="months"/>
        <c:minorUnit val="1.0"/>
        <c:minorTimeUnit val="months"/>
      </c:dateAx>
      <c:valAx>
        <c:axId val="-213907112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ODR's/Per Day/Per Month/100 students/Average Dailiy Enrollment
</a:t>
                </a:r>
              </a:p>
            </c:rich>
          </c:tx>
          <c:layout>
            <c:manualLayout>
              <c:xMode val="edge"/>
              <c:yMode val="edge"/>
              <c:x val="0.0215633565080629"/>
              <c:y val="0.061176470588235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39054168"/>
        <c:crosses val="autoZero"/>
        <c:crossBetween val="between"/>
      </c:valAx>
      <c:spPr>
        <a:solidFill>
          <a:srgbClr val="FFFFFF">
            <a:lumMod val="85000"/>
          </a:srgbClr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704852215857305"/>
          <c:y val="0.211764705882358"/>
          <c:w val="0.105121362976809"/>
          <c:h val="0.056470588235294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0.56092</cdr:x>
      <cdr:y>0.5022</cdr:y>
    </cdr:from>
    <cdr:to>
      <cdr:x>0.5883</cdr:x>
      <cdr:y>0.53857</cdr:y>
    </cdr:to>
    <cdr:sp macro="" textlink="">
      <cdr:nvSpPr>
        <cdr:cNvPr id="3078" name="AutoShape 6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72840" y="2040915"/>
          <a:ext cx="193746" cy="147600"/>
        </a:xfrm>
        <a:prstGeom xmlns:a="http://schemas.openxmlformats.org/drawingml/2006/main" prst="star4">
          <a:avLst>
            <a:gd name="adj" fmla="val 12500"/>
          </a:avLst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</cdr:sp>
  </cdr:relSizeAnchor>
  <cdr:relSizeAnchor xmlns:cdr="http://schemas.openxmlformats.org/drawingml/2006/chartDrawing">
    <cdr:from>
      <cdr:x>0.87908</cdr:x>
      <cdr:y>0.56543</cdr:y>
    </cdr:from>
    <cdr:to>
      <cdr:x>0.90572</cdr:x>
      <cdr:y>0.60083</cdr:y>
    </cdr:to>
    <cdr:sp macro="" textlink="">
      <cdr:nvSpPr>
        <cdr:cNvPr id="3079" name="AutoShape 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24479" y="2297481"/>
          <a:ext cx="188509" cy="143637"/>
        </a:xfrm>
        <a:prstGeom xmlns:a="http://schemas.openxmlformats.org/drawingml/2006/main" prst="star4">
          <a:avLst>
            <a:gd name="adj" fmla="val 12500"/>
          </a:avLst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26E73-A3D9-7F43-8E0A-62B415B899B9}" type="datetimeFigureOut">
              <a:rPr lang="en-US" smtClean="0"/>
              <a:t>7/28/17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633D2-A5C3-D04F-B5A6-0A104CA27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77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7/28/17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8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is here – you 15 minutes for set up  - 5</a:t>
            </a:r>
          </a:p>
          <a:p>
            <a:r>
              <a:rPr lang="en-US" dirty="0" smtClean="0"/>
              <a:t>Coaches – internal external</a:t>
            </a:r>
          </a:p>
          <a:p>
            <a:r>
              <a:rPr lang="en-US" dirty="0" smtClean="0"/>
              <a:t>Middle schools/ High Schools</a:t>
            </a:r>
          </a:p>
          <a:p>
            <a:r>
              <a:rPr lang="en-US" dirty="0" smtClean="0"/>
              <a:t>Parents</a:t>
            </a:r>
          </a:p>
          <a:p>
            <a:r>
              <a:rPr lang="en-US" dirty="0" smtClean="0"/>
              <a:t>General education teachers</a:t>
            </a:r>
          </a:p>
          <a:p>
            <a:r>
              <a:rPr lang="en-US" dirty="0" smtClean="0"/>
              <a:t>Special Education teachers</a:t>
            </a:r>
          </a:p>
          <a:p>
            <a:r>
              <a:rPr lang="en-US" dirty="0" smtClean="0"/>
              <a:t>Counselors</a:t>
            </a:r>
          </a:p>
          <a:p>
            <a:r>
              <a:rPr lang="en-US" dirty="0" smtClean="0"/>
              <a:t>School Psychologists</a:t>
            </a:r>
          </a:p>
          <a:p>
            <a:r>
              <a:rPr lang="en-US" dirty="0" smtClean="0"/>
              <a:t>Social workers?</a:t>
            </a:r>
          </a:p>
          <a:p>
            <a:r>
              <a:rPr lang="en-US" dirty="0" smtClean="0"/>
              <a:t>Administrators?</a:t>
            </a:r>
          </a:p>
          <a:p>
            <a:endParaRPr lang="en-US" dirty="0"/>
          </a:p>
          <a:p>
            <a:r>
              <a:rPr lang="en-US" dirty="0" smtClean="0"/>
              <a:t>Academic focused </a:t>
            </a:r>
            <a:r>
              <a:rPr lang="en-US" dirty="0" err="1" smtClean="0"/>
              <a:t>schoolwide</a:t>
            </a:r>
            <a:r>
              <a:rPr lang="en-US" dirty="0" smtClean="0"/>
              <a:t> approach? Behavior? Social/emotional?</a:t>
            </a:r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many years?</a:t>
            </a:r>
          </a:p>
          <a:p>
            <a:r>
              <a:rPr lang="en-US" dirty="0" smtClean="0"/>
              <a:t>5 or more</a:t>
            </a:r>
          </a:p>
          <a:p>
            <a:r>
              <a:rPr lang="en-US" dirty="0" smtClean="0"/>
              <a:t>3 or more</a:t>
            </a:r>
          </a:p>
          <a:p>
            <a:r>
              <a:rPr lang="en-US" dirty="0" smtClean="0"/>
              <a:t>1 or more</a:t>
            </a:r>
          </a:p>
          <a:p>
            <a:r>
              <a:rPr lang="en-US" dirty="0" smtClean="0"/>
              <a:t>Fact finders?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15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</a:t>
            </a:r>
            <a:r>
              <a:rPr lang="en-US" dirty="0" err="1" smtClean="0"/>
              <a:t>Zappors</a:t>
            </a:r>
            <a:r>
              <a:rPr lang="en-US" dirty="0" smtClean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43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35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43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72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8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handout, look at student expectations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31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3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C19AF-3766-4F6B-BD49-B4D5D80F6362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6044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600" smtClean="0"/>
              <a:t>Working on holiday break on university related tasks</a:t>
            </a:r>
          </a:p>
          <a:p>
            <a:r>
              <a:rPr lang="en-US" altLang="en-US" sz="1600" smtClean="0"/>
              <a:t>Came up and apparently my car was parked over the line and clearly I was hindering the parking of others - $40 ticket..Are you kidding me? Complained – they said this time we will let you go, but next time it will be enforced..Then..the poster…many of our students learn the rules this way – at home, they say, pass the fn sugar – they are learning a new skill.. Do not assume.. Or you will get “are you kidding me?”</a:t>
            </a: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AB432D9-36AF-45C9-868A-CB42AB7EBFBE}" type="slidenum">
              <a:rPr lang="en-US" altLang="en-US">
                <a:solidFill>
                  <a:srgbClr val="000000"/>
                </a:solidFill>
              </a:rPr>
              <a:pPr eaLnBrk="1" hangingPunct="1"/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6A751-2F5B-448F-BF48-D709D61EED83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ED62E37C-0284-4590-8BB0-9032613A69F7}" type="slidenum">
              <a:rPr lang="en-US" sz="1200"/>
              <a:pPr algn="r"/>
              <a:t>21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Say silk 3 times, then ask what do cows drink</a:t>
            </a:r>
          </a:p>
          <a:p>
            <a:pPr eaLnBrk="1" hangingPunct="1"/>
            <a:r>
              <a:rPr lang="en-US" dirty="0" smtClean="0">
                <a:latin typeface="Arial" pitchFamily="34" charset="0"/>
              </a:rPr>
              <a:t>Practice expectations with group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12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minute</a:t>
            </a:r>
          </a:p>
          <a:p>
            <a:endParaRPr lang="en-US" dirty="0"/>
          </a:p>
          <a:p>
            <a:r>
              <a:rPr lang="en-US" dirty="0" smtClean="0"/>
              <a:t>Was teacher in DISD  - better I got more students my way</a:t>
            </a:r>
          </a:p>
          <a:p>
            <a:r>
              <a:rPr lang="en-US" dirty="0" smtClean="0"/>
              <a:t>KC- middle school PBS-</a:t>
            </a:r>
          </a:p>
          <a:p>
            <a:r>
              <a:rPr lang="en-US" dirty="0" smtClean="0"/>
              <a:t>Chicago and other states around </a:t>
            </a:r>
            <a:r>
              <a:rPr lang="en-US" dirty="0" err="1" smtClean="0"/>
              <a:t>schoolwide</a:t>
            </a:r>
            <a:r>
              <a:rPr lang="en-US" dirty="0" smtClean="0"/>
              <a:t> behavior</a:t>
            </a:r>
          </a:p>
          <a:p>
            <a:r>
              <a:rPr lang="en-US" dirty="0" smtClean="0"/>
              <a:t>Worked with other approaches academic- behavior – social/</a:t>
            </a:r>
            <a:r>
              <a:rPr lang="en-US" dirty="0" err="1" smtClean="0"/>
              <a:t>emotinal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61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49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standards lists or reference in handout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3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52F3EE5-5F6B-46B6-92F1-60ACBD4DE4D5}" type="slidenum">
              <a:rPr lang="en-US" smtClean="0">
                <a:latin typeface="Calibri" pitchFamily="34" charset="0"/>
              </a:rPr>
              <a:pPr eaLnBrk="1" hangingPunct="1"/>
              <a:t>25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1208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42E7FB0-B63B-4AFB-971A-A128C94EE37E}" type="slidenum">
              <a:rPr lang="en-US" sz="1200"/>
              <a:pPr algn="r" eaLnBrk="1" hangingPunct="1"/>
              <a:t>25</a:t>
            </a:fld>
            <a:endParaRPr lang="en-US" sz="1200"/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pitchFamily="34" charset="0"/>
              </a:rPr>
              <a:t>Mr. Irvin 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Defining expectations by location</a:t>
            </a:r>
          </a:p>
        </p:txBody>
      </p:sp>
    </p:spTree>
    <p:extLst>
      <p:ext uri="{BB962C8B-B14F-4D97-AF65-F5344CB8AC3E}">
        <p14:creationId xmlns:p14="http://schemas.microsoft.com/office/powerpoint/2010/main" val="703934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8CC7CE-0426-4F45-859B-B81047EA88FF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51B7D84-5005-4E98-8CC7-F6BE48949B26}" type="slidenum">
              <a:rPr lang="en-US" smtClean="0"/>
              <a:pPr eaLnBrk="1" hangingPunct="1"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4023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Teaching</a:t>
            </a:r>
            <a:r>
              <a:rPr lang="en-US" baseline="0" dirty="0" smtClean="0"/>
              <a:t> expectations football?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13E9-DB69-47D6-9C20-2EDFD25D62A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74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website for active supervision</a:t>
            </a:r>
          </a:p>
          <a:p>
            <a:r>
              <a:rPr lang="en-US" dirty="0" smtClean="0"/>
              <a:t>If elementary group present – share cafeteria video from </a:t>
            </a:r>
            <a:r>
              <a:rPr lang="en-US" dirty="0" err="1" smtClean="0"/>
              <a:t>Hunstsville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09A1A-AE9F-47A7-A88F-673DBE01C6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70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47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Hank present </a:t>
            </a:r>
          </a:p>
          <a:p>
            <a:r>
              <a:rPr lang="en-US" smtClean="0">
                <a:latin typeface="Arial" pitchFamily="34" charset="0"/>
              </a:rPr>
              <a:t>(slide animation)</a:t>
            </a:r>
          </a:p>
          <a:p>
            <a:endParaRPr lang="en-US" smtClean="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</a:rPr>
              <a:t>Explanation of possible factors contributing to decrease in Jan/Feb of 2007 will pop up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</a:rPr>
              <a:t>CLICK again …</a:t>
            </a:r>
          </a:p>
        </p:txBody>
      </p:sp>
    </p:spTree>
    <p:extLst>
      <p:ext uri="{BB962C8B-B14F-4D97-AF65-F5344CB8AC3E}">
        <p14:creationId xmlns:p14="http://schemas.microsoft.com/office/powerpoint/2010/main" val="1802217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year at a glance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5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sec</a:t>
            </a:r>
          </a:p>
          <a:p>
            <a:r>
              <a:rPr lang="en-US" dirty="0" smtClean="0"/>
              <a:t>From IKEA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11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Cheerleading video</a:t>
            </a:r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C19AF-3766-4F6B-BD49-B4D5D80F6362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04775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4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861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81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Zappos</a:t>
            </a:r>
            <a:r>
              <a:rPr lang="en-US" dirty="0" smtClean="0"/>
              <a:t> video only if time</a:t>
            </a:r>
          </a:p>
          <a:p>
            <a:r>
              <a:rPr lang="en-US" dirty="0"/>
              <a:t>Tell them page number -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55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068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4B711E-E1FC-4C2C-A48C-6B1AE5D88156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DB58218-E57A-4663-953B-19012EB2C5D2}" type="slidenum">
              <a:rPr lang="en-US" sz="1200">
                <a:latin typeface="Calibri" pitchFamily="34" charset="0"/>
              </a:rPr>
              <a:pPr algn="r"/>
              <a:t>42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07C8AA-084A-421A-98EC-24BDFF9AE993}" type="slidenum">
              <a:rPr lang="en-US" sz="1200">
                <a:latin typeface="Calibri" pitchFamily="34" charset="0"/>
              </a:rPr>
              <a:pPr algn="r"/>
              <a:t>42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</a:rPr>
              <a:t>Brigit</a:t>
            </a:r>
          </a:p>
        </p:txBody>
      </p:sp>
    </p:spTree>
    <p:extLst>
      <p:ext uri="{BB962C8B-B14F-4D97-AF65-F5344CB8AC3E}">
        <p14:creationId xmlns:p14="http://schemas.microsoft.com/office/powerpoint/2010/main" val="499595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68E9C83-4972-44F0-8767-8BBEDD5BFBF8}" type="slidenum">
              <a:rPr lang="en-US" altLang="en-US">
                <a:solidFill>
                  <a:srgbClr val="000000"/>
                </a:solidFill>
              </a:rPr>
              <a:pPr eaLnBrk="1" hangingPunct="1"/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40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A6C1B9A-0E89-4C9A-B17D-FD56B77EAD9E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402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79C0F81-6F88-4302-9CB3-F305D81FD35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4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95E7AF5-C18C-4D72-B37A-7627E4D65AB6}" type="slidenum">
              <a:rPr lang="en-US" altLang="en-US">
                <a:solidFill>
                  <a:srgbClr val="000000"/>
                </a:solidFill>
              </a:rPr>
              <a:pPr eaLnBrk="1" hangingPunct="1"/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31E8D52-56BA-4A28-BD7D-48C9384588E3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4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6B2718D-D7C9-46CF-A30D-8F5BB537751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4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84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985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1BA5B4-37D0-481B-9F83-8EFD084BC53A}" type="slidenum">
              <a:rPr lang="en-US" altLang="en-US">
                <a:solidFill>
                  <a:srgbClr val="000000"/>
                </a:solidFill>
              </a:rPr>
              <a:pPr eaLnBrk="1" hangingPunct="1"/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60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AF231EE-4D71-4975-B76D-6F9FA2755B98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606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96CADAB-8E14-4990-A6E5-0D12B21EBFD7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60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8D2CB4F-859E-41C6-9725-8D8CF02C86B4}" type="slidenum">
              <a:rPr lang="en-US" altLang="en-US">
                <a:solidFill>
                  <a:srgbClr val="000000"/>
                </a:solidFill>
              </a:rPr>
              <a:pPr eaLnBrk="1" hangingPunct="1"/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70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31D865C-7FDD-49B8-BFA7-C4877B8941B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709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1495EE6-E0A6-4D43-81B2-19A91240FA00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70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602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504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With these procedures in place, it became important to recognize our students’ social, academic and behavioral successes.  We no longer have a traditional academic awards presentation, but instead have a school-wide academic pep rally that recognizes all of our students’ successes in various areas.  This year’s theme will be “Academic Academy Awards…A Night in Paradise.” </a:t>
            </a:r>
          </a:p>
          <a:p>
            <a:endParaRPr lang="en-US" altLang="en-US" smtClean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01675" indent="-269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0810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128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446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71B027-585F-4317-9F7F-E3578B36A32D}" type="slidenum">
              <a:rPr lang="en-US" altLang="en-US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en-US" alt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158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 Bliss Video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263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Blog in handout and </a:t>
            </a:r>
            <a:r>
              <a:rPr lang="en-US" dirty="0" err="1" smtClean="0"/>
              <a:t>onwebsite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751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02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246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420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82C0109-3C85-4F14-9761-C2ED4F741C0D}" type="slidenum">
              <a:rPr lang="en-US" altLang="en-US" smtClean="0">
                <a:latin typeface="Calibri" pitchFamily="34" charset="0"/>
              </a:rPr>
              <a:pPr eaLnBrk="1" hangingPunct="1"/>
              <a:t>66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12FB16E-CD30-4A57-AA7B-B810C4B7197C}" type="slidenum">
              <a:rPr lang="en-US" altLang="en-US" sz="1200">
                <a:latin typeface="Calibri" pitchFamily="34" charset="0"/>
              </a:rPr>
              <a:pPr algn="r" eaLnBrk="1" hangingPunct="1"/>
              <a:t>66</a:t>
            </a:fld>
            <a:endParaRPr lang="en-US" altLang="en-US" sz="1200">
              <a:latin typeface="Calibri" pitchFamily="34" charset="0"/>
            </a:endParaRPr>
          </a:p>
        </p:txBody>
      </p:sp>
      <p:sp>
        <p:nvSpPr>
          <p:cNvPr id="9421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Alissa present (1 minute max)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4214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05D0738A-CE2D-4F54-A8B8-388F23D924EC}" type="slidenum">
              <a:rPr lang="en-US" altLang="en-US" sz="1200">
                <a:latin typeface="Calibri" pitchFamily="34" charset="0"/>
              </a:rPr>
              <a:pPr algn="r" eaLnBrk="1" hangingPunct="1"/>
              <a:t>66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834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C9472EB-922D-4875-B223-8268881D1693}" type="slidenum">
              <a:rPr lang="en-US"/>
              <a:pPr eaLnBrk="1" hangingPunct="1"/>
              <a:t>67</a:t>
            </a:fld>
            <a:endParaRPr lang="en-US"/>
          </a:p>
        </p:txBody>
      </p:sp>
      <p:sp>
        <p:nvSpPr>
          <p:cNvPr id="1361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1751408-6DAF-4DD3-ADEE-C78BFD3C1E38}" type="slidenum">
              <a:rPr lang="en-US" sz="1200"/>
              <a:pPr algn="r" eaLnBrk="1" hangingPunct="1"/>
              <a:t>67</a:t>
            </a:fld>
            <a:endParaRPr lang="en-US" sz="1200"/>
          </a:p>
        </p:txBody>
      </p:sp>
      <p:sp>
        <p:nvSpPr>
          <p:cNvPr id="13619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59377B0-C42A-4F33-9752-5DCEAB72E43F}" type="slidenum">
              <a:rPr lang="en-US" sz="1200"/>
              <a:pPr algn="r" eaLnBrk="1" hangingPunct="1"/>
              <a:t>67</a:t>
            </a:fld>
            <a:endParaRPr lang="en-US" sz="1200"/>
          </a:p>
        </p:txBody>
      </p:sp>
      <p:sp>
        <p:nvSpPr>
          <p:cNvPr id="136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Mr. Irvin – tardy policy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 at post, escorting, and interacting with students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598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025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Tell story from NC when your said slurs about my family  - how I handled – how I did  not react…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4544EFA-353B-438C-A518-2DA22D0055AE}" type="slidenum">
              <a:rPr lang="en-US" altLang="en-US" smtClean="0">
                <a:latin typeface="Calibri" pitchFamily="34" charset="0"/>
              </a:rPr>
              <a:pPr eaLnBrk="1" hangingPunct="1"/>
              <a:t>69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755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Tell story from NC when your said slurs about my family  - how I handled – how I did  not react…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4544EFA-353B-438C-A518-2DA22D0055AE}" type="slidenum">
              <a:rPr lang="en-US" altLang="en-US" smtClean="0">
                <a:latin typeface="Calibri" pitchFamily="34" charset="0"/>
              </a:rPr>
              <a:pPr eaLnBrk="1" hangingPunct="1"/>
              <a:t>70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182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757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412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520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6D9564-726A-488B-8BD7-05701E3CDA1C}" type="slidenum">
              <a:rPr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69C5FA-CAFB-4B21-AB94-480C2CEE1997}" type="slidenum">
              <a:rPr lang="en-US" altLang="en-US"/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0650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0BD83F-2432-4BA9-86E3-970A6D54B86F}" type="slidenum">
              <a:rPr lang="en-US" altLang="en-US"/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065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6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1 minute</a:t>
            </a:r>
          </a:p>
        </p:txBody>
      </p:sp>
    </p:spTree>
    <p:extLst>
      <p:ext uri="{BB962C8B-B14F-4D97-AF65-F5344CB8AC3E}">
        <p14:creationId xmlns:p14="http://schemas.microsoft.com/office/powerpoint/2010/main" val="21439054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733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page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403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45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182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462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5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93E882-286B-4C84-8ED6-3FFD489C1F52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075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FA4A64-D0B0-402C-A104-40D81CBF68F8}" type="slidenum">
              <a:rPr lang="en-US" altLang="en-US"/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0752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B78474-2C82-4741-B312-0635507E7A51}" type="slidenum">
              <a:rPr lang="en-US" altLang="en-US"/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07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30 sec</a:t>
            </a:r>
          </a:p>
        </p:txBody>
      </p:sp>
    </p:spTree>
    <p:extLst>
      <p:ext uri="{BB962C8B-B14F-4D97-AF65-F5344CB8AC3E}">
        <p14:creationId xmlns:p14="http://schemas.microsoft.com/office/powerpoint/2010/main" val="1319088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94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942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D9801-4EA8-4A8A-9F50-5A5C9D7EC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2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BAB4-8B8D-41DD-85C7-81A0CA962007}" type="datetimeFigureOut">
              <a:rPr lang="en-US" smtClean="0"/>
              <a:t>7/28/17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bohano@luc.edu" TargetMode="External"/><Relationship Id="rId4" Type="http://schemas.openxmlformats.org/officeDocument/2006/relationships/hyperlink" Target="http://www.hankbohanon.net/" TargetMode="External"/><Relationship Id="rId5" Type="http://schemas.openxmlformats.org/officeDocument/2006/relationships/hyperlink" Target="https://twitter.com/hbohano" TargetMode="External"/><Relationship Id="rId6" Type="http://schemas.openxmlformats.org/officeDocument/2006/relationships/hyperlink" Target="https://www.facebook.com/hank.bohanon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hankbohanon.net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package" Target="../embeddings/Microsoft_Excel_Sheet1.xlsx"/><Relationship Id="rId5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vimeo.com/14818677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chart" Target="../charts/char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hyperlink" Target="http://www.youtube.com/watch?v=WDARGvTb4u8&amp;feature=related" TargetMode="External"/><Relationship Id="rId5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3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ipbs.org/new_kipbs/familyInfo/freebies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hy.bris.ac.uk/news_archive1.html" TargetMode="External"/><Relationship Id="rId12" Type="http://schemas.openxmlformats.org/officeDocument/2006/relationships/hyperlink" Target="http://www.hillel.org/jewish/ask-big-question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7" Type="http://schemas.openxmlformats.org/officeDocument/2006/relationships/image" Target="../media/image46.jpeg"/><Relationship Id="rId8" Type="http://schemas.openxmlformats.org/officeDocument/2006/relationships/hyperlink" Target="http://mzteachuh.blogspot.com/2012/05/that-kid-drives-me-nuts-tweets-of-day.html" TargetMode="External"/><Relationship Id="rId9" Type="http://schemas.openxmlformats.org/officeDocument/2006/relationships/hyperlink" Target="http://ignitebrownsville.blogspot.com/p/picture-gallery.html" TargetMode="External"/><Relationship Id="rId10" Type="http://schemas.openxmlformats.org/officeDocument/2006/relationships/hyperlink" Target="http://english.vietnamnet.vn/fms/sports/57762/hanoi-to-host-5th-asean-student-sports-games.html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1K5ZplN" TargetMode="External"/><Relationship Id="rId4" Type="http://schemas.openxmlformats.org/officeDocument/2006/relationships/hyperlink" Target="http://bit.ly/1IRJgBH" TargetMode="External"/><Relationship Id="rId5" Type="http://schemas.openxmlformats.org/officeDocument/2006/relationships/hyperlink" Target="http://t.co/jMqFrUJv88" TargetMode="External"/><Relationship Id="rId6" Type="http://schemas.openxmlformats.org/officeDocument/2006/relationships/hyperlink" Target="http://buff.ly/1CqNf2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b.me/4vHawmKtz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y0H5XsZ1gzA" TargetMode="External"/><Relationship Id="rId3" Type="http://schemas.openxmlformats.org/officeDocument/2006/relationships/hyperlink" Target="https://www.youtube.com/watch?v=zxTuPVtayOI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oleObject" Target="../embeddings/Microsoft_Word_97_-_2004_Document2.doc"/><Relationship Id="rId5" Type="http://schemas.openxmlformats.org/officeDocument/2006/relationships/image" Target="../media/image50.emf"/><Relationship Id="rId6" Type="http://schemas.openxmlformats.org/officeDocument/2006/relationships/hyperlink" Target="http://hankbohanon.net/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hyperlink" Target="http://vimeo.com/1481867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://vimeo.com/14818677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://www.hankbohanon.net/Resources_1.html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fb.me/4vHawmKtz" TargetMode="External"/><Relationship Id="rId4" Type="http://schemas.openxmlformats.org/officeDocument/2006/relationships/hyperlink" Target="http://bit.ly/1K5ZplN" TargetMode="External"/><Relationship Id="rId5" Type="http://schemas.openxmlformats.org/officeDocument/2006/relationships/hyperlink" Target="http://bit.ly/1IRJgBH" TargetMode="External"/><Relationship Id="rId6" Type="http://schemas.openxmlformats.org/officeDocument/2006/relationships/hyperlink" Target="http://t.co/jMqFrUJv88" TargetMode="External"/><Relationship Id="rId7" Type="http://schemas.openxmlformats.org/officeDocument/2006/relationships/hyperlink" Target="http://buff.ly/1CqNf2c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pbis_resource_detail_page.aspx?Type=4&amp;PBIS_ResourceID=164" TargetMode="External"/><Relationship Id="rId4" Type="http://schemas.openxmlformats.org/officeDocument/2006/relationships/hyperlink" Target="https://www.irised.com/freecourse&amp;?utm_source=IRIS+Educational+Media+Mailing+List&amp;utm_campaign=9d73acd430-FREEprog_SysSupEvElem_8_5_2014&amp;utm_medium=email&amp;utm_term=0_cb7ab95a8b-9d73acd430-291122974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channels/129830" TargetMode="External"/><Relationship Id="rId4" Type="http://schemas.openxmlformats.org/officeDocument/2006/relationships/hyperlink" Target="https://sites.google.com/a/ddouglas.k12.or.us/scotsprid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maryland.org/" TargetMode="External"/><Relationship Id="rId4" Type="http://schemas.openxmlformats.org/officeDocument/2006/relationships/hyperlink" Target="http://www.hankbohanon.net/" TargetMode="External"/><Relationship Id="rId5" Type="http://schemas.openxmlformats.org/officeDocument/2006/relationships/hyperlink" Target="http://vimeo.com/groups/pbisvideo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okiris.com/store/K-12_Professional_Development/Defusing_Disruptive_Behavior_in_the_Classroom/" TargetMode="External"/><Relationship Id="rId4" Type="http://schemas.openxmlformats.org/officeDocument/2006/relationships/hyperlink" Target="http://pbismissouri.org/class.html" TargetMode="External"/><Relationship Id="rId5" Type="http://schemas.openxmlformats.org/officeDocument/2006/relationships/hyperlink" Target="http://www.lookiris.com/store/K-12_Professional_Development/The_FAST_Method_ONLIN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inetwork.org/Learn/Behavior/ar/Integrating-Behavior-and-Academic-Supports-Within-an-RtI-Framework-General-Overview" TargetMode="External"/><Relationship Id="rId4" Type="http://schemas.openxmlformats.org/officeDocument/2006/relationships/hyperlink" Target="http://www.pbis.org/" TargetMode="External"/><Relationship Id="rId5" Type="http://schemas.openxmlformats.org/officeDocument/2006/relationships/hyperlink" Target="http://www.apbs.org/" TargetMode="External"/><Relationship Id="rId6" Type="http://schemas.openxmlformats.org/officeDocument/2006/relationships/hyperlink" Target="http://casel.org/" TargetMode="External"/><Relationship Id="rId7" Type="http://schemas.openxmlformats.org/officeDocument/2006/relationships/hyperlink" Target="http://www.directbehaviorratings.com/cm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ris.peabody.vanderbilt.edu/resources.html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ecommons.luc.edu/education_facpubs/17/" TargetMode="External"/><Relationship Id="rId4" Type="http://schemas.openxmlformats.org/officeDocument/2006/relationships/hyperlink" Target="http://ecommons.luc.edu/education_facpubs/16/" TargetMode="External"/><Relationship Id="rId5" Type="http://schemas.openxmlformats.org/officeDocument/2006/relationships/hyperlink" Target="http://ecommons.luc.edu/education_facpubs/7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commons.luc.edu/education_facpubs/39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commons.luc.edu/" TargetMode="External"/><Relationship Id="rId3" Type="http://schemas.openxmlformats.org/officeDocument/2006/relationships/hyperlink" Target="http://www.cesa7.org/pbis/Classroom_Management.asp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es.ed.gov/ncee/edlabs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pbis_newsletter/volume_4/issue4.aspx" TargetMode="External"/><Relationship Id="rId4" Type="http://schemas.openxmlformats.org/officeDocument/2006/relationships/hyperlink" Target="http://www.cpre.org/school-improvement-design-lessons-study-comprehensive-school-reform-programs" TargetMode="External"/><Relationship Id="rId5" Type="http://schemas.openxmlformats.org/officeDocument/2006/relationships/hyperlink" Target="http://www.betterhighschools.org/documents/NHSCEWSImplementationGuide.pdf" TargetMode="External"/><Relationship Id="rId6" Type="http://schemas.openxmlformats.org/officeDocument/2006/relationships/hyperlink" Target="http://education.vermont.gov/documents/edu-school-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2r0SaeE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Embedding Reinforcement of Student Behavior within PBIS for Secondary Schools</a:t>
            </a:r>
            <a:endParaRPr lang="en-US" altLang="en-US" dirty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838200" y="3276600"/>
            <a:ext cx="6934200" cy="26670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5800" dirty="0" smtClean="0">
                <a:solidFill>
                  <a:schemeClr val="tx1"/>
                </a:solidFill>
              </a:rPr>
              <a:t>2017 Kansas </a:t>
            </a:r>
            <a:r>
              <a:rPr lang="en-US" altLang="en-US" sz="5800" dirty="0">
                <a:solidFill>
                  <a:schemeClr val="tx1"/>
                </a:solidFill>
              </a:rPr>
              <a:t>MTSS </a:t>
            </a:r>
            <a:r>
              <a:rPr lang="en-US" altLang="en-US" sz="5800" dirty="0" smtClean="0">
                <a:solidFill>
                  <a:schemeClr val="tx1"/>
                </a:solidFill>
              </a:rPr>
              <a:t>Symposium</a:t>
            </a:r>
          </a:p>
          <a:p>
            <a:pPr>
              <a:lnSpc>
                <a:spcPct val="90000"/>
              </a:lnSpc>
            </a:pPr>
            <a:endParaRPr lang="en-US" altLang="en-US" sz="4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5800" dirty="0" smtClean="0">
                <a:solidFill>
                  <a:schemeClr val="tx1"/>
                </a:solidFill>
              </a:rPr>
              <a:t>Hank Bohanon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200" dirty="0" smtClean="0">
                <a:solidFill>
                  <a:schemeClr val="tx1"/>
                </a:solidFill>
                <a:hlinkClick r:id="rId3"/>
              </a:rPr>
              <a:t>hbohano@luc.edu</a:t>
            </a:r>
            <a:endParaRPr lang="en-US" altLang="en-US" sz="42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4200" dirty="0" smtClean="0">
                <a:solidFill>
                  <a:schemeClr val="tx1"/>
                </a:solidFill>
                <a:hlinkClick r:id="rId4"/>
              </a:rPr>
              <a:t>http://www.hankbohanon.net</a:t>
            </a:r>
            <a:endParaRPr lang="en-US" altLang="en-US" sz="4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4200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-US" altLang="en-US" sz="4200" dirty="0" smtClean="0">
                <a:solidFill>
                  <a:schemeClr val="tx1"/>
                </a:solidFill>
                <a:hlinkClick r:id="rId5"/>
              </a:rPr>
              <a:t>twitter.com/hbohano</a:t>
            </a:r>
            <a:endParaRPr lang="en-US" altLang="en-US" sz="4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4200" dirty="0">
                <a:solidFill>
                  <a:schemeClr val="tx1"/>
                </a:solidFill>
                <a:hlinkClick r:id="rId6"/>
              </a:rPr>
              <a:t>https://</a:t>
            </a:r>
            <a:r>
              <a:rPr lang="en-US" altLang="en-US" sz="4200" dirty="0" smtClean="0">
                <a:solidFill>
                  <a:schemeClr val="tx1"/>
                </a:solidFill>
                <a:hlinkClick r:id="rId6"/>
              </a:rPr>
              <a:t>www.facebook.com/hank.bohanon</a:t>
            </a:r>
            <a:r>
              <a:rPr lang="en-US" altLang="en-US" sz="4200" dirty="0" smtClean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9285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See </a:t>
            </a:r>
            <a:r>
              <a:rPr lang="en-US" dirty="0"/>
              <a:t>Handout “Supportive Environments </a:t>
            </a:r>
            <a:r>
              <a:rPr lang="en-US" dirty="0" smtClean="0"/>
              <a:t>Quiz”</a:t>
            </a:r>
          </a:p>
          <a:p>
            <a:r>
              <a:rPr lang="en-US" dirty="0"/>
              <a:t> </a:t>
            </a:r>
            <a:r>
              <a:rPr lang="en-US" dirty="0" smtClean="0"/>
              <a:t>Take the quiz</a:t>
            </a:r>
          </a:p>
        </p:txBody>
      </p:sp>
    </p:spTree>
    <p:extLst>
      <p:ext uri="{BB962C8B-B14F-4D97-AF65-F5344CB8AC3E}">
        <p14:creationId xmlns:p14="http://schemas.microsoft.com/office/powerpoint/2010/main" val="7074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85800" y="1295400"/>
            <a:ext cx="4216456" cy="1924812"/>
            <a:chOff x="685800" y="1295400"/>
            <a:chExt cx="4216456" cy="19248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295400"/>
              <a:ext cx="4216456" cy="192481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43000" y="1447800"/>
              <a:ext cx="7264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1-3</a:t>
              </a:r>
              <a:endParaRPr lang="en-US" sz="3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43600" y="1447800"/>
            <a:ext cx="2257425" cy="3295650"/>
            <a:chOff x="5943600" y="1447800"/>
            <a:chExt cx="2257425" cy="3295650"/>
          </a:xfrm>
        </p:grpSpPr>
        <p:pic>
          <p:nvPicPr>
            <p:cNvPr id="5" name="Picture 4" descr="Being the boss_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3600" y="1447800"/>
              <a:ext cx="2257425" cy="32956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19800" y="1600200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4-5</a:t>
              </a:r>
              <a:endParaRPr lang="en-US" sz="3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66800" y="4267200"/>
            <a:ext cx="4038600" cy="1636931"/>
            <a:chOff x="1066800" y="4267200"/>
            <a:chExt cx="4038600" cy="1636931"/>
          </a:xfrm>
        </p:grpSpPr>
        <p:pic>
          <p:nvPicPr>
            <p:cNvPr id="6" name="Picture 5" descr="zappos-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800" y="4267200"/>
              <a:ext cx="4038600" cy="155393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47800" y="525780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6</a:t>
              </a:r>
              <a:endParaRPr lang="en-US" sz="36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47800" y="6248400"/>
            <a:ext cx="414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short example video 0-1:36; 2:17-2:32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446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Classroom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Tell me about your favorite class and  teacher</a:t>
            </a:r>
          </a:p>
        </p:txBody>
      </p:sp>
    </p:spTree>
    <p:extLst>
      <p:ext uri="{BB962C8B-B14F-4D97-AF65-F5344CB8AC3E}">
        <p14:creationId xmlns:p14="http://schemas.microsoft.com/office/powerpoint/2010/main" val="227545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Effective Classroom Settings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 Maximized Structure</a:t>
            </a:r>
          </a:p>
          <a:p>
            <a:r>
              <a:rPr lang="en-US" dirty="0" smtClean="0"/>
              <a:t> Post, teach, model reinforce expectations</a:t>
            </a:r>
          </a:p>
          <a:p>
            <a:r>
              <a:rPr lang="en-US" dirty="0" smtClean="0"/>
              <a:t> Active engagement</a:t>
            </a:r>
          </a:p>
          <a:p>
            <a:r>
              <a:rPr lang="en-US" dirty="0" smtClean="0"/>
              <a:t> Varity of ways to acknowledge</a:t>
            </a:r>
          </a:p>
          <a:p>
            <a:pPr lvl="1"/>
            <a:r>
              <a:rPr lang="en-US" dirty="0" smtClean="0"/>
              <a:t>Including success!</a:t>
            </a:r>
          </a:p>
          <a:p>
            <a:r>
              <a:rPr lang="en-US" dirty="0" smtClean="0"/>
              <a:t> Continuum of ways to respond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737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ea typeface="MS PGothic" pitchFamily="34" charset="-128"/>
              </a:rPr>
              <a:t>(</a:t>
            </a:r>
            <a:r>
              <a:rPr lang="en-US" dirty="0" err="1">
                <a:ea typeface="MS PGothic" pitchFamily="34" charset="-128"/>
              </a:rPr>
              <a:t>Simonsen</a:t>
            </a:r>
            <a:r>
              <a:rPr lang="en-US" dirty="0">
                <a:ea typeface="MS PGothic" pitchFamily="34" charset="-128"/>
              </a:rPr>
              <a:t>, Fairbanks, </a:t>
            </a:r>
            <a:r>
              <a:rPr lang="en-US" dirty="0" err="1">
                <a:ea typeface="MS PGothic" pitchFamily="34" charset="-128"/>
              </a:rPr>
              <a:t>Briesch</a:t>
            </a:r>
            <a:r>
              <a:rPr lang="en-US" dirty="0">
                <a:ea typeface="MS PGothic" pitchFamily="34" charset="-128"/>
              </a:rPr>
              <a:t>, Myers, &amp; </a:t>
            </a:r>
            <a:r>
              <a:rPr lang="en-US" dirty="0" err="1">
                <a:ea typeface="MS PGothic" pitchFamily="34" charset="-128"/>
              </a:rPr>
              <a:t>Sugai</a:t>
            </a:r>
            <a:r>
              <a:rPr lang="en-US" dirty="0">
                <a:ea typeface="MS PGothic" pitchFamily="34" charset="-128"/>
              </a:rPr>
              <a:t>, 2008)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74025" y="5257800"/>
            <a:ext cx="347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MO PBIS Great </a:t>
            </a:r>
            <a:r>
              <a:rPr lang="en-US" dirty="0"/>
              <a:t>8 </a:t>
            </a:r>
            <a:r>
              <a:rPr lang="en-US" dirty="0" smtClean="0"/>
              <a:t>training</a:t>
            </a:r>
          </a:p>
          <a:p>
            <a:r>
              <a:rPr lang="en-US" dirty="0" smtClean="0"/>
              <a:t> </a:t>
            </a:r>
            <a:r>
              <a:rPr lang="en-US" dirty="0"/>
              <a:t>http://</a:t>
            </a:r>
            <a:r>
              <a:rPr lang="en-US" dirty="0" err="1"/>
              <a:t>pbismissouri.org</a:t>
            </a:r>
            <a:r>
              <a:rPr lang="en-US" dirty="0"/>
              <a:t>/educators/effective-class-practice/</a:t>
            </a:r>
          </a:p>
        </p:txBody>
      </p:sp>
    </p:spTree>
    <p:extLst>
      <p:ext uri="{BB962C8B-B14F-4D97-AF65-F5344CB8AC3E}">
        <p14:creationId xmlns:p14="http://schemas.microsoft.com/office/powerpoint/2010/main" val="132709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Gallery Walk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each poster, add what are you doing well in one or more area – school name..</a:t>
            </a:r>
          </a:p>
          <a:p>
            <a:pPr lvl="1"/>
            <a:r>
              <a:rPr lang="en-US" dirty="0"/>
              <a:t>Structure to learning (e.g., syllabus, routines)</a:t>
            </a:r>
          </a:p>
          <a:p>
            <a:pPr lvl="1"/>
            <a:r>
              <a:rPr lang="en-US" dirty="0"/>
              <a:t>Teaching expectations</a:t>
            </a:r>
          </a:p>
          <a:p>
            <a:pPr lvl="1"/>
            <a:r>
              <a:rPr lang="en-US" dirty="0"/>
              <a:t>Engaging content – environment</a:t>
            </a:r>
          </a:p>
          <a:p>
            <a:pPr lvl="1"/>
            <a:r>
              <a:rPr lang="en-US" dirty="0"/>
              <a:t>Acknowledging (students/staff)</a:t>
            </a:r>
          </a:p>
          <a:p>
            <a:pPr lvl="1"/>
            <a:r>
              <a:rPr lang="en-US" dirty="0"/>
              <a:t>Policies and Redirection (e.g., tardy, train staff)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99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What’s in your syllabi?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7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"/>
            <a:ext cx="7467600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685800" y="6172200"/>
            <a:ext cx="3673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Mark Shinn (http://markshinn.org)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74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Syllabus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half" idx="2"/>
          </p:nvPr>
        </p:nvSpPr>
        <p:spPr>
          <a:xfrm>
            <a:off x="384175" y="1600200"/>
            <a:ext cx="4040188" cy="39512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 Goals</a:t>
            </a:r>
          </a:p>
          <a:p>
            <a:pPr>
              <a:defRPr/>
            </a:pPr>
            <a:r>
              <a:rPr lang="en-US" dirty="0" smtClean="0"/>
              <a:t> Contact information 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b="1" dirty="0" smtClean="0"/>
              <a:t>Success Traits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b="1" dirty="0" smtClean="0"/>
              <a:t>Rules/expectations</a:t>
            </a:r>
          </a:p>
          <a:p>
            <a:pPr>
              <a:defRPr/>
            </a:pPr>
            <a:r>
              <a:rPr lang="en-US" dirty="0" smtClean="0"/>
              <a:t> Activities</a:t>
            </a:r>
          </a:p>
          <a:p>
            <a:pPr>
              <a:defRPr/>
            </a:pPr>
            <a:r>
              <a:rPr lang="en-US" dirty="0" smtClean="0"/>
              <a:t> Grades/Status</a:t>
            </a:r>
          </a:p>
          <a:p>
            <a:pPr>
              <a:defRPr/>
            </a:pPr>
            <a:r>
              <a:rPr lang="en-US" dirty="0" smtClean="0"/>
              <a:t> Procedures</a:t>
            </a:r>
          </a:p>
          <a:p>
            <a:pPr>
              <a:defRPr/>
            </a:pPr>
            <a:r>
              <a:rPr lang="en-US" dirty="0" smtClean="0"/>
              <a:t> Entering</a:t>
            </a:r>
          </a:p>
          <a:p>
            <a:pPr>
              <a:defRPr/>
            </a:pPr>
            <a:r>
              <a:rPr lang="en-US" dirty="0" smtClean="0"/>
              <a:t> Tardy/Absence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</p:txBody>
      </p:sp>
      <p:sp>
        <p:nvSpPr>
          <p:cNvPr id="25604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00200"/>
            <a:ext cx="4041775" cy="39512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Materials</a:t>
            </a:r>
          </a:p>
          <a:p>
            <a:pPr>
              <a:defRPr/>
            </a:pPr>
            <a:r>
              <a:rPr lang="en-US" dirty="0" smtClean="0"/>
              <a:t>Assignments (returns)</a:t>
            </a:r>
          </a:p>
          <a:p>
            <a:pPr>
              <a:defRPr/>
            </a:pPr>
            <a:r>
              <a:rPr lang="en-US" dirty="0" smtClean="0"/>
              <a:t>Due dates</a:t>
            </a:r>
          </a:p>
          <a:p>
            <a:pPr>
              <a:defRPr/>
            </a:pPr>
            <a:r>
              <a:rPr lang="en-US" dirty="0" smtClean="0"/>
              <a:t>Late, missing work</a:t>
            </a:r>
          </a:p>
          <a:p>
            <a:pPr>
              <a:defRPr/>
            </a:pPr>
            <a:r>
              <a:rPr lang="en-US" dirty="0" smtClean="0"/>
              <a:t>Communication</a:t>
            </a:r>
          </a:p>
          <a:p>
            <a:pPr>
              <a:defRPr/>
            </a:pPr>
            <a:r>
              <a:rPr lang="en-US" dirty="0" smtClean="0"/>
              <a:t>Ending class</a:t>
            </a:r>
          </a:p>
          <a:p>
            <a:pPr>
              <a:defRPr/>
            </a:pPr>
            <a:r>
              <a:rPr lang="en-US" dirty="0" smtClean="0"/>
              <a:t>Consequences</a:t>
            </a:r>
          </a:p>
          <a:p>
            <a:pPr>
              <a:defRPr/>
            </a:pPr>
            <a:r>
              <a:rPr lang="en-US" b="1" dirty="0" smtClean="0"/>
              <a:t>Model projects</a:t>
            </a:r>
          </a:p>
          <a:p>
            <a:pPr>
              <a:defRPr/>
            </a:pPr>
            <a:r>
              <a:rPr lang="en-US" b="1" dirty="0" smtClean="0"/>
              <a:t>Checklists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5486400" y="5410200"/>
            <a:ext cx="2932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Sprick</a:t>
            </a:r>
            <a:r>
              <a:rPr lang="en-US" altLang="en-US" sz="1200" dirty="0"/>
              <a:t> (2006)/Shinn http://markshinn.org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5974728"/>
            <a:ext cx="7856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examples – </a:t>
            </a:r>
            <a:r>
              <a:rPr lang="en-US" dirty="0" smtClean="0">
                <a:hlinkClick r:id="rId3"/>
              </a:rPr>
              <a:t>http://www.hankbohanon.net</a:t>
            </a:r>
            <a:r>
              <a:rPr lang="en-US" dirty="0" smtClean="0"/>
              <a:t> (Resources page under </a:t>
            </a:r>
            <a:r>
              <a:rPr lang="en-US" dirty="0"/>
              <a:t>“Teaching” </a:t>
            </a:r>
            <a:endParaRPr lang="en-US" dirty="0" smtClean="0"/>
          </a:p>
          <a:p>
            <a:r>
              <a:rPr lang="en-US" dirty="0" smtClean="0"/>
              <a:t>Sample </a:t>
            </a:r>
            <a:r>
              <a:rPr lang="en-US" dirty="0"/>
              <a:t>first days of school for high school </a:t>
            </a:r>
            <a:r>
              <a:rPr lang="en-US" dirty="0" smtClean="0"/>
              <a:t>teacher)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3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example</a:t>
            </a:r>
          </a:p>
          <a:p>
            <a:r>
              <a:rPr lang="en-US" dirty="0"/>
              <a:t>What connections can you make for your staff?</a:t>
            </a:r>
          </a:p>
        </p:txBody>
      </p:sp>
    </p:spTree>
    <p:extLst>
      <p:ext uri="{BB962C8B-B14F-4D97-AF65-F5344CB8AC3E}">
        <p14:creationId xmlns:p14="http://schemas.microsoft.com/office/powerpoint/2010/main" val="388459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Teaching Expectations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0" y="6019800"/>
            <a:ext cx="220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High School Football?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96124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533400"/>
            <a:ext cx="43624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981200"/>
            <a:ext cx="2590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All Need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6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Learning through punishment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676400"/>
            <a:ext cx="31940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305300"/>
            <a:ext cx="3048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648200" y="1628775"/>
            <a:ext cx="3698875" cy="4953000"/>
            <a:chOff x="4648200" y="1629198"/>
            <a:chExt cx="3698954" cy="4952575"/>
          </a:xfrm>
        </p:grpSpPr>
        <p:pic>
          <p:nvPicPr>
            <p:cNvPr id="114694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21389" y="2256009"/>
              <a:ext cx="4952575" cy="3698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638821" y="5743645"/>
              <a:ext cx="1524033" cy="5524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02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 txBox="1">
            <a:spLocks noGrp="1"/>
          </p:cNvSpPr>
          <p:nvPr/>
        </p:nvSpPr>
        <p:spPr bwMode="auto">
          <a:xfrm>
            <a:off x="1295400" y="59436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See </a:t>
            </a:r>
            <a:r>
              <a:rPr lang="en-US" sz="1400" dirty="0" smtClean="0"/>
              <a:t>lesson- </a:t>
            </a:r>
            <a:r>
              <a:rPr lang="en-US" sz="1400" dirty="0"/>
              <a:t>Blank!! Possible Example Teaching Story 1 or </a:t>
            </a:r>
            <a:r>
              <a:rPr lang="en-US" sz="1400" dirty="0" smtClean="0"/>
              <a:t>Pre-Teaching</a:t>
            </a:r>
          </a:p>
          <a:p>
            <a:pPr algn="ctr"/>
            <a:r>
              <a:rPr lang="en-US" sz="1400" dirty="0" smtClean="0"/>
              <a:t>Student example from football</a:t>
            </a:r>
            <a:endParaRPr lang="en-US" sz="1400" dirty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Teaching Expectations</a:t>
            </a:r>
            <a:endParaRPr lang="en-US" dirty="0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13300" y="1600200"/>
            <a:ext cx="3873500" cy="435768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u="sng" smtClean="0"/>
              <a:t>Examples</a:t>
            </a: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Staff orientation meetings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Handbooks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Lesson plans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Syllabus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Posters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Booster sessions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Pre-correct/remind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04800" y="1905000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u="sng"/>
              <a:t>Key Elements</a:t>
            </a:r>
            <a:endParaRPr lang="en-US" sz="32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Rationale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Negative examples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Positive examples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Practice/Feedback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Evaluate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248400" y="6248400"/>
            <a:ext cx="2687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Fruita</a:t>
            </a:r>
            <a:r>
              <a:rPr lang="en-US" dirty="0" smtClean="0"/>
              <a:t> Monument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45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College </a:t>
            </a:r>
            <a:r>
              <a:rPr lang="en-US" dirty="0"/>
              <a:t>and Career Readiness Anchor Standards for Speaking and Listening 9th and 10th grade </a:t>
            </a:r>
            <a:r>
              <a:rPr lang="en-US" dirty="0" smtClean="0"/>
              <a:t>students (See handout)</a:t>
            </a:r>
            <a:endParaRPr lang="en-US" dirty="0"/>
          </a:p>
          <a:p>
            <a:r>
              <a:rPr lang="en-US" dirty="0" smtClean="0"/>
              <a:t>Social </a:t>
            </a:r>
            <a:r>
              <a:rPr lang="en-US" dirty="0" smtClean="0"/>
              <a:t>and Emotional Standards (SEL)</a:t>
            </a:r>
          </a:p>
          <a:p>
            <a:pPr lvl="1"/>
            <a:r>
              <a:rPr lang="en-US" dirty="0" smtClean="0"/>
              <a:t>Self-awareness and self-management skills</a:t>
            </a:r>
          </a:p>
          <a:p>
            <a:pPr lvl="1"/>
            <a:r>
              <a:rPr lang="en-US" dirty="0" smtClean="0"/>
              <a:t>Social-awareness and interpersonal skills</a:t>
            </a:r>
          </a:p>
          <a:p>
            <a:pPr lvl="1"/>
            <a:r>
              <a:rPr lang="en-US" dirty="0" smtClean="0"/>
              <a:t>Decision-making skills and responsible behaviors</a:t>
            </a:r>
          </a:p>
          <a:p>
            <a:pPr lvl="2"/>
            <a:r>
              <a:rPr lang="en-US" sz="1300" dirty="0" smtClean="0">
                <a:hlinkClick r:id=""/>
              </a:rPr>
              <a:t>http://education.qld.gov.au/studentservices/protection/sel/</a:t>
            </a:r>
          </a:p>
          <a:p>
            <a:pPr lvl="2"/>
            <a:r>
              <a:rPr lang="en-US" sz="1300" dirty="0" smtClean="0">
                <a:hlinkClick r:id=""/>
              </a:rPr>
              <a:t>http://www.isbe.net/ils/social_emotional/standards.htm</a:t>
            </a:r>
            <a:r>
              <a:rPr lang="en-US" sz="1300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6400800"/>
            <a:ext cx="253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examples from core?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533400" y="457200"/>
          <a:ext cx="8299450" cy="5903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9" name="Worksheet" r:id="rId4" imgW="9458325" imgH="6733984" progId="Excel.Sheet.12">
                  <p:embed/>
                </p:oleObj>
              </mc:Choice>
              <mc:Fallback>
                <p:oleObj name="Worksheet" r:id="rId4" imgW="9458325" imgH="6733984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8299450" cy="5903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7800" y="6553200"/>
            <a:ext cx="4804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CPS Matrix Aligned with Common  Core Standards – See http://www.hankbohanon.net</a:t>
            </a:r>
            <a:endParaRPr lang="en-US" sz="1000" dirty="0"/>
          </a:p>
        </p:txBody>
      </p:sp>
      <p:sp>
        <p:nvSpPr>
          <p:cNvPr id="4" name="Left Arrow 3"/>
          <p:cNvSpPr/>
          <p:nvPr/>
        </p:nvSpPr>
        <p:spPr>
          <a:xfrm>
            <a:off x="3200400" y="5609510"/>
            <a:ext cx="4267200" cy="106680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Aligned with Speaking and Listing Literacy National US Standards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9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7888288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Box 4"/>
          <p:cNvSpPr txBox="1">
            <a:spLocks noChangeArrowheads="1"/>
          </p:cNvSpPr>
          <p:nvPr/>
        </p:nvSpPr>
        <p:spPr bwMode="auto">
          <a:xfrm>
            <a:off x="6858000" y="5867400"/>
            <a:ext cx="1403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Newcomer (2009)</a:t>
            </a:r>
          </a:p>
        </p:txBody>
      </p:sp>
      <p:sp>
        <p:nvSpPr>
          <p:cNvPr id="118788" name="Title 5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Sample Classroom Matrix</a:t>
            </a:r>
          </a:p>
        </p:txBody>
      </p:sp>
      <p:sp>
        <p:nvSpPr>
          <p:cNvPr id="118789" name="TextBox 4"/>
          <p:cNvSpPr txBox="1">
            <a:spLocks noChangeArrowheads="1"/>
          </p:cNvSpPr>
          <p:nvPr/>
        </p:nvSpPr>
        <p:spPr bwMode="auto">
          <a:xfrm>
            <a:off x="1371600" y="6248400"/>
            <a:ext cx="555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Which of these behaviors would you like to address?</a:t>
            </a:r>
          </a:p>
        </p:txBody>
      </p:sp>
    </p:spTree>
    <p:extLst>
      <p:ext uri="{BB962C8B-B14F-4D97-AF65-F5344CB8AC3E}">
        <p14:creationId xmlns:p14="http://schemas.microsoft.com/office/powerpoint/2010/main" val="377924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ictur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r="10197"/>
          <a:stretch>
            <a:fillRect/>
          </a:stretch>
        </p:blipFill>
        <p:spPr bwMode="auto">
          <a:xfrm>
            <a:off x="1625600" y="285750"/>
            <a:ext cx="5562600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94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6" descr="Untitled_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0"/>
            <a:ext cx="5667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Box 1"/>
          <p:cNvSpPr txBox="1">
            <a:spLocks noChangeArrowheads="1"/>
          </p:cNvSpPr>
          <p:nvPr/>
        </p:nvSpPr>
        <p:spPr bwMode="auto">
          <a:xfrm>
            <a:off x="7010400" y="5746750"/>
            <a:ext cx="20081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Shawnee Mission Schools, KS</a:t>
            </a:r>
          </a:p>
        </p:txBody>
      </p:sp>
    </p:spTree>
    <p:extLst>
      <p:ext uri="{BB962C8B-B14F-4D97-AF65-F5344CB8AC3E}">
        <p14:creationId xmlns:p14="http://schemas.microsoft.com/office/powerpoint/2010/main" val="674130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itchFamily="82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Georgia" pitchFamily="18" charset="0"/>
            </a:endParaRPr>
          </a:p>
        </p:txBody>
      </p:sp>
      <p:pic>
        <p:nvPicPr>
          <p:cNvPr id="10" name="Content Placeholder 9" descr="Spring 2011 03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4267200" cy="5791200"/>
          </a:xfrm>
        </p:spPr>
      </p:pic>
      <p:pic>
        <p:nvPicPr>
          <p:cNvPr id="49154" name="Picture 2" descr="\\HZFS01\Users\hzorr\My Pictures\Spring 2011\Spring 2011 0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2306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2008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Shawnee Mission Schools, KS</a:t>
            </a:r>
          </a:p>
        </p:txBody>
      </p:sp>
    </p:spTree>
    <p:extLst>
      <p:ext uri="{BB962C8B-B14F-4D97-AF65-F5344CB8AC3E}">
        <p14:creationId xmlns:p14="http://schemas.microsoft.com/office/powerpoint/2010/main" val="28206101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tephen\AppData\Local\Microsoft\Windows\Temporary Internet Files\Content.IE5\PZBLJGWS\MPj04278100000[1]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42000"/>
          </a:blip>
          <a:srcRect/>
          <a:stretch>
            <a:fillRect/>
          </a:stretch>
        </p:blipFill>
        <p:spPr bwMode="auto">
          <a:xfrm>
            <a:off x="-38420" y="28574"/>
            <a:ext cx="9182420" cy="682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" name="Picture Placeholder 9" descr="Spring 2011 029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457200"/>
            <a:ext cx="8229600" cy="6005513"/>
          </a:xfrm>
          <a:solidFill>
            <a:srgbClr val="000000"/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89999" algn="bl" rotWithShape="0">
              <a:srgbClr val="000000">
                <a:alpha val="39999"/>
              </a:srgbClr>
            </a:outerShdw>
          </a:effectLst>
        </p:spPr>
      </p:pic>
      <p:sp>
        <p:nvSpPr>
          <p:cNvPr id="8" name="Subtitle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itchFamily="82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800" dirty="0">
              <a:latin typeface="Georgia" pitchFamily="18" charset="0"/>
            </a:endParaRP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143000" y="2133600"/>
            <a:ext cx="678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4800"/>
          </a:p>
          <a:p>
            <a:pPr algn="ctr"/>
            <a:r>
              <a:rPr lang="en-US" sz="4800">
                <a:solidFill>
                  <a:srgbClr val="FF0000"/>
                </a:solidFill>
              </a:rPr>
              <a:t> </a:t>
            </a:r>
            <a:endParaRPr lang="en-US" sz="4800"/>
          </a:p>
        </p:txBody>
      </p:sp>
      <p:sp>
        <p:nvSpPr>
          <p:cNvPr id="7" name="TextBox 6"/>
          <p:cNvSpPr txBox="1"/>
          <p:nvPr/>
        </p:nvSpPr>
        <p:spPr>
          <a:xfrm>
            <a:off x="5715000" y="381000"/>
            <a:ext cx="2008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Shawnee Mission Schools, KS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94477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Shawnee Mission North </a:t>
            </a:r>
            <a:br>
              <a:rPr lang="en-US" dirty="0" smtClean="0"/>
            </a:br>
            <a:r>
              <a:rPr lang="en-US" dirty="0" smtClean="0"/>
              <a:t>Football Jerseys</a:t>
            </a:r>
            <a:endParaRPr lang="en-US" dirty="0"/>
          </a:p>
        </p:txBody>
      </p:sp>
      <p:pic>
        <p:nvPicPr>
          <p:cNvPr id="4" name="Content Placeholder 3" descr="Football_OLN_OL20110909_009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37009" y="1600200"/>
            <a:ext cx="3278982" cy="2185988"/>
          </a:xfrm>
        </p:spPr>
      </p:pic>
      <p:pic>
        <p:nvPicPr>
          <p:cNvPr id="9" name="Content Placeholder 8" descr="Football_OLN_OL20110909_0095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028009" y="1600200"/>
            <a:ext cx="3278982" cy="2185988"/>
          </a:xfrm>
        </p:spPr>
      </p:pic>
      <p:pic>
        <p:nvPicPr>
          <p:cNvPr id="11" name="Content Placeholder 10" descr="Football_OLN_OL20110909_0108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835818" y="3938588"/>
            <a:ext cx="3281363" cy="2187575"/>
          </a:xfrm>
        </p:spPr>
      </p:pic>
      <p:pic>
        <p:nvPicPr>
          <p:cNvPr id="12" name="Content Placeholder 11" descr="Football_OLN_OL20110909_0097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5026818" y="3938588"/>
            <a:ext cx="3281363" cy="2187575"/>
          </a:xfrm>
        </p:spPr>
      </p:pic>
    </p:spTree>
    <p:extLst>
      <p:ext uri="{BB962C8B-B14F-4D97-AF65-F5344CB8AC3E}">
        <p14:creationId xmlns:p14="http://schemas.microsoft.com/office/powerpoint/2010/main" val="391282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Hang in there</a:t>
            </a:r>
            <a:r>
              <a:rPr lang="en-US" dirty="0"/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95400"/>
            <a:ext cx="6096000" cy="517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68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003tor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0400" y="304801"/>
            <a:ext cx="5562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SULPHUR 9</a:t>
            </a:r>
            <a:r>
              <a:rPr lang="en-US" sz="36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GRADE - PBIS</a:t>
            </a:r>
          </a:p>
        </p:txBody>
      </p:sp>
      <p:pic>
        <p:nvPicPr>
          <p:cNvPr id="62468" name="Picture 7" descr="March 2010 0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1" y="0"/>
            <a:ext cx="5634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" y="3429001"/>
            <a:ext cx="2667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Lesson 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1" y="5257801"/>
            <a:ext cx="2613985" cy="87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SULPHUR HIGH SCHOOL, LA</a:t>
            </a:r>
            <a:endParaRPr lang="en-US" sz="1100" b="1" dirty="0">
              <a:latin typeface="Arial" charset="0"/>
              <a:cs typeface="Arial" pitchFamily="34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3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003tor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0400" y="304801"/>
            <a:ext cx="5562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SULPHUR 9</a:t>
            </a:r>
            <a:r>
              <a:rPr lang="en-US" sz="36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GRADE - PBIS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429001"/>
            <a:ext cx="28194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Posters</a:t>
            </a:r>
          </a:p>
        </p:txBody>
      </p:sp>
      <p:pic>
        <p:nvPicPr>
          <p:cNvPr id="63493" name="Picture 18" descr="March 2010 02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1" y="5181601"/>
            <a:ext cx="2613985" cy="87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SULPHUR HIGH SCHOOL, LA</a:t>
            </a:r>
            <a:endParaRPr lang="en-US" sz="1100" b="1" dirty="0">
              <a:latin typeface="Arial" charset="0"/>
              <a:cs typeface="Arial" pitchFamily="34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3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24931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See Handout: Matrix for Laptops and Desktops</a:t>
            </a:r>
          </a:p>
        </p:txBody>
      </p:sp>
    </p:spTree>
    <p:extLst>
      <p:ext uri="{BB962C8B-B14F-4D97-AF65-F5344CB8AC3E}">
        <p14:creationId xmlns:p14="http://schemas.microsoft.com/office/powerpoint/2010/main" val="333632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your staff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hlinkClick r:id="rId3"/>
              </a:rPr>
              <a:t>http://vimeo.com/14818677</a:t>
            </a:r>
            <a:r>
              <a:rPr lang="en-US" dirty="0" smtClean="0"/>
              <a:t> and Huntsville Cafeteria video</a:t>
            </a:r>
          </a:p>
          <a:p>
            <a:endParaRPr lang="en-US" dirty="0" smtClean="0"/>
          </a:p>
          <a:p>
            <a:r>
              <a:rPr lang="en-US" dirty="0" smtClean="0"/>
              <a:t>See check list in handbook, what did you see?</a:t>
            </a:r>
          </a:p>
          <a:p>
            <a:endParaRPr lang="en-US" dirty="0" smtClean="0"/>
          </a:p>
          <a:p>
            <a:r>
              <a:rPr lang="en-US" dirty="0" smtClean="0"/>
              <a:t>2 minutes..What does PBS look like…</a:t>
            </a:r>
          </a:p>
          <a:p>
            <a:endParaRPr lang="en-US" dirty="0" smtClean="0"/>
          </a:p>
          <a:p>
            <a:r>
              <a:rPr lang="en-US" i="1" dirty="0" smtClean="0"/>
              <a:t>How are you teaching expectations?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506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Change Point Analysis: 2005-2008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57200" y="1404937"/>
          <a:ext cx="8153400" cy="4919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648200" y="1579563"/>
            <a:ext cx="2819400" cy="2154237"/>
            <a:chOff x="2928" y="995"/>
            <a:chExt cx="1776" cy="1357"/>
          </a:xfrm>
        </p:grpSpPr>
        <p:sp>
          <p:nvSpPr>
            <p:cNvPr id="61445" name="Oval 5"/>
            <p:cNvSpPr>
              <a:spLocks noChangeArrowheads="1"/>
            </p:cNvSpPr>
            <p:nvPr/>
          </p:nvSpPr>
          <p:spPr bwMode="auto">
            <a:xfrm>
              <a:off x="2928" y="995"/>
              <a:ext cx="1776" cy="135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>
              <a:off x="3216" y="1152"/>
              <a:ext cx="1200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</a:rPr>
                <a:t>Possibly the booster for students and PD for staff in Jan/Feb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6256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example lesson plans on website</a:t>
            </a:r>
          </a:p>
          <a:p>
            <a:r>
              <a:rPr lang="en-US" dirty="0" smtClean="0"/>
              <a:t>How </a:t>
            </a:r>
            <a:r>
              <a:rPr lang="en-US" dirty="0"/>
              <a:t>are you going to prepare your staff </a:t>
            </a:r>
            <a:r>
              <a:rPr lang="en-US" dirty="0" smtClean="0"/>
              <a:t>to teach expectations?</a:t>
            </a:r>
            <a:endParaRPr lang="en-US" dirty="0"/>
          </a:p>
          <a:p>
            <a:r>
              <a:rPr lang="en-US" dirty="0" smtClean="0"/>
              <a:t>What </a:t>
            </a:r>
            <a:r>
              <a:rPr lang="en-US" dirty="0"/>
              <a:t>types of behavior? What times of year to teach</a:t>
            </a:r>
            <a:r>
              <a:rPr lang="en-US" dirty="0" smtClean="0"/>
              <a:t>?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85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Acknowledgement 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0" y="6019800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Cheerleading Video?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04844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Earned this bag on SW…</a:t>
            </a:r>
          </a:p>
        </p:txBody>
      </p:sp>
      <p:pic>
        <p:nvPicPr>
          <p:cNvPr id="33795" name="Content Placeholder 3" descr="IMAGE_00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  <p:extLst>
      <p:ext uri="{BB962C8B-B14F-4D97-AF65-F5344CB8AC3E}">
        <p14:creationId xmlns:p14="http://schemas.microsoft.com/office/powerpoint/2010/main" val="217273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Acknowledgement…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part of schoolwide approach, can lead to improved performance  </a:t>
            </a:r>
          </a:p>
          <a:p>
            <a:pPr lvl="1"/>
            <a:r>
              <a:rPr lang="en-US" dirty="0" smtClean="0"/>
              <a:t> Improved attendance </a:t>
            </a:r>
            <a:r>
              <a:rPr lang="en-US" sz="1200" dirty="0" smtClean="0"/>
              <a:t>(de Baca, </a:t>
            </a:r>
            <a:r>
              <a:rPr lang="en-US" sz="1200" dirty="0" err="1" smtClean="0"/>
              <a:t>Rinaldi</a:t>
            </a:r>
            <a:r>
              <a:rPr lang="en-US" sz="1200" dirty="0" smtClean="0"/>
              <a:t>, </a:t>
            </a:r>
            <a:r>
              <a:rPr lang="en-US" sz="1200" dirty="0" err="1" smtClean="0"/>
              <a:t>Billig</a:t>
            </a:r>
            <a:r>
              <a:rPr lang="en-US" sz="1200" dirty="0" smtClean="0"/>
              <a:t>, &amp; </a:t>
            </a:r>
            <a:r>
              <a:rPr lang="en-US" sz="1200" dirty="0" err="1" smtClean="0"/>
              <a:t>Kinnison</a:t>
            </a:r>
            <a:r>
              <a:rPr lang="en-US" sz="1200" dirty="0" smtClean="0"/>
              <a:t>, 1991). </a:t>
            </a:r>
          </a:p>
          <a:p>
            <a:pPr lvl="1"/>
            <a:r>
              <a:rPr lang="en-US" dirty="0" smtClean="0"/>
              <a:t> Reductions in discipline problems </a:t>
            </a:r>
            <a:r>
              <a:rPr lang="en-US" sz="1200" dirty="0" smtClean="0"/>
              <a:t>(Bohanon et al., 2012) </a:t>
            </a:r>
          </a:p>
          <a:p>
            <a:r>
              <a:rPr lang="en-US" dirty="0" smtClean="0"/>
              <a:t> Functional outcomes are important</a:t>
            </a:r>
          </a:p>
          <a:p>
            <a:pPr lvl="1"/>
            <a:r>
              <a:rPr lang="en-US" dirty="0" smtClean="0"/>
              <a:t>Relevant curriculum</a:t>
            </a:r>
          </a:p>
          <a:p>
            <a:pPr lvl="1"/>
            <a:r>
              <a:rPr lang="en-US" dirty="0" smtClean="0"/>
              <a:t>Social connection </a:t>
            </a:r>
            <a:r>
              <a:rPr lang="en-US" sz="1200" dirty="0" smtClean="0"/>
              <a:t>(Dunlap,  Foster-Johnson, Clarke, Kern, &amp; Childs, 1995).</a:t>
            </a:r>
          </a:p>
        </p:txBody>
      </p:sp>
    </p:spTree>
    <p:extLst>
      <p:ext uri="{BB962C8B-B14F-4D97-AF65-F5344CB8AC3E}">
        <p14:creationId xmlns:p14="http://schemas.microsoft.com/office/powerpoint/2010/main" val="29873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Advantages of Praise</a:t>
            </a:r>
            <a:endParaRPr lang="en-US" dirty="0"/>
          </a:p>
        </p:txBody>
      </p:sp>
      <p:pic>
        <p:nvPicPr>
          <p:cNvPr id="4" name="Picture 3" descr="489407136_4cbb63a17a_m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981200"/>
            <a:ext cx="3683000" cy="2762250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676400"/>
            <a:ext cx="3577509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4876800"/>
            <a:ext cx="417236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Decreases in emotional </a:t>
            </a:r>
          </a:p>
          <a:p>
            <a:pPr algn="ctr"/>
            <a:r>
              <a:rPr lang="en-US" sz="3200" dirty="0" smtClean="0"/>
              <a:t>exhaustion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334000"/>
            <a:ext cx="27448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Higher efficacy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6248400"/>
            <a:ext cx="519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Reinke</a:t>
            </a:r>
            <a:r>
              <a:rPr lang="en-US" dirty="0" smtClean="0"/>
              <a:t>, W. M., Herman, K. C., &amp; Stormont, M. (2013).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6617732"/>
            <a:ext cx="13580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Photo by Josh Thompson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6370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err="1" smtClean="0"/>
              <a:t>Powerpoints</a:t>
            </a:r>
            <a:r>
              <a:rPr lang="en-US" altLang="en-US" dirty="0" smtClean="0"/>
              <a:t>: </a:t>
            </a:r>
            <a:r>
              <a:rPr lang="en-US" dirty="0" smtClean="0"/>
              <a:t>Enduring </a:t>
            </a:r>
            <a:r>
              <a:rPr lang="en-US" dirty="0" smtClean="0"/>
              <a:t>Understanding </a:t>
            </a:r>
            <a:endParaRPr lang="en-US" altLang="en-US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525963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altLang="en-US" dirty="0" smtClean="0"/>
              <a:t>Teams </a:t>
            </a:r>
            <a:r>
              <a:rPr lang="en-US" altLang="en-US" dirty="0" smtClean="0"/>
              <a:t>should able to identify the components of developing an </a:t>
            </a:r>
            <a:r>
              <a:rPr lang="en-US" altLang="en-US" b="1" dirty="0" smtClean="0"/>
              <a:t>effective school climate</a:t>
            </a:r>
          </a:p>
          <a:p>
            <a:pPr>
              <a:buNone/>
              <a:defRPr/>
            </a:pPr>
            <a:endParaRPr lang="en-US" altLang="en-US" dirty="0" smtClean="0"/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884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examples of why this is important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page document </a:t>
            </a:r>
            <a:r>
              <a:rPr lang="en-US" dirty="0"/>
              <a:t>“Acknowledging Students for Good </a:t>
            </a:r>
            <a:r>
              <a:rPr lang="en-US" dirty="0" smtClean="0"/>
              <a:t>Behaviors”</a:t>
            </a:r>
          </a:p>
          <a:p>
            <a:pPr lvl="1"/>
            <a:r>
              <a:rPr lang="en-US" dirty="0" smtClean="0"/>
              <a:t>Cool tool</a:t>
            </a:r>
          </a:p>
          <a:p>
            <a:pPr lvl="1"/>
            <a:r>
              <a:rPr lang="en-US" i="1" dirty="0" smtClean="0"/>
              <a:t>What are your doing around acknowledgement?</a:t>
            </a:r>
          </a:p>
          <a:p>
            <a:pPr lvl="1"/>
            <a:r>
              <a:rPr lang="en-US" i="1" dirty="0" err="1" smtClean="0"/>
              <a:t>Zappos</a:t>
            </a:r>
            <a:r>
              <a:rPr lang="en-US" i="1" dirty="0"/>
              <a:t> </a:t>
            </a:r>
            <a:r>
              <a:rPr lang="en-US" i="1" dirty="0" smtClean="0"/>
              <a:t>example? </a:t>
            </a:r>
            <a:r>
              <a:rPr lang="en-US" dirty="0"/>
              <a:t>See short example video 0-1:36; 2:17-2:32</a:t>
            </a:r>
          </a:p>
          <a:p>
            <a:pPr marL="457200" lvl="1" indent="0">
              <a:buNone/>
            </a:pPr>
            <a:endParaRPr lang="en-US" i="1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3701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High Frequency</a:t>
            </a:r>
          </a:p>
        </p:txBody>
      </p:sp>
    </p:spTree>
    <p:extLst>
      <p:ext uri="{BB962C8B-B14F-4D97-AF65-F5344CB8AC3E}">
        <p14:creationId xmlns:p14="http://schemas.microsoft.com/office/powerpoint/2010/main" val="2017438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Buzzy Buck</a:t>
            </a:r>
            <a:endParaRPr lang="en-US" smtClean="0"/>
          </a:p>
        </p:txBody>
      </p:sp>
      <p:pic>
        <p:nvPicPr>
          <p:cNvPr id="37891" name="Picture 3" descr="Picture5"/>
          <p:cNvPicPr>
            <a:picLocks noChangeAspect="1" noChangeArrowheads="1"/>
          </p:cNvPicPr>
          <p:nvPr/>
        </p:nvPicPr>
        <p:blipFill>
          <a:blip r:embed="rId3" cstate="print"/>
          <a:srcRect l="4108" r="2408" b="3568"/>
          <a:stretch>
            <a:fillRect/>
          </a:stretch>
        </p:blipFill>
        <p:spPr bwMode="auto">
          <a:xfrm>
            <a:off x="2463800" y="2116138"/>
            <a:ext cx="4191000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1309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4572000" cy="26336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 defTabSz="914363">
              <a:lnSpc>
                <a:spcPct val="90000"/>
              </a:lnSpc>
              <a:defRPr/>
            </a:pPr>
            <a:r>
              <a:rPr lang="en-US" sz="5100" b="1" spc="-150" dirty="0">
                <a:ln w="3175"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rage" pitchFamily="18" charset="0"/>
                <a:cs typeface="Arial" charset="0"/>
              </a:rPr>
              <a:t>Teacher Rewards Program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5410200" y="1447800"/>
            <a:ext cx="37338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2 – Soft Drink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3 – Candy Bar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5 – Preferred Parking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8 – Free Lunch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10 – No Bus Duty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15 – No Morning or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      Lunch Duty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20 – Extra Planning    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      Period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410200"/>
            <a:ext cx="43434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Tonya Ryder, Assistant Principal</a:t>
            </a:r>
          </a:p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Selena Gomes, Graduation Coach / Teacher </a:t>
            </a:r>
          </a:p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Oberlin High School, LA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7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8" descr="March 2010 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5486400"/>
            <a:ext cx="2170113" cy="877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prstClr val="black"/>
                </a:solidFill>
                <a:latin typeface="Arial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SULPHUR HIGH SCHOOL, LA</a:t>
            </a:r>
            <a:endParaRPr lang="en-US" sz="1100" b="1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0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1163" r="4582" b="13815"/>
          <a:stretch>
            <a:fillRect/>
          </a:stretch>
        </p:blipFill>
        <p:spPr bwMode="auto">
          <a:xfrm>
            <a:off x="1511300" y="279400"/>
            <a:ext cx="60975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428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HS de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2299" r="4485" b="2299"/>
          <a:stretch>
            <a:fillRect/>
          </a:stretch>
        </p:blipFill>
        <p:spPr bwMode="auto">
          <a:xfrm>
            <a:off x="2222500" y="139700"/>
            <a:ext cx="46593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69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Intermediate</a:t>
            </a:r>
          </a:p>
        </p:txBody>
      </p:sp>
    </p:spTree>
    <p:extLst>
      <p:ext uri="{BB962C8B-B14F-4D97-AF65-F5344CB8AC3E}">
        <p14:creationId xmlns:p14="http://schemas.microsoft.com/office/powerpoint/2010/main" val="3301130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14400"/>
            <a:ext cx="7170738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1143000" y="6488113"/>
            <a:ext cx="579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Timber Creek High School, FL,  JOHN WRIGHT, PRINCIPAL</a:t>
            </a:r>
          </a:p>
        </p:txBody>
      </p:sp>
    </p:spTree>
    <p:extLst>
      <p:ext uri="{BB962C8B-B14F-4D97-AF65-F5344CB8AC3E}">
        <p14:creationId xmlns:p14="http://schemas.microsoft.com/office/powerpoint/2010/main" val="37075672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1812925" y="190500"/>
          <a:ext cx="5491163" cy="650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2" name="Document" r:id="rId4" imgW="7231842" imgH="8578889" progId="Word.Document.8">
                  <p:embed/>
                </p:oleObj>
              </mc:Choice>
              <mc:Fallback>
                <p:oleObj name="Document" r:id="rId4" imgW="7231842" imgH="857888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925" y="190500"/>
                        <a:ext cx="5491163" cy="650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70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Essential </a:t>
            </a:r>
            <a:r>
              <a:rPr lang="en-US" altLang="en-US" dirty="0" smtClean="0"/>
              <a:t>Question</a:t>
            </a:r>
            <a:endParaRPr lang="en-US" altLang="en-US" dirty="0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 smtClean="0"/>
              <a:t>are the components of effective school environments? How do these components connect with an </a:t>
            </a:r>
            <a:r>
              <a:rPr lang="en-US" b="1" dirty="0" smtClean="0"/>
              <a:t>effective instructional model</a:t>
            </a:r>
            <a:r>
              <a:rPr lang="en-US" dirty="0" smtClean="0"/>
              <a:t>?</a:t>
            </a:r>
          </a:p>
          <a:p>
            <a:pPr>
              <a:buNone/>
            </a:pP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851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 smtClean="0"/>
              <a:t>Gold and Silver ID Cards</a:t>
            </a:r>
            <a:endParaRPr lang="en-US" altLang="en-US" smtClean="0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828800"/>
            <a:ext cx="4343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758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Ron our Liaison</a:t>
            </a:r>
          </a:p>
        </p:txBody>
      </p:sp>
      <p:pic>
        <p:nvPicPr>
          <p:cNvPr id="87043" name="Content Placeholder 3" descr="IMG_0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1" y="1447801"/>
            <a:ext cx="4678363" cy="4494213"/>
          </a:xfrm>
        </p:spPr>
      </p:pic>
      <p:sp>
        <p:nvSpPr>
          <p:cNvPr id="87044" name="TextBox 4"/>
          <p:cNvSpPr txBox="1">
            <a:spLocks noChangeArrowheads="1"/>
          </p:cNvSpPr>
          <p:nvPr/>
        </p:nvSpPr>
        <p:spPr bwMode="auto">
          <a:xfrm>
            <a:off x="533401" y="6248401"/>
            <a:ext cx="65512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Jody Mimmack, PhD  Fruita Monument High School, CO                      </a:t>
            </a:r>
          </a:p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6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Large Scale</a:t>
            </a:r>
          </a:p>
        </p:txBody>
      </p:sp>
    </p:spTree>
    <p:extLst>
      <p:ext uri="{BB962C8B-B14F-4D97-AF65-F5344CB8AC3E}">
        <p14:creationId xmlns:p14="http://schemas.microsoft.com/office/powerpoint/2010/main" val="4226421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SC_00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48200" y="0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</a:t>
            </a:r>
            <a:r>
              <a:rPr lang="en-US" sz="2400" b="1" i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</a:t>
            </a: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Six Weeks Party 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–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5181600"/>
            <a:ext cx="2170113" cy="877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SULPHUR HIGH SCHOOL, LA</a:t>
            </a:r>
            <a:endParaRPr lang="en-US" sz="1100" b="1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1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002 Pa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56261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76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>
              <a:defRPr/>
            </a:pPr>
            <a:r>
              <a:rPr lang="en-US" sz="51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rage"/>
                <a:cs typeface="Arial" charset="0"/>
              </a:rPr>
              <a:t>A Night in Paradise…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495800"/>
            <a:ext cx="3276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Tonya Ryder, Assistant Principal</a:t>
            </a:r>
          </a:p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Selena Gomes, Graduation Coach / Teacher </a:t>
            </a:r>
          </a:p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Oberlin High School, LA</a:t>
            </a:r>
          </a:p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0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09800"/>
            <a:ext cx="5486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Teacher earns vacation</a:t>
            </a:r>
          </a:p>
        </p:txBody>
      </p:sp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1066800" y="6019800"/>
            <a:ext cx="685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Timber Creek High School, FL,  JOHN WRIGHT, PRINCIPAL</a:t>
            </a:r>
          </a:p>
        </p:txBody>
      </p:sp>
    </p:spTree>
    <p:extLst>
      <p:ext uri="{BB962C8B-B14F-4D97-AF65-F5344CB8AC3E}">
        <p14:creationId xmlns:p14="http://schemas.microsoft.com/office/powerpoint/2010/main" val="19394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Freebies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http://www.kipbs.org/new_kipbs/familyInfo/freebies/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0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81000"/>
            <a:ext cx="76581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WordArt 3"/>
          <p:cNvSpPr>
            <a:spLocks noChangeArrowheads="1" noChangeShapeType="1" noTextEdit="1"/>
          </p:cNvSpPr>
          <p:nvPr/>
        </p:nvSpPr>
        <p:spPr bwMode="auto">
          <a:xfrm>
            <a:off x="819150" y="885825"/>
            <a:ext cx="6638925" cy="1343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Georgia"/>
              </a:rPr>
              <a:t>Certificate of Appreciation</a:t>
            </a:r>
          </a:p>
        </p:txBody>
      </p:sp>
      <p:sp>
        <p:nvSpPr>
          <p:cNvPr id="151556" name="WordArt 4"/>
          <p:cNvSpPr>
            <a:spLocks noChangeArrowheads="1" noChangeShapeType="1" noTextEdit="1"/>
          </p:cNvSpPr>
          <p:nvPr/>
        </p:nvSpPr>
        <p:spPr bwMode="auto">
          <a:xfrm>
            <a:off x="1009650" y="2057400"/>
            <a:ext cx="6591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/>
              </a:rPr>
              <a:t>Teaching Spartan of the Month</a:t>
            </a: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914400" y="3048000"/>
            <a:ext cx="7658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 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In recognition of excellence in teaching,  __________ is awarded this certificate for devotion to the students, commitment to learning, and dedication to the core values of R High School.</a:t>
            </a:r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>
            <a:off x="5429250" y="5705475"/>
            <a:ext cx="30670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5848350" y="5762625"/>
            <a:ext cx="23050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Date</a:t>
            </a: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>
            <a:off x="5448300" y="6305550"/>
            <a:ext cx="30670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5943600" y="6391275"/>
            <a:ext cx="23050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Principal</a:t>
            </a:r>
          </a:p>
        </p:txBody>
      </p:sp>
      <p:sp>
        <p:nvSpPr>
          <p:cNvPr id="151562" name="Text Box 18"/>
          <p:cNvSpPr txBox="1">
            <a:spLocks noChangeArrowheads="1"/>
          </p:cNvSpPr>
          <p:nvPr/>
        </p:nvSpPr>
        <p:spPr bwMode="auto">
          <a:xfrm>
            <a:off x="228600" y="6248400"/>
            <a:ext cx="1152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pitchFamily="34" charset="0"/>
              </a:rPr>
              <a:t>R324A070157</a:t>
            </a:r>
          </a:p>
        </p:txBody>
      </p:sp>
    </p:spTree>
    <p:extLst>
      <p:ext uri="{BB962C8B-B14F-4D97-AF65-F5344CB8AC3E}">
        <p14:creationId xmlns:p14="http://schemas.microsoft.com/office/powerpoint/2010/main" val="196326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are you/can you encourage staff to implement student/staff behavior recognition?</a:t>
            </a:r>
          </a:p>
          <a:p>
            <a:r>
              <a:rPr lang="en-US" dirty="0"/>
              <a:t>Think through levels of acknowledgment for students and </a:t>
            </a:r>
            <a:r>
              <a:rPr lang="en-US" dirty="0" smtClean="0"/>
              <a:t>faculty.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9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Engagement and Opportunities to Respond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Non-example – Ferris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Jeff Bliss Video Example</a:t>
            </a:r>
          </a:p>
        </p:txBody>
      </p:sp>
    </p:spTree>
    <p:extLst>
      <p:ext uri="{BB962C8B-B14F-4D97-AF65-F5344CB8AC3E}">
        <p14:creationId xmlns:p14="http://schemas.microsoft.com/office/powerpoint/2010/main" val="235870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Outline</a:t>
            </a:r>
            <a:endParaRPr lang="en-US" dirty="0">
              <a:latin typeface="Arial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n-US" dirty="0"/>
              <a:t>Enduring Understanding: </a:t>
            </a:r>
          </a:p>
          <a:p>
            <a:pPr>
              <a:defRPr/>
            </a:pPr>
            <a:r>
              <a:rPr lang="en-US" dirty="0" smtClean="0"/>
              <a:t>Structure</a:t>
            </a:r>
          </a:p>
          <a:p>
            <a:pPr>
              <a:defRPr/>
            </a:pPr>
            <a:r>
              <a:rPr lang="en-US" dirty="0" smtClean="0"/>
              <a:t>Teaching</a:t>
            </a:r>
          </a:p>
          <a:p>
            <a:pPr>
              <a:defRPr/>
            </a:pPr>
            <a:r>
              <a:rPr lang="en-US" dirty="0" smtClean="0"/>
              <a:t>Acknowledging</a:t>
            </a:r>
          </a:p>
          <a:p>
            <a:pPr>
              <a:defRPr/>
            </a:pPr>
            <a:r>
              <a:rPr lang="en-US" dirty="0" smtClean="0"/>
              <a:t>Engagement</a:t>
            </a:r>
          </a:p>
          <a:p>
            <a:pPr>
              <a:defRPr/>
            </a:pPr>
            <a:r>
              <a:rPr lang="en-US" dirty="0" smtClean="0"/>
              <a:t>Policy/Redirection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7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Quiz</a:t>
            </a:r>
          </a:p>
        </p:txBody>
      </p:sp>
      <p:pic>
        <p:nvPicPr>
          <p:cNvPr id="1566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316163"/>
            <a:ext cx="4419600" cy="2941637"/>
          </a:xfrm>
        </p:spPr>
      </p:pic>
      <p:sp>
        <p:nvSpPr>
          <p:cNvPr id="156676" name="TextBox 4"/>
          <p:cNvSpPr txBox="1">
            <a:spLocks noChangeArrowheads="1"/>
          </p:cNvSpPr>
          <p:nvPr/>
        </p:nvSpPr>
        <p:spPr bwMode="auto">
          <a:xfrm>
            <a:off x="958850" y="1219200"/>
            <a:ext cx="7002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000000"/>
                </a:solidFill>
                <a:latin typeface="Calibri" pitchFamily="34" charset="0"/>
              </a:rPr>
              <a:t>What percentage of the American workers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000000"/>
                </a:solidFill>
                <a:latin typeface="Calibri" pitchFamily="34" charset="0"/>
              </a:rPr>
              <a:t>consider themselves  engaged at their jobs?</a:t>
            </a:r>
          </a:p>
        </p:txBody>
      </p:sp>
      <p:sp>
        <p:nvSpPr>
          <p:cNvPr id="156677" name="TextBox 5"/>
          <p:cNvSpPr txBox="1">
            <a:spLocks noChangeArrowheads="1"/>
          </p:cNvSpPr>
          <p:nvPr/>
        </p:nvSpPr>
        <p:spPr bwMode="auto">
          <a:xfrm>
            <a:off x="609600" y="6400800"/>
            <a:ext cx="4329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800">
                <a:solidFill>
                  <a:srgbClr val="000000"/>
                </a:solidFill>
                <a:latin typeface="Calibri" pitchFamily="34" charset="0"/>
              </a:rPr>
              <a:t>Photo from Flicker Creative Commons </a:t>
            </a:r>
            <a:r>
              <a:rPr lang="en-US" altLang="en-US" sz="100">
                <a:solidFill>
                  <a:srgbClr val="000000"/>
                </a:solidFill>
                <a:latin typeface="Calibri" pitchFamily="34" charset="0"/>
              </a:rPr>
              <a:t>https://www.flickr.com/photos/pennwic/8142281815/in/photolist-dpvjHe-dpvjNz-dpvths-pQoPx7-aMi2SZ-8vEXtU-8vBWcM-5C6oVt-pEQiQm-97vCko-rKn1F-h7BuWg-h7ybkV-h7wXts-h7y2AF-h7y1NP-8vBVJ2-8vBW8g-8vBVL8-8vBVZr-8vEXGf-8vBWgB-8vBWdB-8vBVTe-8vBW8X-8vBW4Z-h7wVwR-h7x7bs-aMi6nD-5pYDTp-aMiarZ-aMi2xk-aMhLrn-aMhSLR-aMhUsa-aMhK7i-aMhJQz-aMhUbT-aMhJxr-aMhYfc-aMhURP-aMhTt2-aMhV48-aMhKk8-aMhKyV-aMhKRR-aMhLHT-aMhTFt-aMhTXz-aMhUEp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79725" y="5476875"/>
            <a:ext cx="3783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000000"/>
                </a:solidFill>
                <a:latin typeface="Calibri" pitchFamily="34" charset="0"/>
              </a:rPr>
              <a:t>31.7 %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(Gallop, 2015) http://buff.ly/1Gna5NO</a:t>
            </a:r>
          </a:p>
        </p:txBody>
      </p:sp>
    </p:spTree>
    <p:extLst>
      <p:ext uri="{BB962C8B-B14F-4D97-AF65-F5344CB8AC3E}">
        <p14:creationId xmlns:p14="http://schemas.microsoft.com/office/powerpoint/2010/main" val="26919896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Instructional/Emotional Support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7" y="1322806"/>
            <a:ext cx="2751822" cy="1953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805" y="3276600"/>
            <a:ext cx="236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Laughing with students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28" y="1371600"/>
            <a:ext cx="1671124" cy="222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3599765"/>
            <a:ext cx="209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Out of desk greeting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6" y="3886200"/>
            <a:ext cx="2751823" cy="2066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3357" y="5997278"/>
            <a:ext cx="1788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Ask about events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01" y="4194115"/>
            <a:ext cx="4286250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75843" y="6086180"/>
            <a:ext cx="125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Ask “why”?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1600"/>
            <a:ext cx="2748486" cy="15322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0424" y="2971800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Choice of responding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6381690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hlinkClick r:id="rId8"/>
              </a:rPr>
              <a:t>http://</a:t>
            </a:r>
            <a:r>
              <a:rPr lang="en-US" sz="400" dirty="0" smtClean="0">
                <a:hlinkClick r:id="rId8"/>
              </a:rPr>
              <a:t>mzteachuh.blogspot.com/2012/05/that-kid-drives-me-nuts-tweets-of-day.html</a:t>
            </a:r>
            <a:endParaRPr lang="en-US" sz="400" dirty="0" smtClean="0"/>
          </a:p>
          <a:p>
            <a:r>
              <a:rPr lang="en-US" sz="400" dirty="0">
                <a:hlinkClick r:id="rId9"/>
              </a:rPr>
              <a:t>http://</a:t>
            </a:r>
            <a:r>
              <a:rPr lang="en-US" sz="400" dirty="0" smtClean="0">
                <a:hlinkClick r:id="rId9"/>
              </a:rPr>
              <a:t>ignitebrownsville.blogspot.com/p/picture-gallery.html</a:t>
            </a:r>
            <a:endParaRPr lang="en-US" sz="400" dirty="0" smtClean="0"/>
          </a:p>
          <a:p>
            <a:r>
              <a:rPr lang="en-US" sz="400" dirty="0">
                <a:hlinkClick r:id="rId10"/>
              </a:rPr>
              <a:t>http://</a:t>
            </a:r>
            <a:r>
              <a:rPr lang="en-US" sz="400" dirty="0" smtClean="0">
                <a:hlinkClick r:id="rId10"/>
              </a:rPr>
              <a:t>english.vietnamnet.vn/fms/sports/57762/hanoi-to-host-5th-asean-student-sports-games.html</a:t>
            </a:r>
            <a:endParaRPr lang="en-US" sz="400" dirty="0" smtClean="0"/>
          </a:p>
          <a:p>
            <a:r>
              <a:rPr lang="en-US" sz="400" dirty="0">
                <a:hlinkClick r:id="rId11"/>
              </a:rPr>
              <a:t>http://</a:t>
            </a:r>
            <a:r>
              <a:rPr lang="en-US" sz="400" dirty="0" smtClean="0">
                <a:hlinkClick r:id="rId11"/>
              </a:rPr>
              <a:t>www.phy.bris.ac.uk/news_archive1.html</a:t>
            </a:r>
            <a:r>
              <a:rPr lang="en-US" sz="400" dirty="0" smtClean="0"/>
              <a:t>   </a:t>
            </a:r>
          </a:p>
          <a:p>
            <a:r>
              <a:rPr lang="en-US" sz="400" dirty="0">
                <a:hlinkClick r:id="rId12"/>
              </a:rPr>
              <a:t>http://</a:t>
            </a:r>
            <a:r>
              <a:rPr lang="en-US" sz="400" dirty="0" smtClean="0">
                <a:hlinkClick r:id="rId12"/>
              </a:rPr>
              <a:t>www.hillel.org/jewish/ask-big-questions</a:t>
            </a:r>
            <a:r>
              <a:rPr lang="en-US" sz="400" dirty="0" smtClean="0"/>
              <a:t> </a:t>
            </a:r>
            <a:endParaRPr lang="en-US" sz="400" dirty="0"/>
          </a:p>
        </p:txBody>
      </p:sp>
      <p:sp>
        <p:nvSpPr>
          <p:cNvPr id="16" name="Down Arrow 15"/>
          <p:cNvSpPr/>
          <p:nvPr/>
        </p:nvSpPr>
        <p:spPr>
          <a:xfrm>
            <a:off x="2649112" y="1143000"/>
            <a:ext cx="2286000" cy="426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Failure rates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rom 17% to 11%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5400" y="5486400"/>
            <a:ext cx="5105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Allen, Gregory, </a:t>
            </a:r>
            <a:r>
              <a:rPr lang="en-US" dirty="0" err="1"/>
              <a:t>Mikami</a:t>
            </a:r>
            <a:r>
              <a:rPr lang="en-US" dirty="0"/>
              <a:t>, </a:t>
            </a:r>
            <a:r>
              <a:rPr lang="en-US" dirty="0" err="1"/>
              <a:t>Lun</a:t>
            </a:r>
            <a:r>
              <a:rPr lang="en-US" dirty="0"/>
              <a:t>, </a:t>
            </a:r>
            <a:r>
              <a:rPr lang="en-US" dirty="0" err="1"/>
              <a:t>Hamre</a:t>
            </a:r>
            <a:r>
              <a:rPr lang="en-US" dirty="0"/>
              <a:t>, &amp; </a:t>
            </a:r>
            <a:r>
              <a:rPr lang="en-US" dirty="0" err="1"/>
              <a:t>Pinata</a:t>
            </a:r>
            <a:r>
              <a:rPr lang="en-US" dirty="0"/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403139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Webinar on using data to improve student engagement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fb.me/4vHawmKtz</a:t>
            </a:r>
            <a:r>
              <a:rPr lang="en-US" dirty="0" smtClean="0"/>
              <a:t> </a:t>
            </a:r>
          </a:p>
          <a:p>
            <a:r>
              <a:rPr lang="en-US" dirty="0"/>
              <a:t>Webinar for increasing student engagement through real world projects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bit.ly/1K5ZplN</a:t>
            </a:r>
            <a:r>
              <a:rPr lang="en-US" dirty="0" smtClean="0"/>
              <a:t> </a:t>
            </a:r>
          </a:p>
          <a:p>
            <a:r>
              <a:rPr lang="en-US" dirty="0" smtClean="0"/>
              <a:t>Assessing school </a:t>
            </a:r>
            <a:r>
              <a:rPr lang="en-US" dirty="0"/>
              <a:t>climate webinar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bit.ly/1IRJgBH</a:t>
            </a:r>
            <a:endParaRPr lang="en-US" dirty="0" smtClean="0"/>
          </a:p>
          <a:p>
            <a:r>
              <a:rPr lang="en-US" dirty="0"/>
              <a:t>Online </a:t>
            </a:r>
            <a:r>
              <a:rPr lang="en-US" dirty="0" smtClean="0"/>
              <a:t>survey</a:t>
            </a:r>
            <a:r>
              <a:rPr lang="en-US" smtClean="0"/>
              <a:t>: student hope</a:t>
            </a:r>
            <a:r>
              <a:rPr lang="en-US" dirty="0"/>
              <a:t>, engagement, belonging, and classroom management.... </a:t>
            </a:r>
            <a:r>
              <a:rPr lang="en-US" dirty="0">
                <a:hlinkClick r:id="rId5" tooltip="http://fb.me/2bX9tbQh4"/>
              </a:rPr>
              <a:t>http://fb.me/2bX9tbQh4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algebra in middle and high </a:t>
            </a:r>
            <a:r>
              <a:rPr lang="en-US" dirty="0" smtClean="0"/>
              <a:t>school </a:t>
            </a: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buff.ly/1CqNf2c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48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smtClean="0"/>
              <a:t>What connections do you make with behavior and your instructional model?</a:t>
            </a:r>
          </a:p>
          <a:p>
            <a:r>
              <a:rPr lang="en-US" altLang="en-US" dirty="0" smtClean="0"/>
              <a:t>Schoolwide examples 	</a:t>
            </a:r>
            <a:r>
              <a:rPr lang="en-US" altLang="en-US" sz="1400" dirty="0" smtClean="0">
                <a:hlinkClick r:id="rId2"/>
              </a:rPr>
              <a:t>https://www.youtube.com/watch?v=y0H5XsZ1gzA</a:t>
            </a:r>
            <a:r>
              <a:rPr lang="en-US" altLang="en-US" sz="1400" dirty="0" smtClean="0"/>
              <a:t> </a:t>
            </a:r>
          </a:p>
          <a:p>
            <a:r>
              <a:rPr lang="en-US" altLang="en-US" dirty="0" smtClean="0"/>
              <a:t> See example, how is this teacher preventing problem behavior through engagement?</a:t>
            </a:r>
          </a:p>
          <a:p>
            <a:pPr lvl="1"/>
            <a:r>
              <a:rPr lang="en-US" altLang="en-US" dirty="0" smtClean="0"/>
              <a:t>See steps in handout (see video up to 2:43)</a:t>
            </a:r>
          </a:p>
          <a:p>
            <a:pPr lvl="1"/>
            <a:r>
              <a:rPr lang="en-US" altLang="en-US" sz="1200" dirty="0" smtClean="0">
                <a:hlinkClick r:id="rId3"/>
              </a:rPr>
              <a:t>https://www.youtube.com/watch?v=zxTuPVtayOI</a:t>
            </a:r>
            <a:r>
              <a:rPr lang="en-US" altLang="en-US" sz="1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77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Redirection and Active Supervision</a:t>
            </a:r>
          </a:p>
        </p:txBody>
      </p:sp>
      <p:sp>
        <p:nvSpPr>
          <p:cNvPr id="41987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err="1" smtClean="0">
                <a:solidFill>
                  <a:schemeClr val="tx1"/>
                </a:solidFill>
              </a:rPr>
              <a:t>JcPenny’s</a:t>
            </a:r>
            <a:r>
              <a:rPr lang="en-US" altLang="en-US" dirty="0" smtClean="0">
                <a:solidFill>
                  <a:schemeClr val="tx1"/>
                </a:solidFill>
              </a:rPr>
              <a:t> does this very well</a:t>
            </a: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1752600" y="5867400"/>
            <a:ext cx="6656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How  some mom’s handle  the pressure  </a:t>
            </a:r>
            <a:r>
              <a:rPr lang="en-US" altLang="en-US" dirty="0" smtClean="0"/>
              <a:t>video – Whitney Young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00150"/>
            <a:ext cx="475456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399256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4343400" y="1295400"/>
            <a:ext cx="838200" cy="436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">
                <a:latin typeface="Times New Roman" pitchFamily="18" charset="0"/>
              </a:rPr>
              <a:t>Is the behavior office- managed?</a:t>
            </a:r>
          </a:p>
        </p:txBody>
      </p:sp>
    </p:spTree>
    <p:extLst>
      <p:ext uri="{BB962C8B-B14F-4D97-AF65-F5344CB8AC3E}">
        <p14:creationId xmlns:p14="http://schemas.microsoft.com/office/powerpoint/2010/main" val="2413216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b="1601"/>
          <a:stretch>
            <a:fillRect/>
          </a:stretch>
        </p:blipFill>
        <p:spPr bwMode="auto">
          <a:xfrm>
            <a:off x="1371600" y="165100"/>
            <a:ext cx="65532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5354652" y="6324600"/>
            <a:ext cx="3694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McClatchy Students </a:t>
            </a:r>
            <a:r>
              <a:rPr lang="en-US" altLang="en-US" dirty="0" smtClean="0"/>
              <a:t>Video, Dean?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6702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032000" y="317500"/>
          <a:ext cx="5054600" cy="707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6" name="Document" r:id="rId4" imgW="5933126" imgH="8314912" progId="Word.Document.8">
                  <p:embed/>
                </p:oleObj>
              </mc:Choice>
              <mc:Fallback>
                <p:oleObj name="Document" r:id="rId4" imgW="5933126" imgH="831491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317500"/>
                        <a:ext cx="5054600" cy="70739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07948" y="5325070"/>
            <a:ext cx="2931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article about hallways @ </a:t>
            </a:r>
          </a:p>
          <a:p>
            <a:r>
              <a:rPr lang="en-US" dirty="0" smtClean="0">
                <a:hlinkClick r:id="rId6"/>
              </a:rPr>
              <a:t>http://hankbohanon.net</a:t>
            </a:r>
            <a:r>
              <a:rPr lang="en-US" dirty="0" smtClean="0"/>
              <a:t>  </a:t>
            </a:r>
          </a:p>
          <a:p>
            <a:r>
              <a:rPr lang="en-US" dirty="0" smtClean="0"/>
              <a:t>on publications page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971800"/>
            <a:ext cx="269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at post</a:t>
            </a:r>
          </a:p>
          <a:p>
            <a:r>
              <a:rPr lang="en-US" dirty="0" smtClean="0"/>
              <a:t>Escort students</a:t>
            </a:r>
          </a:p>
          <a:p>
            <a:r>
              <a:rPr lang="en-US" dirty="0" smtClean="0"/>
              <a:t>Brief interactions</a:t>
            </a:r>
          </a:p>
          <a:p>
            <a:r>
              <a:rPr lang="en-US" dirty="0" smtClean="0"/>
              <a:t>(Johnson-</a:t>
            </a:r>
            <a:r>
              <a:rPr lang="en-US" dirty="0" err="1" smtClean="0"/>
              <a:t>Gros</a:t>
            </a:r>
            <a:r>
              <a:rPr lang="en-US" dirty="0" smtClean="0"/>
              <a:t> et al., 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198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Support Staff: Preventing and Responding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Teach skills for prevention</a:t>
            </a:r>
          </a:p>
          <a:p>
            <a:pPr lvl="1" eaLnBrk="1" hangingPunct="1"/>
            <a:r>
              <a:rPr lang="en-US" altLang="en-US" dirty="0" smtClean="0"/>
              <a:t>Good classroom instruction</a:t>
            </a:r>
          </a:p>
          <a:p>
            <a:pPr lvl="1" eaLnBrk="1" hangingPunct="1"/>
            <a:r>
              <a:rPr lang="en-US" altLang="en-US" dirty="0" smtClean="0"/>
              <a:t>Non-classroom settings</a:t>
            </a:r>
          </a:p>
          <a:p>
            <a:pPr eaLnBrk="1" hangingPunct="1"/>
            <a:r>
              <a:rPr lang="en-US" altLang="en-US" dirty="0" smtClean="0"/>
              <a:t>Teach skills for redirection</a:t>
            </a:r>
          </a:p>
          <a:p>
            <a:pPr lvl="1" eaLnBrk="1" hangingPunct="1"/>
            <a:r>
              <a:rPr lang="en-US" altLang="en-US" dirty="0" smtClean="0"/>
              <a:t>Classroom</a:t>
            </a:r>
          </a:p>
          <a:p>
            <a:pPr lvl="1" eaLnBrk="1" hangingPunct="1"/>
            <a:r>
              <a:rPr lang="en-US" altLang="en-US" dirty="0" smtClean="0"/>
              <a:t>Non-classroom settings</a:t>
            </a:r>
          </a:p>
          <a:p>
            <a:r>
              <a:rPr lang="en-US" altLang="en-US" dirty="0"/>
              <a:t>See Handout </a:t>
            </a:r>
            <a:r>
              <a:rPr lang="en-US" altLang="en-US" dirty="0" smtClean="0"/>
              <a:t>“Professional </a:t>
            </a:r>
            <a:r>
              <a:rPr lang="en-US" altLang="en-US" dirty="0"/>
              <a:t>Development on </a:t>
            </a:r>
            <a:r>
              <a:rPr lang="en-US" altLang="en-US" dirty="0" smtClean="0"/>
              <a:t>Redirection”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903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Videos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8200"/>
            <a:ext cx="5603167" cy="4382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3201" y="5562600"/>
            <a:ext cx="60329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en-US" dirty="0" smtClean="0"/>
              <a:t>What </a:t>
            </a:r>
            <a:r>
              <a:rPr lang="en-US" altLang="en-US" dirty="0"/>
              <a:t>does PBIS Look Like? </a:t>
            </a:r>
            <a:r>
              <a:rPr lang="en-US" altLang="en-US" dirty="0" smtClean="0"/>
              <a:t>– Active </a:t>
            </a:r>
            <a:r>
              <a:rPr lang="en-US" altLang="en-US" dirty="0" err="1" smtClean="0"/>
              <a:t>Supervsion</a:t>
            </a:r>
            <a:r>
              <a:rPr lang="en-US" altLang="en-US" dirty="0" smtClean="0"/>
              <a:t>..</a:t>
            </a:r>
            <a:r>
              <a:rPr lang="en-US" altLang="en-US" dirty="0" err="1" smtClean="0"/>
              <a:t>opennnig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Redirection </a:t>
            </a:r>
            <a:r>
              <a:rPr lang="en-US" altLang="en-US" dirty="0"/>
              <a:t>examples 6.12 </a:t>
            </a:r>
            <a:r>
              <a:rPr lang="en-US" altLang="en-US" dirty="0" err="1" smtClean="0"/>
              <a:t>mins</a:t>
            </a:r>
            <a:r>
              <a:rPr lang="en-US" altLang="en-US" dirty="0" smtClean="0"/>
              <a:t> </a:t>
            </a:r>
          </a:p>
          <a:p>
            <a:pPr lvl="1"/>
            <a:r>
              <a:rPr lang="en-US" altLang="en-US" dirty="0" smtClean="0">
                <a:hlinkClick r:id="rId4"/>
              </a:rPr>
              <a:t>http</a:t>
            </a:r>
            <a:r>
              <a:rPr lang="en-US" altLang="en-US" dirty="0">
                <a:hlinkClick r:id="rId4"/>
              </a:rPr>
              <a:t>://vimeo.com/14818677</a:t>
            </a:r>
            <a:r>
              <a:rPr lang="en-US" altLang="en-US" dirty="0"/>
              <a:t> </a:t>
            </a:r>
          </a:p>
          <a:p>
            <a:pPr lvl="1"/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7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Thank you!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Kansas Technical Assistance System </a:t>
            </a:r>
            <a:r>
              <a:rPr lang="en-US" altLang="en-US" dirty="0" smtClean="0"/>
              <a:t>Network (TASN)</a:t>
            </a:r>
          </a:p>
          <a:p>
            <a:r>
              <a:rPr lang="en-US" altLang="en-US" dirty="0"/>
              <a:t>Beth </a:t>
            </a:r>
            <a:r>
              <a:rPr lang="en-US" altLang="en-US" dirty="0" err="1"/>
              <a:t>Clavenna</a:t>
            </a:r>
            <a:r>
              <a:rPr lang="en-US" altLang="en-US" dirty="0"/>
              <a:t>-Deane</a:t>
            </a:r>
            <a:endParaRPr lang="en-US" altLang="en-US" dirty="0" smtClean="0"/>
          </a:p>
          <a:p>
            <a:r>
              <a:rPr lang="en-US" altLang="en-US" dirty="0"/>
              <a:t>Brad </a:t>
            </a:r>
            <a:r>
              <a:rPr lang="en-US" altLang="en-US" dirty="0" smtClean="0"/>
              <a:t>Schwartz, TASN</a:t>
            </a:r>
          </a:p>
          <a:p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46777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Videos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Michael Kennedy </a:t>
            </a:r>
          </a:p>
          <a:p>
            <a:r>
              <a:rPr lang="en-US" altLang="en-US" dirty="0">
                <a:hlinkClick r:id="rId3"/>
              </a:rPr>
              <a:t>http://</a:t>
            </a:r>
            <a:r>
              <a:rPr lang="en-US" altLang="en-US" dirty="0" smtClean="0">
                <a:hlinkClick r:id="rId3"/>
              </a:rPr>
              <a:t>vimeo.com/14818677</a:t>
            </a:r>
            <a:r>
              <a:rPr lang="en-US" altLang="en-US" dirty="0" smtClean="0"/>
              <a:t> </a:t>
            </a:r>
            <a:endParaRPr lang="en-US" altLang="en-US" dirty="0"/>
          </a:p>
          <a:p>
            <a:pPr lvl="1"/>
            <a:r>
              <a:rPr lang="en-US" altLang="en-US" dirty="0" smtClean="0"/>
              <a:t>See What does PBIS Look Like? – Opening, Redirection examples 6.12 </a:t>
            </a:r>
            <a:r>
              <a:rPr lang="en-US" altLang="en-US" dirty="0" err="1" smtClean="0"/>
              <a:t>mins</a:t>
            </a:r>
            <a:endParaRPr lang="en-US" altLang="en-US" dirty="0" smtClean="0"/>
          </a:p>
          <a:p>
            <a:r>
              <a:rPr lang="en-US" altLang="en-US" dirty="0" smtClean="0"/>
              <a:t>Other tools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134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Year-at-a-glance 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www.hankbohanon.net/Resources_1.html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Training script for booster for staff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www.hankbohanon.net/Resources_1.html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9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Strategies</a:t>
            </a:r>
          </a:p>
        </p:txBody>
      </p:sp>
      <p:sp>
        <p:nvSpPr>
          <p:cNvPr id="36867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en-US" dirty="0" err="1" smtClean="0"/>
              <a:t>Mendler</a:t>
            </a:r>
            <a:r>
              <a:rPr lang="en-US" altLang="en-US" dirty="0" smtClean="0"/>
              <a:t>, A. N. &amp; </a:t>
            </a:r>
            <a:r>
              <a:rPr lang="en-US" altLang="en-US" dirty="0" err="1" smtClean="0"/>
              <a:t>Mendler</a:t>
            </a:r>
            <a:r>
              <a:rPr lang="en-US" altLang="en-US" dirty="0" smtClean="0"/>
              <a:t> B. D. (2011) </a:t>
            </a:r>
            <a:r>
              <a:rPr lang="en-US" altLang="en-US" i="1" dirty="0" smtClean="0"/>
              <a:t>Power struggles: Successful techniques for teachers. </a:t>
            </a:r>
            <a:r>
              <a:rPr lang="en-US" altLang="en-US" dirty="0" smtClean="0"/>
              <a:t>Bloomington, IN: Solution Tree.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36869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87385"/>
            <a:ext cx="3048000" cy="456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77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Classroom Management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915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 err="1" smtClean="0"/>
              <a:t>Knoster</a:t>
            </a:r>
            <a:r>
              <a:rPr lang="en-US" altLang="en-US" dirty="0" smtClean="0"/>
              <a:t>, T. (2013). </a:t>
            </a:r>
            <a:r>
              <a:rPr lang="en-US" altLang="en-US" i="1" dirty="0" smtClean="0"/>
              <a:t>The Teacher’s pocket guide effective classroom management </a:t>
            </a:r>
            <a:r>
              <a:rPr lang="en-US" altLang="en-US" dirty="0" smtClean="0"/>
              <a:t>(2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Ed.)</a:t>
            </a:r>
            <a:r>
              <a:rPr lang="en-US" altLang="en-US" i="1" dirty="0" smtClean="0"/>
              <a:t>, </a:t>
            </a:r>
            <a:r>
              <a:rPr lang="en-US" altLang="en-US" dirty="0" smtClean="0"/>
              <a:t>Baltimore, MD: Paul H Brookes</a:t>
            </a:r>
          </a:p>
        </p:txBody>
      </p:sp>
      <p:sp>
        <p:nvSpPr>
          <p:cNvPr id="49157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11" name="Content Placeholder 10" descr="download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29200" y="1372259"/>
            <a:ext cx="2971800" cy="4451267"/>
          </a:xfrm>
        </p:spPr>
      </p:pic>
      <p:sp>
        <p:nvSpPr>
          <p:cNvPr id="62468" name="AutoShape 4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BQECAwQGAAf/xABREAABAwMCAgQJBQsJBwUBAAABAgMEAAUREiEGMRNBUWEUIjJxgZGSsdEVFpOhwQcjJDM0QlJTVHPhQ0RVYmNygpTwFzWDhKKysyU2RWR08f/EABoBAAIDAQEAAAAAAAAAAAAAAAABAgMEBQb/xAArEQACAgEDBAEEAgIDAAAAAAAAAQIRAxIhMQQTQVEyBSJhcRSBIzNCUvD/2gAMAwEAAhEDEQA/ANFJlOoecAdWAFkbKPbVYznx/Lue0ajmLIlPjP8AKK99VdRNY5SdmRydlwzn87Pue2a4TZH69z2zVTNKFVHUxWy0qZIxs+57ZqNcyTnaQ77ZqOmr50m2FscZsvP5S99Ia7w2V+0vfSGoevelxStitk3hkr9pe+kNIZsv9pe+kNQg7V1FsVsn8Ml/tL3tmnJlyifyl72zVYdVSgZFO2CbLAlSf2h32zTDMkj+cu+2ahKVjcL9FNKFkeV56l/ZPf2W0S5JP5Q77ZqQypGfx7vtmqSULxgLxkYqQtrCyQ4cH6qa/Yf2WVSZGNn3eX6ZrkSpBH49zn+mar9G5pH3zOB2U5oEIwTk5o/sV15LPhL+fxzntGmqlSAPx7ntmmkVGo7UrYWxypcj9od9s0nhcnH5Q77ZqE7k11Rtitk4lSf2h32zS+FSMfj3fbNRdVIo7UWwtkolSSfyh32zTzKkfr3PbNQpFKR4tFsLZIZUjP4932zXeEyMD8Id9s1CBk07qothbL1vfeXMbSt1ahvsVE9Rrqjtp/D2/T7jXVpxcGnF8ShM3myB/aq99RpRWXvF+uLF8ntNvJCUSXEpGgbAKPdVQcSXUfzhP0afhUHikyt4m2bXRXaKxXzkuv7Qn6NPwrvnJdB/Lp9hPwpdmQdpm2SDikWN6xXzluv7QPo0/CuPEl0POQPo0/CjsyDtSNljfNceysZ84rp+vT7A+FJ84bmT+OT7A+FLsyF2pGyxtS4rGDiK54/Hp9gfCl+cd06n0+wn4UdmQdmRtNOMU/kMViTxJdT/ADhP0afhXfOS6/tCfo0/Cn2ZD7Mja0uaxPzkun7Qn6NPwrvnJdP2hP0afhR2ZB2pG2TtTgsk1hvnJdP16fo0/Cl+cl0z+PT7CfhR2ZB2pG71jTvSpxgVg/nJdf2hP0afhSjia7DlIT9Gn4U+1IO1I35O1RL51hvnRd/2lP0afhSHia6n+cJ+jT8KO1IO1I24GTSnytqw/wA5brjHhA+jT8KQcS3X9oT9Gn4UuzIOzI3VNO5rEfOW6/tCfo0/Cu+ct1/aB9Gn4UdmQdqRuxypVHxawnznu37QPo0/CuPE92P85T9Gn4UdmQdqRuU1x3FYX5zXb9oH0afhS/Oe7ftCfo0/CjsyDtM9Dtg/D2/T7jXVlOEr7cJnEsSO+8FNr16hoA5IUfsrqthFxVMtxxcVTAF+/wDcFy//AFu/95ptrhx5rzrb7jiNDLjoKEg50IUojc91XL1a57l9uC0RHlJVKcIIQcEajVRq3XVlRU1GfQopKSQk7gjBHpBIqepE7ReicN+GOIKZKEtLZDoypJcGVBPkZz186iCothvaguKzcW2wUlt5QUknt8Uneom416ZWlxtqShSUBAIBBwDnHrpJMS7zHumkx33FnbUUUal7DUvZuL03ZY/Edls7PD0FCJ/gzq3Eg6hqXgp82Bj00O4tt0B25t2m0t29L6pnQhtiMtDiNyPGUSQfQKzzvzgflsS3RLW/HCQ04oHUgJORjzGrTl04vdcacclXBa2lamySfFOCMj0E0al7Fa9mq4o4MhNWJwwoHgy7c62lUgEHwlspAWsjPUrJ9HfVPiiNEsklVng8LNPsmNqTNUFqWs6d1hQ225nzdVZVhF+iuvOsiWhchKkvKGcuA8we3NWBN4qRAMASLgIyhp6LUrGOzzd1GpewtezVO8L2Bx3htbsuPDW+wypcYsqUZJJGdxtvy3q43ZbHF+cbzsOC2iHMQ2yqQypxDaSE7aUkHrrBLTxA85GdWJa1xAAwog5aA5AdlWmZvF0Zx51l+4NrfVrdUCQVq5ZNPUvYWvZq+H7XZ5NqelOxrWpTl3LCXHmlhBbOMJQM5SezJ266C3ZFhgXOfaBaXFO/KTfRBKT0ga21JG++eod+/VQZ1fET7a2nDMUhb3TqSc7ufpeeo5Ld9mTRNkIlOSRg9MQdW3Lfupal7DUvZoON7fCFujXK0xIaLe670aHGkLQ6FAboWFc+R3FErHC4djcH2ifdo8BKJDjyZDkhCy4sBSgAjT17DnWSuDnEl2DYuCpskN+QHMkD+PfUTke+OwWYTjUpUZglTbRB0oJ54FGpewtezXN261weHmLnbOHFXwTZTqR0oUssthRCU4HIkY37avOcKWWDdLxJZtnhi4sRp5q2lROlSs6u84xnHf5qxNvd4ltKVpt65sZK/KS3kA+jt76Yx84o05U1gzkSlHKnQVaj5z10al7C17NPw7Eg3+8umbw+xb2jbnlp0oUG1KCkgLAPZuNqdNscCHxXw/amrc2u3u6FGWoajMzzJPLHLbv81ZxyZxU7KVKcfuC3lNlorJVnQeae4VG25xG0zHZQZiW4q9bCd8Nq7U9nOjUvYWvYf4jlWez3VIj261TENOOIUwiO43p6hqUVEKPmpfug/JVrfTa4NjiMKeYbe8IQCFoJJyB6vroBcH+Jbq0lqeubJQhWpKXMkA9tQzmb7cnkvTW5UhxKQgKWCSEjkKNS9haNJZ7bDh8GRLoi1xZ8qXKLTjstKlNRk5wCoJ9Bz31Zf4ZQYvFDCrXGVcIiWFMtxNSw3kAq0Z33GTWYty+JbTq+T1TYwX5QbyAfRyrm18TM3BVxbXPTLX5T2pWpXnPWKepewtezV23hyA21wk1OtqESZjr3hCHEkKcSASnUPVUJi2+3cPPzG7HFnPm8uRUocQono9yEpwRvttWacc4mduKLi4ucuW35DyslSfN2eipY03iyE2tEV64MpcWXFhBIyo8z56NSC0bRHDNit14v6FMRizGjNPNiShTiY5VnIIByeX1isXKhRLnxK8zGdjIjhlSwqK0Wmzpb1HAWdtxjJPaaZFe4ohPvSIzk9t1/BdWCrUvHaeuoZDXEEuUuXITLdfcQULcUCSUkYx6tqWpewtex/wAiR1PCKiUsyVtKeR4gLYSAVAFQO5KRzG2TjtNQ3y0JtL6G0P8ASheob4/NUU9RI6uXMddOSxfkRfBktywzjGjBxg8x5u6mOwb0+kpejyXAVqcwpJ8o8z5zT1Idr2XOCP8A3dC/4n/jVXVZ4Otk6PxTDdeiuobTrypSSAPEVXUrsE7NVL/LHv3ivfVYAlWwJ81WZn5W9+8V76vcKJ1X5rIBwlR381ZKuVGPmVFFu3TpJwzDeX3hBx66lfsdyjMKeeiLS2kZJyDj66v3/iK5MXaRGZkFpptWkBIAPLtoO5dLg82pDkx9aFbKSXCQaGoobUUczClSGVvMsLW2g4UpIzg1O3Z7k6Mogv47Sgj31oeHbk8jhyW6oIAipPRnHPAzv20Be4mvDyvyxSAepAAp6YpJtj0xSshTbJ633GhEdLjY1LTp3ApWrTcHyNEJ8jt6MgfXWk4RucyYuUmU4XUtpCtShuCerPooFK4quzrikok9GnJxoSBtT0xqw0xSsrvQpMNwNPsLbWdwCOfmqRq23GT+KhPKHboIHrNGeEpkufdXXJbyni2yQkr3xkj4UOn8R3Rcx9tEpTbaXFBIQAMDPbRpjVhpjVlWXZ58FrppMVbaCcatiB6jUEeK/KeDTDanFnkkCnO3CbJb6N6W86gnOlbhIrTJWnhvhxDyAPC5WN1Dl1/UPrNJRTewlFN/gCybHcYLBeejkIHMgg48+KptsvPn700tz+6kmj/CdwlTLg/HlPLfbW0VELUTvkD7aHN3ybbC5DiOpDKHFBGUgnGe2npjyNxXJEizXJYyIL/pbI99NNpuAd0eBP6gM40HlWkvl2mwrJAcQ6USHgkrUAN/F3+sipuF7lLnQpLsx3pOjVhJwBtjNS0RuiWiN0ZBMKWtlb6YzpaQcKUEnAqDatXwxNekWa4NlZccb1KTk7+MCfeKyKVZquUaohJJLYITLXLgtNPPtgId8kg5qNmBKfOGozq/7qCa0V2JZasUAjxi4gnPVjA+0+qu4ovc23z0RorvRo6IKJCRzyfhUtC5JOCQI+QLoGyrwJeBvzGfVmhxO1WFXi5rzmdI354cOKqjJAzzqDrwQdeB4GwpTvXdVJnApERcZpRSDlS0AJTxypMUuDgUDLVt/Lm/T7jXUlu/L2vT7jXVoxfE0YfiVJp/C3v3ivfRThD/AH6n92qhkvCpr4/tFe+nQpq7TNaloTq0ndOeY66pW0rKVtKwxcb/AG+NdJKUWZpx5LhSt1wjcg4zjHdQS4TW58kPNxUR9sFLfI99GH5fCsh5U15uQp1w6lNDI39311WkXi0FpaI9lQkEEJWpeCO/b41OW/knLfyF7F0EfhOQ5JbLjSlkrQOsbChzk7h5aFIFsU2cbKS4cg+uoYV3jp4Xk298rDqiS3pGQeWPrFBW2So5JNDlSSQnKkqNhwj0TUWc9uUgDV5gCaofKPDhOPkhWD19Ic++l4enx7fHlsSSsJeTsUjPURigXgxBOCcd9PV9qG5faqNNwcpv5QmKaSUo0eKDzAzVBziW3NOq8GsTGSclThBJ+qoLPcvkib05SVoI0rSOeOe1XFOcItLL4ZfeUo56IZwn1kCkpfbsCf27AOZLRLlrfbYQwlf5iOQ2rR8bOHo7etO7ZSrBHLqoZMutrfYcaj2ZthRGEua9099WIV6iv25Ntu7CnWUfi3EeUjspKt1fIlW6sH2y7yLc28mM0guPp0hZHjJ81QyYMuE+lqU0WlKSFAHfb0UbYe4btLgkx0yZbyTlAXsEn6vtoTcrm9dJqpLuEk4CUjkkdlJqluxNbbsP8b5Q1AQOQCvspeFlj5CuQHNIJ/6aocQXmLd4ERSAtMhskLQRsARvv5xUNhvLNrEhuQ0pxqQkAhGMjGfjU9S12S1LXZb4OeDd0djnyH2jt2kfwzVOFalq4kEBSMpbdOv+6N8+ke+qUaaqFPRJj5+9rykK5kdhrRSeKrell2REjLROeSElSgNu/NJOLW4otNbkFxnCbxlFSndth5DYPbg7/XV+/wB2gw7kUPWxEl9KB98WRjHPsNZOO8UvpfBOtKgoE9uc1o5FwsFzUiTPQ8h9KdKkJzg+r+FNS5GpXYJuV1auAb0QmYxRnJb66ppVRhd2sbZCI9mC0geU4rB+2hClpU6tSEaElRISDnSOyq5fshIXOa7nsKQeNy5U8YFRICYxXHeuO57qXPVQBwzmnZpEjHM0pODQBYt35e16fca6nW4/hze3b7jXVpxcGnF8ShK/L3/3ivfUTgK8JAJKjgAVPKGZr/7xXvonwzHbfvjOoBXRArwe0cvfVFW6Kat0NRwsoBpEqcxHfd8hlW5ND12p5NwTb1gIdLgRk8t+R81WHJBm38vuuhsF7ylckpB2okX27jxg041ujpU4PbpHP6qlUXwSpMBy4LlvluRHilSmzjKeRzvSNjHdVziFeu/Sz2KA9QFVoUdc2U1FR5TigM9g6zUa3pEWt6QWt9kkT4xfbISnknUcaz3UPBSHiypCw4FadPXnsoncLkY99iR4uUxoK0oAB59SvqyPXTbupu3cWpkLRlGpLhAHrNWOqJNI5XDSkhKX5zDLznktqO9BZNtkR7gYSkZeCgkBO+rPLFaC8wVy5fyrEUZMdYSSW91Ix3eiopd5iOcSxpyEq6JtISskb533x3Z+qlKMQaRCeFFIKG3bhGbkrGzJO/mqmzbHTcvk9am2ntWk6ztn/WKJ3WA6Lmm7MqMmKpxLhW34xSMjapGNF54tRMitKLLRSpalbbgbHHoHqo0qwcUVZPCriHi0LjFLnUhStJPooTKt8iC+WJLZQsbjsI7RR662a4z7zIdDGlsq2WogJ0jbP1UtyejTrhbLe24Hg0UtuOj87JGfPy+uhxXoHFfoHxrA69ETKfeZisq8lTqsavNTZ1jehx0yUuNvsHbpGjkA99T8SyHHbw61n72zhCE9Q2qxw2S9GuMZw5ZLJUQeQPbSqN6RUroFQLVIuTxQwkYTupatkpHeaufNpToWIs2NIcQMltCtzVmR+A8JR0NZC5ayXFdoGdvdQi2uuNXKMtGdQdTjHeaVJUmKorZklstDtwmKiBaWVpBJ1g9XVUNwgrgTHIzigpSDuRyNa5DKGeLpLjeM+DdIR37Cg3ETYkyo01kEpmNjAG51DbHupuC0jcKiRxOG3X7X4et9DSNJUEqB5DroSBzNbi7LEbhuSy3jLCENHHfpHuNYYK6qWRJUhTSVIkGycCk3O1PQjUe6iVknxULUjoU7nSVODeqnJItxYJ5Fa4BeadjArTzeHWJDPTwRoc5lBOxrNLSUKKVDBBwalVFc4OL3EFOAzSAUpNMrLVvwJjfbv7jXUluP4c36fca6tGLg04viUJiymY/j9Yr31JZrgbdckStOpKdlDtB51Xmgme/+9V76mttvfuMksRwkrxnc42rPvq2Kd9QWdtlskSVvsXZpppZ1aFpOpPdXP3KBCuUBUNvLMUnW5pwpzOxNCno7kSS4w8AlbZwoZzVmbZJrMBM5xKEtEA41eNvy2qdvwiVvwi7Mh2mbPdmG8tIbdVq0BBKqS0P2223KU+iUl1LbR6ArSU6iR/oemgUWK/Nkpjx0Fa18gKkmwZFvfLElvQsDPPII7RUdXlIWrzQVHE8o5UmJDRvk4Z/jVi83S3XKbDKtS2Ej78UowrzZNCXbXMiQmpTrRS07jSrI6xkUngT/AIAZxSAzq0Ak7k9wqVy4YapcBmGxGiyFP26+tNtk50OA8uwjrqO7SLLIvDK/GLRB6dbQxk9RFCbfAk3CQpuM3rIGVEnAHpqGQ05HeW06kpcQcEHqNLVtwDltwaCG0xBkF6FfmUNZyUOA7jvFI/cbc3xMzLiEoZz9+UkYSonO+KHw7BPlxw+htKG1eSXFadXmqs7BlNy/AywvwjOAgDJPmptuuAbdcBaXfpMW6vGHKMiOpWoJXlSd+Y35eio5cq3OIauMNvwaW26CpkcldeRUKOHLkEhTrbbIPW64kVG1ZpcicuG0GlOITqJDgIx5/TRcguQQlptt5f8ADETkRHVgdI28Dse40jkyHara7CgveEPyNnHgMADsH10GeZcjPOMuDC0KKSO+rsqyzYkJEp5KQhWMAK8bfltRb9Bb9FqHOizLULXNc6Etq1NPYyB3H1mpI0W1214S3pyJKm/GQ20D4x6qpNWC6rT0hjBpP6Tqwn31E/bpLL7TGWnFvHCA24Fb0W0t0G/lBK13ds3uTLmq0JkIKcn83lgeoUy23iHFY6CY2p4R3C5HUkcj/rehU2JIt73RSkaFkZxnOR6KuJ4dui0oUIxIWnUPGAx588qE5AnItM3NubZrjHkPJbedc6VOs7K3BwPVigON6Kr4XuyEFfQJ8UZIC0599CjscGoyb8kZX5JgjMc4zqI2q3aWjH0tSdXjHdfMDziqEd4iStSjhtAGSaIW66RJcjoWV9I4OpO+axtNuzv4oKONI2cCKITWyypsjOCc481ZniSKhm49I15Lo1emiFt4hYMtdv0OEo2zpJA7s1Q4iyH2/GzkE4zyrZa00jndRBqLbA+aTma4Vx5Ujnlq37Tmh5/ca6kt3+8GvT7jXVoxfE04viUJu01/94r30X4Q8W7rXz0sqPuoRMGZz5/tVe+r/D85m33BbkgkNrbKCQM4zj4VQn9xSvkXrvG8LvrDjf4ucEKSR37GiHFshK7IyGtkdOUY/u6h7xQyDfGosUNuxy67HKjGc/Rz21DLnsyeH2Iy3SH2XiSCN1A5Ofrqy1T/ACTbVOiSEfkawLm5xJmfe2iOaUDmf9d1LdVGdw7bZit3EEtLV1kdWfVn006fxElpTLFtQy5HaaCQpxrJB6+dI9xCJdjXFeaAkKXsUtgIx8aW3FhtxYanoEqyi2gff24iHkjtxsfd9dArj4vC9tSNtS1q+s1JLvyDcIc6PqKmmQh1ChgHtH102XdrdMkwWEtLaiMOFS9YzzOSNuqpSadg2mOlOqsVqjQmFFEl/Dz6hse4f67O+pr1FbmXy3uAYbmpQVd++/1YqKbxK8qU6thuOpGrCFlrJKernTbjxD4XGhFtGl+OsLUSkYyOWO7upNxpoLiSX9uZcL0uJGYccaihICUjxU5APo/hVoLkv8XQVyIq4+GylIUQSrAO+3nqF+4wZjipTV0et63wnp2w2STgdRFVneIWvlWE6024Y8QFIKzla87E07V3YOk7s65Wl4zZT7s2IglalJQt8aiMkjal4Sd6K4yXSMhuOpR9YqJ6NYTIdkruTzwcUVBppopUMnOMnan2yfbYM5/o+mEd5goy4AVavRUdlIXErH3CCJPFDaU7sy1JcSe1J5+40U4ldTIatyUnxXJG3mG320Jh31uPAS24xrlMIUhh39EHtpsqe2/Z4GHR4TEWRoIO4zsc+gU7VMdqmX+JLU/MuhcMuMy1oAHTO6fqoNZmFI4gjNZSooexlJyDjsPoq/ONnuctU92e4yXEjWwGiTkDGAeXVVePItcG5xZMQSSltX3zpccsY2x56TS1WJ1dhDiNCLj4POa/k3zHdH+Lb/XeKq3nW9xcmOXFBCnGkEA9Rx8ajiXiPGnTEPNrehPu69OPGSc5BFVpNzRI4jFxKFBtLqFY68DHwobXI21yTcUPKVxA+AcdGEpGP7oP20KBzzq7fH2Jd5ekRndbbmDyIwcAEb+aqWarlyyuT3HoDKDqWMhSvGBojbXIibsytACQg4z9lDdiDncVZhI6GV0zKdaXMHSpIUAe7sqniR3eln3cO/PBqmpUYXh5rowhZGUkcljtrOXSYmZNU4hOlI2AzRZ+P4Gw7cFrK31oxnGAknYADqArOE1bZz+rktoocOdKTt3mmpNck5NMwFu3f7wb9PuNdXW7/eDfp9xrq0YuDTi+JSlj8Of/AHivfTVJwAamkJzOfP8AaK99NcHiVQ0UPkiHM01aVLXhKSo46hRKLefAWUttwIi1p5uON6lGnO8VXTI6NTTQ7END7aKXsdL2D2oclWAmM6onsQatJtNycGRAkDztkUZ6a4lAVI4liNZ/NbIJ+oVG5IYT+M4rfPc2hX2VPQiWlA4cPXdfKC56SB9tKOF7z+yY87ifjVlcqxkHpbzdHT2gkD6xUId4bPOXdT5yn4UaYhpiPTwtdsD8HT7YrlcL3UDdpsf8QVxc4bI/KLn600gHDKk7yriPPp+FFRDTEaeF7of5Nv6QU35q3Xf7239Kmnqa4aKfFuM5J705+ymmNw6R4t3lA97RP2UaYhpRw4Wug/k2/pU09PC11PJpv6QU0RbD/TT487CqcIli6r299AqjTH/zFpQ/5qXX9Un6QV3zYuo/kE+2KaI1j/pt76BVJ0NkH/zL/wBAqjTEKiL817t+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+LnG6hW/p4rI0jBmxKTtgJLZKQrUnG++eWKRACtYSsEowSB+ieSh2jvq01ps5jRs6npLgxkZCB1+urMm3tMNS5rKEJddSkO4HIfZvWyfT44xbM08MYpsq238vb9PuNdTLZn5Ra9PuNdWfFwQw/EZJ2lPH+0V76ruL8kVNNViS6M/wAor31UcX4w7qobKpLcU+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+YSfNU83Q4sktXDILNJKg5HmoWkhogk9fZT246S4XDuT9VCW8NeSkgeaisV4OAAHNThhjijUSicnJ2wVdYTrlxhyEJDmlwJA7Oe9aFqKF26RGwMuA799VbrLMCMy4lsLLjoRq7M1dirJAVnZQrN1OZ2oE4w1QtmUtoxcm8jBBI+o11TNJ0cQqTjGHF+411V4viYcaq1+SjcRh50/2qvfVJR++HNXrir786P7RXvNUFfjKolyQlyLmlzmoicKweunA9VIraHDZdOPKmZ3FOJoIjCd6kbqLOVCpmdyaAOJpBzNKedIDvTAXO1MBp6Rk4NLpSFcqQCAEinnZOB11x2G3VTT9lMBFKqJSt6Uk5pmrBNIQuPEJp6djmogvAI7akB8agYquY81W7cRlVUiASMmrkDSkKIqvL8TZ0S/zImu6j8jSgOfRn3VmbQ/qtzW++Mc608xIft7jWc6xpqjbbBBgxykrLwKs5JwB3bVf0OeOFNyOvmg5OkQtTC2DhRHfTzOJx9+c9CaKi1QUq0eDgrznBWcEHsoVdYCIb6W2JGvOdaT+Yc8s9ddfD1OPM6iZ5Qob4Zt5bx85xRSyT8uFKiee2aApYUT5VG7PbtTgcJOBV80qK2lQY4ke/8ARGXOyQjf11esr/TxU5O4oXxkgs8LZSNkvNk+un8LSEuoCQRnFcLqtsiZfi3wv8ESk44mc/vq/wC2urnsjitaerUf+yuqzF8TmR5f7Bk/d98dYcV7zVFeywavyxl6SrsdV7zVJ0eKFVRIrlyQu+XXFRIzRS2WdVyUXXFdFHb/ABjh9wq1IgRZpTFtsN0LCxlxSSBp6ySduw1KONtWiFAFKsmpTWpb4MigffJTmTzIAFRyuD1pTqiyAsdixj66FjkJxaMvtqG9StHxq6VFeiPFp9tTax1EU1OyhUaojQ9XPNNOdVKobUh5igKHI8qnKO9NSk5ztTlA91AULmk05266TfI2pc+N2UBQwoKc7io1EVOojUd+YqFYBVjsoEM05p6TmmE4PKuTSAfkZqzHzoIHXVM86Vb3QoIHXVeT4m3oP9yCHSAI6NJzjmarSbmm2JYS4nUl9RKgfzU9vr91QR5Kc4UrA5k91BJby7jcHJepSUjxG0jlpHIEf651Z0fT92e62OzmnpVLk1SeIGY85HgryXWCAfGTy7RUFxbjJKHor6VJcyS31o/hQRC44AyejVjfarMQCQ6EpUrSOajXdx9PHG7iZXK1uEYMZchwH83trR24JVJQy1ulHZ21nlz0RwmOwtIUrxRk4AFHrUfAWsOEhatnD2Duqnqcyxx35IKDmScYpD3DjzWQSVY27QM0E4Jh3MpTJWjo2hy181DzVsktRZjfRLQhaUjOnGQjz99SIMdhOEqAAGwrlZZa2myWJvHqS8gGW3jihK+WpOf+kiup8pSHeIEKQQdKcH1Guq7F8TD/AMn+wHIkNdPMQVYV0qtj5zVeMgzFtxkbrWoAVBMUE3SVqG3TL/7jRfhZLart0gH4tsqGfV9tUreVFbNU3BZaYbhoH3hkDI/TV3++rBVpztgCoWllOVk6s8hSPq1jA2NXzlS2HGNsmQorOVHYVZYII0nnVBrWtWnI2q/HbUjmM1HG3donOqK11tTFziltxICwMoXjdJrzx2M5GlLYd8VaDgg16odJTgc6wnGEcs3VDoGzqAT5xt8KszRTVmeSoEhJIwVVwZGRvmkRkgCnLPRnHMVlESY/q0hx2U3pUhQBzTgrO4V9VMBCO6uwadrUDuBT9XamgKISg86YphRORtVvKSKeACmnQUDVo3wRUfImiTrAWdQIqk5HVrIAzUWhNEaTnq2pXUIeRoII7CKelsAbg7U4tp54NKrCLcXqXJVcZabjKQhOCoYz1mqLMcNpxRF1Gt3fyUEbd+Kg0kZGcb8+qu30uNQx/s6GPVVye7K5aGeQ9VSklprCSPOKfoPWMd4qRUWS5EW8yyVhJCc9QJ6zWlui2wI6w/Ok9C3kgbuEfUK1KFXaQcsRm2UowEgZONt+uutMNuLpR5RJypZ5qPWa1EVA6PYDnmsuSEZ7yViU3HgDoXd4sVIeUlptXJLfWR20jk+Q8MLX6cUZu7Wq3BeQA2rPnzQDCSequXnxxUtkZcubJb3LFuJNxbJOc59xrqW3pxPaI7/ca6p4viQx8AqbDkLnyFJjrILqiDpO+5ohw6h2PNX0jK0BTZGSCOsVUlsOmdIKZDyQXVHAcIA3p0TpmJKHFSHlpBwUqcJBFZFkjqLu35NOJIQnUTyP1VOzLS6NSVA9mDQORqCtadWFc8K50kB5LYUgKwQc79lWYrjmUZ8EMzvE3Hk0KXAlesHB99W0PKIGNqENPIWNjkmr7CxpAztXUUYpbHPjkk3uEErOMk+islxYVPzmWwhRKEZ2HWT/AArSOPoZaU4tWEpFY2Y5Pky3Hky3Wwo7JSrAArF1DUTVD71RTbjuZ3bX7NOUy4rbol+zVa4XZ62AdPdJBWryW0qyTQZ3jC5KXpYlugHbJVk1nj93gtWG/IfDDmrOkjzin+Dug9fqrPRuIZrQU8ZhR+mSck+j11eicVPF9xDlxeDR8lZSNqlpofYfsJBp0nYH1U8sujfB9VWEP3JxIUmetSSMg4G/1VIHLof58v2U/Cq9cSHa/JWDTp/NzUng76sYbNTBy6jlNV7CfhTC/dxynH6NPwp64h2/yMMd5PNBp4jOEBWk0pcvvRdKZiujzjPRo5+qmeE3n9tHpaR8KfciPtfkVcdakZOAKYlKCnyd09VKZF5I/LEellPwrkruqlaenbVq2IDKQT9VNZIOSQdsDqd1JUrGFKVmowoHO3oqZ5t1pag4yU9xGKrkjnjHfXoY1WxqQ/J5Y2q5GWpDBGohGckdWaohYH8KsMhx4BtpKlEnqFEqrclRfgnXrdV5I7RR6G6ktpHVmq9stihD6J9JBUcnBo2xbmkoAA2Fc/J1MLqO4OHsgmtGRDKEgkAHl5iffisyWktHL6ggd/OtXc5bNot631eMcYSntNeTX2+yJUxSlKJ36uQrFkm5tEHhi3bN1b3oplJQ2rK9+vltXVkuDpbj99Y1rJyFZGefimuqeNUiGSKT2NJIH4U7/fV76YB3U+Ufwp3++ffUanEowDkk8gBua5j+TJ+C7HcBTocGRTXYLgX0sZWe3zVVSqWs+JHQE9qnN/UB9tWGzPQcgsp7sk1ojNbKXghpl4ObckteKW9ONhiiMWRIx+LUfdVGTfXbW14ROaC2QQD0Ssqz5iPtqyLk9MT0railpW6Aefpre+o+zVexjj0iUiSe48p3QtXijdIAwCKEXSa3bYDkhWCoDCR2miLrjjpBWScDArD8XT1eHdETlLJGB1Zxn4eqsG+TJZsjjoz0156TIW68oqcWcqJ93mqDfGB6DXBRUfG6zk0/uz1dVa1sTJIzeskEZ1KCfMKKM28lvAQMDY+jnQ6ODjY43zR6BOLDCEqSDhognvyaTZKKD3DTbrcZTKySlOCnPVRwIFCbNKzbZkhAClMoBwduRqgLtdHAXG3MozjKW8iq108sjtGbPNQlujTaBmn6Q8whzQEkEoOOvvrNR7lcX3Q2X8ZznKAKLo6aTGcjtO6VDCwrGfP9tVZMbxOpGjpIrNjk+Am4gmCvfYLGB6DVHo6tMR5Um2SlR1/fEqyhKxkKx1UBi3aUqUlmQy2EnOVAEEUdpyjrIZ2o5dAUDdSx0YfScZwc4qcRFqj9O0pDqMZOg5KfPVyBanXsPOZbT1ZG5pRxvUivcTQhWykg+ioXLdBVu7FaPfpAoqq3JRlRfIA7qz8yYHHVIZUejBxk/nVqyZu0rLsWOU3sV3LHbnZOWkKA6wFbeijUK2MsIAQgJFV4DStIURREOoSQhbiUZ61Gsyyzy/JmmSUFSEdWhnCU4z1VEpExaCppaPNmiqIsR1A0hLn9YGk8AQ2SptRT3GtCxJ7szPM09jzjjC5yBFCHMgoAJT2H/WKwS8uIK1HKick1qeMXw+/IdQ4FtuqV4xrIF86A2gcuZNV416Lpv2HuCkEcURd+peR/gVXV3A2o8RxzjYBe/wDhNdWiJnycmtkvo8Kkg5BQtXLz0kWdCbcLLiVpdGCVK3BqDPRT5rqvH+/KGD1eMf8A+VGYK3SZKCCXjnGaxOKNEYoNtSWXtmlpV3Ch10u0yEvTHty3hjy8HH1CqCor0ZCHUEhWeYomibMXBK2kBx1HlJPWO2obR3qyTheyZlbtd7pdY/gzsIoQFA+K2qrtuuXESWktMwU6By1NmiIvs7O8NPtU4X+aP5n/ANVT/kKq0h/Fld2Xrc/dHXCifFbQnGykZG/mNYzjuMqPdUuYOh4BQ842xWn+cEzrhqPpFAeKnn7vCQoxloUwSc9oPOlDItadUOWGSiY7pDkqPM0pdOwB89RKBBpAa30YrYQZe8UY81EWVHojqO56qDxlBK8nc9VF4LC5bqU7hvUAo1VOluaMScmkjX8PxZq4c5llZjOvR09E4U8s9fpq3bLVxRFDgXdUPhWMBZUkJ82nFG5zyYEJUgN4DbYSAkcwNh9lAPndg/iHPZrO88o7IueHXuEVRL+plbbz0dbZG41LJPmyedDYdwVGe8QcxpOad88e1pz2KGNym3pKlNpKUrOwUMVVPJrdmnBBwTizWWqZIUhaQrCQSeXOkZgpYBwQVE5Kj1moLW7oZWgfjCDp89UfnWyCQppwEf1DUdbSoryY25bI0sMlOdeFHkBtyq6ZbwGNKj/iArHp4tYG+hXsGnji9jsV7BprM0VPA34NBcZUoxHAlgjbdWvO3mrPtcs048XRiCkg4Ox8Q1XYfQ4jUg5SeVQyS1mjFBwVUaW2SAtkoGM4wKzFwj8WyJbmHIrTWo6EBawQO8jGauw5Zju7+TRqXMCYJloGsIGVgDJx21LHP7a9FeXHUjOwkcWRiMOR3P7zij9ZBP10fj3W/JRpehsHzPk+9NCvnVEH5yfVQ6+8ZmNDUmKAlxQ8rsq2GTU6RVLHpVtGUvEKR4c8zJcDLKXCcE5z6KF4tzfi5W4R2HANUZk5+Y+px1xSlKOck1AkKO+9a4waRRPLqldG24QcjfOGKlprSTrAOon8w11DOB1H52Qk5/Wf+NVdU4qkVTds1I6R26ylKGGxJcB8wVzq4070rxUFBCBnAPXviqFwcBuD8ZJwkOrUrB7VGiNuSNYUoDGyj3YrDJ7m1cF9+CFttNq3SlOVq/1/rep40TSpBSAEqVj0UkZ4LOHPzhtv6aKtNABvbyRt5yKaVlbk0AZcFLL2yE4VuNqh8HT1oFGLsgBttY561ChmTjrrLkjUqNWOTcSHwdH6ApDGQRgo2qbJ76A8R3lUVrwVhZDrnlKH5o+NKEXJ0iUpUrHG3cJXV9dvCUsyiSApCiFZHZnY9e3ZWIvtp+Rrw9ADpdDeMLKcZBGasRUJMxtxw4BUCFdY32NHrvw6/PmKmqe1l3BOfqrsyzQ001ucqHTz17O0ZWBEckPpbQkkqOK9HstoiNoRFcAwkZPao0Nsll8FWhWgFeesVqlxQ0jWcakjmKyTyajfjx6P2NuTvStpYzkJAGD2dVDPBG+xNWVr8bq9VJqzWCctTs0RTSoreBtn80eqkctza2/F8VQ3Se+rQJpwz2iopjtkFtlpbeCXBhSThQ7Ku3G2MqX4U2gaHD42Oo0GuKVR30yE8l7Kx20bsk5EllUZ05SsY81XJJqglda0UBBb/RFL4A1+iKvOtKZdU2rmk+um1S9hain4C3+iKY8z4PpUnyeR7qv0jiEuIKFDY00NSZSGFAUQgofUsIaURnmeoChZCmiWl808u+tBZAPBOkPNZ+qtHT4tc6K8+TRCyjfbfCh29yXgIWgZzjZR81eV3KWqUtRJzv1Vvvui3ApaYiIVjYqIBrzZZznfnW/txjL7UYHOUo7srYyqrqG0KZCU4ye04qsRg1wWUnnVj3Ko7Gj4KRp4uhD95y/dqrqj4HWTxdCH7z/xqrqEKXJoZa0puc3rJeXv/iNX2JAQ2hAO5GpZqhMbT8oy3CR+PX6fGO1OitLew4rKUZ59vdXOk9zoRWyNFCVrWnONKd81oI6gpAXzA6++s5BC3FacaG08+80fSoJQGxsOvFTgynIireFDoWQRvqJ27KFEgJKjkADfailyQpx/JwltsUImShkpQQANhir8PRvqMlvgxdZ9Qj0mKl8mNdltMBZVnCEalZ2IPUK8/mTPD7g47qODsM9nb76LX6aW4hQMgOKJUc9g2H1j1Vl0L6NtOeaufm2rRnwY8c9MEUfTupzZ8Pcyu7ZYdf0OhKBjGmtnDv8AFDDQkFSSUjfTkZ6689U8rpFKJ3Joq0tMyF0R8vykkdRHOq1iTaTNs8zhFtOmehtXGGSHGlk/4TV1NyZlANEkBW2rsrDQenDIGvJTzx11fZfyRudXfXTh9Ow1e55fN9e6tSa229GqcYjh4NeMVkZxnYioVxVLWegW3t1OAg484oUbgsqQvSdaEhOc1PHuEpTo5EHnkVJfT8Ud9KK39Yyzelzf9BOJAW64pEgdErmkoOUn7aWRbn4+VFOpA/OFImapEtKdyAFZ37qNNP6k9oIrFn6DHLdKjs9H9SyLZu/2ZeayH4biOsDIoVaZnQvpyeRrbyLWxJ1FvDaiN8DY1lZHBlwiOKdivofTnOlQ0n18q5U8E8ezPS9P1MMkf2aOakPxW5ST1AKocPPV2xqeegLiy2HGlDbCxXeAJH531VVkg3uRtRbiyn6aUVZ8BGfK+qu8B/rfVVeiRLXEoyGA+nHJQ5EUStwU1CaQoYUBv66j8C/rVIlS2zhSfFAABB51u6KLjN2ZuplqjsYb7oS1LuKARsEbViVq3Nekcb21yRDExCSot7KwOQrzhbZCsVrkqk7M/hERNJjJp+jO1OS31HnRZGg3wMMcXwf+J/41V1S8FJ08WwtuXSb/APDVXU0yMluerjg22SSJDnhRU6ekUAsYydz1VYHCduTgASQByGpO1Goqk+CsjO+hPuqUkDmapcIeg7k/YKasURogpS9tyGRtUybYwlQVodOOokVfBB5GuKgOZxTUYrhC1S9g5+1MSCrWHhqG+CKHr4Rt6+fhPP8ATTWhBB3BpCtPIkVbDJKG0XRnzYMeZ3kVmRm/c7s05IQ8JukHPiupH2VVV9yrh9RBIuH0yPhW5GMZzTHXChpam0hawklKc41HspSm5O2WY4LHHTDZGGP3JeHTv/6j9Mj4VPD+5jYoTvSsieVAY8Z1B+ykVxxe03UWtXC6hLU30oa8KTnT25xirJ43cQ9dWXbboctkRL609LnUogEp5dWcZ7qE2t0OUdSqXBMjgi1IGEtyvbTSngm1n+Tle2mhivup2scPJuAaJmFejwPWNQPbn9HHXWjF8zwkb70HKGZPRauxOrGat/kZV5Mj6DpudCKKeDban8yV9ImpE8JwEkEJlbf101RtnHYu8i3xIMHpJElBckjpPFiozzJxue7zU+Bx7Ck8USrFJa8GcadU2y6pYKXSDjHcT1U+/l9gug6ZcQRc+a0HXr0yc4I8tPXVpFoZbwAiRtj85PVWfY+6Ow5w+q5LgL6dUsxWIza9SnVYSeeNudWYPGz6boi3Xuzu2x55suMkrCwvAyRt17VF5cj5ZZHpcUfjFB3wFvfCHhk5zqTXGAgjGH/aTWfsfGtwvzTsiHYwtgIWUESkFWoAkJUnmnJGM99QI44vbl0dtiOF1GWy2HFteFJyEnG+cY6xVT+7k0RuCqLNIi1toJIEg57VJrjbGett/wBpNZ5PHU1+7TIEW0MrMR7olqcmobJ3IyArny6qS68fSbfcblGatAfatoSp5wyAjYjsI91Q0R9E9c35NF8mM/q3/aTXfJjP6t/2k1Zts9u52yNPaSUtyGkuJCuYBGasa09oo0x9C1T9g/5NZ/Vv+0mkNrYUMFt8/wCJNEiQOdcFA8iKaSTtINUn5Ba7PGdaU0tl4pWMEFSdxWdX9y+wLUVYnDPUHk/CtsSBzOK4EHkak3fIla8mHH3K+Hwc4n/TI+Fd/ss4f54n/TI+FbgqSOulztSC37MXH4Bs9keTcIol9Mz5PSOJKdxpOQB2GurU3JSTAcAOeXvFdUkG/kmi/kjP7tPuqWs01fgnLXgbh6LxNQeIzjrxVtu7ocIHg7gz/amqtcL5J9rJ6DVdWcncUW6DITGWVKfUM9Gl05A7+yhb3H0dpwoFvcVj/wCwfhQ5wXLBYskuEbeurDjj5koUr5Md8Xq8IO/1VAn7pDBb1uWp1Hd4USfdQpwfDB4si5Rv6SsAfumwv6Od/wAyfhTFfdRhJ5W14n/9J+FS29kdMvRo12CQrjlu/dK30CIhY0b6s5Jz2YobM4PmybnxDKD7ITdYwZaBzlJ23O3dQo/dVi4yLS8f+aPwpqPurRlHBs7w/wCa/hTtexaZegs7wDHVYCyhDIuioCIpf307Yyrlz2xnsowLK+OCTY9bfTmCY2vfTq0ac9uKyjf3Uoq16VWl5P8AzJ+FEW+O4zqNaILhH/6D8KjLJGPLJxxZJcIhtPA1xsEi3TrZKZRIbb6Oc0ono3056ttjj3Dvy/8A2fJmPX1U9xB8PkB+K40TrZUCrB/6htUw43Z/YHP8wfhTVccspGfk93/MH4VD+Rj9ln8bN/1KEP7nE1jhpMNU5pu4R5xlxn0ZKQdKRg5H9X3UQjcL36dfWLtfZ8ZbkJtQitx0EJCyPKOfR6qqyPuisRyAbY6rP/2T8KHp+65GMnoPkZ4HOM+F/wAKsjOMt0yuWLJHlBaz8IXWPxU1eZi4DIbQpLiYSFI6ckc1A7defRReJYZEfjWbfFONliRGSylAzqBGnc7Y6qzEn7qceOlCvkh5WvPKUdsY7u+q/wDtejf0K/8A5v8AhUk01aZFwmnTQRPBV1Zv1xuDTNmlJlyC6jwxpS1N7k7dnP6hUly+56brcb3LlKYJmoT4IoZ1MrA5nuOPVQr/AGvxf6Ff/wA3/Ck/2vxf6Ff/AM3/AApi0y9HoFkjzYlojRp62lyGUBCltZ0qxsDv3YohXl/+1+L/AEK//m/4Uo+69GUQkWR8k8gJR3+qlQVL0en11BbPc3bnBRKegOxA4kFKFvEq37Rtir+pHYv2zQlYnaLddVXKOxXtmu1I7F+2fjT0itlquqt4nYv2zS6Uf1/bPxo0hbG3L8gc9HvFdUU9KRCcwVdXNRPWK6mlQ0CmowKSoDyjXeDrQ5gJ3I2ztXIkhBCN8nlirCEKW3pkKz3CqFii2b02kYSDwNfJV7kTbk+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/eHOf6NSWZwt6EqOAdt60BW2BkqTjGc551jeDfY1rqK5MPcIctRTiM6fMg1nV2+am4lXgb+NXPoz8K9a1MhBUVoAAyTmnNuMqUpKXE5TnI7MbGtWJSiqoz5cinX4MPAZYTFxNgqcIUdJUg7bCpuhsiucDHoNbN51osgoWkggEEddV0I1nI33oeRw2ojpWR6mzJGJYT/NFD0mk8A4dPNhQ/wARrahvCab0AJ3FHf8AwLtL2Y1Fo4feWlCGnCpRwAlZya1nDvBdvt0tNwVHUl1A+9pWrOnvxRW1Q20Ol8oSNOyTjromTvWnG3JWzPk+10iZJztWYlxZRefS2h9bapKVqdWh04HjeKUpI1AbYKcbYzyrSJNZ2dc5rb9yCZqm+hebQ2nU34iD0eTgpyfKVuTiriktRY+JOZbUpbySjwZaOkDYTpGNs+Lg5yFb+eqxiyfBU+CszUTOgcEtTil4UejIABJwTrwRp5Ds5VYTOlquDURme49GW+EeFBCM7tuEpzjScFKDnHXg01qXc2Le3I8KekLcS8SFtIOnSrAICUgnbfvoAZPi3RMhuO6mQ/FabT9+bUolaembJCgN9QSFbjmPSKL2dlxtUnSHkxCsdAh4qKxt4x8bcDPIHsO1DXp04OpYt108LSst5fUhCw2orA0+KAMEZ7xjmM0StE+RNlTUvtraLCkI6JQ8lWnfB6xnkaBFyenEJw+b3iurp5/AnPR7xXUmNAVhCekUvrJ3og0EBORVAbctqdrWOSj66jFUa3PYluU5qBEW+4oBKBmvHOIL47dZbrqlZGcJHYK9ZfZalI0SGkPJ/RcSFD66pmxWc87TC/y6PhQ92QlPY8UBJOa7rr2v5Bsw/wDiYP8AlkfCu+QbN/RMH/LI+FMqs8TPM0pyEmva/kGzf0TB/wAsj4V3yDZv6Jg/5ZHwoCzxdI1t56xUrCMsryORr2MWKzjlaYQ/5dHwpRZLSBgWuGM9kdHwqLJJnmEMa2Wl53SvHooulsFtON9JIrdJs9rQMJtsRPXswkfZUgt8JOwhsDzNJ+FVSiWxmZG3t5UUr6jWnahMrZaXpwWwQADtg1ZTDipOUxmge5AqUJCRgAAd1JRfsJST8FMW+NgDottOjmeXZTlRI2rV0fjZJ59pyat4HZSYHYKGn7IpoHGHHTsGwMDHo/0KlZabaTpQkAVc0J/RHqrtCf0R6qocG/JapJLZFckVwIO32VY0p/RHqrgkA5AAIo7X5E5l5psNsBGN8b+enDvql0i/01euu6Rf6avXW9KlRlbt2EU1IB14oV0rn6avXS9M7+sX7RpiC4wR2GlSop2oP0zv61ftGu6d79av2jTEGwrrxTgaB9O9+tX7RrvCHv1zntGgApPP4E56PeK6hSnnVJ0qcWQeoqNdS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0" name="AutoShape 6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BQECAwQGAAf/xABREAABAwMCAgQJBQsJBwUBAAABAgMEAAUREiEGMRNBUWEUIjJxgZGSsdEVFpOhwQcjJDM0QlJTVHPhQ0RVYmNygpTwFzWDhKKysyU2RWR08f/EABoBAAIDAQEAAAAAAAAAAAAAAAABAgMEBQb/xAArEQACAgEDBAEEAgIDAAAAAAAAAQIRAxIhMQQTQVEyBSJhcRSBIzNCUvD/2gAMAwEAAhEDEQA/ANFJlOoecAdWAFkbKPbVYznx/Lue0ajmLIlPjP8AKK99VdRNY5SdmRydlwzn87Pue2a4TZH69z2zVTNKFVHUxWy0qZIxs+57ZqNcyTnaQ77ZqOmr50m2FscZsvP5S99Ia7w2V+0vfSGoevelxStitk3hkr9pe+kNIZsv9pe+kNQg7V1FsVsn8Ml/tL3tmnJlyifyl72zVYdVSgZFO2CbLAlSf2h32zTDMkj+cu+2ahKVjcL9FNKFkeV56l/ZPf2W0S5JP5Q77ZqQypGfx7vtmqSULxgLxkYqQtrCyQ4cH6qa/Yf2WVSZGNn3eX6ZrkSpBH49zn+mar9G5pH3zOB2U5oEIwTk5o/sV15LPhL+fxzntGmqlSAPx7ntmmkVGo7UrYWxypcj9od9s0nhcnH5Q77ZqE7k11Rtitk4lSf2h32zS+FSMfj3fbNRdVIo7UWwtkolSSfyh32zTzKkfr3PbNQpFKR4tFsLZIZUjP4932zXeEyMD8Id9s1CBk07qothbL1vfeXMbSt1ahvsVE9Rrqjtp/D2/T7jXVpxcGnF8ShM3myB/aq99RpRWXvF+uLF8ntNvJCUSXEpGgbAKPdVQcSXUfzhP0afhUHikyt4m2bXRXaKxXzkuv7Qn6NPwrvnJdB/Lp9hPwpdmQdpm2SDikWN6xXzluv7QPo0/CuPEl0POQPo0/CjsyDtSNljfNceysZ84rp+vT7A+FJ84bmT+OT7A+FLsyF2pGyxtS4rGDiK54/Hp9gfCl+cd06n0+wn4UdmQdmRtNOMU/kMViTxJdT/ADhP0afhXfOS6/tCfo0/Cn2ZD7Mja0uaxPzkun7Qn6NPwrvnJdP2hP0afhR2ZB2pG2TtTgsk1hvnJdP16fo0/Cl+cl0z+PT7CfhR2ZB2pG71jTvSpxgVg/nJdf2hP0afhSjia7DlIT9Gn4U+1IO1I35O1RL51hvnRd/2lP0afhSHia6n+cJ+jT8KO1IO1I24GTSnytqw/wA5brjHhA+jT8KQcS3X9oT9Gn4UuzIOzI3VNO5rEfOW6/tCfo0/Cu+ct1/aB9Gn4UdmQdqRuxypVHxawnznu37QPo0/CuPE92P85T9Gn4UdmQdqRuU1x3FYX5zXb9oH0afhS/Oe7ftCfo0/CjsyDtM9Dtg/D2/T7jXVlOEr7cJnEsSO+8FNr16hoA5IUfsrqthFxVMtxxcVTAF+/wDcFy//AFu/95ptrhx5rzrb7jiNDLjoKEg50IUojc91XL1a57l9uC0RHlJVKcIIQcEajVRq3XVlRU1GfQopKSQk7gjBHpBIqepE7ReicN+GOIKZKEtLZDoypJcGVBPkZz186iCothvaguKzcW2wUlt5QUknt8Uneom416ZWlxtqShSUBAIBBwDnHrpJMS7zHumkx33FnbUUUal7DUvZuL03ZY/Edls7PD0FCJ/gzq3Eg6hqXgp82Bj00O4tt0B25t2m0t29L6pnQhtiMtDiNyPGUSQfQKzzvzgflsS3RLW/HCQ04oHUgJORjzGrTl04vdcacclXBa2lamySfFOCMj0E0al7Fa9mq4o4MhNWJwwoHgy7c62lUgEHwlspAWsjPUrJ9HfVPiiNEsklVng8LNPsmNqTNUFqWs6d1hQ225nzdVZVhF+iuvOsiWhchKkvKGcuA8we3NWBN4qRAMASLgIyhp6LUrGOzzd1GpewtezVO8L2Bx3htbsuPDW+wypcYsqUZJJGdxtvy3q43ZbHF+cbzsOC2iHMQ2yqQypxDaSE7aUkHrrBLTxA85GdWJa1xAAwog5aA5AdlWmZvF0Zx51l+4NrfVrdUCQVq5ZNPUvYWvZq+H7XZ5NqelOxrWpTl3LCXHmlhBbOMJQM5SezJ266C3ZFhgXOfaBaXFO/KTfRBKT0ga21JG++eod+/VQZ1fET7a2nDMUhb3TqSc7ufpeeo5Ld9mTRNkIlOSRg9MQdW3Lfupal7DUvZoON7fCFujXK0xIaLe670aHGkLQ6FAboWFc+R3FErHC4djcH2ifdo8BKJDjyZDkhCy4sBSgAjT17DnWSuDnEl2DYuCpskN+QHMkD+PfUTke+OwWYTjUpUZglTbRB0oJ54FGpewtezXN261weHmLnbOHFXwTZTqR0oUssthRCU4HIkY37avOcKWWDdLxJZtnhi4sRp5q2lROlSs6u84xnHf5qxNvd4ltKVpt65sZK/KS3kA+jt76Yx84o05U1gzkSlHKnQVaj5z10al7C17NPw7Eg3+8umbw+xb2jbnlp0oUG1KCkgLAPZuNqdNscCHxXw/amrc2u3u6FGWoajMzzJPLHLbv81ZxyZxU7KVKcfuC3lNlorJVnQeae4VG25xG0zHZQZiW4q9bCd8Nq7U9nOjUvYWvYf4jlWez3VIj261TENOOIUwiO43p6hqUVEKPmpfug/JVrfTa4NjiMKeYbe8IQCFoJJyB6vroBcH+Jbq0lqeubJQhWpKXMkA9tQzmb7cnkvTW5UhxKQgKWCSEjkKNS9haNJZ7bDh8GRLoi1xZ8qXKLTjstKlNRk5wCoJ9Bz31Zf4ZQYvFDCrXGVcIiWFMtxNSw3kAq0Z33GTWYty+JbTq+T1TYwX5QbyAfRyrm18TM3BVxbXPTLX5T2pWpXnPWKepewtezV23hyA21wk1OtqESZjr3hCHEkKcSASnUPVUJi2+3cPPzG7HFnPm8uRUocQono9yEpwRvttWacc4mduKLi4ucuW35DyslSfN2eipY03iyE2tEV64MpcWXFhBIyo8z56NSC0bRHDNit14v6FMRizGjNPNiShTiY5VnIIByeX1isXKhRLnxK8zGdjIjhlSwqK0Wmzpb1HAWdtxjJPaaZFe4ohPvSIzk9t1/BdWCrUvHaeuoZDXEEuUuXITLdfcQULcUCSUkYx6tqWpewtex/wAiR1PCKiUsyVtKeR4gLYSAVAFQO5KRzG2TjtNQ3y0JtL6G0P8ASheob4/NUU9RI6uXMddOSxfkRfBktywzjGjBxg8x5u6mOwb0+kpejyXAVqcwpJ8o8z5zT1Idr2XOCP8A3dC/4n/jVXVZ4Otk6PxTDdeiuobTrypSSAPEVXUrsE7NVL/LHv3ivfVYAlWwJ81WZn5W9+8V76vcKJ1X5rIBwlR381ZKuVGPmVFFu3TpJwzDeX3hBx66lfsdyjMKeeiLS2kZJyDj66v3/iK5MXaRGZkFpptWkBIAPLtoO5dLg82pDkx9aFbKSXCQaGoobUUczClSGVvMsLW2g4UpIzg1O3Z7k6Mogv47Sgj31oeHbk8jhyW6oIAipPRnHPAzv20Be4mvDyvyxSAepAAp6YpJtj0xSshTbJ633GhEdLjY1LTp3ApWrTcHyNEJ8jt6MgfXWk4RucyYuUmU4XUtpCtShuCerPooFK4quzrikok9GnJxoSBtT0xqw0xSsrvQpMNwNPsLbWdwCOfmqRq23GT+KhPKHboIHrNGeEpkufdXXJbyni2yQkr3xkj4UOn8R3Rcx9tEpTbaXFBIQAMDPbRpjVhpjVlWXZ58FrppMVbaCcatiB6jUEeK/KeDTDanFnkkCnO3CbJb6N6W86gnOlbhIrTJWnhvhxDyAPC5WN1Dl1/UPrNJRTewlFN/gCybHcYLBeejkIHMgg48+KptsvPn700tz+6kmj/CdwlTLg/HlPLfbW0VELUTvkD7aHN3ybbC5DiOpDKHFBGUgnGe2npjyNxXJEizXJYyIL/pbI99NNpuAd0eBP6gM40HlWkvl2mwrJAcQ6USHgkrUAN/F3+sipuF7lLnQpLsx3pOjVhJwBtjNS0RuiWiN0ZBMKWtlb6YzpaQcKUEnAqDatXwxNekWa4NlZccb1KTk7+MCfeKyKVZquUaohJJLYITLXLgtNPPtgId8kg5qNmBKfOGozq/7qCa0V2JZasUAjxi4gnPVjA+0+qu4ovc23z0RorvRo6IKJCRzyfhUtC5JOCQI+QLoGyrwJeBvzGfVmhxO1WFXi5rzmdI354cOKqjJAzzqDrwQdeB4GwpTvXdVJnApERcZpRSDlS0AJTxypMUuDgUDLVt/Lm/T7jXUlu/L2vT7jXVoxfE0YfiVJp/C3v3ivfRThD/AH6n92qhkvCpr4/tFe+nQpq7TNaloTq0ndOeY66pW0rKVtKwxcb/AG+NdJKUWZpx5LhSt1wjcg4zjHdQS4TW58kPNxUR9sFLfI99GH5fCsh5U15uQp1w6lNDI39311WkXi0FpaI9lQkEEJWpeCO/b41OW/knLfyF7F0EfhOQ5JbLjSlkrQOsbChzk7h5aFIFsU2cbKS4cg+uoYV3jp4Xk298rDqiS3pGQeWPrFBW2So5JNDlSSQnKkqNhwj0TUWc9uUgDV5gCaofKPDhOPkhWD19Ic++l4enx7fHlsSSsJeTsUjPURigXgxBOCcd9PV9qG5faqNNwcpv5QmKaSUo0eKDzAzVBziW3NOq8GsTGSclThBJ+qoLPcvkib05SVoI0rSOeOe1XFOcItLL4ZfeUo56IZwn1kCkpfbsCf27AOZLRLlrfbYQwlf5iOQ2rR8bOHo7etO7ZSrBHLqoZMutrfYcaj2ZthRGEua9099WIV6iv25Ntu7CnWUfi3EeUjspKt1fIlW6sH2y7yLc28mM0guPp0hZHjJ81QyYMuE+lqU0WlKSFAHfb0UbYe4btLgkx0yZbyTlAXsEn6vtoTcrm9dJqpLuEk4CUjkkdlJqluxNbbsP8b5Q1AQOQCvspeFlj5CuQHNIJ/6aocQXmLd4ERSAtMhskLQRsARvv5xUNhvLNrEhuQ0pxqQkAhGMjGfjU9S12S1LXZb4OeDd0djnyH2jt2kfwzVOFalq4kEBSMpbdOv+6N8+ke+qUaaqFPRJj5+9rykK5kdhrRSeKrell2REjLROeSElSgNu/NJOLW4otNbkFxnCbxlFSndth5DYPbg7/XV+/wB2gw7kUPWxEl9KB98WRjHPsNZOO8UvpfBOtKgoE9uc1o5FwsFzUiTPQ8h9KdKkJzg+r+FNS5GpXYJuV1auAb0QmYxRnJb66ppVRhd2sbZCI9mC0geU4rB+2hClpU6tSEaElRISDnSOyq5fshIXOa7nsKQeNy5U8YFRICYxXHeuO57qXPVQBwzmnZpEjHM0pODQBYt35e16fca6nW4/hze3b7jXVpxcGnF8ShK/L3/3ivfUTgK8JAJKjgAVPKGZr/7xXvonwzHbfvjOoBXRArwe0cvfVFW6Kat0NRwsoBpEqcxHfd8hlW5ND12p5NwTb1gIdLgRk8t+R81WHJBm38vuuhsF7ylckpB2okX27jxg041ujpU4PbpHP6qlUXwSpMBy4LlvluRHilSmzjKeRzvSNjHdVziFeu/Sz2KA9QFVoUdc2U1FR5TigM9g6zUa3pEWt6QWt9kkT4xfbISnknUcaz3UPBSHiypCw4FadPXnsoncLkY99iR4uUxoK0oAB59SvqyPXTbupu3cWpkLRlGpLhAHrNWOqJNI5XDSkhKX5zDLznktqO9BZNtkR7gYSkZeCgkBO+rPLFaC8wVy5fyrEUZMdYSSW91Ix3eiopd5iOcSxpyEq6JtISskb533x3Z+qlKMQaRCeFFIKG3bhGbkrGzJO/mqmzbHTcvk9am2ntWk6ztn/WKJ3WA6Lmm7MqMmKpxLhW34xSMjapGNF54tRMitKLLRSpalbbgbHHoHqo0qwcUVZPCriHi0LjFLnUhStJPooTKt8iC+WJLZQsbjsI7RR662a4z7zIdDGlsq2WogJ0jbP1UtyejTrhbLe24Hg0UtuOj87JGfPy+uhxXoHFfoHxrA69ETKfeZisq8lTqsavNTZ1jehx0yUuNvsHbpGjkA99T8SyHHbw61n72zhCE9Q2qxw2S9GuMZw5ZLJUQeQPbSqN6RUroFQLVIuTxQwkYTupatkpHeaufNpToWIs2NIcQMltCtzVmR+A8JR0NZC5ayXFdoGdvdQi2uuNXKMtGdQdTjHeaVJUmKorZklstDtwmKiBaWVpBJ1g9XVUNwgrgTHIzigpSDuRyNa5DKGeLpLjeM+DdIR37Cg3ETYkyo01kEpmNjAG51DbHupuC0jcKiRxOG3X7X4et9DSNJUEqB5DroSBzNbi7LEbhuSy3jLCENHHfpHuNYYK6qWRJUhTSVIkGycCk3O1PQjUe6iVknxULUjoU7nSVODeqnJItxYJ5Fa4BeadjArTzeHWJDPTwRoc5lBOxrNLSUKKVDBBwalVFc4OL3EFOAzSAUpNMrLVvwJjfbv7jXUluP4c36fca6tGLg04viUJiymY/j9Yr31JZrgbdckStOpKdlDtB51Xmgme/+9V76mttvfuMksRwkrxnc42rPvq2Kd9QWdtlskSVvsXZpppZ1aFpOpPdXP3KBCuUBUNvLMUnW5pwpzOxNCno7kSS4w8AlbZwoZzVmbZJrMBM5xKEtEA41eNvy2qdvwiVvwi7Mh2mbPdmG8tIbdVq0BBKqS0P2223KU+iUl1LbR6ArSU6iR/oemgUWK/Nkpjx0Fa18gKkmwZFvfLElvQsDPPII7RUdXlIWrzQVHE8o5UmJDRvk4Z/jVi83S3XKbDKtS2Ej78UowrzZNCXbXMiQmpTrRS07jSrI6xkUngT/AIAZxSAzq0Ak7k9wqVy4YapcBmGxGiyFP26+tNtk50OA8uwjrqO7SLLIvDK/GLRB6dbQxk9RFCbfAk3CQpuM3rIGVEnAHpqGQ05HeW06kpcQcEHqNLVtwDltwaCG0xBkF6FfmUNZyUOA7jvFI/cbc3xMzLiEoZz9+UkYSonO+KHw7BPlxw+htKG1eSXFadXmqs7BlNy/AywvwjOAgDJPmptuuAbdcBaXfpMW6vGHKMiOpWoJXlSd+Y35eio5cq3OIauMNvwaW26CpkcldeRUKOHLkEhTrbbIPW64kVG1ZpcicuG0GlOITqJDgIx5/TRcguQQlptt5f8ADETkRHVgdI28Dse40jkyHara7CgveEPyNnHgMADsH10GeZcjPOMuDC0KKSO+rsqyzYkJEp5KQhWMAK8bfltRb9Bb9FqHOizLULXNc6Etq1NPYyB3H1mpI0W1214S3pyJKm/GQ20D4x6qpNWC6rT0hjBpP6Tqwn31E/bpLL7TGWnFvHCA24Fb0W0t0G/lBK13ds3uTLmq0JkIKcn83lgeoUy23iHFY6CY2p4R3C5HUkcj/rehU2JIt73RSkaFkZxnOR6KuJ4dui0oUIxIWnUPGAx588qE5AnItM3NubZrjHkPJbedc6VOs7K3BwPVigON6Kr4XuyEFfQJ8UZIC0599CjscGoyb8kZX5JgjMc4zqI2q3aWjH0tSdXjHdfMDziqEd4iStSjhtAGSaIW66RJcjoWV9I4OpO+axtNuzv4oKONI2cCKITWyypsjOCc481ZniSKhm49I15Lo1emiFt4hYMtdv0OEo2zpJA7s1Q4iyH2/GzkE4zyrZa00jndRBqLbA+aTma4Vx5Ujnlq37Tmh5/ca6kt3+8GvT7jXVoxfE04viUJu01/94r30X4Q8W7rXz0sqPuoRMGZz5/tVe+r/D85m33BbkgkNrbKCQM4zj4VQn9xSvkXrvG8LvrDjf4ucEKSR37GiHFshK7IyGtkdOUY/u6h7xQyDfGosUNuxy67HKjGc/Rz21DLnsyeH2Iy3SH2XiSCN1A5Ofrqy1T/ACTbVOiSEfkawLm5xJmfe2iOaUDmf9d1LdVGdw7bZit3EEtLV1kdWfVn006fxElpTLFtQy5HaaCQpxrJB6+dI9xCJdjXFeaAkKXsUtgIx8aW3FhtxYanoEqyi2gff24iHkjtxsfd9dArj4vC9tSNtS1q+s1JLvyDcIc6PqKmmQh1ChgHtH102XdrdMkwWEtLaiMOFS9YzzOSNuqpSadg2mOlOqsVqjQmFFEl/Dz6hse4f67O+pr1FbmXy3uAYbmpQVd++/1YqKbxK8qU6thuOpGrCFlrJKernTbjxD4XGhFtGl+OsLUSkYyOWO7upNxpoLiSX9uZcL0uJGYccaihICUjxU5APo/hVoLkv8XQVyIq4+GylIUQSrAO+3nqF+4wZjipTV0et63wnp2w2STgdRFVneIWvlWE6024Y8QFIKzla87E07V3YOk7s65Wl4zZT7s2IglalJQt8aiMkjal4Sd6K4yXSMhuOpR9YqJ6NYTIdkruTzwcUVBppopUMnOMnan2yfbYM5/o+mEd5goy4AVavRUdlIXErH3CCJPFDaU7sy1JcSe1J5+40U4ldTIatyUnxXJG3mG320Jh31uPAS24xrlMIUhh39EHtpsqe2/Z4GHR4TEWRoIO4zsc+gU7VMdqmX+JLU/MuhcMuMy1oAHTO6fqoNZmFI4gjNZSooexlJyDjsPoq/ONnuctU92e4yXEjWwGiTkDGAeXVVePItcG5xZMQSSltX3zpccsY2x56TS1WJ1dhDiNCLj4POa/k3zHdH+Lb/XeKq3nW9xcmOXFBCnGkEA9Rx8ajiXiPGnTEPNrehPu69OPGSc5BFVpNzRI4jFxKFBtLqFY68DHwobXI21yTcUPKVxA+AcdGEpGP7oP20KBzzq7fH2Jd5ekRndbbmDyIwcAEb+aqWarlyyuT3HoDKDqWMhSvGBojbXIibsytACQg4z9lDdiDncVZhI6GV0zKdaXMHSpIUAe7sqniR3eln3cO/PBqmpUYXh5rowhZGUkcljtrOXSYmZNU4hOlI2AzRZ+P4Gw7cFrK31oxnGAknYADqArOE1bZz+rktoocOdKTt3mmpNck5NMwFu3f7wb9PuNdXW7/eDfp9xrq0YuDTi+JSlj8Of/AHivfTVJwAamkJzOfP8AaK99NcHiVQ0UPkiHM01aVLXhKSo46hRKLefAWUttwIi1p5uON6lGnO8VXTI6NTTQ7END7aKXsdL2D2oclWAmM6onsQatJtNycGRAkDztkUZ6a4lAVI4liNZ/NbIJ+oVG5IYT+M4rfPc2hX2VPQiWlA4cPXdfKC56SB9tKOF7z+yY87ifjVlcqxkHpbzdHT2gkD6xUId4bPOXdT5yn4UaYhpiPTwtdsD8HT7YrlcL3UDdpsf8QVxc4bI/KLn600gHDKk7yriPPp+FFRDTEaeF7of5Nv6QU35q3Xf7239Kmnqa4aKfFuM5J705+ymmNw6R4t3lA97RP2UaYhpRw4Wug/k2/pU09PC11PJpv6QU0RbD/TT487CqcIli6r299AqjTH/zFpQ/5qXX9Un6QV3zYuo/kE+2KaI1j/pt76BVJ0NkH/zL/wBAqjTEKiL817t+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+LnG6hW/p4rI0jBmxKTtgJLZKQrUnG++eWKRACtYSsEowSB+ieSh2jvq01ps5jRs6npLgxkZCB1+urMm3tMNS5rKEJddSkO4HIfZvWyfT44xbM08MYpsq238vb9PuNdTLZn5Ra9PuNdWfFwQw/EZJ2lPH+0V76ruL8kVNNViS6M/wAor31UcX4w7qobKpLcU+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+YSfNU83Q4sktXDILNJKg5HmoWkhogk9fZT246S4XDuT9VCW8NeSkgeaisV4OAAHNThhjijUSicnJ2wVdYTrlxhyEJDmlwJA7Oe9aFqKF26RGwMuA799VbrLMCMy4lsLLjoRq7M1dirJAVnZQrN1OZ2oE4w1QtmUtoxcm8jBBI+o11TNJ0cQqTjGHF+411V4viYcaq1+SjcRh50/2qvfVJR++HNXrir786P7RXvNUFfjKolyQlyLmlzmoicKweunA9VIraHDZdOPKmZ3FOJoIjCd6kbqLOVCpmdyaAOJpBzNKedIDvTAXO1MBp6Rk4NLpSFcqQCAEinnZOB11x2G3VTT9lMBFKqJSt6Uk5pmrBNIQuPEJp6djmogvAI7akB8agYquY81W7cRlVUiASMmrkDSkKIqvL8TZ0S/zImu6j8jSgOfRn3VmbQ/qtzW++Mc608xIft7jWc6xpqjbbBBgxykrLwKs5JwB3bVf0OeOFNyOvmg5OkQtTC2DhRHfTzOJx9+c9CaKi1QUq0eDgrznBWcEHsoVdYCIb6W2JGvOdaT+Yc8s9ddfD1OPM6iZ5Qob4Zt5bx85xRSyT8uFKiee2aApYUT5VG7PbtTgcJOBV80qK2lQY4ke/8ARGXOyQjf11esr/TxU5O4oXxkgs8LZSNkvNk+un8LSEuoCQRnFcLqtsiZfi3wv8ESk44mc/vq/wC2urnsjitaerUf+yuqzF8TmR5f7Bk/d98dYcV7zVFeywavyxl6SrsdV7zVJ0eKFVRIrlyQu+XXFRIzRS2WdVyUXXFdFHb/ABjh9wq1IgRZpTFtsN0LCxlxSSBp6ySduw1KONtWiFAFKsmpTWpb4MigffJTmTzIAFRyuD1pTqiyAsdixj66FjkJxaMvtqG9StHxq6VFeiPFp9tTax1EU1OyhUaojQ9XPNNOdVKobUh5igKHI8qnKO9NSk5ztTlA91AULmk05266TfI2pc+N2UBQwoKc7io1EVOojUd+YqFYBVjsoEM05p6TmmE4PKuTSAfkZqzHzoIHXVM86Vb3QoIHXVeT4m3oP9yCHSAI6NJzjmarSbmm2JYS4nUl9RKgfzU9vr91QR5Kc4UrA5k91BJby7jcHJepSUjxG0jlpHIEf651Z0fT92e62OzmnpVLk1SeIGY85HgryXWCAfGTy7RUFxbjJKHor6VJcyS31o/hQRC44AyejVjfarMQCQ6EpUrSOajXdx9PHG7iZXK1uEYMZchwH83trR24JVJQy1ulHZ21nlz0RwmOwtIUrxRk4AFHrUfAWsOEhatnD2Duqnqcyxx35IKDmScYpD3DjzWQSVY27QM0E4Jh3MpTJWjo2hy181DzVsktRZjfRLQhaUjOnGQjz99SIMdhOEqAAGwrlZZa2myWJvHqS8gGW3jihK+WpOf+kiup8pSHeIEKQQdKcH1Guq7F8TD/AMn+wHIkNdPMQVYV0qtj5zVeMgzFtxkbrWoAVBMUE3SVqG3TL/7jRfhZLart0gH4tsqGfV9tUreVFbNU3BZaYbhoH3hkDI/TV3++rBVpztgCoWllOVk6s8hSPq1jA2NXzlS2HGNsmQorOVHYVZYII0nnVBrWtWnI2q/HbUjmM1HG3donOqK11tTFziltxICwMoXjdJrzx2M5GlLYd8VaDgg16odJTgc6wnGEcs3VDoGzqAT5xt8KszRTVmeSoEhJIwVVwZGRvmkRkgCnLPRnHMVlESY/q0hx2U3pUhQBzTgrO4V9VMBCO6uwadrUDuBT9XamgKISg86YphRORtVvKSKeACmnQUDVo3wRUfImiTrAWdQIqk5HVrIAzUWhNEaTnq2pXUIeRoII7CKelsAbg7U4tp54NKrCLcXqXJVcZabjKQhOCoYz1mqLMcNpxRF1Gt3fyUEbd+Kg0kZGcb8+qu30uNQx/s6GPVVye7K5aGeQ9VSklprCSPOKfoPWMd4qRUWS5EW8yyVhJCc9QJ6zWlui2wI6w/Ok9C3kgbuEfUK1KFXaQcsRm2UowEgZONt+uutMNuLpR5RJypZ5qPWa1EVA6PYDnmsuSEZ7yViU3HgDoXd4sVIeUlptXJLfWR20jk+Q8MLX6cUZu7Wq3BeQA2rPnzQDCSequXnxxUtkZcubJb3LFuJNxbJOc59xrqW3pxPaI7/ca6p4viQx8AqbDkLnyFJjrILqiDpO+5ohw6h2PNX0jK0BTZGSCOsVUlsOmdIKZDyQXVHAcIA3p0TpmJKHFSHlpBwUqcJBFZFkjqLu35NOJIQnUTyP1VOzLS6NSVA9mDQORqCtadWFc8K50kB5LYUgKwQc79lWYrjmUZ8EMzvE3Hk0KXAlesHB99W0PKIGNqENPIWNjkmr7CxpAztXUUYpbHPjkk3uEErOMk+islxYVPzmWwhRKEZ2HWT/AArSOPoZaU4tWEpFY2Y5Pky3Hky3Wwo7JSrAArF1DUTVD71RTbjuZ3bX7NOUy4rbol+zVa4XZ62AdPdJBWryW0qyTQZ3jC5KXpYlugHbJVk1nj93gtWG/IfDDmrOkjzin+Dug9fqrPRuIZrQU8ZhR+mSck+j11eicVPF9xDlxeDR8lZSNqlpofYfsJBp0nYH1U8sujfB9VWEP3JxIUmetSSMg4G/1VIHLof58v2U/Cq9cSHa/JWDTp/NzUng76sYbNTBy6jlNV7CfhTC/dxynH6NPwp64h2/yMMd5PNBp4jOEBWk0pcvvRdKZiujzjPRo5+qmeE3n9tHpaR8KfciPtfkVcdakZOAKYlKCnyd09VKZF5I/LEellPwrkruqlaenbVq2IDKQT9VNZIOSQdsDqd1JUrGFKVmowoHO3oqZ5t1pag4yU9xGKrkjnjHfXoY1WxqQ/J5Y2q5GWpDBGohGckdWaohYH8KsMhx4BtpKlEnqFEqrclRfgnXrdV5I7RR6G6ktpHVmq9stihD6J9JBUcnBo2xbmkoAA2Fc/J1MLqO4OHsgmtGRDKEgkAHl5iffisyWktHL6ggd/OtXc5bNot631eMcYSntNeTX2+yJUxSlKJ36uQrFkm5tEHhi3bN1b3oplJQ2rK9+vltXVkuDpbj99Y1rJyFZGefimuqeNUiGSKT2NJIH4U7/fV76YB3U+Ufwp3++ffUanEowDkk8gBua5j+TJ+C7HcBTocGRTXYLgX0sZWe3zVVSqWs+JHQE9qnN/UB9tWGzPQcgsp7sk1ojNbKXghpl4ObckteKW9ONhiiMWRIx+LUfdVGTfXbW14ROaC2QQD0Ssqz5iPtqyLk9MT0railpW6Aefpre+o+zVexjj0iUiSe48p3QtXijdIAwCKEXSa3bYDkhWCoDCR2miLrjjpBWScDArD8XT1eHdETlLJGB1Zxn4eqsG+TJZsjjoz0156TIW68oqcWcqJ93mqDfGB6DXBRUfG6zk0/uz1dVa1sTJIzeskEZ1KCfMKKM28lvAQMDY+jnQ6ODjY43zR6BOLDCEqSDhognvyaTZKKD3DTbrcZTKySlOCnPVRwIFCbNKzbZkhAClMoBwduRqgLtdHAXG3MozjKW8iq108sjtGbPNQlujTaBmn6Q8whzQEkEoOOvvrNR7lcX3Q2X8ZznKAKLo6aTGcjtO6VDCwrGfP9tVZMbxOpGjpIrNjk+Am4gmCvfYLGB6DVHo6tMR5Um2SlR1/fEqyhKxkKx1UBi3aUqUlmQy2EnOVAEEUdpyjrIZ2o5dAUDdSx0YfScZwc4qcRFqj9O0pDqMZOg5KfPVyBanXsPOZbT1ZG5pRxvUivcTQhWykg+ioXLdBVu7FaPfpAoqq3JRlRfIA7qz8yYHHVIZUejBxk/nVqyZu0rLsWOU3sV3LHbnZOWkKA6wFbeijUK2MsIAQgJFV4DStIURREOoSQhbiUZ61Gsyyzy/JmmSUFSEdWhnCU4z1VEpExaCppaPNmiqIsR1A0hLn9YGk8AQ2SptRT3GtCxJ7szPM09jzjjC5yBFCHMgoAJT2H/WKwS8uIK1HKick1qeMXw+/IdQ4FtuqV4xrIF86A2gcuZNV416Lpv2HuCkEcURd+peR/gVXV3A2o8RxzjYBe/wDhNdWiJnycmtkvo8Kkg5BQtXLz0kWdCbcLLiVpdGCVK3BqDPRT5rqvH+/KGD1eMf8A+VGYK3SZKCCXjnGaxOKNEYoNtSWXtmlpV3Ch10u0yEvTHty3hjy8HH1CqCor0ZCHUEhWeYomibMXBK2kBx1HlJPWO2obR3qyTheyZlbtd7pdY/gzsIoQFA+K2qrtuuXESWktMwU6By1NmiIvs7O8NPtU4X+aP5n/ANVT/kKq0h/Fld2Xrc/dHXCifFbQnGykZG/mNYzjuMqPdUuYOh4BQ842xWn+cEzrhqPpFAeKnn7vCQoxloUwSc9oPOlDItadUOWGSiY7pDkqPM0pdOwB89RKBBpAa30YrYQZe8UY81EWVHojqO56qDxlBK8nc9VF4LC5bqU7hvUAo1VOluaMScmkjX8PxZq4c5llZjOvR09E4U8s9fpq3bLVxRFDgXdUPhWMBZUkJ82nFG5zyYEJUgN4DbYSAkcwNh9lAPndg/iHPZrO88o7IueHXuEVRL+plbbz0dbZG41LJPmyedDYdwVGe8QcxpOad88e1pz2KGNym3pKlNpKUrOwUMVVPJrdmnBBwTizWWqZIUhaQrCQSeXOkZgpYBwQVE5Kj1moLW7oZWgfjCDp89UfnWyCQppwEf1DUdbSoryY25bI0sMlOdeFHkBtyq6ZbwGNKj/iArHp4tYG+hXsGnji9jsV7BprM0VPA34NBcZUoxHAlgjbdWvO3mrPtcs048XRiCkg4Ox8Q1XYfQ4jUg5SeVQyS1mjFBwVUaW2SAtkoGM4wKzFwj8WyJbmHIrTWo6EBawQO8jGauw5Zju7+TRqXMCYJloGsIGVgDJx21LHP7a9FeXHUjOwkcWRiMOR3P7zij9ZBP10fj3W/JRpehsHzPk+9NCvnVEH5yfVQ6+8ZmNDUmKAlxQ8rsq2GTU6RVLHpVtGUvEKR4c8zJcDLKXCcE5z6KF4tzfi5W4R2HANUZk5+Y+px1xSlKOck1AkKO+9a4waRRPLqldG24QcjfOGKlprSTrAOon8w11DOB1H52Qk5/Wf+NVdU4qkVTds1I6R26ylKGGxJcB8wVzq4070rxUFBCBnAPXviqFwcBuD8ZJwkOrUrB7VGiNuSNYUoDGyj3YrDJ7m1cF9+CFttNq3SlOVq/1/rep40TSpBSAEqVj0UkZ4LOHPzhtv6aKtNABvbyRt5yKaVlbk0AZcFLL2yE4VuNqh8HT1oFGLsgBttY561ChmTjrrLkjUqNWOTcSHwdH6ApDGQRgo2qbJ76A8R3lUVrwVhZDrnlKH5o+NKEXJ0iUpUrHG3cJXV9dvCUsyiSApCiFZHZnY9e3ZWIvtp+Rrw9ADpdDeMLKcZBGasRUJMxtxw4BUCFdY32NHrvw6/PmKmqe1l3BOfqrsyzQ001ucqHTz17O0ZWBEckPpbQkkqOK9HstoiNoRFcAwkZPao0Nsll8FWhWgFeesVqlxQ0jWcakjmKyTyajfjx6P2NuTvStpYzkJAGD2dVDPBG+xNWVr8bq9VJqzWCctTs0RTSoreBtn80eqkctza2/F8VQ3Se+rQJpwz2iopjtkFtlpbeCXBhSThQ7Ku3G2MqX4U2gaHD42Oo0GuKVR30yE8l7Kx20bsk5EllUZ05SsY81XJJqglda0UBBb/RFL4A1+iKvOtKZdU2rmk+um1S9hain4C3+iKY8z4PpUnyeR7qv0jiEuIKFDY00NSZSGFAUQgofUsIaURnmeoChZCmiWl808u+tBZAPBOkPNZ+qtHT4tc6K8+TRCyjfbfCh29yXgIWgZzjZR81eV3KWqUtRJzv1Vvvui3ApaYiIVjYqIBrzZZznfnW/txjL7UYHOUo7srYyqrqG0KZCU4ye04qsRg1wWUnnVj3Ko7Gj4KRp4uhD95y/dqrqj4HWTxdCH7z/xqrqEKXJoZa0puc3rJeXv/iNX2JAQ2hAO5GpZqhMbT8oy3CR+PX6fGO1OitLew4rKUZ59vdXOk9zoRWyNFCVrWnONKd81oI6gpAXzA6++s5BC3FacaG08+80fSoJQGxsOvFTgynIireFDoWQRvqJ27KFEgJKjkADfailyQpx/JwltsUImShkpQQANhir8PRvqMlvgxdZ9Qj0mKl8mNdltMBZVnCEalZ2IPUK8/mTPD7g47qODsM9nb76LX6aW4hQMgOKJUc9g2H1j1Vl0L6NtOeaufm2rRnwY8c9MEUfTupzZ8Pcyu7ZYdf0OhKBjGmtnDv8AFDDQkFSSUjfTkZ6689U8rpFKJ3Joq0tMyF0R8vykkdRHOq1iTaTNs8zhFtOmehtXGGSHGlk/4TV1NyZlANEkBW2rsrDQenDIGvJTzx11fZfyRudXfXTh9Ow1e55fN9e6tSa229GqcYjh4NeMVkZxnYioVxVLWegW3t1OAg484oUbgsqQvSdaEhOc1PHuEpTo5EHnkVJfT8Ud9KK39Yyzelzf9BOJAW64pEgdErmkoOUn7aWRbn4+VFOpA/OFImapEtKdyAFZ37qNNP6k9oIrFn6DHLdKjs9H9SyLZu/2ZeayH4biOsDIoVaZnQvpyeRrbyLWxJ1FvDaiN8DY1lZHBlwiOKdivofTnOlQ0n18q5U8E8ezPS9P1MMkf2aOakPxW5ST1AKocPPV2xqeegLiy2HGlDbCxXeAJH531VVkg3uRtRbiyn6aUVZ8BGfK+qu8B/rfVVeiRLXEoyGA+nHJQ5EUStwU1CaQoYUBv66j8C/rVIlS2zhSfFAABB51u6KLjN2ZuplqjsYb7oS1LuKARsEbViVq3Nekcb21yRDExCSot7KwOQrzhbZCsVrkqk7M/hERNJjJp+jO1OS31HnRZGg3wMMcXwf+J/41V1S8FJ08WwtuXSb/APDVXU0yMluerjg22SSJDnhRU6ekUAsYydz1VYHCduTgASQByGpO1Goqk+CsjO+hPuqUkDmapcIeg7k/YKasURogpS9tyGRtUybYwlQVodOOokVfBB5GuKgOZxTUYrhC1S9g5+1MSCrWHhqG+CKHr4Rt6+fhPP8ATTWhBB3BpCtPIkVbDJKG0XRnzYMeZ3kVmRm/c7s05IQ8JukHPiupH2VVV9yrh9RBIuH0yPhW5GMZzTHXChpam0hawklKc41HspSm5O2WY4LHHTDZGGP3JeHTv/6j9Mj4VPD+5jYoTvSsieVAY8Z1B+ykVxxe03UWtXC6hLU30oa8KTnT25xirJ43cQ9dWXbboctkRL609LnUogEp5dWcZ7qE2t0OUdSqXBMjgi1IGEtyvbTSngm1n+Tle2mhivup2scPJuAaJmFejwPWNQPbn9HHXWjF8zwkb70HKGZPRauxOrGat/kZV5Mj6DpudCKKeDban8yV9ImpE8JwEkEJlbf101RtnHYu8i3xIMHpJElBckjpPFiozzJxue7zU+Bx7Ck8USrFJa8GcadU2y6pYKXSDjHcT1U+/l9gug6ZcQRc+a0HXr0yc4I8tPXVpFoZbwAiRtj85PVWfY+6Ow5w+q5LgL6dUsxWIza9SnVYSeeNudWYPGz6boi3Xuzu2x55suMkrCwvAyRt17VF5cj5ZZHpcUfjFB3wFvfCHhk5zqTXGAgjGH/aTWfsfGtwvzTsiHYwtgIWUESkFWoAkJUnmnJGM99QI44vbl0dtiOF1GWy2HFteFJyEnG+cY6xVT+7k0RuCqLNIi1toJIEg57VJrjbGett/wBpNZ5PHU1+7TIEW0MrMR7olqcmobJ3IyArny6qS68fSbfcblGatAfatoSp5wyAjYjsI91Q0R9E9c35NF8mM/q3/aTXfJjP6t/2k1Zts9u52yNPaSUtyGkuJCuYBGasa09oo0x9C1T9g/5NZ/Vv+0mkNrYUMFt8/wCJNEiQOdcFA8iKaSTtINUn5Ba7PGdaU0tl4pWMEFSdxWdX9y+wLUVYnDPUHk/CtsSBzOK4EHkak3fIla8mHH3K+Hwc4n/TI+Fd/ss4f54n/TI+FbgqSOulztSC37MXH4Bs9keTcIol9Mz5PSOJKdxpOQB2GurU3JSTAcAOeXvFdUkG/kmi/kjP7tPuqWs01fgnLXgbh6LxNQeIzjrxVtu7ocIHg7gz/amqtcL5J9rJ6DVdWcncUW6DITGWVKfUM9Gl05A7+yhb3H0dpwoFvcVj/wCwfhQ5wXLBYskuEbeurDjj5koUr5Md8Xq8IO/1VAn7pDBb1uWp1Hd4USfdQpwfDB4si5Rv6SsAfumwv6Od/wAyfhTFfdRhJ5W14n/9J+FS29kdMvRo12CQrjlu/dK30CIhY0b6s5Jz2YobM4PmybnxDKD7ITdYwZaBzlJ23O3dQo/dVi4yLS8f+aPwpqPurRlHBs7w/wCa/hTtexaZegs7wDHVYCyhDIuioCIpf307Yyrlz2xnsowLK+OCTY9bfTmCY2vfTq0ac9uKyjf3Uoq16VWl5P8AzJ+FEW+O4zqNaILhH/6D8KjLJGPLJxxZJcIhtPA1xsEi3TrZKZRIbb6Oc0ono3056ttjj3Dvy/8A2fJmPX1U9xB8PkB+K40TrZUCrB/6htUw43Z/YHP8wfhTVccspGfk93/MH4VD+Rj9ln8bN/1KEP7nE1jhpMNU5pu4R5xlxn0ZKQdKRg5H9X3UQjcL36dfWLtfZ8ZbkJtQitx0EJCyPKOfR6qqyPuisRyAbY6rP/2T8KHp+65GMnoPkZ4HOM+F/wAKsjOMt0yuWLJHlBaz8IXWPxU1eZi4DIbQpLiYSFI6ckc1A7defRReJYZEfjWbfFONliRGSylAzqBGnc7Y6qzEn7qceOlCvkh5WvPKUdsY7u+q/wDtejf0K/8A5v8AhUk01aZFwmnTQRPBV1Zv1xuDTNmlJlyC6jwxpS1N7k7dnP6hUly+56brcb3LlKYJmoT4IoZ1MrA5nuOPVQr/AGvxf6Ff/wA3/Ck/2vxf6Ff/AM3/AApi0y9HoFkjzYlojRp62lyGUBCltZ0qxsDv3YohXl/+1+L/AEK//m/4Uo+69GUQkWR8k8gJR3+qlQVL0en11BbPc3bnBRKegOxA4kFKFvEq37Rtir+pHYv2zQlYnaLddVXKOxXtmu1I7F+2fjT0itlquqt4nYv2zS6Uf1/bPxo0hbG3L8gc9HvFdUU9KRCcwVdXNRPWK6mlQ0CmowKSoDyjXeDrQ5gJ3I2ztXIkhBCN8nlirCEKW3pkKz3CqFii2b02kYSDwNfJV7kTbk+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/eHOf6NSWZwt6EqOAdt60BW2BkqTjGc551jeDfY1rqK5MPcIctRTiM6fMg1nV2+am4lXgb+NXPoz8K9a1MhBUVoAAyTmnNuMqUpKXE5TnI7MbGtWJSiqoz5cinX4MPAZYTFxNgqcIUdJUg7bCpuhsiucDHoNbN51osgoWkggEEddV0I1nI33oeRw2ojpWR6mzJGJYT/NFD0mk8A4dPNhQ/wARrahvCab0AJ3FHf8AwLtL2Y1Fo4feWlCGnCpRwAlZya1nDvBdvt0tNwVHUl1A+9pWrOnvxRW1Q20Ol8oSNOyTjromTvWnG3JWzPk+10iZJztWYlxZRefS2h9bapKVqdWh04HjeKUpI1AbYKcbYzyrSJNZ2dc5rb9yCZqm+hebQ2nU34iD0eTgpyfKVuTiriktRY+JOZbUpbySjwZaOkDYTpGNs+Lg5yFb+eqxiyfBU+CszUTOgcEtTil4UejIABJwTrwRp5Ds5VYTOlquDURme49GW+EeFBCM7tuEpzjScFKDnHXg01qXc2Le3I8KekLcS8SFtIOnSrAICUgnbfvoAZPi3RMhuO6mQ/FabT9+bUolaembJCgN9QSFbjmPSKL2dlxtUnSHkxCsdAh4qKxt4x8bcDPIHsO1DXp04OpYt108LSst5fUhCw2orA0+KAMEZ7xjmM0StE+RNlTUvtraLCkI6JQ8lWnfB6xnkaBFyenEJw+b3iurp5/AnPR7xXUmNAVhCekUvrJ3og0EBORVAbctqdrWOSj66jFUa3PYluU5qBEW+4oBKBmvHOIL47dZbrqlZGcJHYK9ZfZalI0SGkPJ/RcSFD66pmxWc87TC/y6PhQ92QlPY8UBJOa7rr2v5Bsw/wDiYP8AlkfCu+QbN/RMH/LI+FMqs8TPM0pyEmva/kGzf0TB/wAsj4V3yDZv6Jg/5ZHwoCzxdI1t56xUrCMsryORr2MWKzjlaYQ/5dHwpRZLSBgWuGM9kdHwqLJJnmEMa2Wl53SvHooulsFtON9JIrdJs9rQMJtsRPXswkfZUgt8JOwhsDzNJ+FVSiWxmZG3t5UUr6jWnahMrZaXpwWwQADtg1ZTDipOUxmge5AqUJCRgAAd1JRfsJST8FMW+NgDottOjmeXZTlRI2rV0fjZJ59pyat4HZSYHYKGn7IpoHGHHTsGwMDHo/0KlZabaTpQkAVc0J/RHqrtCf0R6qocG/JapJLZFckVwIO32VY0p/RHqrgkA5AAIo7X5E5l5psNsBGN8b+enDvql0i/01euu6Rf6avXW9KlRlbt2EU1IB14oV0rn6avXS9M7+sX7RpiC4wR2GlSop2oP0zv61ftGu6d79av2jTEGwrrxTgaB9O9+tX7RrvCHv1zntGgApPP4E56PeK6hSnnVJ0qcWQeoqNdS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2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Addressing Tardies</a:t>
            </a:r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600200"/>
            <a:ext cx="3535363" cy="4586288"/>
          </a:xfrm>
          <a:noFill/>
        </p:spPr>
      </p:pic>
      <p:sp>
        <p:nvSpPr>
          <p:cNvPr id="65540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mtClean="0"/>
              <a:t>Start on Time!</a:t>
            </a:r>
          </a:p>
          <a:p>
            <a:r>
              <a:rPr lang="en-US" altLang="en-US" smtClean="0"/>
              <a:t>Randy Sprick</a:t>
            </a:r>
          </a:p>
        </p:txBody>
      </p:sp>
      <p:sp>
        <p:nvSpPr>
          <p:cNvPr id="65541" name="TextBox 9"/>
          <p:cNvSpPr txBox="1">
            <a:spLocks noChangeArrowheads="1"/>
          </p:cNvSpPr>
          <p:nvPr/>
        </p:nvSpPr>
        <p:spPr bwMode="auto">
          <a:xfrm>
            <a:off x="228600" y="5181600"/>
            <a:ext cx="449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http://</a:t>
            </a:r>
            <a:r>
              <a:rPr lang="en-US" altLang="en-US" dirty="0" err="1"/>
              <a:t>www.safeandcivilschools.com</a:t>
            </a:r>
            <a:r>
              <a:rPr lang="en-US" altLang="en-US" dirty="0"/>
              <a:t>/products/</a:t>
            </a:r>
            <a:r>
              <a:rPr lang="en-US" altLang="en-US" dirty="0" err="1"/>
              <a:t>program_previews.php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58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Webinar on using data to improve student engagement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fb.me/4vHawmKtz</a:t>
            </a:r>
            <a:r>
              <a:rPr lang="en-US" dirty="0" smtClean="0"/>
              <a:t> </a:t>
            </a:r>
          </a:p>
          <a:p>
            <a:r>
              <a:rPr lang="en-US" dirty="0"/>
              <a:t>Webinar for increasing student engagement through real world projects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bit.ly/1K5ZplN</a:t>
            </a:r>
            <a:r>
              <a:rPr lang="en-US" dirty="0" smtClean="0"/>
              <a:t> </a:t>
            </a:r>
          </a:p>
          <a:p>
            <a:r>
              <a:rPr lang="en-US" dirty="0" smtClean="0"/>
              <a:t>Assessing school </a:t>
            </a:r>
            <a:r>
              <a:rPr lang="en-US" dirty="0"/>
              <a:t>climate webinar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bit.ly/1IRJgBH</a:t>
            </a:r>
            <a:endParaRPr lang="en-US" dirty="0" smtClean="0"/>
          </a:p>
          <a:p>
            <a:r>
              <a:rPr lang="en-US" dirty="0"/>
              <a:t>Online </a:t>
            </a:r>
            <a:r>
              <a:rPr lang="en-US" dirty="0" smtClean="0"/>
              <a:t>survey</a:t>
            </a:r>
            <a:r>
              <a:rPr lang="en-US" smtClean="0"/>
              <a:t>: student hope</a:t>
            </a:r>
            <a:r>
              <a:rPr lang="en-US" dirty="0"/>
              <a:t>, engagement, belonging, and classroom management.... </a:t>
            </a:r>
            <a:r>
              <a:rPr lang="en-US" dirty="0">
                <a:hlinkClick r:id="rId6" tooltip="http://fb.me/2bX9tbQh4"/>
              </a:rPr>
              <a:t>http://fb.me/2bX9tbQh4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algebra in middle and high </a:t>
            </a:r>
            <a:r>
              <a:rPr lang="en-US" dirty="0" smtClean="0"/>
              <a:t>school </a:t>
            </a:r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buff.ly/1CqNf2c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85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Your Teams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will you prepare your staff? </a:t>
            </a:r>
            <a:endParaRPr lang="en-US" dirty="0" smtClean="0"/>
          </a:p>
          <a:p>
            <a:r>
              <a:rPr lang="en-US" dirty="0"/>
              <a:t>See </a:t>
            </a:r>
            <a:r>
              <a:rPr lang="en-US" dirty="0" smtClean="0"/>
              <a:t>examples and action plan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1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Where are you?</a:t>
            </a:r>
          </a:p>
        </p:txBody>
      </p:sp>
      <p:sp>
        <p:nvSpPr>
          <p:cNvPr id="68611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Complete</a:t>
            </a:r>
          </a:p>
          <a:p>
            <a:pPr lvl="1"/>
            <a:r>
              <a:rPr lang="en-US" altLang="en-US" dirty="0" smtClean="0"/>
              <a:t>Classroom management self-assessment</a:t>
            </a:r>
          </a:p>
          <a:p>
            <a:pPr lvl="1"/>
            <a:r>
              <a:rPr lang="en-US" altLang="en-US" dirty="0" smtClean="0">
                <a:hlinkClick r:id="rId3"/>
              </a:rPr>
              <a:t>http://www.pbis.org/pbis_resource_detail_page.aspx?Type=4&amp;PBIS_ResourceID=164</a:t>
            </a:r>
            <a:r>
              <a:rPr lang="en-US" altLang="en-US" dirty="0" smtClean="0"/>
              <a:t> </a:t>
            </a:r>
          </a:p>
          <a:p>
            <a:r>
              <a:rPr lang="en-US" altLang="en-US" dirty="0" smtClean="0"/>
              <a:t>Free training on active supervision (limited time only)</a:t>
            </a:r>
          </a:p>
          <a:p>
            <a:pPr lvl="1"/>
            <a:r>
              <a:rPr lang="en-US" altLang="en-US" sz="1300" dirty="0" smtClean="0">
                <a:hlinkClick r:id="rId4"/>
              </a:rPr>
              <a:t>https://www.irised.com/freecourse&amp;?utm_source=IRIS+Educational+Media+Mailing+List&amp;utm_campaign=9d73acd430-FREEprog_SysSupEvElem_8_5_2014&amp;utm_medium=email&amp;utm_term=0_cb7ab95a8b-9d73acd430-291122974#.U-U6UPldWSq</a:t>
            </a:r>
            <a:r>
              <a:rPr lang="en-US" altLang="en-US" sz="1300" dirty="0" smtClean="0"/>
              <a:t> 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40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Videos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Michael Kennedy </a:t>
            </a:r>
            <a:r>
              <a:rPr lang="en-US" dirty="0" smtClean="0">
                <a:hlinkClick r:id="rId3"/>
              </a:rPr>
              <a:t>http://vimeo.com/channels/129830</a:t>
            </a:r>
            <a:endParaRPr lang="en-US" dirty="0" smtClean="0"/>
          </a:p>
          <a:p>
            <a:pPr lvl="1"/>
            <a:r>
              <a:rPr lang="en-US" dirty="0" err="1" smtClean="0"/>
              <a:t>Fruita</a:t>
            </a:r>
            <a:r>
              <a:rPr lang="en-US" dirty="0" smtClean="0"/>
              <a:t> Monument</a:t>
            </a:r>
          </a:p>
          <a:p>
            <a:pPr lvl="1"/>
            <a:r>
              <a:rPr lang="en-US" dirty="0" smtClean="0"/>
              <a:t>Consistent</a:t>
            </a:r>
          </a:p>
          <a:p>
            <a:r>
              <a:rPr lang="en-US" dirty="0" smtClean="0"/>
              <a:t> Scott’s Pride </a:t>
            </a:r>
            <a:r>
              <a:rPr lang="en-US" dirty="0" smtClean="0">
                <a:hlinkClick r:id="rId4"/>
              </a:rPr>
              <a:t>https://sites.google.com/a/ddouglas.k12.or.us/scotspride/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02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more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000" dirty="0" smtClean="0"/>
              <a:t>Sample Lesson plans</a:t>
            </a:r>
          </a:p>
          <a:p>
            <a:pPr lvl="1">
              <a:lnSpc>
                <a:spcPct val="90000"/>
              </a:lnSpc>
            </a:pPr>
            <a:r>
              <a:rPr lang="en-US" altLang="en-US" sz="4000" dirty="0" smtClean="0">
                <a:hlinkClick r:id="rId3"/>
              </a:rPr>
              <a:t>http</a:t>
            </a:r>
            <a:r>
              <a:rPr lang="en-US" altLang="en-US" sz="4000" dirty="0">
                <a:hlinkClick r:id="rId3"/>
              </a:rPr>
              <a:t>://www.pbismaryland.org/</a:t>
            </a:r>
            <a:r>
              <a:rPr lang="en-US" altLang="en-US" sz="4000" dirty="0"/>
              <a:t> </a:t>
            </a:r>
          </a:p>
          <a:p>
            <a:pPr lvl="1"/>
            <a:r>
              <a:rPr lang="en-US" sz="4000" dirty="0" smtClean="0">
                <a:hlinkClick r:id="rId4"/>
              </a:rPr>
              <a:t>http://www.hankbohanon.net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More Video Example</a:t>
            </a:r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vimeo.com/groups/pbisvideos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3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latin typeface="Times New Roman" pitchFamily="18" charset="0"/>
              </a:rPr>
              <a:t>“Systematic Analysis and Model Development for High School Positive Behavior Support” Institute for Education Science, U.S. Department of Education, Submitted with the University of Oregon. Awarded 2007.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smtClean="0">
                <a:latin typeface="Times New Roman" pitchFamily="18" charset="0"/>
              </a:rPr>
              <a:t>	(Q215S07001)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latin typeface="Times New Roman" pitchFamily="18" charset="0"/>
              </a:rPr>
              <a:t>“Character Education: Application of Positive Behavior Supports” to U.S. Department of Education, Safe and Drug Free Schools. Awarded 2007. (R324A070157)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smtClean="0"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" pitchFamily="18" charset="0"/>
                <a:cs typeface="Arial" pitchFamily="34" charset="0"/>
              </a:rPr>
              <a:t>Thank you!</a:t>
            </a:r>
            <a:endParaRPr lang="en-US" altLang="en-US" sz="2400">
              <a:latin typeface="Times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84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Supports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Defusing Disruptive Behavior in the Classroom</a:t>
            </a:r>
          </a:p>
          <a:p>
            <a:pPr lvl="1" eaLnBrk="1" hangingPunct="1">
              <a:defRPr/>
            </a:pPr>
            <a:r>
              <a:rPr lang="en-US" dirty="0" smtClean="0"/>
              <a:t>Geoff Colvin </a:t>
            </a:r>
            <a:r>
              <a:rPr lang="en-US" dirty="0" smtClean="0">
                <a:hlinkClick r:id="rId3"/>
              </a:rPr>
              <a:t>http://www.lookiris.com/store/K-12_Professional_Development/Defusing_Disruptive_Behavior_in_the_Classroom/</a:t>
            </a:r>
            <a:r>
              <a:rPr lang="en-US" dirty="0" smtClean="0"/>
              <a:t> </a:t>
            </a:r>
          </a:p>
          <a:p>
            <a:pPr eaLnBrk="1" hangingPunct="1">
              <a:defRPr/>
            </a:pPr>
            <a:r>
              <a:rPr lang="en-US" dirty="0" smtClean="0"/>
              <a:t>Classroom management training</a:t>
            </a:r>
          </a:p>
          <a:p>
            <a:pPr lvl="1" eaLnBrk="1" hangingPunct="1">
              <a:defRPr/>
            </a:pPr>
            <a:r>
              <a:rPr lang="en-US" dirty="0" smtClean="0">
                <a:hlinkClick r:id="rId4"/>
              </a:rPr>
              <a:t>http://pbismissouri.org/class.html</a:t>
            </a:r>
            <a:r>
              <a:rPr lang="en-US" dirty="0" smtClean="0"/>
              <a:t> </a:t>
            </a:r>
          </a:p>
          <a:p>
            <a:pPr eaLnBrk="1" hangingPunct="1">
              <a:defRPr/>
            </a:pPr>
            <a:r>
              <a:rPr lang="en-US" dirty="0" smtClean="0"/>
              <a:t>The FAST Method </a:t>
            </a:r>
          </a:p>
          <a:p>
            <a:pPr lvl="1" eaLnBrk="1" hangingPunct="1">
              <a:defRPr/>
            </a:pPr>
            <a:r>
              <a:rPr lang="en-US" dirty="0" smtClean="0">
                <a:hlinkClick r:id="rId5"/>
              </a:rPr>
              <a:t>http://www.lookiris.com/store/K-12_Professional_Development/The_FAST_Method_ONLINE/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477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Supports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IRIS Online Modules</a:t>
            </a:r>
          </a:p>
          <a:p>
            <a:pPr lvl="1" eaLnBrk="1" hangingPunct="1">
              <a:defRPr/>
            </a:pPr>
            <a:r>
              <a:rPr lang="en-US" dirty="0" smtClean="0">
                <a:hlinkClick r:id="rId2"/>
              </a:rPr>
              <a:t>http://iris.peabody.vanderbilt.edu/resources.html</a:t>
            </a:r>
            <a:endParaRPr lang="en-US" dirty="0" smtClean="0"/>
          </a:p>
          <a:p>
            <a:pPr>
              <a:defRPr/>
            </a:pPr>
            <a:r>
              <a:rPr lang="en-US" sz="2800" b="1" dirty="0" err="1" smtClean="0"/>
              <a:t>Rti</a:t>
            </a:r>
            <a:r>
              <a:rPr lang="en-US" sz="2800" b="1" dirty="0" smtClean="0"/>
              <a:t> Action Network Article Behavior and Academics</a:t>
            </a:r>
          </a:p>
          <a:p>
            <a:pPr lvl="1">
              <a:defRPr/>
            </a:pPr>
            <a:r>
              <a:rPr lang="en-US" sz="2400" dirty="0" smtClean="0">
                <a:hlinkClick r:id="rId3"/>
              </a:rPr>
              <a:t>http://www.rtinetwork.org/Learn/Behavior/ar/Integrating-Behavior-and-Academic-Supports-Within-an-RtI-Framework-General-Overview</a:t>
            </a:r>
            <a:endParaRPr lang="en-US" sz="2400" dirty="0" smtClean="0"/>
          </a:p>
          <a:p>
            <a:pPr>
              <a:defRPr/>
            </a:pPr>
            <a:r>
              <a:rPr lang="en-US" dirty="0" smtClean="0"/>
              <a:t>National Center on PBIS</a:t>
            </a:r>
          </a:p>
          <a:p>
            <a:pPr lvl="1">
              <a:defRPr/>
            </a:pPr>
            <a:r>
              <a:rPr lang="en-US" dirty="0" smtClean="0">
                <a:hlinkClick r:id="rId4"/>
              </a:rPr>
              <a:t>http://www.pbis.org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Association of Positive Behavior Support</a:t>
            </a:r>
          </a:p>
          <a:p>
            <a:pPr lvl="1">
              <a:defRPr/>
            </a:pPr>
            <a:r>
              <a:rPr lang="en-US" dirty="0" smtClean="0">
                <a:hlinkClick r:id="rId5"/>
              </a:rPr>
              <a:t>http://www.apbs.org</a:t>
            </a:r>
            <a:r>
              <a:rPr lang="en-US" dirty="0" smtClean="0"/>
              <a:t>  </a:t>
            </a:r>
          </a:p>
          <a:p>
            <a:pPr>
              <a:defRPr/>
            </a:pPr>
            <a:r>
              <a:rPr lang="en-US" dirty="0" smtClean="0"/>
              <a:t>CASEL – SEL Center</a:t>
            </a:r>
          </a:p>
          <a:p>
            <a:pPr lvl="1">
              <a:defRPr/>
            </a:pPr>
            <a:r>
              <a:rPr lang="en-US" dirty="0" smtClean="0">
                <a:hlinkClick r:id="rId6"/>
              </a:rPr>
              <a:t>http://casel.org/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/>
              <a:t>Direct behavior rating</a:t>
            </a:r>
          </a:p>
          <a:p>
            <a:pPr lvl="1">
              <a:defRPr/>
            </a:pPr>
            <a:r>
              <a:rPr lang="en-US" dirty="0" smtClean="0">
                <a:hlinkClick r:id="rId7"/>
              </a:rPr>
              <a:t>http://www.directbehaviorratings.com/cms/</a:t>
            </a:r>
            <a:r>
              <a:rPr lang="en-US" dirty="0" smtClean="0"/>
              <a:t> </a:t>
            </a:r>
          </a:p>
          <a:p>
            <a:pPr lvl="1" eaLnBrk="1" hangingPunct="1"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865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one thing you can do, that would make everything else more effective for your school(s) related to the school environment?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200" dirty="0">
                <a:latin typeface="Arial"/>
                <a:cs typeface="Arial"/>
              </a:rPr>
              <a:t>Allen, J., Gregory, A., </a:t>
            </a:r>
            <a:r>
              <a:rPr lang="en-US" sz="1200" dirty="0" err="1">
                <a:latin typeface="Arial"/>
                <a:cs typeface="Arial"/>
              </a:rPr>
              <a:t>Mikami</a:t>
            </a:r>
            <a:r>
              <a:rPr lang="en-US" sz="1200" dirty="0">
                <a:latin typeface="Arial"/>
                <a:cs typeface="Arial"/>
              </a:rPr>
              <a:t>, A., </a:t>
            </a:r>
            <a:r>
              <a:rPr lang="en-US" sz="1200" dirty="0" err="1">
                <a:latin typeface="Arial"/>
                <a:cs typeface="Arial"/>
              </a:rPr>
              <a:t>Lun</a:t>
            </a:r>
            <a:r>
              <a:rPr lang="en-US" sz="1200" dirty="0">
                <a:latin typeface="Arial"/>
                <a:cs typeface="Arial"/>
              </a:rPr>
              <a:t>, J., </a:t>
            </a:r>
            <a:r>
              <a:rPr lang="en-US" sz="1200" dirty="0" err="1">
                <a:latin typeface="Arial"/>
                <a:cs typeface="Arial"/>
              </a:rPr>
              <a:t>Hamre</a:t>
            </a:r>
            <a:r>
              <a:rPr lang="en-US" sz="1200" dirty="0">
                <a:latin typeface="Arial"/>
                <a:cs typeface="Arial"/>
              </a:rPr>
              <a:t>, B., &amp; </a:t>
            </a:r>
            <a:r>
              <a:rPr lang="en-US" sz="1200" dirty="0" err="1">
                <a:latin typeface="Arial"/>
                <a:cs typeface="Arial"/>
              </a:rPr>
              <a:t>Pianta</a:t>
            </a:r>
            <a:r>
              <a:rPr lang="en-US" sz="1200" dirty="0">
                <a:latin typeface="Arial"/>
                <a:cs typeface="Arial"/>
              </a:rPr>
              <a:t>, R. (2013). </a:t>
            </a:r>
            <a:r>
              <a:rPr lang="en-US" sz="1200" dirty="0" smtClean="0">
                <a:latin typeface="Arial"/>
                <a:cs typeface="Arial"/>
              </a:rPr>
              <a:t>Observations </a:t>
            </a:r>
            <a:r>
              <a:rPr lang="en-US" sz="1200" dirty="0">
                <a:latin typeface="Arial"/>
                <a:cs typeface="Arial"/>
              </a:rPr>
              <a:t>of effective teacher</a:t>
            </a:r>
            <a:r>
              <a:rPr lang="en-US" sz="1200" dirty="0" smtClean="0">
                <a:latin typeface="Arial"/>
                <a:cs typeface="Arial"/>
              </a:rPr>
              <a:t>–	student </a:t>
            </a:r>
            <a:r>
              <a:rPr lang="en-US" sz="1200" dirty="0">
                <a:latin typeface="Arial"/>
                <a:cs typeface="Arial"/>
              </a:rPr>
              <a:t>interactions in secondary </a:t>
            </a:r>
            <a:r>
              <a:rPr lang="en-US" sz="1200" dirty="0" smtClean="0">
                <a:latin typeface="Arial"/>
                <a:cs typeface="Arial"/>
              </a:rPr>
              <a:t>school </a:t>
            </a:r>
            <a:r>
              <a:rPr lang="en-US" sz="1200" dirty="0">
                <a:latin typeface="Arial"/>
                <a:cs typeface="Arial"/>
              </a:rPr>
              <a:t>classrooms: Predicting student achievement with the </a:t>
            </a:r>
            <a:r>
              <a:rPr lang="en-US" sz="1200" dirty="0" smtClean="0">
                <a:latin typeface="Arial"/>
                <a:cs typeface="Arial"/>
              </a:rPr>
              <a:t>classroom 	assessment </a:t>
            </a:r>
            <a:r>
              <a:rPr lang="en-US" sz="1200" dirty="0">
                <a:latin typeface="Arial"/>
                <a:cs typeface="Arial"/>
              </a:rPr>
              <a:t>scoring system—secondary</a:t>
            </a:r>
            <a:r>
              <a:rPr lang="en-US" sz="1200" i="1" dirty="0">
                <a:latin typeface="Arial"/>
                <a:cs typeface="Arial"/>
              </a:rPr>
              <a:t>. School </a:t>
            </a:r>
            <a:r>
              <a:rPr lang="en-US" sz="1200" i="1" dirty="0" smtClean="0">
                <a:latin typeface="Arial"/>
                <a:cs typeface="Arial"/>
              </a:rPr>
              <a:t>Psychology </a:t>
            </a:r>
            <a:r>
              <a:rPr lang="en-US" sz="1200" i="1" dirty="0">
                <a:latin typeface="Arial"/>
                <a:cs typeface="Arial"/>
              </a:rPr>
              <a:t>Review, 42</a:t>
            </a:r>
            <a:r>
              <a:rPr lang="en-US" sz="1200" dirty="0">
                <a:latin typeface="Arial"/>
                <a:cs typeface="Arial"/>
              </a:rPr>
              <a:t>(1), 76–98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r>
              <a:rPr lang="en-US" sz="1200" dirty="0" err="1">
                <a:latin typeface="Arial"/>
                <a:cs typeface="Arial"/>
              </a:rPr>
              <a:t>Benbenishty</a:t>
            </a:r>
            <a:r>
              <a:rPr lang="en-US" sz="1200" dirty="0">
                <a:latin typeface="Arial"/>
                <a:cs typeface="Arial"/>
              </a:rPr>
              <a:t>, R., Astor, R. A., </a:t>
            </a:r>
            <a:r>
              <a:rPr lang="en-US" sz="1200" dirty="0" err="1">
                <a:latin typeface="Arial"/>
                <a:cs typeface="Arial"/>
              </a:rPr>
              <a:t>Roziner</a:t>
            </a:r>
            <a:r>
              <a:rPr lang="en-US" sz="1200" dirty="0">
                <a:latin typeface="Arial"/>
                <a:cs typeface="Arial"/>
              </a:rPr>
              <a:t>, I., &amp; </a:t>
            </a:r>
            <a:r>
              <a:rPr lang="en-US" sz="1200" dirty="0" err="1">
                <a:latin typeface="Arial"/>
                <a:cs typeface="Arial"/>
              </a:rPr>
              <a:t>Wrabel</a:t>
            </a:r>
            <a:r>
              <a:rPr lang="en-US" sz="1200" dirty="0">
                <a:latin typeface="Arial"/>
                <a:cs typeface="Arial"/>
              </a:rPr>
              <a:t>, S. L. (2016). Testing </a:t>
            </a:r>
            <a:r>
              <a:rPr lang="en-US" sz="1200" dirty="0" smtClean="0">
                <a:latin typeface="Arial"/>
                <a:cs typeface="Arial"/>
              </a:rPr>
              <a:t>the </a:t>
            </a:r>
            <a:r>
              <a:rPr lang="en-US" sz="1200" dirty="0">
                <a:latin typeface="Arial"/>
                <a:cs typeface="Arial"/>
              </a:rPr>
              <a:t>Causal Links Between School </a:t>
            </a:r>
            <a:r>
              <a:rPr lang="en-US" sz="1200" dirty="0" smtClean="0">
                <a:latin typeface="Arial"/>
                <a:cs typeface="Arial"/>
              </a:rPr>
              <a:t>	Climate</a:t>
            </a:r>
            <a:r>
              <a:rPr lang="en-US" sz="1200" dirty="0">
                <a:latin typeface="Arial"/>
                <a:cs typeface="Arial"/>
              </a:rPr>
              <a:t>, School Violence, and School </a:t>
            </a:r>
            <a:r>
              <a:rPr lang="en-US" sz="1200" dirty="0" smtClean="0">
                <a:latin typeface="Arial"/>
                <a:cs typeface="Arial"/>
              </a:rPr>
              <a:t>Academic </a:t>
            </a:r>
            <a:r>
              <a:rPr lang="en-US" sz="1200" dirty="0">
                <a:latin typeface="Arial"/>
                <a:cs typeface="Arial"/>
              </a:rPr>
              <a:t>Performance: A Cross-Lagged Panel 		Autoregressive Model. </a:t>
            </a:r>
            <a:r>
              <a:rPr lang="en-US" sz="1200" i="1" dirty="0">
                <a:latin typeface="Arial"/>
                <a:cs typeface="Arial"/>
              </a:rPr>
              <a:t>Educational Researcher, 45</a:t>
            </a:r>
            <a:r>
              <a:rPr lang="en-US" sz="1200" dirty="0">
                <a:latin typeface="Arial"/>
                <a:cs typeface="Arial"/>
              </a:rPr>
              <a:t>(3), 197-206. doi:	10.3102/</a:t>
            </a:r>
            <a:r>
              <a:rPr lang="en-US" sz="1200" dirty="0" smtClean="0">
                <a:latin typeface="Arial"/>
                <a:cs typeface="Arial"/>
              </a:rPr>
              <a:t>0013189X16644603</a:t>
            </a:r>
          </a:p>
          <a:p>
            <a:r>
              <a:rPr lang="en-US" sz="1200" dirty="0" smtClean="0">
                <a:latin typeface="Arial"/>
                <a:cs typeface="Arial"/>
              </a:rPr>
              <a:t>Bohanon</a:t>
            </a:r>
            <a:r>
              <a:rPr lang="en-US" sz="1200" dirty="0">
                <a:latin typeface="Arial"/>
                <a:cs typeface="Arial"/>
              </a:rPr>
              <a:t>, H. (2015)</a:t>
            </a:r>
            <a:r>
              <a:rPr lang="en-US" sz="1200" dirty="0" smtClean="0">
                <a:latin typeface="Arial"/>
                <a:cs typeface="Arial"/>
              </a:rPr>
              <a:t>. </a:t>
            </a:r>
            <a:r>
              <a:rPr lang="en-US" sz="1200" dirty="0">
                <a:latin typeface="Arial"/>
                <a:cs typeface="Arial"/>
              </a:rPr>
              <a:t>Changes in adult behavior to decrease disruption from </a:t>
            </a:r>
            <a:r>
              <a:rPr lang="en-US" sz="1200" dirty="0" smtClean="0">
                <a:latin typeface="Arial"/>
                <a:cs typeface="Arial"/>
              </a:rPr>
              <a:t>	students </a:t>
            </a:r>
            <a:r>
              <a:rPr lang="en-US" sz="1200" dirty="0">
                <a:latin typeface="Arial"/>
                <a:cs typeface="Arial"/>
              </a:rPr>
              <a:t>in non-classroom settings</a:t>
            </a:r>
            <a:r>
              <a:rPr lang="en-US" sz="1200" i="1" dirty="0">
                <a:latin typeface="Arial"/>
                <a:cs typeface="Arial"/>
              </a:rPr>
              <a:t>. </a:t>
            </a:r>
            <a:r>
              <a:rPr lang="en-US" sz="1200" i="1" dirty="0" smtClean="0">
                <a:latin typeface="Arial"/>
                <a:cs typeface="Arial"/>
              </a:rPr>
              <a:t>	Intervention </a:t>
            </a:r>
            <a:r>
              <a:rPr lang="en-US" sz="1200" i="1" dirty="0">
                <a:latin typeface="Arial"/>
                <a:cs typeface="Arial"/>
              </a:rPr>
              <a:t>in School and Clinic, 15 </a:t>
            </a:r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1), 12-18. </a:t>
            </a:r>
            <a:r>
              <a:rPr lang="en-US" sz="1200" dirty="0">
                <a:latin typeface="Arial"/>
                <a:cs typeface="Arial"/>
                <a:hlinkClick r:id="rId2"/>
              </a:rPr>
              <a:t>http://ecommons.luc.edu/education_facpubs/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39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 &amp; Wu, M. (2014). Developing buy-in for positive behavior support </a:t>
            </a:r>
            <a:r>
              <a:rPr lang="en-US" sz="1200" dirty="0" smtClean="0">
                <a:latin typeface="Arial"/>
                <a:cs typeface="Arial"/>
              </a:rPr>
              <a:t>in </a:t>
            </a:r>
            <a:r>
              <a:rPr lang="en-US" sz="1200" dirty="0">
                <a:latin typeface="Arial"/>
                <a:cs typeface="Arial"/>
              </a:rPr>
              <a:t>secondary settings. </a:t>
            </a:r>
            <a:r>
              <a:rPr lang="en-US" sz="1200" i="1" dirty="0">
                <a:latin typeface="Arial"/>
                <a:cs typeface="Arial"/>
              </a:rPr>
              <a:t>Preventing </a:t>
            </a:r>
            <a:r>
              <a:rPr lang="en-US" sz="1200" i="1" dirty="0" smtClean="0">
                <a:latin typeface="Arial"/>
                <a:cs typeface="Arial"/>
              </a:rPr>
              <a:t>	School </a:t>
            </a:r>
            <a:r>
              <a:rPr lang="en-US" sz="1200" i="1" dirty="0">
                <a:latin typeface="Arial"/>
                <a:cs typeface="Arial"/>
              </a:rPr>
              <a:t>Failure, 58 </a:t>
            </a:r>
            <a:r>
              <a:rPr lang="en-US" sz="1200" dirty="0">
                <a:latin typeface="Arial"/>
                <a:cs typeface="Arial"/>
              </a:rPr>
              <a:t>(4), 1–7. doi: </a:t>
            </a:r>
            <a:r>
              <a:rPr lang="en-US" sz="1200" dirty="0" smtClean="0">
                <a:latin typeface="Arial"/>
                <a:cs typeface="Arial"/>
              </a:rPr>
              <a:t>10.1080</a:t>
            </a:r>
            <a:r>
              <a:rPr lang="en-US" sz="1200" dirty="0">
                <a:latin typeface="Arial"/>
                <a:cs typeface="Arial"/>
              </a:rPr>
              <a:t>/1045988X.2013.798774 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1200" dirty="0">
                <a:latin typeface="Arial"/>
                <a:cs typeface="Arial"/>
                <a:hlinkClick r:id="rId3"/>
              </a:rPr>
              <a:t>://ecommons.luc.edu/education_facpubs/17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/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H., Castillo, J., &amp; Afton, M. (2015). Embedding self-determination 	and futures planning within a </a:t>
            </a:r>
            <a:r>
              <a:rPr lang="en-US" sz="1200" dirty="0" smtClean="0">
                <a:latin typeface="Arial"/>
                <a:cs typeface="Arial"/>
              </a:rPr>
              <a:t>	schoolwide </a:t>
            </a:r>
            <a:r>
              <a:rPr lang="en-US" sz="1200" dirty="0">
                <a:latin typeface="Arial"/>
                <a:cs typeface="Arial"/>
              </a:rPr>
              <a:t>framework</a:t>
            </a:r>
            <a:r>
              <a:rPr lang="en-US" sz="1200" i="1" dirty="0">
                <a:latin typeface="Arial"/>
                <a:cs typeface="Arial"/>
              </a:rPr>
              <a:t>. Intervention in </a:t>
            </a:r>
            <a:r>
              <a:rPr lang="en-US" sz="1200" i="1" dirty="0" smtClean="0">
                <a:latin typeface="Arial"/>
                <a:cs typeface="Arial"/>
              </a:rPr>
              <a:t>School </a:t>
            </a:r>
            <a:r>
              <a:rPr lang="en-US" sz="1200" i="1" dirty="0">
                <a:latin typeface="Arial"/>
                <a:cs typeface="Arial"/>
              </a:rPr>
              <a:t>and Clinic. 50 </a:t>
            </a:r>
            <a:r>
              <a:rPr lang="en-US" sz="1200" dirty="0">
                <a:latin typeface="Arial"/>
                <a:cs typeface="Arial"/>
              </a:rPr>
              <a:t>(4), 203-209.  	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dirty="0" smtClean="0">
                <a:latin typeface="Arial"/>
                <a:cs typeface="Arial"/>
                <a:hlinkClick r:id="rId4"/>
              </a:rPr>
              <a:t>http</a:t>
            </a:r>
            <a:r>
              <a:rPr lang="en-US" sz="1200" dirty="0">
                <a:latin typeface="Arial"/>
                <a:cs typeface="Arial"/>
                <a:hlinkClick r:id="rId4"/>
              </a:rPr>
              <a:t>://ecommons.luc.edu/education_facpubs/16/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H., </a:t>
            </a:r>
            <a:r>
              <a:rPr lang="en-US" sz="1200" dirty="0" err="1">
                <a:latin typeface="Arial"/>
                <a:cs typeface="Arial"/>
              </a:rPr>
              <a:t>Fenning</a:t>
            </a:r>
            <a:r>
              <a:rPr lang="en-US" sz="1200" dirty="0">
                <a:latin typeface="Arial"/>
                <a:cs typeface="Arial"/>
              </a:rPr>
              <a:t>, P., Hicks, K., Weber, S., Their, K., Akins. B., Morrissey, </a:t>
            </a:r>
            <a:r>
              <a:rPr lang="en-US" sz="1200" dirty="0" smtClean="0">
                <a:latin typeface="Arial"/>
                <a:cs typeface="Arial"/>
              </a:rPr>
              <a:t>K</a:t>
            </a:r>
            <a:r>
              <a:rPr lang="en-US" sz="1200" dirty="0">
                <a:latin typeface="Arial"/>
                <a:cs typeface="Arial"/>
              </a:rPr>
              <a:t>., Briggs, A.,  </a:t>
            </a:r>
            <a:r>
              <a:rPr lang="en-US" sz="1200" dirty="0" err="1">
                <a:latin typeface="Arial"/>
                <a:cs typeface="Arial"/>
              </a:rPr>
              <a:t>Bartucci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smtClean="0">
                <a:latin typeface="Arial"/>
                <a:cs typeface="Arial"/>
              </a:rPr>
              <a:t>	G</a:t>
            </a:r>
            <a:r>
              <a:rPr lang="en-US" sz="1200" dirty="0">
                <a:latin typeface="Arial"/>
                <a:cs typeface="Arial"/>
              </a:rPr>
              <a:t>., 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dirty="0" err="1" smtClean="0">
                <a:latin typeface="Arial"/>
                <a:cs typeface="Arial"/>
              </a:rPr>
              <a:t>Hoeper</a:t>
            </a:r>
            <a:r>
              <a:rPr lang="en-US" sz="1200" dirty="0">
                <a:latin typeface="Arial"/>
                <a:cs typeface="Arial"/>
              </a:rPr>
              <a:t>, L.,  Irvin, L., &amp; </a:t>
            </a:r>
            <a:r>
              <a:rPr lang="en-US" sz="1200" dirty="0" err="1">
                <a:latin typeface="Arial"/>
                <a:cs typeface="Arial"/>
              </a:rPr>
              <a:t>McArdle</a:t>
            </a:r>
            <a:r>
              <a:rPr lang="en-US" sz="1200" dirty="0">
                <a:latin typeface="Arial"/>
                <a:cs typeface="Arial"/>
              </a:rPr>
              <a:t>, L. (2012). </a:t>
            </a:r>
            <a:r>
              <a:rPr lang="en-US" sz="1200" dirty="0" smtClean="0">
                <a:latin typeface="Arial"/>
                <a:cs typeface="Arial"/>
              </a:rPr>
              <a:t>Case </a:t>
            </a:r>
            <a:r>
              <a:rPr lang="en-US" sz="1200" dirty="0">
                <a:latin typeface="Arial"/>
                <a:cs typeface="Arial"/>
              </a:rPr>
              <a:t>example of the implementation of schoolwide </a:t>
            </a:r>
            <a:r>
              <a:rPr lang="en-US" sz="1200" dirty="0" smtClean="0">
                <a:latin typeface="Arial"/>
                <a:cs typeface="Arial"/>
              </a:rPr>
              <a:t>positive </a:t>
            </a:r>
            <a:r>
              <a:rPr lang="en-US" sz="1200" dirty="0">
                <a:latin typeface="Arial"/>
                <a:cs typeface="Arial"/>
              </a:rPr>
              <a:t>	behavior support in a high school setting. </a:t>
            </a:r>
            <a:r>
              <a:rPr lang="en-US" sz="1200" i="1" dirty="0">
                <a:latin typeface="Arial"/>
                <a:cs typeface="Arial"/>
              </a:rPr>
              <a:t>Preventing School Failure</a:t>
            </a:r>
            <a:r>
              <a:rPr lang="en-US" sz="1200" dirty="0">
                <a:latin typeface="Arial"/>
                <a:cs typeface="Arial"/>
              </a:rPr>
              <a:t>, 56 </a:t>
            </a:r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2), 92-103. </a:t>
            </a:r>
            <a:r>
              <a:rPr lang="en-US" sz="1200" dirty="0">
                <a:latin typeface="Arial"/>
                <a:cs typeface="Arial"/>
                <a:hlinkClick r:id="rId5"/>
              </a:rPr>
              <a:t>http://ecommons.luc.edu/education_facpubs/7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11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Bohanon</a:t>
            </a:r>
            <a:r>
              <a:rPr lang="en-US" sz="1200" dirty="0">
                <a:latin typeface="Arial"/>
                <a:cs typeface="Arial"/>
              </a:rPr>
              <a:t>, H., Gilman, C., Parker, B., Amell, C., &amp; Sortino, G. (2016 online first). </a:t>
            </a:r>
            <a:r>
              <a:rPr lang="en-US" sz="1200" dirty="0" smtClean="0">
                <a:latin typeface="Arial"/>
                <a:cs typeface="Arial"/>
              </a:rPr>
              <a:t>Using </a:t>
            </a:r>
            <a:r>
              <a:rPr lang="en-US" sz="1200" dirty="0">
                <a:latin typeface="Arial"/>
                <a:cs typeface="Arial"/>
              </a:rPr>
              <a:t>school improvement and </a:t>
            </a:r>
            <a:r>
              <a:rPr lang="en-US" sz="1200" dirty="0" smtClean="0">
                <a:latin typeface="Arial"/>
                <a:cs typeface="Arial"/>
              </a:rPr>
              <a:t>	implementation </a:t>
            </a:r>
            <a:r>
              <a:rPr lang="en-US" sz="1200" dirty="0">
                <a:latin typeface="Arial"/>
                <a:cs typeface="Arial"/>
              </a:rPr>
              <a:t>science to integrate multi</a:t>
            </a:r>
            <a:r>
              <a:rPr lang="en-US" sz="1200" dirty="0" smtClean="0">
                <a:latin typeface="Arial"/>
                <a:cs typeface="Arial"/>
              </a:rPr>
              <a:t>-tiered </a:t>
            </a:r>
            <a:r>
              <a:rPr lang="en-US" sz="1200" dirty="0">
                <a:latin typeface="Arial"/>
                <a:cs typeface="Arial"/>
              </a:rPr>
              <a:t>systems of support in secondary schools</a:t>
            </a:r>
            <a:r>
              <a:rPr lang="en-US" sz="1200" i="1" dirty="0">
                <a:latin typeface="Arial"/>
                <a:cs typeface="Arial"/>
              </a:rPr>
              <a:t>. Australasia </a:t>
            </a:r>
            <a:r>
              <a:rPr lang="en-US" sz="1200" i="1" dirty="0" smtClean="0">
                <a:latin typeface="Arial"/>
                <a:cs typeface="Arial"/>
              </a:rPr>
              <a:t>	Journal </a:t>
            </a:r>
            <a:r>
              <a:rPr lang="en-US" sz="1200" i="1" dirty="0">
                <a:latin typeface="Arial"/>
                <a:cs typeface="Arial"/>
              </a:rPr>
              <a:t>of Special </a:t>
            </a:r>
            <a:r>
              <a:rPr lang="en-US" sz="1200" i="1" dirty="0" smtClean="0">
                <a:latin typeface="Arial"/>
                <a:cs typeface="Arial"/>
              </a:rPr>
              <a:t>Education</a:t>
            </a:r>
            <a:r>
              <a:rPr lang="en-US" sz="1200" i="1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 pp. 1–18. DOE: 10.1017/jse.2016.8. </a:t>
            </a:r>
            <a:r>
              <a:rPr lang="en-US" sz="1200" dirty="0">
                <a:latin typeface="Arial"/>
                <a:cs typeface="Arial"/>
                <a:hlinkClick r:id="rId2"/>
              </a:rPr>
              <a:t>http:/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/ecommons.luc.edu/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dirty="0" err="1" smtClean="0">
                <a:latin typeface="Arial"/>
                <a:cs typeface="Arial"/>
              </a:rPr>
              <a:t>education_facpubs</a:t>
            </a:r>
            <a:r>
              <a:rPr lang="en-US" sz="1200" dirty="0">
                <a:latin typeface="Arial"/>
                <a:cs typeface="Arial"/>
              </a:rPr>
              <a:t>/80/</a:t>
            </a:r>
          </a:p>
          <a:p>
            <a:r>
              <a:rPr lang="en-US" sz="1200" dirty="0">
                <a:latin typeface="Arial"/>
                <a:cs typeface="Arial"/>
              </a:rPr>
              <a:t>Blase, K. A., Fixsen, D.L., Sims, B.J., Ward, C.S. (2015). Implementation </a:t>
            </a:r>
            <a:r>
              <a:rPr lang="en-US" sz="1200" dirty="0" smtClean="0">
                <a:latin typeface="Arial"/>
                <a:cs typeface="Arial"/>
              </a:rPr>
              <a:t>science </a:t>
            </a:r>
            <a:r>
              <a:rPr lang="en-US" sz="1200" dirty="0">
                <a:latin typeface="Arial"/>
                <a:cs typeface="Arial"/>
              </a:rPr>
              <a:t>– changing hearts, minds, </a:t>
            </a:r>
            <a:r>
              <a:rPr lang="en-US" sz="1200" dirty="0" smtClean="0">
                <a:latin typeface="Arial"/>
                <a:cs typeface="Arial"/>
              </a:rPr>
              <a:t>	behavior</a:t>
            </a:r>
            <a:r>
              <a:rPr lang="en-US" sz="1200" dirty="0">
                <a:latin typeface="Arial"/>
                <a:cs typeface="Arial"/>
              </a:rPr>
              <a:t>, and systems to improve </a:t>
            </a:r>
            <a:r>
              <a:rPr lang="en-US" sz="1200" dirty="0" smtClean="0">
                <a:latin typeface="Arial"/>
                <a:cs typeface="Arial"/>
              </a:rPr>
              <a:t>educational </a:t>
            </a:r>
            <a:r>
              <a:rPr lang="en-US" sz="1200" dirty="0">
                <a:latin typeface="Arial"/>
                <a:cs typeface="Arial"/>
              </a:rPr>
              <a:t>outcomes. Paper presented at the Wing Institute’s Ninth </a:t>
            </a:r>
            <a:r>
              <a:rPr lang="en-US" sz="1200" dirty="0" smtClean="0">
                <a:latin typeface="Arial"/>
                <a:cs typeface="Arial"/>
              </a:rPr>
              <a:t>	Annual </a:t>
            </a:r>
            <a:r>
              <a:rPr lang="en-US" sz="1200" dirty="0">
                <a:latin typeface="Arial"/>
                <a:cs typeface="Arial"/>
              </a:rPr>
              <a:t>Summit on Evidence-Based Education, Berkeley, CA. http://	</a:t>
            </a:r>
            <a:r>
              <a:rPr lang="en-US" sz="1200" dirty="0" err="1">
                <a:latin typeface="Arial"/>
                <a:cs typeface="Arial"/>
              </a:rPr>
              <a:t>nirn.fpg.unc.edu</a:t>
            </a:r>
            <a:r>
              <a:rPr lang="en-US" sz="1200" dirty="0">
                <a:latin typeface="Arial"/>
                <a:cs typeface="Arial"/>
              </a:rPr>
              <a:t>/resources</a:t>
            </a:r>
            <a:r>
              <a:rPr lang="en-US" sz="1200" dirty="0" smtClean="0">
                <a:latin typeface="Arial"/>
                <a:cs typeface="Arial"/>
              </a:rPr>
              <a:t>/	implementation</a:t>
            </a:r>
            <a:r>
              <a:rPr lang="en-US" sz="1200" dirty="0">
                <a:latin typeface="Arial"/>
                <a:cs typeface="Arial"/>
              </a:rPr>
              <a:t>-science-changing-hearts</a:t>
            </a:r>
            <a:r>
              <a:rPr lang="en-US" sz="1200" dirty="0" smtClean="0">
                <a:latin typeface="Arial"/>
                <a:cs typeface="Arial"/>
              </a:rPr>
              <a:t>-minds</a:t>
            </a:r>
            <a:r>
              <a:rPr lang="en-US" sz="1200" dirty="0">
                <a:latin typeface="Arial"/>
                <a:cs typeface="Arial"/>
              </a:rPr>
              <a:t>-behavior-and-systems-to-</a:t>
            </a:r>
            <a:r>
              <a:rPr lang="en-US" sz="1200" dirty="0" smtClean="0">
                <a:latin typeface="Arial"/>
                <a:cs typeface="Arial"/>
              </a:rPr>
              <a:t>improve</a:t>
            </a:r>
          </a:p>
          <a:p>
            <a:r>
              <a:rPr lang="en-US" sz="1200" dirty="0">
                <a:latin typeface="Arial"/>
                <a:cs typeface="Arial"/>
              </a:rPr>
              <a:t>Brawley, S. (accessed March 22, 2011). </a:t>
            </a:r>
            <a:r>
              <a:rPr lang="en-US" sz="1200" i="1" dirty="0">
                <a:latin typeface="Arial"/>
                <a:cs typeface="Arial"/>
              </a:rPr>
              <a:t>PBS in the classroom. </a:t>
            </a:r>
            <a:r>
              <a:rPr lang="en-US" sz="1200" dirty="0">
                <a:latin typeface="Arial"/>
                <a:cs typeface="Arial"/>
              </a:rPr>
              <a:t>M.Ed. Heart 	of Missouri RPDC. 		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1200" dirty="0">
                <a:latin typeface="Arial"/>
                <a:cs typeface="Arial"/>
                <a:hlinkClick r:id="rId3"/>
              </a:rPr>
              <a:t>://www.cesa7.org/pbis/Classroom_Management.asp</a:t>
            </a:r>
            <a:r>
              <a:rPr lang="en-US" sz="1200" dirty="0">
                <a:latin typeface="Arial"/>
                <a:cs typeface="Arial"/>
              </a:rPr>
              <a:t> </a:t>
            </a:r>
          </a:p>
          <a:p>
            <a:r>
              <a:rPr lang="en-US" sz="1200" dirty="0">
                <a:latin typeface="Arial"/>
                <a:cs typeface="Arial"/>
              </a:rPr>
              <a:t>Burke, A. (2015). </a:t>
            </a:r>
            <a:r>
              <a:rPr lang="en-US" sz="1200" i="1" dirty="0">
                <a:latin typeface="Arial"/>
                <a:cs typeface="Arial"/>
              </a:rPr>
              <a:t>Early Identification of High School </a:t>
            </a:r>
            <a:r>
              <a:rPr lang="en-US" sz="1200" i="1" dirty="0" smtClean="0">
                <a:latin typeface="Arial"/>
                <a:cs typeface="Arial"/>
              </a:rPr>
              <a:t>Graduation Outcomes </a:t>
            </a:r>
            <a:r>
              <a:rPr lang="en-US" sz="1200" i="1" dirty="0">
                <a:latin typeface="Arial"/>
                <a:cs typeface="Arial"/>
              </a:rPr>
              <a:t>in Oregon Leadership Network </a:t>
            </a:r>
            <a:r>
              <a:rPr lang="en-US" sz="1200" i="1" dirty="0" smtClean="0">
                <a:latin typeface="Arial"/>
                <a:cs typeface="Arial"/>
              </a:rPr>
              <a:t>	Schools</a:t>
            </a:r>
            <a:r>
              <a:rPr lang="en-US" sz="1200" i="1" dirty="0">
                <a:latin typeface="Arial"/>
                <a:cs typeface="Arial"/>
              </a:rPr>
              <a:t>. REL </a:t>
            </a:r>
            <a:r>
              <a:rPr lang="en-US" sz="1200" i="1" dirty="0" smtClean="0">
                <a:latin typeface="Arial"/>
                <a:cs typeface="Arial"/>
              </a:rPr>
              <a:t>2015</a:t>
            </a:r>
            <a:r>
              <a:rPr lang="en-US" sz="1200" i="1" dirty="0">
                <a:latin typeface="Arial"/>
                <a:cs typeface="Arial"/>
              </a:rPr>
              <a:t>-079</a:t>
            </a:r>
            <a:r>
              <a:rPr lang="en-US" sz="1200" dirty="0">
                <a:latin typeface="Arial"/>
                <a:cs typeface="Arial"/>
              </a:rPr>
              <a:t>. </a:t>
            </a:r>
            <a:r>
              <a:rPr lang="en-US" sz="1200" dirty="0" smtClean="0">
                <a:latin typeface="Arial"/>
                <a:cs typeface="Arial"/>
              </a:rPr>
              <a:t>Regional </a:t>
            </a:r>
            <a:r>
              <a:rPr lang="en-US" sz="1200" dirty="0">
                <a:latin typeface="Arial"/>
                <a:cs typeface="Arial"/>
              </a:rPr>
              <a:t>Educational Laboratory Northwest.</a:t>
            </a:r>
          </a:p>
          <a:p>
            <a:r>
              <a:rPr lang="en-US" sz="1200" dirty="0">
                <a:latin typeface="Arial"/>
                <a:cs typeface="Arial"/>
              </a:rPr>
              <a:t>de Baca, M. R. C., </a:t>
            </a:r>
            <a:r>
              <a:rPr lang="en-US" sz="1200" dirty="0" err="1">
                <a:latin typeface="Arial"/>
                <a:cs typeface="Arial"/>
              </a:rPr>
              <a:t>Rinaldi</a:t>
            </a:r>
            <a:r>
              <a:rPr lang="en-US" sz="1200" dirty="0">
                <a:latin typeface="Arial"/>
                <a:cs typeface="Arial"/>
              </a:rPr>
              <a:t>, C., </a:t>
            </a:r>
            <a:r>
              <a:rPr lang="en-US" sz="1200" dirty="0" err="1">
                <a:latin typeface="Arial"/>
                <a:cs typeface="Arial"/>
              </a:rPr>
              <a:t>Billig</a:t>
            </a:r>
            <a:r>
              <a:rPr lang="en-US" sz="1200" dirty="0">
                <a:latin typeface="Arial"/>
                <a:cs typeface="Arial"/>
              </a:rPr>
              <a:t>, S., &amp; </a:t>
            </a:r>
            <a:r>
              <a:rPr lang="en-US" sz="1200" dirty="0" err="1">
                <a:latin typeface="Arial"/>
                <a:cs typeface="Arial"/>
              </a:rPr>
              <a:t>Kinnison</a:t>
            </a:r>
            <a:r>
              <a:rPr lang="en-US" sz="1200" dirty="0">
                <a:latin typeface="Arial"/>
                <a:cs typeface="Arial"/>
              </a:rPr>
              <a:t>, B. M. (1991).  Santo </a:t>
            </a:r>
            <a:r>
              <a:rPr lang="en-US" sz="1200" dirty="0" smtClean="0">
                <a:latin typeface="Arial"/>
                <a:cs typeface="Arial"/>
              </a:rPr>
              <a:t>Domingo </a:t>
            </a:r>
            <a:r>
              <a:rPr lang="en-US" sz="1200" dirty="0">
                <a:latin typeface="Arial"/>
                <a:cs typeface="Arial"/>
              </a:rPr>
              <a:t>School: A rural schoolwide </a:t>
            </a:r>
            <a:r>
              <a:rPr lang="en-US" sz="1200" dirty="0" smtClean="0">
                <a:latin typeface="Arial"/>
                <a:cs typeface="Arial"/>
              </a:rPr>
              <a:t>	project  </a:t>
            </a:r>
            <a:r>
              <a:rPr lang="en-US" sz="1200" dirty="0">
                <a:latin typeface="Arial"/>
                <a:cs typeface="Arial"/>
              </a:rPr>
              <a:t>success. </a:t>
            </a:r>
            <a:r>
              <a:rPr lang="en-US" sz="1200" i="1" dirty="0">
                <a:latin typeface="Arial"/>
                <a:cs typeface="Arial"/>
              </a:rPr>
              <a:t>Educational </a:t>
            </a:r>
            <a:r>
              <a:rPr lang="en-US" sz="1200" i="1" dirty="0" smtClean="0">
                <a:latin typeface="Arial"/>
                <a:cs typeface="Arial"/>
              </a:rPr>
              <a:t>Evaluation </a:t>
            </a:r>
            <a:r>
              <a:rPr lang="en-US" sz="1200" i="1" dirty="0">
                <a:latin typeface="Arial"/>
                <a:cs typeface="Arial"/>
              </a:rPr>
              <a:t>and Policy Analysis, 13(4</a:t>
            </a:r>
            <a:r>
              <a:rPr lang="en-US" sz="1200" dirty="0">
                <a:latin typeface="Arial"/>
                <a:cs typeface="Arial"/>
              </a:rPr>
              <a:t>), 363-368. doi: 	10.3102/01623737013004363</a:t>
            </a:r>
          </a:p>
          <a:p>
            <a:r>
              <a:rPr lang="en-US" sz="1200" dirty="0">
                <a:latin typeface="Arial"/>
                <a:cs typeface="Arial"/>
              </a:rPr>
              <a:t>Flannery, B. K., Guest, E., &amp; Horner, R. (2010). SWPBS: Schoolwide </a:t>
            </a:r>
            <a:r>
              <a:rPr lang="en-US" sz="1200" dirty="0" smtClean="0">
                <a:latin typeface="Arial"/>
                <a:cs typeface="Arial"/>
              </a:rPr>
              <a:t>positive </a:t>
            </a:r>
            <a:r>
              <a:rPr lang="en-US" sz="1200" dirty="0">
                <a:latin typeface="Arial"/>
                <a:cs typeface="Arial"/>
              </a:rPr>
              <a:t>behavior supports. </a:t>
            </a:r>
            <a:r>
              <a:rPr lang="en-US" sz="1200" i="1" dirty="0">
                <a:latin typeface="Arial"/>
                <a:cs typeface="Arial"/>
              </a:rPr>
              <a:t>Principal </a:t>
            </a:r>
            <a:r>
              <a:rPr lang="en-US" sz="1200" i="1" dirty="0" smtClean="0">
                <a:latin typeface="Arial"/>
                <a:cs typeface="Arial"/>
              </a:rPr>
              <a:t>	Leadership</a:t>
            </a:r>
            <a:r>
              <a:rPr lang="en-US" sz="1200" i="1" dirty="0">
                <a:latin typeface="Arial"/>
                <a:cs typeface="Arial"/>
              </a:rPr>
              <a:t>, 11</a:t>
            </a:r>
            <a:r>
              <a:rPr lang="en-US" sz="1200" dirty="0">
                <a:latin typeface="Arial"/>
                <a:cs typeface="Arial"/>
              </a:rPr>
              <a:t>(1), </a:t>
            </a:r>
            <a:r>
              <a:rPr lang="en-US" sz="1200" dirty="0" smtClean="0">
                <a:latin typeface="Arial"/>
                <a:cs typeface="Arial"/>
              </a:rPr>
              <a:t>38</a:t>
            </a:r>
            <a:r>
              <a:rPr lang="en-US" sz="1200" dirty="0">
                <a:latin typeface="Arial"/>
                <a:cs typeface="Arial"/>
              </a:rPr>
              <a:t>-43. doi: </a:t>
            </a:r>
            <a:r>
              <a:rPr lang="en-US" sz="1200" dirty="0" smtClean="0">
                <a:latin typeface="Arial"/>
                <a:cs typeface="Arial"/>
              </a:rPr>
              <a:t>2123461661 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55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Johnson-</a:t>
            </a:r>
            <a:r>
              <a:rPr lang="en-US" sz="1200" dirty="0" err="1" smtClean="0">
                <a:latin typeface="Arial"/>
                <a:cs typeface="Arial"/>
              </a:rPr>
              <a:t>Gros</a:t>
            </a:r>
            <a:r>
              <a:rPr lang="en-US" sz="1200" dirty="0" smtClean="0">
                <a:latin typeface="Arial"/>
                <a:cs typeface="Arial"/>
              </a:rPr>
              <a:t>, K. N., Lyons, E. A., &amp; Griffin, J. R. (2008). Active supervision: An  intervention to reduce high 	school tardiness. </a:t>
            </a:r>
            <a:r>
              <a:rPr lang="en-US" sz="1200" i="1" dirty="0" smtClean="0">
                <a:latin typeface="Arial"/>
                <a:cs typeface="Arial"/>
              </a:rPr>
              <a:t>Education &amp; Treatment of Children, 31(1</a:t>
            </a:r>
            <a:r>
              <a:rPr lang="en-US" sz="1200" dirty="0" smtClean="0">
                <a:latin typeface="Arial"/>
                <a:cs typeface="Arial"/>
              </a:rPr>
              <a:t>), 39-53. </a:t>
            </a:r>
          </a:p>
          <a:p>
            <a:r>
              <a:rPr lang="en-US" sz="1200" dirty="0" smtClean="0">
                <a:latin typeface="Arial"/>
                <a:cs typeface="Arial"/>
              </a:rPr>
              <a:t>Koon, S., &amp; </a:t>
            </a:r>
            <a:r>
              <a:rPr lang="en-US" sz="1200" dirty="0" err="1" smtClean="0">
                <a:latin typeface="Arial"/>
                <a:cs typeface="Arial"/>
              </a:rPr>
              <a:t>Petscher</a:t>
            </a:r>
            <a:r>
              <a:rPr lang="en-US" sz="1200" dirty="0" smtClean="0">
                <a:latin typeface="Arial"/>
                <a:cs typeface="Arial"/>
              </a:rPr>
              <a:t>, Y. (2016). Can scores on an interim high school reading assessment accurately predict low 	performance on college readiness exams? (REL 2016–124). Washington, DC: U.S. Department of 	Education, Institute of Education Sciences, National Center for Education Evaluation and Regional 	Assistance, Regional Educational Laboratory Southeast. Retrieved from 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http://ies.ed.gov/ncee/edlabs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r>
              <a:rPr lang="en-US" sz="1200" dirty="0" smtClean="0">
                <a:latin typeface="Arial"/>
                <a:cs typeface="Arial"/>
              </a:rPr>
              <a:t>Kotter, J. (1995). Leading change: Why transformation efforts fail</a:t>
            </a:r>
            <a:r>
              <a:rPr lang="en-US" sz="1200" i="1" dirty="0" smtClean="0">
                <a:latin typeface="Arial"/>
                <a:cs typeface="Arial"/>
              </a:rPr>
              <a:t>. Harvard Business Review, 73</a:t>
            </a:r>
            <a:r>
              <a:rPr lang="en-US" sz="1200" dirty="0" smtClean="0">
                <a:latin typeface="Arial"/>
                <a:cs typeface="Arial"/>
              </a:rPr>
              <a:t>(2), 59–67.</a:t>
            </a:r>
          </a:p>
          <a:p>
            <a:r>
              <a:rPr lang="en-US" sz="1200" dirty="0" smtClean="0">
                <a:latin typeface="Arial"/>
                <a:cs typeface="Arial"/>
              </a:rPr>
              <a:t>McKeon</a:t>
            </a:r>
            <a:r>
              <a:rPr lang="en-US" sz="1200" dirty="0">
                <a:latin typeface="Arial"/>
                <a:cs typeface="Arial"/>
              </a:rPr>
              <a:t>, G. (2014). </a:t>
            </a:r>
            <a:r>
              <a:rPr lang="en-US" sz="1200" i="1" dirty="0">
                <a:latin typeface="Arial"/>
                <a:cs typeface="Arial"/>
              </a:rPr>
              <a:t>Essentialism: The disciplined pursuit of less</a:t>
            </a:r>
            <a:r>
              <a:rPr lang="en-US" sz="1200" dirty="0">
                <a:latin typeface="Arial"/>
                <a:cs typeface="Arial"/>
              </a:rPr>
              <a:t>. Crown </a:t>
            </a:r>
            <a:r>
              <a:rPr lang="en-US" sz="1200" dirty="0" smtClean="0">
                <a:latin typeface="Arial"/>
                <a:cs typeface="Arial"/>
              </a:rPr>
              <a:t>Business</a:t>
            </a:r>
          </a:p>
          <a:p>
            <a:r>
              <a:rPr lang="en-US" sz="1200" dirty="0">
                <a:latin typeface="Arial"/>
                <a:cs typeface="Arial"/>
              </a:rPr>
              <a:t>McNeely, C. A., J. M. </a:t>
            </a:r>
            <a:r>
              <a:rPr lang="en-US" sz="1200" dirty="0" err="1">
                <a:latin typeface="Arial"/>
                <a:cs typeface="Arial"/>
              </a:rPr>
              <a:t>Nonnemaker</a:t>
            </a:r>
            <a:r>
              <a:rPr lang="en-US" sz="1200" dirty="0">
                <a:latin typeface="Arial"/>
                <a:cs typeface="Arial"/>
              </a:rPr>
              <a:t>, J.M., &amp; Blum, R. W. (2002). Promoting 	School Connectedness: Evidence </a:t>
            </a:r>
            <a:r>
              <a:rPr lang="en-US" sz="1200" dirty="0" smtClean="0">
                <a:latin typeface="Arial"/>
                <a:cs typeface="Arial"/>
              </a:rPr>
              <a:t>	from </a:t>
            </a:r>
            <a:r>
              <a:rPr lang="en-US" sz="1200" dirty="0">
                <a:latin typeface="Arial"/>
                <a:cs typeface="Arial"/>
              </a:rPr>
              <a:t>the National Longitudinal Study of </a:t>
            </a:r>
            <a:r>
              <a:rPr lang="en-US" sz="1200" dirty="0" smtClean="0">
                <a:latin typeface="Arial"/>
                <a:cs typeface="Arial"/>
              </a:rPr>
              <a:t>Adolescent </a:t>
            </a:r>
            <a:r>
              <a:rPr lang="en-US" sz="1200" dirty="0">
                <a:latin typeface="Arial"/>
                <a:cs typeface="Arial"/>
              </a:rPr>
              <a:t>Health. </a:t>
            </a:r>
            <a:r>
              <a:rPr lang="en-US" sz="1200" i="1" dirty="0">
                <a:latin typeface="Arial"/>
                <a:cs typeface="Arial"/>
              </a:rPr>
              <a:t>The Journal of School Health 72</a:t>
            </a:r>
            <a:r>
              <a:rPr lang="en-US" sz="1200" dirty="0">
                <a:latin typeface="Arial"/>
                <a:cs typeface="Arial"/>
              </a:rPr>
              <a:t>(4): 138-146.</a:t>
            </a:r>
          </a:p>
          <a:p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McIntosh, K., Filter, K. J., Bennett, J. L., Ryan, C., &amp; Sugai, G. (2009). Principles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sustainable prevention: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	Designing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scale-up of School-wide Positive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Behavior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Support to promote durable systems.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Psychology in the 	schools, 47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(1), n-a-n/a.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doi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:10.1002/pits.20448</a:t>
            </a:r>
          </a:p>
          <a:p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McIntosh, K., Flannery, K. B., Sugai, G., Braun, D., &amp; Cochrane, K. L. (2008).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Relationships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between academics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	and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problem behavior in the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transition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from middle school to high school.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Journal of Positive Behavior 	Interventions, 10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(4), 243–255. doi:10.1177/1098300708318961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Morrissey, K. L., Bohanon, H., &amp; </a:t>
            </a:r>
            <a:r>
              <a:rPr lang="en-US" sz="1200" dirty="0" err="1">
                <a:latin typeface="Arial"/>
                <a:cs typeface="Arial"/>
              </a:rPr>
              <a:t>Fenning</a:t>
            </a:r>
            <a:r>
              <a:rPr lang="en-US" sz="1200" dirty="0">
                <a:latin typeface="Arial"/>
                <a:cs typeface="Arial"/>
              </a:rPr>
              <a:t>, P. (2010). Positive behavior support: </a:t>
            </a:r>
            <a:r>
              <a:rPr lang="en-US" sz="1200" dirty="0" smtClean="0">
                <a:latin typeface="Arial"/>
                <a:cs typeface="Arial"/>
              </a:rPr>
              <a:t>Teaching </a:t>
            </a:r>
            <a:r>
              <a:rPr lang="en-US" sz="1200" dirty="0">
                <a:latin typeface="Arial"/>
                <a:cs typeface="Arial"/>
              </a:rPr>
              <a:t>and acknowledging  </a:t>
            </a:r>
            <a:r>
              <a:rPr lang="en-US" sz="1200" dirty="0" smtClean="0">
                <a:latin typeface="Arial"/>
                <a:cs typeface="Arial"/>
              </a:rPr>
              <a:t>	behaviors </a:t>
            </a:r>
            <a:r>
              <a:rPr lang="en-US" sz="1200" dirty="0">
                <a:latin typeface="Arial"/>
                <a:cs typeface="Arial"/>
              </a:rPr>
              <a:t>in an urban high schools. </a:t>
            </a:r>
            <a:r>
              <a:rPr lang="en-US" sz="1200" i="1" dirty="0" smtClean="0">
                <a:latin typeface="Arial"/>
                <a:cs typeface="Arial"/>
              </a:rPr>
              <a:t>Teaching </a:t>
            </a:r>
            <a:r>
              <a:rPr lang="en-US" sz="1200" i="1" dirty="0">
                <a:latin typeface="Arial"/>
                <a:cs typeface="Arial"/>
              </a:rPr>
              <a:t>Exceptional Children, 42</a:t>
            </a:r>
            <a:r>
              <a:rPr lang="en-US" sz="1200" dirty="0">
                <a:latin typeface="Arial"/>
                <a:cs typeface="Arial"/>
              </a:rPr>
              <a:t>(5), 26-35. 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73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References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Arial"/>
                <a:cs typeface="Arial"/>
              </a:rPr>
              <a:t>National High School Center, National Center on Response to Intervention, 	and Center on Instruction. (2010). 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i="1" dirty="0" smtClean="0">
                <a:latin typeface="Arial"/>
                <a:cs typeface="Arial"/>
              </a:rPr>
              <a:t>Tiered </a:t>
            </a:r>
            <a:r>
              <a:rPr lang="en-US" sz="1200" i="1" dirty="0">
                <a:latin typeface="Arial"/>
                <a:cs typeface="Arial"/>
              </a:rPr>
              <a:t>interventions in high schools: </a:t>
            </a:r>
            <a:r>
              <a:rPr lang="en-US" sz="1200" i="1" dirty="0" smtClean="0">
                <a:latin typeface="Arial"/>
                <a:cs typeface="Arial"/>
              </a:rPr>
              <a:t>Using </a:t>
            </a:r>
            <a:r>
              <a:rPr lang="en-US" sz="1200" i="1" dirty="0">
                <a:latin typeface="Arial"/>
                <a:cs typeface="Arial"/>
              </a:rPr>
              <a:t>preliminary “lessons learned” to guide ongoing discussion</a:t>
            </a:r>
            <a:r>
              <a:rPr lang="en-US" sz="1200" dirty="0">
                <a:latin typeface="Arial"/>
                <a:cs typeface="Arial"/>
              </a:rPr>
              <a:t>. 	Washington, DC: American Institutes for Research. </a:t>
            </a:r>
            <a:r>
              <a:rPr lang="en-US" sz="1200" dirty="0">
                <a:latin typeface="Arial"/>
                <a:cs typeface="Arial"/>
                <a:hlinkClick r:id="rId2"/>
              </a:rPr>
              <a:t>http://bit.ly/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2r0SaeE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Newcomer, L. (2009). Universal positive behavior support for the classroom. </a:t>
            </a:r>
            <a:r>
              <a:rPr lang="en-US" sz="1200" i="1" dirty="0" smtClean="0">
                <a:latin typeface="Arial"/>
                <a:cs typeface="Arial"/>
              </a:rPr>
              <a:t>PBIS </a:t>
            </a:r>
            <a:r>
              <a:rPr lang="en-US" sz="1200" i="1" dirty="0">
                <a:latin typeface="Arial"/>
                <a:cs typeface="Arial"/>
              </a:rPr>
              <a:t>Newsletter, 4</a:t>
            </a:r>
            <a:r>
              <a:rPr lang="en-US" sz="1200" dirty="0">
                <a:latin typeface="Arial"/>
                <a:cs typeface="Arial"/>
              </a:rPr>
              <a:t>(4). Retrieved </a:t>
            </a:r>
            <a:r>
              <a:rPr lang="en-US" sz="1200" dirty="0" smtClean="0">
                <a:latin typeface="Arial"/>
                <a:cs typeface="Arial"/>
              </a:rPr>
              <a:t>	September </a:t>
            </a:r>
            <a:r>
              <a:rPr lang="en-US" sz="1200" dirty="0">
                <a:latin typeface="Arial"/>
                <a:cs typeface="Arial"/>
              </a:rPr>
              <a:t>24, 2009 from 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1200" dirty="0">
                <a:latin typeface="Arial"/>
                <a:cs typeface="Arial"/>
                <a:hlinkClick r:id="rId3"/>
              </a:rPr>
              <a:t>://www.pbis.org/pbis_newsletter/volume_4/issue4.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aspx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Rowan</a:t>
            </a:r>
            <a:r>
              <a:rPr lang="en-US" sz="1200" dirty="0">
                <a:latin typeface="Arial"/>
                <a:cs typeface="Arial"/>
              </a:rPr>
              <a:t>, B., Correnti, R., Miller, R. J., &amp; Camburn, E. M. (2009). School </a:t>
            </a:r>
            <a:r>
              <a:rPr lang="en-US" sz="1200" dirty="0" smtClean="0">
                <a:latin typeface="Arial"/>
                <a:cs typeface="Arial"/>
              </a:rPr>
              <a:t>improvement </a:t>
            </a:r>
            <a:r>
              <a:rPr lang="en-US" sz="1200" dirty="0">
                <a:latin typeface="Arial"/>
                <a:cs typeface="Arial"/>
              </a:rPr>
              <a:t>by design: Lessons from a </a:t>
            </a:r>
            <a:r>
              <a:rPr lang="en-US" sz="1200" dirty="0" smtClean="0">
                <a:latin typeface="Arial"/>
                <a:cs typeface="Arial"/>
              </a:rPr>
              <a:t>	study </a:t>
            </a:r>
            <a:r>
              <a:rPr lang="en-US" sz="1200" dirty="0">
                <a:latin typeface="Arial"/>
                <a:cs typeface="Arial"/>
              </a:rPr>
              <a:t>of comprehensive </a:t>
            </a:r>
            <a:r>
              <a:rPr lang="en-US" sz="1200" dirty="0" smtClean="0">
                <a:latin typeface="Arial"/>
                <a:cs typeface="Arial"/>
              </a:rPr>
              <a:t>school </a:t>
            </a:r>
            <a:r>
              <a:rPr lang="en-US" sz="1200" dirty="0">
                <a:latin typeface="Arial"/>
                <a:cs typeface="Arial"/>
              </a:rPr>
              <a:t>reform programs. Consortium for Policy Research in </a:t>
            </a:r>
            <a:r>
              <a:rPr lang="en-US" sz="1200" dirty="0" smtClean="0">
                <a:latin typeface="Arial"/>
                <a:cs typeface="Arial"/>
              </a:rPr>
              <a:t>Education</a:t>
            </a:r>
            <a:r>
              <a:rPr lang="en-US" sz="1200" dirty="0">
                <a:latin typeface="Arial"/>
                <a:cs typeface="Arial"/>
              </a:rPr>
              <a:t>. Retrieved from 		</a:t>
            </a:r>
            <a:r>
              <a:rPr lang="en-US" sz="1200" dirty="0" smtClean="0">
                <a:latin typeface="Arial"/>
                <a:cs typeface="Arial"/>
                <a:hlinkClick r:id="rId4"/>
              </a:rPr>
              <a:t>http</a:t>
            </a:r>
            <a:r>
              <a:rPr lang="en-US" sz="1200" dirty="0">
                <a:latin typeface="Arial"/>
                <a:cs typeface="Arial"/>
                <a:hlinkClick r:id="rId4"/>
              </a:rPr>
              <a:t>://www.cpre.org/school-improvement-design-lessons-study-comprehensive-school-reform-programs</a:t>
            </a:r>
            <a:r>
              <a:rPr lang="en-US" sz="1200" dirty="0">
                <a:latin typeface="Arial"/>
                <a:cs typeface="Arial"/>
              </a:rPr>
              <a:t>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err="1" smtClean="0">
                <a:latin typeface="Arial"/>
                <a:cs typeface="Arial"/>
              </a:rPr>
              <a:t>Sherif</a:t>
            </a:r>
            <a:r>
              <a:rPr lang="en-US" sz="1200" dirty="0">
                <a:latin typeface="Arial"/>
                <a:cs typeface="Arial"/>
              </a:rPr>
              <a:t>, M., Harvey, O. J., White, B. J., Hood, W. R., &amp; </a:t>
            </a:r>
            <a:r>
              <a:rPr lang="en-US" sz="1200" dirty="0" err="1">
                <a:latin typeface="Arial"/>
                <a:cs typeface="Arial"/>
              </a:rPr>
              <a:t>Sherif</a:t>
            </a:r>
            <a:r>
              <a:rPr lang="en-US" sz="1200" dirty="0">
                <a:latin typeface="Arial"/>
                <a:cs typeface="Arial"/>
              </a:rPr>
              <a:t>, C. W. (1961). 	</a:t>
            </a:r>
            <a:r>
              <a:rPr lang="en-US" sz="1200" i="1" dirty="0">
                <a:latin typeface="Arial"/>
                <a:cs typeface="Arial"/>
              </a:rPr>
              <a:t>Intergroup conflict and cooperation: </a:t>
            </a:r>
            <a:r>
              <a:rPr lang="en-US" sz="1200" i="1" dirty="0" smtClean="0">
                <a:latin typeface="Arial"/>
                <a:cs typeface="Arial"/>
              </a:rPr>
              <a:t>	The </a:t>
            </a:r>
            <a:r>
              <a:rPr lang="en-US" sz="1200" i="1" dirty="0">
                <a:latin typeface="Arial"/>
                <a:cs typeface="Arial"/>
              </a:rPr>
              <a:t>Robbers Cave experiment </a:t>
            </a:r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Vol. 10): University Book Exchange Norman, </a:t>
            </a:r>
            <a:r>
              <a:rPr lang="en-US" sz="1200" dirty="0" smtClean="0">
                <a:latin typeface="Arial"/>
                <a:cs typeface="Arial"/>
              </a:rPr>
              <a:t>OK.</a:t>
            </a:r>
          </a:p>
          <a:p>
            <a:r>
              <a:rPr lang="en-US" sz="1200" dirty="0" smtClean="0">
                <a:latin typeface="Arial"/>
                <a:cs typeface="Arial"/>
              </a:rPr>
              <a:t>Simonsen</a:t>
            </a:r>
            <a:r>
              <a:rPr lang="en-US" sz="1200" dirty="0">
                <a:latin typeface="Arial"/>
                <a:cs typeface="Arial"/>
              </a:rPr>
              <a:t>, B., Fairbanks, S., Briesch, A., Myers, D., &amp; Sugai, G. (2008). </a:t>
            </a:r>
            <a:r>
              <a:rPr lang="en-US" sz="1200" dirty="0" smtClean="0">
                <a:latin typeface="Arial"/>
                <a:cs typeface="Arial"/>
              </a:rPr>
              <a:t>Evidence</a:t>
            </a:r>
            <a:r>
              <a:rPr lang="en-US" sz="1200" dirty="0">
                <a:latin typeface="Arial"/>
                <a:cs typeface="Arial"/>
              </a:rPr>
              <a:t>-based practices in classroom </a:t>
            </a:r>
            <a:r>
              <a:rPr lang="en-US" sz="1200" dirty="0" smtClean="0">
                <a:latin typeface="Arial"/>
                <a:cs typeface="Arial"/>
              </a:rPr>
              <a:t>	management</a:t>
            </a:r>
            <a:r>
              <a:rPr lang="en-US" sz="1200" dirty="0">
                <a:latin typeface="Arial"/>
                <a:cs typeface="Arial"/>
              </a:rPr>
              <a:t>: Considerations </a:t>
            </a:r>
            <a:r>
              <a:rPr lang="en-US" sz="1200" dirty="0" smtClean="0">
                <a:latin typeface="Arial"/>
                <a:cs typeface="Arial"/>
              </a:rPr>
              <a:t>for </a:t>
            </a:r>
            <a:r>
              <a:rPr lang="en-US" sz="1200" dirty="0">
                <a:latin typeface="Arial"/>
                <a:cs typeface="Arial"/>
              </a:rPr>
              <a:t>research to practice. Education &amp; Treatment of Children, 31(3), </a:t>
            </a:r>
            <a:r>
              <a:rPr lang="en-US" sz="1200" dirty="0" smtClean="0">
                <a:latin typeface="Arial"/>
                <a:cs typeface="Arial"/>
              </a:rPr>
              <a:t>351</a:t>
            </a:r>
            <a:r>
              <a:rPr lang="en-US" sz="1200" dirty="0">
                <a:latin typeface="Arial"/>
                <a:cs typeface="Arial"/>
              </a:rPr>
              <a:t>-380. </a:t>
            </a:r>
            <a:r>
              <a:rPr lang="en-US" sz="1200" dirty="0" smtClean="0">
                <a:latin typeface="Arial"/>
                <a:cs typeface="Arial"/>
              </a:rPr>
              <a:t>	doi</a:t>
            </a:r>
            <a:r>
              <a:rPr lang="en-US" sz="1200" dirty="0">
                <a:latin typeface="Arial"/>
                <a:cs typeface="Arial"/>
              </a:rPr>
              <a:t>:10.1353/etc.</a:t>
            </a:r>
            <a:r>
              <a:rPr lang="en-US" sz="1200" dirty="0" smtClean="0">
                <a:latin typeface="Arial"/>
                <a:cs typeface="Arial"/>
              </a:rPr>
              <a:t>0.0007</a:t>
            </a:r>
          </a:p>
          <a:p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Therriault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, S. B., </a:t>
            </a:r>
            <a:r>
              <a:rPr lang="en-US" sz="1200" dirty="0" err="1">
                <a:solidFill>
                  <a:prstClr val="black"/>
                </a:solidFill>
                <a:latin typeface="Arial"/>
                <a:cs typeface="Arial"/>
              </a:rPr>
              <a:t>Heppen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, J., </a:t>
            </a:r>
            <a:r>
              <a:rPr lang="en-US" sz="1200" dirty="0" err="1">
                <a:solidFill>
                  <a:prstClr val="black"/>
                </a:solidFill>
                <a:latin typeface="Arial"/>
                <a:cs typeface="Arial"/>
              </a:rPr>
              <a:t>O’Cummings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, M., Fryer, L., &amp; Johnson, A. (2010).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Early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warning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system 	implementation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guide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. Retrieved from 	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1200" dirty="0" smtClean="0">
                <a:solidFill>
                  <a:srgbClr val="094771"/>
                </a:solidFill>
                <a:latin typeface="Arial"/>
                <a:cs typeface="Arial"/>
                <a:hlinkClick r:id="rId5"/>
              </a:rPr>
              <a:t>http</a:t>
            </a:r>
            <a:r>
              <a:rPr lang="en-US" sz="1200" dirty="0">
                <a:solidFill>
                  <a:srgbClr val="094771"/>
                </a:solidFill>
                <a:latin typeface="Arial"/>
                <a:cs typeface="Arial"/>
                <a:hlinkClick r:id="rId5"/>
              </a:rPr>
              <a:t>://www.betterhighschools.org/documents/</a:t>
            </a:r>
            <a:r>
              <a:rPr lang="en-US" sz="1200" dirty="0" smtClean="0">
                <a:solidFill>
                  <a:srgbClr val="094771"/>
                </a:solidFill>
                <a:latin typeface="Arial"/>
                <a:cs typeface="Arial"/>
                <a:hlinkClick r:id="rId5"/>
              </a:rPr>
              <a:t>NHSCEWSImplementationGuide.pdf</a:t>
            </a:r>
            <a:endParaRPr lang="en-US" sz="1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Vermont </a:t>
            </a:r>
            <a:r>
              <a:rPr lang="en-US" sz="1200" dirty="0">
                <a:latin typeface="Arial"/>
                <a:cs typeface="Arial"/>
              </a:rPr>
              <a:t>Agency of Education (Accessed July 28, 2016). The 13 </a:t>
            </a:r>
            <a:r>
              <a:rPr lang="en-US" sz="1200" dirty="0" smtClean="0">
                <a:latin typeface="Arial"/>
                <a:cs typeface="Arial"/>
              </a:rPr>
              <a:t>dimensions </a:t>
            </a:r>
            <a:r>
              <a:rPr lang="en-US" sz="1200" dirty="0">
                <a:latin typeface="Arial"/>
                <a:cs typeface="Arial"/>
              </a:rPr>
              <a:t>of school climate. Vermont Agency of </a:t>
            </a:r>
            <a:r>
              <a:rPr lang="en-US" sz="1200" dirty="0" smtClean="0">
                <a:latin typeface="Arial"/>
                <a:cs typeface="Arial"/>
              </a:rPr>
              <a:t>	Education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smtClean="0">
                <a:latin typeface="Arial"/>
                <a:cs typeface="Arial"/>
              </a:rPr>
              <a:t>Retrieved </a:t>
            </a:r>
            <a:r>
              <a:rPr lang="en-US" sz="1200" dirty="0">
                <a:latin typeface="Arial"/>
                <a:cs typeface="Arial"/>
              </a:rPr>
              <a:t>from: </a:t>
            </a:r>
            <a:r>
              <a:rPr lang="en-US" sz="1200" dirty="0">
                <a:latin typeface="Arial"/>
                <a:cs typeface="Arial"/>
                <a:hlinkClick r:id="rId6"/>
              </a:rPr>
              <a:t>http://education.vermont.gov/documents/edu-school-</a:t>
            </a:r>
            <a:r>
              <a:rPr lang="en-US" sz="1200" dirty="0">
                <a:latin typeface="Arial"/>
                <a:cs typeface="Arial"/>
              </a:rPr>
              <a:t>	climate-13%</a:t>
            </a:r>
            <a:r>
              <a:rPr lang="en-US" sz="1200" dirty="0" smtClean="0">
                <a:latin typeface="Arial"/>
                <a:cs typeface="Arial"/>
              </a:rPr>
              <a:t>20Dimensions.pdf 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pPr>
              <a:buFontTx/>
              <a:buNone/>
              <a:defRPr/>
            </a:pP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71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Effective School Environments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6172200"/>
            <a:ext cx="152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Career Builder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8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2924</Words>
  <Application>Microsoft Macintosh PowerPoint</Application>
  <PresentationFormat>On-screen Show (4:3)</PresentationFormat>
  <Paragraphs>547</Paragraphs>
  <Slides>86</Slides>
  <Notes>65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Office Theme</vt:lpstr>
      <vt:lpstr>Worksheet</vt:lpstr>
      <vt:lpstr>Document</vt:lpstr>
      <vt:lpstr>Embedding Reinforcement of Student Behavior within PBIS for Secondary Schools</vt:lpstr>
      <vt:lpstr>We All Need Support</vt:lpstr>
      <vt:lpstr>Hang in there!</vt:lpstr>
      <vt:lpstr>Powerpoints: Enduring Understanding </vt:lpstr>
      <vt:lpstr>Essential Question</vt:lpstr>
      <vt:lpstr>Outline</vt:lpstr>
      <vt:lpstr>Thank you!</vt:lpstr>
      <vt:lpstr>PowerPoint Presentation</vt:lpstr>
      <vt:lpstr>Effective School Environments</vt:lpstr>
      <vt:lpstr>Reflection</vt:lpstr>
      <vt:lpstr>Answers</vt:lpstr>
      <vt:lpstr>Classroom</vt:lpstr>
      <vt:lpstr>Components of Effective Classroom Settings</vt:lpstr>
      <vt:lpstr>Gallery Walk</vt:lpstr>
      <vt:lpstr>What’s in your syllabi?</vt:lpstr>
      <vt:lpstr>PowerPoint Presentation</vt:lpstr>
      <vt:lpstr>The Syllabus</vt:lpstr>
      <vt:lpstr>Planning</vt:lpstr>
      <vt:lpstr>Teaching Expectations</vt:lpstr>
      <vt:lpstr>Learning through punishment</vt:lpstr>
      <vt:lpstr>Teaching Expectations</vt:lpstr>
      <vt:lpstr>Alignment</vt:lpstr>
      <vt:lpstr>PowerPoint Presentation</vt:lpstr>
      <vt:lpstr>Sample Classroom Matrix</vt:lpstr>
      <vt:lpstr>PowerPoint Presentation</vt:lpstr>
      <vt:lpstr>PowerPoint Presentation</vt:lpstr>
      <vt:lpstr>PowerPoint Presentation</vt:lpstr>
      <vt:lpstr>PowerPoint Presentation</vt:lpstr>
      <vt:lpstr>Shawnee Mission North  Football Jerseys</vt:lpstr>
      <vt:lpstr>PowerPoint Presentation</vt:lpstr>
      <vt:lpstr>PowerPoint Presentation</vt:lpstr>
      <vt:lpstr>PowerPoint Presentation</vt:lpstr>
      <vt:lpstr>Prepare your staff</vt:lpstr>
      <vt:lpstr>Change Point Analysis: 2005-2008</vt:lpstr>
      <vt:lpstr>Planning</vt:lpstr>
      <vt:lpstr>Acknowledgement </vt:lpstr>
      <vt:lpstr>Earned this bag on SW…</vt:lpstr>
      <vt:lpstr>Acknowledgement…</vt:lpstr>
      <vt:lpstr>Other Advantages of Praise</vt:lpstr>
      <vt:lpstr>Video</vt:lpstr>
      <vt:lpstr>High Frequency</vt:lpstr>
      <vt:lpstr>Buzzy Buck</vt:lpstr>
      <vt:lpstr>PowerPoint Presentation</vt:lpstr>
      <vt:lpstr>PowerPoint Presentation</vt:lpstr>
      <vt:lpstr>PowerPoint Presentation</vt:lpstr>
      <vt:lpstr>PowerPoint Presentation</vt:lpstr>
      <vt:lpstr>Intermediate</vt:lpstr>
      <vt:lpstr>PowerPoint Presentation</vt:lpstr>
      <vt:lpstr>PowerPoint Presentation</vt:lpstr>
      <vt:lpstr>Gold and Silver ID Cards</vt:lpstr>
      <vt:lpstr>Ron our Liaison</vt:lpstr>
      <vt:lpstr>Large Scale</vt:lpstr>
      <vt:lpstr>PowerPoint Presentation</vt:lpstr>
      <vt:lpstr>PowerPoint Presentation</vt:lpstr>
      <vt:lpstr>Teacher earns vacation</vt:lpstr>
      <vt:lpstr>Freebies</vt:lpstr>
      <vt:lpstr>PowerPoint Presentation</vt:lpstr>
      <vt:lpstr>Reflective Question</vt:lpstr>
      <vt:lpstr>Engagement and Opportunities to Respond</vt:lpstr>
      <vt:lpstr>Quiz</vt:lpstr>
      <vt:lpstr>Instructional/Emotional Support</vt:lpstr>
      <vt:lpstr>Student Engagement</vt:lpstr>
      <vt:lpstr>Example</vt:lpstr>
      <vt:lpstr>Redirection and Active Supervision</vt:lpstr>
      <vt:lpstr>PowerPoint Presentation</vt:lpstr>
      <vt:lpstr>PowerPoint Presentation</vt:lpstr>
      <vt:lpstr>PowerPoint Presentation</vt:lpstr>
      <vt:lpstr>Support Staff: Preventing and Responding</vt:lpstr>
      <vt:lpstr>Videos </vt:lpstr>
      <vt:lpstr>Videos </vt:lpstr>
      <vt:lpstr>Resources</vt:lpstr>
      <vt:lpstr>Strategies</vt:lpstr>
      <vt:lpstr>Classroom Management</vt:lpstr>
      <vt:lpstr>Addressing Tardies</vt:lpstr>
      <vt:lpstr>Student Engagement</vt:lpstr>
      <vt:lpstr>Preparing Your Teams</vt:lpstr>
      <vt:lpstr>Where are you?</vt:lpstr>
      <vt:lpstr>Videos </vt:lpstr>
      <vt:lpstr>Finding more plans</vt:lpstr>
      <vt:lpstr>Other Supports</vt:lpstr>
      <vt:lpstr>Other Supports</vt:lpstr>
      <vt:lpstr>Summary</vt:lpstr>
      <vt:lpstr>References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2012-08-24T00:53:15Z</dcterms:created>
  <dcterms:modified xsi:type="dcterms:W3CDTF">2017-07-28T16:32:38Z</dcterms:modified>
</cp:coreProperties>
</file>