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7" r:id="rId2"/>
    <p:sldId id="269" r:id="rId3"/>
    <p:sldId id="270" r:id="rId4"/>
    <p:sldId id="258" r:id="rId5"/>
    <p:sldId id="259" r:id="rId6"/>
    <p:sldId id="405" r:id="rId7"/>
    <p:sldId id="305" r:id="rId8"/>
    <p:sldId id="260" r:id="rId9"/>
    <p:sldId id="261" r:id="rId10"/>
    <p:sldId id="262" r:id="rId11"/>
    <p:sldId id="290" r:id="rId12"/>
    <p:sldId id="263" r:id="rId13"/>
    <p:sldId id="292" r:id="rId14"/>
    <p:sldId id="264" r:id="rId15"/>
    <p:sldId id="265" r:id="rId16"/>
    <p:sldId id="267" r:id="rId17"/>
    <p:sldId id="268" r:id="rId18"/>
    <p:sldId id="406" r:id="rId19"/>
    <p:sldId id="334" r:id="rId20"/>
    <p:sldId id="335" r:id="rId21"/>
    <p:sldId id="336" r:id="rId22"/>
    <p:sldId id="337" r:id="rId23"/>
    <p:sldId id="338" r:id="rId24"/>
    <p:sldId id="339" r:id="rId25"/>
    <p:sldId id="407" r:id="rId26"/>
    <p:sldId id="340" r:id="rId27"/>
    <p:sldId id="271" r:id="rId28"/>
    <p:sldId id="313" r:id="rId29"/>
    <p:sldId id="314" r:id="rId30"/>
    <p:sldId id="315" r:id="rId31"/>
    <p:sldId id="296" r:id="rId32"/>
    <p:sldId id="408" r:id="rId33"/>
    <p:sldId id="341" r:id="rId34"/>
    <p:sldId id="342" r:id="rId35"/>
    <p:sldId id="343" r:id="rId36"/>
    <p:sldId id="430" r:id="rId37"/>
    <p:sldId id="318" r:id="rId38"/>
    <p:sldId id="319" r:id="rId39"/>
    <p:sldId id="320" r:id="rId40"/>
    <p:sldId id="321" r:id="rId41"/>
    <p:sldId id="300" r:id="rId42"/>
    <p:sldId id="322" r:id="rId43"/>
    <p:sldId id="323" r:id="rId44"/>
    <p:sldId id="416" r:id="rId45"/>
    <p:sldId id="417" r:id="rId46"/>
    <p:sldId id="418" r:id="rId47"/>
    <p:sldId id="419" r:id="rId48"/>
    <p:sldId id="420" r:id="rId49"/>
    <p:sldId id="421" r:id="rId50"/>
    <p:sldId id="379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429" r:id="rId59"/>
    <p:sldId id="332" r:id="rId60"/>
    <p:sldId id="422" r:id="rId61"/>
    <p:sldId id="281" r:id="rId62"/>
    <p:sldId id="283" r:id="rId63"/>
    <p:sldId id="284" r:id="rId64"/>
    <p:sldId id="285" r:id="rId65"/>
    <p:sldId id="404" r:id="rId66"/>
    <p:sldId id="286" r:id="rId67"/>
    <p:sldId id="28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4" autoAdjust="0"/>
  </p:normalViewPr>
  <p:slideViewPr>
    <p:cSldViewPr>
      <p:cViewPr>
        <p:scale>
          <a:sx n="85" d="100"/>
          <a:sy n="85" d="100"/>
        </p:scale>
        <p:origin x="-164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Referrals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2005-2006</c:v>
                </c:pt>
                <c:pt idx="1">
                  <c:v>2006-2007</c:v>
                </c:pt>
                <c:pt idx="2">
                  <c:v>2007-2008 PBS Initiated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1077.0</c:v>
                </c:pt>
                <c:pt idx="1">
                  <c:v>1024.0</c:v>
                </c:pt>
                <c:pt idx="2">
                  <c:v>651.0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391752"/>
        <c:axId val="-2111388808"/>
      </c:barChart>
      <c:catAx>
        <c:axId val="-211139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1388808"/>
        <c:crosses val="autoZero"/>
        <c:auto val="1"/>
        <c:lblAlgn val="ctr"/>
        <c:lblOffset val="100"/>
        <c:noMultiLvlLbl val="0"/>
      </c:catAx>
      <c:valAx>
        <c:axId val="-2111388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391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9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School-wide Evaluation of PBS </a:t>
            </a:r>
          </a:p>
        </c:rich>
      </c:tx>
      <c:layout>
        <c:manualLayout>
          <c:xMode val="edge"/>
          <c:yMode val="edge"/>
          <c:x val="0.320163487738421"/>
          <c:y val="0.0194003527336861"/>
        </c:manualLayout>
      </c:layout>
      <c:overlay val="0"/>
      <c:spPr>
        <a:noFill/>
        <a:ln w="2582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528610354223"/>
          <c:y val="0.118165784832452"/>
          <c:w val="0.630790190735696"/>
          <c:h val="0.597883597883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913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000000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CCCCFF"/>
              </a:solidFill>
              <a:ln w="12913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Sheet1!$A$2:$A$8</c:f>
              <c:strCache>
                <c:ptCount val="7"/>
                <c:pt idx="0">
                  <c:v>Expectations Defined</c:v>
                </c:pt>
                <c:pt idx="1">
                  <c:v>Behavioral Expectations Taught</c:v>
                </c:pt>
                <c:pt idx="2">
                  <c:v>Acknowledgement System</c:v>
                </c:pt>
                <c:pt idx="3">
                  <c:v>System for Responding</c:v>
                </c:pt>
                <c:pt idx="4">
                  <c:v>Monitoring and Decision Making</c:v>
                </c:pt>
                <c:pt idx="5">
                  <c:v>Management</c:v>
                </c:pt>
                <c:pt idx="6">
                  <c:v>District Level Support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100.0</c:v>
                </c:pt>
                <c:pt idx="1">
                  <c:v>60.0</c:v>
                </c:pt>
                <c:pt idx="2">
                  <c:v>0.0</c:v>
                </c:pt>
                <c:pt idx="3">
                  <c:v>13.0</c:v>
                </c:pt>
                <c:pt idx="4">
                  <c:v>100.0</c:v>
                </c:pt>
                <c:pt idx="5">
                  <c:v>86.0</c:v>
                </c:pt>
                <c:pt idx="6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073976"/>
        <c:axId val="-2108067848"/>
      </c:barChart>
      <c:catAx>
        <c:axId val="-2108073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SET Category</a:t>
                </a:r>
              </a:p>
            </c:rich>
          </c:tx>
          <c:layout>
            <c:manualLayout>
              <c:xMode val="edge"/>
              <c:yMode val="edge"/>
              <c:x val="0.444526109849767"/>
              <c:y val="0.948190848813811"/>
            </c:manualLayout>
          </c:layout>
          <c:overlay val="0"/>
          <c:spPr>
            <a:noFill/>
            <a:ln w="2582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28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8067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8067848"/>
        <c:scaling>
          <c:orientation val="minMax"/>
        </c:scaling>
        <c:delete val="0"/>
        <c:axPos val="l"/>
        <c:majorGridlines>
          <c:spPr>
            <a:ln w="322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Implementation</a:t>
                </a:r>
              </a:p>
            </c:rich>
          </c:tx>
          <c:layout>
            <c:manualLayout>
              <c:xMode val="edge"/>
              <c:yMode val="edge"/>
              <c:x val="0.0149863760217984"/>
              <c:y val="0.264550264550265"/>
            </c:manualLayout>
          </c:layout>
          <c:overlay val="0"/>
          <c:spPr>
            <a:noFill/>
            <a:ln w="2582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3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8073976"/>
        <c:crosses val="autoZero"/>
        <c:crossBetween val="between"/>
      </c:valAx>
      <c:spPr>
        <a:solidFill>
          <a:srgbClr val="FFFFFF"/>
        </a:solidFill>
        <a:ln w="1291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2942779291554"/>
          <c:y val="0.298059964726631"/>
          <c:w val="0.231607629427793"/>
          <c:h val="0.236331569664903"/>
        </c:manualLayout>
      </c:layout>
      <c:overlay val="0"/>
      <c:spPr>
        <a:solidFill>
          <a:srgbClr val="FFFFFF"/>
        </a:solidFill>
        <a:ln w="3228">
          <a:solidFill>
            <a:srgbClr val="000000"/>
          </a:solidFill>
          <a:prstDash val="solid"/>
        </a:ln>
      </c:spPr>
      <c:txPr>
        <a:bodyPr/>
        <a:lstStyle/>
        <a:p>
          <a:pPr>
            <a:defRPr sz="76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3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image" Target="../media/image3.jpg"/><Relationship Id="rId2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image" Target="../media/image3.jpg"/><Relationship Id="rId2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32031-944E-6E49-B023-519F506BE0AD}" type="doc">
      <dgm:prSet loTypeId="urn:microsoft.com/office/officeart/2008/layout/TitlePictureLineu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62735-4FBB-8D43-9E06-7A6FADB95508}">
      <dgm:prSet phldrT="[Text]" custT="1"/>
      <dgm:spPr>
        <a:solidFill>
          <a:srgbClr val="73AF34">
            <a:alpha val="83000"/>
          </a:srgbClr>
        </a:solidFill>
        <a:ln w="25400">
          <a:solidFill>
            <a:srgbClr val="008000"/>
          </a:solidFill>
        </a:ln>
      </dgm:spPr>
      <dgm:t>
        <a:bodyPr/>
        <a:lstStyle/>
        <a:p>
          <a:r>
            <a:rPr lang="en-US" sz="2800" dirty="0" smtClean="0"/>
            <a:t>Safety</a:t>
          </a:r>
          <a:endParaRPr lang="en-US" sz="2800" dirty="0"/>
        </a:p>
      </dgm:t>
    </dgm:pt>
    <dgm:pt modelId="{2C4AAF41-986C-184C-AA67-F3DD6F3DE082}" type="parTrans" cxnId="{5C2656B9-A9AB-BB4B-A166-AC0EFA62AA7E}">
      <dgm:prSet/>
      <dgm:spPr/>
      <dgm:t>
        <a:bodyPr/>
        <a:lstStyle/>
        <a:p>
          <a:endParaRPr lang="en-US"/>
        </a:p>
      </dgm:t>
    </dgm:pt>
    <dgm:pt modelId="{DBF978A3-B798-6644-AF7E-DC63D2C62104}" type="sibTrans" cxnId="{5C2656B9-A9AB-BB4B-A166-AC0EFA62AA7E}">
      <dgm:prSet/>
      <dgm:spPr/>
      <dgm:t>
        <a:bodyPr/>
        <a:lstStyle/>
        <a:p>
          <a:endParaRPr lang="en-US"/>
        </a:p>
      </dgm:t>
    </dgm:pt>
    <dgm:pt modelId="{220CB883-77DE-A744-AE91-D351482305F0}">
      <dgm:prSet phldrT="[Text]" custT="1"/>
      <dgm:spPr/>
      <dgm:t>
        <a:bodyPr/>
        <a:lstStyle/>
        <a:p>
          <a:r>
            <a:rPr lang="en-US" sz="2000" dirty="0" smtClean="0"/>
            <a:t>Behavioral Expectations</a:t>
          </a:r>
          <a:endParaRPr lang="en-US" sz="2000" dirty="0"/>
        </a:p>
      </dgm:t>
    </dgm:pt>
    <dgm:pt modelId="{18F7B107-DD98-4742-981A-C4672417CA09}" type="parTrans" cxnId="{DAF7A521-2E4F-9D44-997B-AD813FB20267}">
      <dgm:prSet/>
      <dgm:spPr/>
      <dgm:t>
        <a:bodyPr/>
        <a:lstStyle/>
        <a:p>
          <a:endParaRPr lang="en-US"/>
        </a:p>
      </dgm:t>
    </dgm:pt>
    <dgm:pt modelId="{100B299F-D497-ED48-9FD2-FC22B06ECE54}" type="sibTrans" cxnId="{DAF7A521-2E4F-9D44-997B-AD813FB20267}">
      <dgm:prSet/>
      <dgm:spPr/>
      <dgm:t>
        <a:bodyPr/>
        <a:lstStyle/>
        <a:p>
          <a:endParaRPr lang="en-US"/>
        </a:p>
      </dgm:t>
    </dgm:pt>
    <dgm:pt modelId="{936939B3-A520-D248-985D-964DCEDEF20B}">
      <dgm:prSet phldrT="[Text]" custT="1"/>
      <dgm:spPr>
        <a:solidFill>
          <a:srgbClr val="73AF34">
            <a:alpha val="83000"/>
          </a:srgbClr>
        </a:solidFill>
        <a:ln w="25400">
          <a:solidFill>
            <a:srgbClr val="008000"/>
          </a:solidFill>
        </a:ln>
      </dgm:spPr>
      <dgm:t>
        <a:bodyPr/>
        <a:lstStyle/>
        <a:p>
          <a:r>
            <a:rPr lang="en-US" sz="2800" dirty="0" smtClean="0"/>
            <a:t>Teaching and Learning</a:t>
          </a:r>
          <a:endParaRPr lang="en-US" sz="2800" dirty="0"/>
        </a:p>
      </dgm:t>
    </dgm:pt>
    <dgm:pt modelId="{8226AFEE-F3D2-844C-919E-68499E9BE0D3}" type="parTrans" cxnId="{5B7CB63A-2011-774B-B473-6F5BC02ABB32}">
      <dgm:prSet/>
      <dgm:spPr/>
      <dgm:t>
        <a:bodyPr/>
        <a:lstStyle/>
        <a:p>
          <a:endParaRPr lang="en-US"/>
        </a:p>
      </dgm:t>
    </dgm:pt>
    <dgm:pt modelId="{299E34D8-E396-CE47-BE99-27FAD3F9A983}" type="sibTrans" cxnId="{5B7CB63A-2011-774B-B473-6F5BC02ABB32}">
      <dgm:prSet/>
      <dgm:spPr/>
      <dgm:t>
        <a:bodyPr/>
        <a:lstStyle/>
        <a:p>
          <a:endParaRPr lang="en-US"/>
        </a:p>
      </dgm:t>
    </dgm:pt>
    <dgm:pt modelId="{053F2D83-6992-FC4A-8F5C-4F1956EB95E9}">
      <dgm:prSet phldrT="[Text]" custT="1"/>
      <dgm:spPr/>
      <dgm:t>
        <a:bodyPr/>
        <a:lstStyle/>
        <a:p>
          <a:r>
            <a:rPr lang="en-US" sz="2000" dirty="0" smtClean="0"/>
            <a:t>Support for Learning</a:t>
          </a:r>
          <a:endParaRPr lang="en-US" sz="2000" dirty="0"/>
        </a:p>
      </dgm:t>
    </dgm:pt>
    <dgm:pt modelId="{F8B6E77D-8FFB-B941-8471-035BB284BC87}" type="parTrans" cxnId="{3A5D0388-8A50-E440-97A6-245C9E1D4EF6}">
      <dgm:prSet/>
      <dgm:spPr/>
      <dgm:t>
        <a:bodyPr/>
        <a:lstStyle/>
        <a:p>
          <a:endParaRPr lang="en-US"/>
        </a:p>
      </dgm:t>
    </dgm:pt>
    <dgm:pt modelId="{F66625C5-AF0F-2A48-A572-D89BF83FF319}" type="sibTrans" cxnId="{3A5D0388-8A50-E440-97A6-245C9E1D4EF6}">
      <dgm:prSet/>
      <dgm:spPr/>
      <dgm:t>
        <a:bodyPr/>
        <a:lstStyle/>
        <a:p>
          <a:endParaRPr lang="en-US"/>
        </a:p>
      </dgm:t>
    </dgm:pt>
    <dgm:pt modelId="{AFF2CF92-4133-2448-8BB5-5803F0AD1D43}">
      <dgm:prSet phldrT="[Text]" custT="1"/>
      <dgm:spPr/>
      <dgm:t>
        <a:bodyPr/>
        <a:lstStyle/>
        <a:p>
          <a:r>
            <a:rPr lang="en-US" sz="2000" dirty="0" smtClean="0"/>
            <a:t>Social Skills Development</a:t>
          </a:r>
          <a:endParaRPr lang="en-US" sz="2000" dirty="0"/>
        </a:p>
      </dgm:t>
    </dgm:pt>
    <dgm:pt modelId="{1986E58D-7FBC-C04C-AAF0-4329C11461DF}" type="parTrans" cxnId="{76E43F36-E7E5-734C-A064-E358B383EF00}">
      <dgm:prSet/>
      <dgm:spPr/>
      <dgm:t>
        <a:bodyPr/>
        <a:lstStyle/>
        <a:p>
          <a:endParaRPr lang="en-US"/>
        </a:p>
      </dgm:t>
    </dgm:pt>
    <dgm:pt modelId="{5DA4F6A8-ECE1-DD46-A235-A9FDD0921688}" type="sibTrans" cxnId="{76E43F36-E7E5-734C-A064-E358B383EF00}">
      <dgm:prSet/>
      <dgm:spPr/>
      <dgm:t>
        <a:bodyPr/>
        <a:lstStyle/>
        <a:p>
          <a:endParaRPr lang="en-US"/>
        </a:p>
      </dgm:t>
    </dgm:pt>
    <dgm:pt modelId="{81C30329-90A3-6D42-86AD-30AFAF77FB07}">
      <dgm:prSet phldrT="[Text]" custT="1"/>
      <dgm:spPr>
        <a:solidFill>
          <a:srgbClr val="73AF34">
            <a:alpha val="83000"/>
          </a:srgbClr>
        </a:solidFill>
        <a:ln w="25400">
          <a:solidFill>
            <a:srgbClr val="008000"/>
          </a:solidFill>
        </a:ln>
      </dgm:spPr>
      <dgm:t>
        <a:bodyPr/>
        <a:lstStyle/>
        <a:p>
          <a:r>
            <a:rPr lang="en-US" sz="2800" dirty="0" smtClean="0"/>
            <a:t>Interpersonal Relationships</a:t>
          </a:r>
          <a:endParaRPr lang="en-US" sz="2800" dirty="0"/>
        </a:p>
      </dgm:t>
    </dgm:pt>
    <dgm:pt modelId="{327EB43E-CC7F-464C-8762-6876F79FBCE3}" type="parTrans" cxnId="{26BB84D5-313F-F044-8408-F8932D51840E}">
      <dgm:prSet/>
      <dgm:spPr/>
      <dgm:t>
        <a:bodyPr/>
        <a:lstStyle/>
        <a:p>
          <a:endParaRPr lang="en-US"/>
        </a:p>
      </dgm:t>
    </dgm:pt>
    <dgm:pt modelId="{31F0C49F-7043-AA49-A6A5-A3CBB4195093}" type="sibTrans" cxnId="{26BB84D5-313F-F044-8408-F8932D51840E}">
      <dgm:prSet/>
      <dgm:spPr/>
      <dgm:t>
        <a:bodyPr/>
        <a:lstStyle/>
        <a:p>
          <a:endParaRPr lang="en-US"/>
        </a:p>
      </dgm:t>
    </dgm:pt>
    <dgm:pt modelId="{8FD9090B-8AA7-7149-A6B2-6C501EDCF2A5}">
      <dgm:prSet phldrT="[Text]" custT="1"/>
      <dgm:spPr/>
      <dgm:t>
        <a:bodyPr/>
        <a:lstStyle/>
        <a:p>
          <a:r>
            <a:rPr lang="en-US" sz="2000" dirty="0" smtClean="0"/>
            <a:t>Respect for Diversity</a:t>
          </a:r>
          <a:endParaRPr lang="en-US" sz="2000" dirty="0"/>
        </a:p>
      </dgm:t>
    </dgm:pt>
    <dgm:pt modelId="{83A731F0-A644-C743-99E1-AA435705CAFE}" type="parTrans" cxnId="{0B652865-9434-6143-A5A7-C289A854EA93}">
      <dgm:prSet/>
      <dgm:spPr/>
      <dgm:t>
        <a:bodyPr/>
        <a:lstStyle/>
        <a:p>
          <a:endParaRPr lang="en-US"/>
        </a:p>
      </dgm:t>
    </dgm:pt>
    <dgm:pt modelId="{00E86652-B608-264E-B26C-AD286F1A4BB3}" type="sibTrans" cxnId="{0B652865-9434-6143-A5A7-C289A854EA93}">
      <dgm:prSet/>
      <dgm:spPr/>
      <dgm:t>
        <a:bodyPr/>
        <a:lstStyle/>
        <a:p>
          <a:endParaRPr lang="en-US"/>
        </a:p>
      </dgm:t>
    </dgm:pt>
    <dgm:pt modelId="{C945C7E4-BBAA-6B4E-B723-43537694AF58}">
      <dgm:prSet phldrT="[Text]" custT="1"/>
      <dgm:spPr/>
      <dgm:t>
        <a:bodyPr/>
        <a:lstStyle/>
        <a:p>
          <a:r>
            <a:rPr lang="en-US" sz="2000" dirty="0" smtClean="0"/>
            <a:t>Social Supports for Students</a:t>
          </a:r>
          <a:endParaRPr lang="en-US" sz="2000" dirty="0"/>
        </a:p>
      </dgm:t>
    </dgm:pt>
    <dgm:pt modelId="{648F294B-259A-DA40-B1E2-C0AC01EADCD9}" type="parTrans" cxnId="{D1D6DBE3-0B0A-914B-A14E-8DAD71103B11}">
      <dgm:prSet/>
      <dgm:spPr/>
      <dgm:t>
        <a:bodyPr/>
        <a:lstStyle/>
        <a:p>
          <a:endParaRPr lang="en-US"/>
        </a:p>
      </dgm:t>
    </dgm:pt>
    <dgm:pt modelId="{8B9B89F0-5BD3-C742-945C-087B1D96577B}" type="sibTrans" cxnId="{D1D6DBE3-0B0A-914B-A14E-8DAD71103B11}">
      <dgm:prSet/>
      <dgm:spPr/>
      <dgm:t>
        <a:bodyPr/>
        <a:lstStyle/>
        <a:p>
          <a:endParaRPr lang="en-US"/>
        </a:p>
      </dgm:t>
    </dgm:pt>
    <dgm:pt modelId="{21C46C9D-F9A2-3A47-A312-117EE977BE19}">
      <dgm:prSet phldrT="[Text]" custT="1"/>
      <dgm:spPr/>
      <dgm:t>
        <a:bodyPr/>
        <a:lstStyle/>
        <a:p>
          <a:r>
            <a:rPr lang="en-US" sz="2000" dirty="0" smtClean="0"/>
            <a:t>Health &amp; Wellness Expectations</a:t>
          </a:r>
          <a:endParaRPr lang="en-US" sz="2000" dirty="0"/>
        </a:p>
      </dgm:t>
    </dgm:pt>
    <dgm:pt modelId="{89D1908A-F8C6-E847-A0AA-D1F88EDB44C0}" type="parTrans" cxnId="{E27DB55B-0679-044C-9982-D5A180A71DA3}">
      <dgm:prSet/>
      <dgm:spPr/>
      <dgm:t>
        <a:bodyPr/>
        <a:lstStyle/>
        <a:p>
          <a:endParaRPr lang="en-US"/>
        </a:p>
      </dgm:t>
    </dgm:pt>
    <dgm:pt modelId="{E59BDED2-9F2E-A940-BC41-E3246B079B6B}" type="sibTrans" cxnId="{E27DB55B-0679-044C-9982-D5A180A71DA3}">
      <dgm:prSet/>
      <dgm:spPr/>
      <dgm:t>
        <a:bodyPr/>
        <a:lstStyle/>
        <a:p>
          <a:endParaRPr lang="en-US"/>
        </a:p>
      </dgm:t>
    </dgm:pt>
    <dgm:pt modelId="{88C482D0-3DCA-9C47-BF59-3E5650C03BF0}">
      <dgm:prSet phldrT="[Text]" custT="1"/>
      <dgm:spPr/>
      <dgm:t>
        <a:bodyPr/>
        <a:lstStyle/>
        <a:p>
          <a:r>
            <a:rPr lang="en-US" sz="2000" dirty="0" smtClean="0"/>
            <a:t>Sense of Physical Security</a:t>
          </a:r>
          <a:endParaRPr lang="en-US" sz="2000" dirty="0"/>
        </a:p>
      </dgm:t>
    </dgm:pt>
    <dgm:pt modelId="{179BEC57-1C2C-B947-93E9-71BED856AD54}" type="parTrans" cxnId="{5339A332-8C92-5540-A38F-53D6889CFC31}">
      <dgm:prSet/>
      <dgm:spPr/>
      <dgm:t>
        <a:bodyPr/>
        <a:lstStyle/>
        <a:p>
          <a:endParaRPr lang="en-US"/>
        </a:p>
      </dgm:t>
    </dgm:pt>
    <dgm:pt modelId="{23A5D8D1-78FA-CE49-B348-65F01C5103C0}" type="sibTrans" cxnId="{5339A332-8C92-5540-A38F-53D6889CFC31}">
      <dgm:prSet/>
      <dgm:spPr/>
      <dgm:t>
        <a:bodyPr/>
        <a:lstStyle/>
        <a:p>
          <a:endParaRPr lang="en-US"/>
        </a:p>
      </dgm:t>
    </dgm:pt>
    <dgm:pt modelId="{660B1889-ADC3-7546-B26D-483D8FD4DB34}">
      <dgm:prSet phldrT="[Text]" custT="1"/>
      <dgm:spPr/>
      <dgm:t>
        <a:bodyPr/>
        <a:lstStyle/>
        <a:p>
          <a:r>
            <a:rPr lang="en-US" sz="2000" dirty="0" smtClean="0"/>
            <a:t>Sense of Social-Emotional Security</a:t>
          </a:r>
          <a:endParaRPr lang="en-US" sz="2000" dirty="0"/>
        </a:p>
      </dgm:t>
    </dgm:pt>
    <dgm:pt modelId="{72D92F8C-8F35-454C-AEEE-BDECB62B698A}" type="parTrans" cxnId="{01D8516B-FE31-2F49-9120-FEFD1FFDC1A7}">
      <dgm:prSet/>
      <dgm:spPr/>
      <dgm:t>
        <a:bodyPr/>
        <a:lstStyle/>
        <a:p>
          <a:endParaRPr lang="en-US"/>
        </a:p>
      </dgm:t>
    </dgm:pt>
    <dgm:pt modelId="{5E6C3E8A-6E27-B046-8348-5C1C21CC1F0F}" type="sibTrans" cxnId="{01D8516B-FE31-2F49-9120-FEFD1FFDC1A7}">
      <dgm:prSet/>
      <dgm:spPr/>
      <dgm:t>
        <a:bodyPr/>
        <a:lstStyle/>
        <a:p>
          <a:endParaRPr lang="en-US"/>
        </a:p>
      </dgm:t>
    </dgm:pt>
    <dgm:pt modelId="{6E75805F-5424-5242-8E84-9F160DBF1DE6}">
      <dgm:prSet phldrT="[Text]" custT="1"/>
      <dgm:spPr>
        <a:solidFill>
          <a:srgbClr val="73AF34">
            <a:alpha val="83000"/>
          </a:srgbClr>
        </a:solidFill>
        <a:ln w="25400">
          <a:solidFill>
            <a:srgbClr val="008000"/>
          </a:solidFill>
        </a:ln>
      </dgm:spPr>
      <dgm:t>
        <a:bodyPr/>
        <a:lstStyle/>
        <a:p>
          <a:r>
            <a:rPr lang="en-US" sz="2800" dirty="0" smtClean="0"/>
            <a:t>Physical Environment</a:t>
          </a:r>
          <a:endParaRPr lang="en-US" sz="2800" dirty="0"/>
        </a:p>
      </dgm:t>
    </dgm:pt>
    <dgm:pt modelId="{5E365301-121C-0848-A1F7-465509BCD16A}" type="parTrans" cxnId="{1B4AAACE-9C0A-1E42-80E5-F049D65B8DB6}">
      <dgm:prSet/>
      <dgm:spPr/>
      <dgm:t>
        <a:bodyPr/>
        <a:lstStyle/>
        <a:p>
          <a:endParaRPr lang="en-US"/>
        </a:p>
      </dgm:t>
    </dgm:pt>
    <dgm:pt modelId="{FEE06979-6703-BD4A-B870-1B381C2DAC05}" type="sibTrans" cxnId="{1B4AAACE-9C0A-1E42-80E5-F049D65B8DB6}">
      <dgm:prSet/>
      <dgm:spPr/>
      <dgm:t>
        <a:bodyPr/>
        <a:lstStyle/>
        <a:p>
          <a:endParaRPr lang="en-US"/>
        </a:p>
      </dgm:t>
    </dgm:pt>
    <dgm:pt modelId="{6A6FA1E2-4400-304F-B33C-92E732E11210}">
      <dgm:prSet phldrT="[Text]" custT="1"/>
      <dgm:spPr/>
      <dgm:t>
        <a:bodyPr/>
        <a:lstStyle/>
        <a:p>
          <a:endParaRPr lang="en-US" sz="1800" dirty="0"/>
        </a:p>
      </dgm:t>
    </dgm:pt>
    <dgm:pt modelId="{3E926918-9531-BC46-A79B-3D4F3C540032}" type="parTrans" cxnId="{31E4A153-A260-4448-9E53-20A6F8573D30}">
      <dgm:prSet/>
      <dgm:spPr/>
      <dgm:t>
        <a:bodyPr/>
        <a:lstStyle/>
        <a:p>
          <a:endParaRPr lang="en-US"/>
        </a:p>
      </dgm:t>
    </dgm:pt>
    <dgm:pt modelId="{3031247B-58E7-E14A-9080-4C00D0EDB55D}" type="sibTrans" cxnId="{31E4A153-A260-4448-9E53-20A6F8573D30}">
      <dgm:prSet/>
      <dgm:spPr/>
      <dgm:t>
        <a:bodyPr/>
        <a:lstStyle/>
        <a:p>
          <a:endParaRPr lang="en-US"/>
        </a:p>
      </dgm:t>
    </dgm:pt>
    <dgm:pt modelId="{65A17EEB-3113-204B-A64A-50975436D571}">
      <dgm:prSet phldrT="[Text]" custT="1"/>
      <dgm:spPr/>
      <dgm:t>
        <a:bodyPr/>
        <a:lstStyle/>
        <a:p>
          <a:r>
            <a:rPr lang="en-US" sz="2000" dirty="0" smtClean="0"/>
            <a:t>School Connectedness &amp; Community Engagement</a:t>
          </a:r>
          <a:endParaRPr lang="en-US" sz="2000" dirty="0"/>
        </a:p>
      </dgm:t>
    </dgm:pt>
    <dgm:pt modelId="{FD1CCFFB-4EF0-8049-9239-826214803884}" type="parTrans" cxnId="{6A9AF711-03D8-5B43-8830-4A8B56730FBA}">
      <dgm:prSet/>
      <dgm:spPr/>
      <dgm:t>
        <a:bodyPr/>
        <a:lstStyle/>
        <a:p>
          <a:endParaRPr lang="en-US"/>
        </a:p>
      </dgm:t>
    </dgm:pt>
    <dgm:pt modelId="{0B66C46B-A0FA-8A4C-B36D-8829FF414098}" type="sibTrans" cxnId="{6A9AF711-03D8-5B43-8830-4A8B56730FBA}">
      <dgm:prSet/>
      <dgm:spPr/>
      <dgm:t>
        <a:bodyPr/>
        <a:lstStyle/>
        <a:p>
          <a:endParaRPr lang="en-US"/>
        </a:p>
      </dgm:t>
    </dgm:pt>
    <dgm:pt modelId="{BB5AED99-C3A0-3B45-8E8B-C6F612A2B0F3}">
      <dgm:prSet phldrT="[Text]" custT="1"/>
      <dgm:spPr/>
      <dgm:t>
        <a:bodyPr/>
        <a:lstStyle/>
        <a:p>
          <a:r>
            <a:rPr lang="en-US" sz="2000" dirty="0" smtClean="0"/>
            <a:t>Physical Surrounding</a:t>
          </a:r>
          <a:endParaRPr lang="en-US" sz="2000" dirty="0"/>
        </a:p>
      </dgm:t>
    </dgm:pt>
    <dgm:pt modelId="{C0F61E9E-64E5-734D-9A60-B141A3BD3B48}" type="parTrans" cxnId="{B91BA941-B6EF-2545-9AAF-58D46511C367}">
      <dgm:prSet/>
      <dgm:spPr/>
      <dgm:t>
        <a:bodyPr/>
        <a:lstStyle/>
        <a:p>
          <a:endParaRPr lang="en-US"/>
        </a:p>
      </dgm:t>
    </dgm:pt>
    <dgm:pt modelId="{0748FE81-3FF9-264C-9259-26F73C5133F0}" type="sibTrans" cxnId="{B91BA941-B6EF-2545-9AAF-58D46511C367}">
      <dgm:prSet/>
      <dgm:spPr/>
      <dgm:t>
        <a:bodyPr/>
        <a:lstStyle/>
        <a:p>
          <a:endParaRPr lang="en-US"/>
        </a:p>
      </dgm:t>
    </dgm:pt>
    <dgm:pt modelId="{FD6DE1B1-B0DF-0941-9594-364ADABCA286}">
      <dgm:prSet phldrT="[Text]" custT="1"/>
      <dgm:spPr/>
      <dgm:t>
        <a:bodyPr/>
        <a:lstStyle/>
        <a:p>
          <a:r>
            <a:rPr lang="en-US" sz="2000" dirty="0" smtClean="0"/>
            <a:t>Student Engagement &amp; Self-Direction</a:t>
          </a:r>
          <a:endParaRPr lang="en-US" sz="2000" dirty="0"/>
        </a:p>
      </dgm:t>
    </dgm:pt>
    <dgm:pt modelId="{DBC7274D-CB96-124C-8145-A039AE0EAA40}" type="parTrans" cxnId="{4B8B3314-66E6-9E4D-BA11-0DEADC945BA6}">
      <dgm:prSet/>
      <dgm:spPr/>
      <dgm:t>
        <a:bodyPr/>
        <a:lstStyle/>
        <a:p>
          <a:endParaRPr lang="en-US"/>
        </a:p>
      </dgm:t>
    </dgm:pt>
    <dgm:pt modelId="{86760E33-3F53-1248-858F-E4C260D56162}" type="sibTrans" cxnId="{4B8B3314-66E6-9E4D-BA11-0DEADC945BA6}">
      <dgm:prSet/>
      <dgm:spPr/>
      <dgm:t>
        <a:bodyPr/>
        <a:lstStyle/>
        <a:p>
          <a:endParaRPr lang="en-US"/>
        </a:p>
      </dgm:t>
    </dgm:pt>
    <dgm:pt modelId="{AC0FDB90-6A9B-8340-8AF0-46538E563FF2}">
      <dgm:prSet phldrT="[Text]" custT="1"/>
      <dgm:spPr/>
      <dgm:t>
        <a:bodyPr/>
        <a:lstStyle/>
        <a:p>
          <a:r>
            <a:rPr lang="en-US" sz="2000" dirty="0" smtClean="0"/>
            <a:t>Leadership</a:t>
          </a:r>
          <a:endParaRPr lang="en-US" sz="2000" dirty="0"/>
        </a:p>
      </dgm:t>
    </dgm:pt>
    <dgm:pt modelId="{145E442A-A86F-9740-948A-EE0F1E721EA1}" type="parTrans" cxnId="{D7F441CF-1616-3143-BD54-8367175459B5}">
      <dgm:prSet/>
      <dgm:spPr/>
      <dgm:t>
        <a:bodyPr/>
        <a:lstStyle/>
        <a:p>
          <a:endParaRPr lang="en-US"/>
        </a:p>
      </dgm:t>
    </dgm:pt>
    <dgm:pt modelId="{AAAE3C04-BC40-EE4C-91E9-A9259F5157A6}" type="sibTrans" cxnId="{D7F441CF-1616-3143-BD54-8367175459B5}">
      <dgm:prSet/>
      <dgm:spPr/>
      <dgm:t>
        <a:bodyPr/>
        <a:lstStyle/>
        <a:p>
          <a:endParaRPr lang="en-US"/>
        </a:p>
      </dgm:t>
    </dgm:pt>
    <dgm:pt modelId="{B5FC1BCE-E96C-5A43-854B-41B6268697ED}">
      <dgm:prSet phldrT="[Text]" custT="1"/>
      <dgm:spPr/>
      <dgm:t>
        <a:bodyPr/>
        <a:lstStyle/>
        <a:p>
          <a:r>
            <a:rPr lang="en-US" sz="2000" dirty="0" smtClean="0"/>
            <a:t>Professional Relationships</a:t>
          </a:r>
          <a:endParaRPr lang="en-US" sz="2000" dirty="0"/>
        </a:p>
      </dgm:t>
    </dgm:pt>
    <dgm:pt modelId="{C1F0E5F1-3B6F-9F41-804A-10447ABE0199}" type="parTrans" cxnId="{FF841317-A8C9-464B-8374-6DDC20D1A639}">
      <dgm:prSet/>
      <dgm:spPr/>
      <dgm:t>
        <a:bodyPr/>
        <a:lstStyle/>
        <a:p>
          <a:endParaRPr lang="en-US"/>
        </a:p>
      </dgm:t>
    </dgm:pt>
    <dgm:pt modelId="{7EBD1397-6FFD-E745-BD61-DC47062DCE25}" type="sibTrans" cxnId="{FF841317-A8C9-464B-8374-6DDC20D1A639}">
      <dgm:prSet/>
      <dgm:spPr/>
      <dgm:t>
        <a:bodyPr/>
        <a:lstStyle/>
        <a:p>
          <a:endParaRPr lang="en-US"/>
        </a:p>
      </dgm:t>
    </dgm:pt>
    <dgm:pt modelId="{F004D411-2542-834C-B6B0-E389724E1CA6}">
      <dgm:prSet phldrT="[Text]" custT="1"/>
      <dgm:spPr/>
      <dgm:t>
        <a:bodyPr/>
        <a:lstStyle/>
        <a:p>
          <a:endParaRPr lang="en-US" sz="200" dirty="0"/>
        </a:p>
      </dgm:t>
    </dgm:pt>
    <dgm:pt modelId="{3410AD76-6099-BD44-B16D-E0BE88C3A1D0}" type="parTrans" cxnId="{73B1D2F6-A448-7D49-90B5-B0F7610BEB3E}">
      <dgm:prSet/>
      <dgm:spPr/>
      <dgm:t>
        <a:bodyPr/>
        <a:lstStyle/>
        <a:p>
          <a:endParaRPr lang="en-US"/>
        </a:p>
      </dgm:t>
    </dgm:pt>
    <dgm:pt modelId="{1789216E-8CB1-2447-83F7-0453CE1A52CF}" type="sibTrans" cxnId="{73B1D2F6-A448-7D49-90B5-B0F7610BEB3E}">
      <dgm:prSet/>
      <dgm:spPr/>
      <dgm:t>
        <a:bodyPr/>
        <a:lstStyle/>
        <a:p>
          <a:endParaRPr lang="en-US"/>
        </a:p>
      </dgm:t>
    </dgm:pt>
    <dgm:pt modelId="{CDCF8269-10BB-EC4F-9DC0-9DA576F97022}">
      <dgm:prSet phldrT="[Text]" custT="1"/>
      <dgm:spPr/>
      <dgm:t>
        <a:bodyPr/>
        <a:lstStyle/>
        <a:p>
          <a:endParaRPr lang="en-US" sz="200" dirty="0"/>
        </a:p>
      </dgm:t>
    </dgm:pt>
    <dgm:pt modelId="{F4F78E1D-3DE1-644D-8599-FCF1F7BCE825}" type="parTrans" cxnId="{E670A751-561F-0149-A584-680F18216D86}">
      <dgm:prSet/>
      <dgm:spPr/>
      <dgm:t>
        <a:bodyPr/>
        <a:lstStyle/>
        <a:p>
          <a:endParaRPr lang="en-US"/>
        </a:p>
      </dgm:t>
    </dgm:pt>
    <dgm:pt modelId="{F5C11BC4-1AF0-144C-A5B3-A70BC692CA4A}" type="sibTrans" cxnId="{E670A751-561F-0149-A584-680F18216D86}">
      <dgm:prSet/>
      <dgm:spPr/>
      <dgm:t>
        <a:bodyPr/>
        <a:lstStyle/>
        <a:p>
          <a:endParaRPr lang="en-US"/>
        </a:p>
      </dgm:t>
    </dgm:pt>
    <dgm:pt modelId="{DE6C77B0-8DEA-9041-B7CA-BC6D97A8D0F1}">
      <dgm:prSet phldrT="[Text]" custT="1"/>
      <dgm:spPr/>
      <dgm:t>
        <a:bodyPr/>
        <a:lstStyle/>
        <a:p>
          <a:endParaRPr lang="en-US" sz="200" dirty="0"/>
        </a:p>
      </dgm:t>
    </dgm:pt>
    <dgm:pt modelId="{231C3CAB-6748-4A43-A347-5FC11D095E67}" type="parTrans" cxnId="{9DF2A63F-72BD-1F40-A300-C520D87BE77E}">
      <dgm:prSet/>
      <dgm:spPr/>
      <dgm:t>
        <a:bodyPr/>
        <a:lstStyle/>
        <a:p>
          <a:endParaRPr lang="en-US"/>
        </a:p>
      </dgm:t>
    </dgm:pt>
    <dgm:pt modelId="{A38783D2-EADC-2549-AB08-9B904A9035E2}" type="sibTrans" cxnId="{9DF2A63F-72BD-1F40-A300-C520D87BE77E}">
      <dgm:prSet/>
      <dgm:spPr/>
      <dgm:t>
        <a:bodyPr/>
        <a:lstStyle/>
        <a:p>
          <a:endParaRPr lang="en-US"/>
        </a:p>
      </dgm:t>
    </dgm:pt>
    <dgm:pt modelId="{CA56BD0F-9976-214B-9B4B-EA0362C37A8E}">
      <dgm:prSet phldrT="[Text]" custT="1"/>
      <dgm:spPr/>
      <dgm:t>
        <a:bodyPr/>
        <a:lstStyle/>
        <a:p>
          <a:endParaRPr lang="en-US" sz="200" dirty="0"/>
        </a:p>
      </dgm:t>
    </dgm:pt>
    <dgm:pt modelId="{ECF9B787-3EC4-734A-80A1-13A4DD7895B0}" type="parTrans" cxnId="{3AFB0B1B-F380-6141-A8CC-CCF2BD7B7985}">
      <dgm:prSet/>
      <dgm:spPr/>
      <dgm:t>
        <a:bodyPr/>
        <a:lstStyle/>
        <a:p>
          <a:endParaRPr lang="en-US"/>
        </a:p>
      </dgm:t>
    </dgm:pt>
    <dgm:pt modelId="{B79B5B49-F9AC-1748-91F4-4667CA310DA5}" type="sibTrans" cxnId="{3AFB0B1B-F380-6141-A8CC-CCF2BD7B7985}">
      <dgm:prSet/>
      <dgm:spPr/>
      <dgm:t>
        <a:bodyPr/>
        <a:lstStyle/>
        <a:p>
          <a:endParaRPr lang="en-US"/>
        </a:p>
      </dgm:t>
    </dgm:pt>
    <dgm:pt modelId="{36668AB6-171B-854B-9DAF-C76F871BEB63}">
      <dgm:prSet phldrT="[Text]" custT="1"/>
      <dgm:spPr/>
      <dgm:t>
        <a:bodyPr/>
        <a:lstStyle/>
        <a:p>
          <a:endParaRPr lang="en-US" sz="200" dirty="0"/>
        </a:p>
      </dgm:t>
    </dgm:pt>
    <dgm:pt modelId="{21BFECDE-7089-C14B-A0A2-DBCB236CFF72}" type="parTrans" cxnId="{A6C872DC-4F0F-EA46-923E-EB956A7AFB7A}">
      <dgm:prSet/>
      <dgm:spPr/>
      <dgm:t>
        <a:bodyPr/>
        <a:lstStyle/>
        <a:p>
          <a:endParaRPr lang="en-US"/>
        </a:p>
      </dgm:t>
    </dgm:pt>
    <dgm:pt modelId="{CD7FC1C7-222D-C14C-9ABC-53E4DE64893D}" type="sibTrans" cxnId="{A6C872DC-4F0F-EA46-923E-EB956A7AFB7A}">
      <dgm:prSet/>
      <dgm:spPr/>
      <dgm:t>
        <a:bodyPr/>
        <a:lstStyle/>
        <a:p>
          <a:endParaRPr lang="en-US"/>
        </a:p>
      </dgm:t>
    </dgm:pt>
    <dgm:pt modelId="{8066E251-B4C0-EF46-823E-0229D1FE38FE}">
      <dgm:prSet phldrT="[Text]" custT="1"/>
      <dgm:spPr/>
      <dgm:t>
        <a:bodyPr/>
        <a:lstStyle/>
        <a:p>
          <a:endParaRPr lang="en-US" sz="200" dirty="0"/>
        </a:p>
      </dgm:t>
    </dgm:pt>
    <dgm:pt modelId="{91A62914-31F2-4340-969B-BBFBBFAD2CDA}" type="parTrans" cxnId="{4492C2CF-12A3-3240-9669-6A2CDA83502D}">
      <dgm:prSet/>
      <dgm:spPr/>
      <dgm:t>
        <a:bodyPr/>
        <a:lstStyle/>
        <a:p>
          <a:endParaRPr lang="en-US"/>
        </a:p>
      </dgm:t>
    </dgm:pt>
    <dgm:pt modelId="{045020FB-7654-7B4D-B373-CFB5A17B1485}" type="sibTrans" cxnId="{4492C2CF-12A3-3240-9669-6A2CDA83502D}">
      <dgm:prSet/>
      <dgm:spPr/>
      <dgm:t>
        <a:bodyPr/>
        <a:lstStyle/>
        <a:p>
          <a:endParaRPr lang="en-US"/>
        </a:p>
      </dgm:t>
    </dgm:pt>
    <dgm:pt modelId="{17E27871-CF5A-1348-A776-677806A0FCEB}">
      <dgm:prSet phldrT="[Text]" custT="1"/>
      <dgm:spPr/>
      <dgm:t>
        <a:bodyPr/>
        <a:lstStyle/>
        <a:p>
          <a:endParaRPr lang="en-US" sz="200" dirty="0"/>
        </a:p>
      </dgm:t>
    </dgm:pt>
    <dgm:pt modelId="{8CAA1C2F-B56F-4C44-AA24-4D6294F74690}" type="parTrans" cxnId="{568C7376-041C-8543-8AD7-C1BF46753A1A}">
      <dgm:prSet/>
      <dgm:spPr/>
      <dgm:t>
        <a:bodyPr/>
        <a:lstStyle/>
        <a:p>
          <a:endParaRPr lang="en-US"/>
        </a:p>
      </dgm:t>
    </dgm:pt>
    <dgm:pt modelId="{21942093-8D09-EF44-AD66-FC2A99B912A3}" type="sibTrans" cxnId="{568C7376-041C-8543-8AD7-C1BF46753A1A}">
      <dgm:prSet/>
      <dgm:spPr/>
      <dgm:t>
        <a:bodyPr/>
        <a:lstStyle/>
        <a:p>
          <a:endParaRPr lang="en-US"/>
        </a:p>
      </dgm:t>
    </dgm:pt>
    <dgm:pt modelId="{900E56EC-F115-524F-B370-0E8445EE6FE1}">
      <dgm:prSet phldrT="[Text]" custT="1"/>
      <dgm:spPr/>
      <dgm:t>
        <a:bodyPr/>
        <a:lstStyle/>
        <a:p>
          <a:endParaRPr lang="en-US" sz="200" dirty="0"/>
        </a:p>
      </dgm:t>
    </dgm:pt>
    <dgm:pt modelId="{2DE4F39F-F1D1-DB40-92DC-93C560BD031B}" type="parTrans" cxnId="{2D56BE96-B7E5-F746-8EAE-F1A03837425E}">
      <dgm:prSet/>
      <dgm:spPr/>
      <dgm:t>
        <a:bodyPr/>
        <a:lstStyle/>
        <a:p>
          <a:endParaRPr lang="en-US"/>
        </a:p>
      </dgm:t>
    </dgm:pt>
    <dgm:pt modelId="{214D61E1-2AF9-AD4C-97BE-C1C7008295D7}" type="sibTrans" cxnId="{2D56BE96-B7E5-F746-8EAE-F1A03837425E}">
      <dgm:prSet/>
      <dgm:spPr/>
      <dgm:t>
        <a:bodyPr/>
        <a:lstStyle/>
        <a:p>
          <a:endParaRPr lang="en-US"/>
        </a:p>
      </dgm:t>
    </dgm:pt>
    <dgm:pt modelId="{7122E95B-FB09-B443-B27F-D63019E4DE87}">
      <dgm:prSet phldrT="[Text]" custT="1"/>
      <dgm:spPr/>
      <dgm:t>
        <a:bodyPr/>
        <a:lstStyle/>
        <a:p>
          <a:endParaRPr lang="en-US" sz="200" dirty="0"/>
        </a:p>
      </dgm:t>
    </dgm:pt>
    <dgm:pt modelId="{A8A34DE0-FCF6-0A41-A33A-D6868C6DF445}" type="sibTrans" cxnId="{1B9B4117-9CF0-804A-B372-C714080E296E}">
      <dgm:prSet/>
      <dgm:spPr/>
      <dgm:t>
        <a:bodyPr/>
        <a:lstStyle/>
        <a:p>
          <a:endParaRPr lang="en-US"/>
        </a:p>
      </dgm:t>
    </dgm:pt>
    <dgm:pt modelId="{F1EC25E0-9F06-1648-9199-8CE6DCDFD266}" type="parTrans" cxnId="{1B9B4117-9CF0-804A-B372-C714080E296E}">
      <dgm:prSet/>
      <dgm:spPr/>
      <dgm:t>
        <a:bodyPr/>
        <a:lstStyle/>
        <a:p>
          <a:endParaRPr lang="en-US"/>
        </a:p>
      </dgm:t>
    </dgm:pt>
    <dgm:pt modelId="{6EB5C629-BA8E-C843-B79E-C703FB499DF8}" type="pres">
      <dgm:prSet presAssocID="{DC232031-944E-6E49-B023-519F506BE0A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6D21605-F71C-D748-869E-27C5A3B942EA}" type="pres">
      <dgm:prSet presAssocID="{82762735-4FBB-8D43-9E06-7A6FADB95508}" presName="composite" presStyleCnt="0"/>
      <dgm:spPr/>
    </dgm:pt>
    <dgm:pt modelId="{6BA6FE6B-C472-EB49-828F-AC1446AEDB7E}" type="pres">
      <dgm:prSet presAssocID="{82762735-4FBB-8D43-9E06-7A6FADB95508}" presName="Accent" presStyleLbl="alignAcc1" presStyleIdx="0" presStyleCnt="4" custAng="0" custFlipHor="0" custSzX="45720" custScaleY="131789" custLinFactNeighborX="84019" custLinFactNeighborY="26923"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79FAAF6D-912F-B348-9A24-155C7A402565}" type="pres">
      <dgm:prSet presAssocID="{82762735-4FBB-8D43-9E06-7A6FADB95508}" presName="Image" presStyleLbl="node1" presStyleIdx="0" presStyleCnt="4" custScaleX="91530" custScaleY="65491" custLinFactNeighborX="1262" custLinFactNeighborY="-48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D36B5763-A92C-BB47-8BD4-63607203328E}" type="pres">
      <dgm:prSet presAssocID="{82762735-4FBB-8D43-9E06-7A6FADB95508}" presName="Child" presStyleLbl="revTx" presStyleIdx="0" presStyleCnt="4" custLinFactNeighborY="-1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8C797-2B62-8845-9DA2-82667D9DD18C}" type="pres">
      <dgm:prSet presAssocID="{82762735-4FBB-8D43-9E06-7A6FADB95508}" presName="Parent" presStyleLbl="alignNode1" presStyleIdx="0" presStyleCnt="4" custScaleX="110374" custScaleY="354698" custLinFactNeighborX="4117" custLinFactNeighborY="-60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DE2D2-CE13-924A-8093-DB61FD0E2E39}" type="pres">
      <dgm:prSet presAssocID="{DBF978A3-B798-6644-AF7E-DC63D2C62104}" presName="sibTrans" presStyleCnt="0"/>
      <dgm:spPr/>
    </dgm:pt>
    <dgm:pt modelId="{D3A061FA-724D-5540-A960-6B89907C3118}" type="pres">
      <dgm:prSet presAssocID="{6E75805F-5424-5242-8E84-9F160DBF1DE6}" presName="composite" presStyleCnt="0"/>
      <dgm:spPr/>
    </dgm:pt>
    <dgm:pt modelId="{DE611BCC-CEA6-5944-957D-71E07C7CF3E3}" type="pres">
      <dgm:prSet presAssocID="{6E75805F-5424-5242-8E84-9F160DBF1DE6}" presName="Accent" presStyleLbl="alignAcc1" presStyleIdx="1" presStyleCnt="4" custSzX="45720" custScaleY="136924" custLinFactX="-100000" custLinFactNeighborX="-139670" custLinFactNeighborY="27884"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10743C26-50B7-4044-80F1-20C14F789654}" type="pres">
      <dgm:prSet presAssocID="{6E75805F-5424-5242-8E84-9F160DBF1DE6}" presName="Image" presStyleLbl="node1" presStyleIdx="1" presStyleCnt="4" custScaleX="84882" custScaleY="72205" custLinFactNeighborX="1601" custLinFactNeighborY="-19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B51FCD1E-634C-C741-9806-68DD4EB126ED}" type="pres">
      <dgm:prSet presAssocID="{6E75805F-5424-5242-8E84-9F160DBF1DE6}" presName="Child" presStyleLbl="revTx" presStyleIdx="1" presStyleCnt="4" custScaleX="116919" custLinFactNeighborY="-8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6A292-91DB-CB44-8D4D-8656780AB789}" type="pres">
      <dgm:prSet presAssocID="{6E75805F-5424-5242-8E84-9F160DBF1DE6}" presName="Parent" presStyleLbl="alignNode1" presStyleIdx="1" presStyleCnt="4" custScaleX="117562" custScaleY="344329" custLinFactNeighborX="4253" custLinFactNeighborY="-60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4C856-D178-324D-89AD-CBEAC6D477ED}" type="pres">
      <dgm:prSet presAssocID="{FEE06979-6703-BD4A-B870-1B381C2DAC05}" presName="sibTrans" presStyleCnt="0"/>
      <dgm:spPr/>
    </dgm:pt>
    <dgm:pt modelId="{595D47D7-783B-A54C-9F98-741F31899BD3}" type="pres">
      <dgm:prSet presAssocID="{936939B3-A520-D248-985D-964DCEDEF20B}" presName="composite" presStyleCnt="0"/>
      <dgm:spPr/>
    </dgm:pt>
    <dgm:pt modelId="{AE016F92-A319-384D-9413-A5E7CB3C636E}" type="pres">
      <dgm:prSet presAssocID="{936939B3-A520-D248-985D-964DCEDEF20B}" presName="Accent" presStyleLbl="alignAcc1" presStyleIdx="2" presStyleCnt="4" custSzX="45720" custScaleY="135918" custLinFactX="-100000" custLinFactNeighborX="-185278" custLinFactNeighborY="27249"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846AF5F3-83DD-614E-A223-4454901FDF93}" type="pres">
      <dgm:prSet presAssocID="{936939B3-A520-D248-985D-964DCEDEF20B}" presName="Image" presStyleLbl="node1" presStyleIdx="2" presStyleCnt="4" custScaleX="91364" custScaleY="67144" custLinFactNeighborX="-5003" custLinFactNeighborY="11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3C1062BC-2232-8A49-9498-5CFD962B5727}" type="pres">
      <dgm:prSet presAssocID="{936939B3-A520-D248-985D-964DCEDEF20B}" presName="Child" presStyleLbl="revTx" presStyleIdx="2" presStyleCnt="4" custScaleX="112829" custLinFactNeighborY="-13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014F5-1BD9-1948-A5F0-1709F1DB0E83}" type="pres">
      <dgm:prSet presAssocID="{936939B3-A520-D248-985D-964DCEDEF20B}" presName="Parent" presStyleLbl="alignNode1" presStyleIdx="2" presStyleCnt="4" custScaleX="115846" custScaleY="352539" custLinFactNeighborX="2057" custLinFactNeighborY="-66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2F7FC-A1DB-324A-B43A-1A60162554BC}" type="pres">
      <dgm:prSet presAssocID="{299E34D8-E396-CE47-BE99-27FAD3F9A983}" presName="sibTrans" presStyleCnt="0"/>
      <dgm:spPr/>
    </dgm:pt>
    <dgm:pt modelId="{7D912C9C-964A-F540-A1D4-683673D48044}" type="pres">
      <dgm:prSet presAssocID="{81C30329-90A3-6D42-86AD-30AFAF77FB07}" presName="composite" presStyleCnt="0"/>
      <dgm:spPr/>
    </dgm:pt>
    <dgm:pt modelId="{AB906DA1-5793-234E-A238-790EE99C5ACE}" type="pres">
      <dgm:prSet presAssocID="{81C30329-90A3-6D42-86AD-30AFAF77FB07}" presName="Accent" presStyleLbl="alignAcc1" presStyleIdx="3" presStyleCnt="4" custSzX="45720" custScaleY="136319" custLinFactX="-300000" custLinFactNeighborX="-300134" custLinFactNeighborY="27326"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E8F724DC-3DDB-604C-8FCD-D750BAA6FB8F}" type="pres">
      <dgm:prSet presAssocID="{81C30329-90A3-6D42-86AD-30AFAF77FB07}" presName="Image" presStyleLbl="node1" presStyleIdx="3" presStyleCnt="4" custScaleX="100360" custScaleY="62947" custLinFactNeighborX="-3021" custLinFactNeighborY="-51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n-US"/>
        </a:p>
      </dgm:t>
    </dgm:pt>
    <dgm:pt modelId="{03BF8AD2-D065-1941-92C7-B75AEFA7D090}" type="pres">
      <dgm:prSet presAssocID="{81C30329-90A3-6D42-86AD-30AFAF77FB07}" presName="Child" presStyleLbl="revTx" presStyleIdx="3" presStyleCnt="4" custLinFactNeighborX="-12154" custLinFactNeighborY="-13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90560-02E0-1447-BF6F-9FA23011F1A2}" type="pres">
      <dgm:prSet presAssocID="{81C30329-90A3-6D42-86AD-30AFAF77FB07}" presName="Parent" presStyleLbl="alignNode1" presStyleIdx="3" presStyleCnt="4" custScaleX="124063" custScaleY="348921" custLinFactNeighborX="-1553" custLinFactNeighborY="-62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92C2CF-12A3-3240-9669-6A2CDA83502D}" srcId="{81C30329-90A3-6D42-86AD-30AFAF77FB07}" destId="{8066E251-B4C0-EF46-823E-0229D1FE38FE}" srcOrd="5" destOrd="0" parTransId="{91A62914-31F2-4340-969B-BBFBBFAD2CDA}" sibTransId="{045020FB-7654-7B4D-B373-CFB5A17B1485}"/>
    <dgm:cxn modelId="{D1D6DBE3-0B0A-914B-A14E-8DAD71103B11}" srcId="{81C30329-90A3-6D42-86AD-30AFAF77FB07}" destId="{C945C7E4-BBAA-6B4E-B723-43537694AF58}" srcOrd="2" destOrd="0" parTransId="{648F294B-259A-DA40-B1E2-C0AC01EADCD9}" sibTransId="{8B9B89F0-5BD3-C742-945C-087B1D96577B}"/>
    <dgm:cxn modelId="{73B1D2F6-A448-7D49-90B5-B0F7610BEB3E}" srcId="{6E75805F-5424-5242-8E84-9F160DBF1DE6}" destId="{F004D411-2542-834C-B6B0-E389724E1CA6}" srcOrd="1" destOrd="0" parTransId="{3410AD76-6099-BD44-B16D-E0BE88C3A1D0}" sibTransId="{1789216E-8CB1-2447-83F7-0453CE1A52CF}"/>
    <dgm:cxn modelId="{8189317E-A047-EA43-8819-B9F55C677A0E}" type="presOf" srcId="{DE6C77B0-8DEA-9041-B7CA-BC6D97A8D0F1}" destId="{3C1062BC-2232-8A49-9498-5CFD962B5727}" srcOrd="0" destOrd="3" presId="urn:microsoft.com/office/officeart/2008/layout/TitlePictureLineup"/>
    <dgm:cxn modelId="{2A9F4F34-6910-EB43-A698-57304B1F7110}" type="presOf" srcId="{C945C7E4-BBAA-6B4E-B723-43537694AF58}" destId="{03BF8AD2-D065-1941-92C7-B75AEFA7D090}" srcOrd="0" destOrd="2" presId="urn:microsoft.com/office/officeart/2008/layout/TitlePictureLineup"/>
    <dgm:cxn modelId="{2BA8649D-7138-644C-8E3F-22EC4C250CD6}" type="presOf" srcId="{17E27871-CF5A-1348-A776-677806A0FCEB}" destId="{D36B5763-A92C-BB47-8BD4-63607203328E}" srcOrd="0" destOrd="3" presId="urn:microsoft.com/office/officeart/2008/layout/TitlePictureLineup"/>
    <dgm:cxn modelId="{1395F259-6DA2-5948-84F4-49B186EB825D}" type="presOf" srcId="{81C30329-90A3-6D42-86AD-30AFAF77FB07}" destId="{17190560-02E0-1447-BF6F-9FA23011F1A2}" srcOrd="0" destOrd="0" presId="urn:microsoft.com/office/officeart/2008/layout/TitlePictureLineup"/>
    <dgm:cxn modelId="{B91BA941-B6EF-2545-9AAF-58D46511C367}" srcId="{6E75805F-5424-5242-8E84-9F160DBF1DE6}" destId="{BB5AED99-C3A0-3B45-8E8B-C6F612A2B0F3}" srcOrd="2" destOrd="0" parTransId="{C0F61E9E-64E5-734D-9A60-B141A3BD3B48}" sibTransId="{0748FE81-3FF9-264C-9259-26F73C5133F0}"/>
    <dgm:cxn modelId="{0542A585-7C51-3048-AFCB-BECAFC02AC44}" type="presOf" srcId="{8FD9090B-8AA7-7149-A6B2-6C501EDCF2A5}" destId="{03BF8AD2-D065-1941-92C7-B75AEFA7D090}" srcOrd="0" destOrd="0" presId="urn:microsoft.com/office/officeart/2008/layout/TitlePictureLineup"/>
    <dgm:cxn modelId="{F36A9EB6-4B83-084A-A922-A9D26B65F370}" type="presOf" srcId="{6E75805F-5424-5242-8E84-9F160DBF1DE6}" destId="{E326A292-91DB-CB44-8D4D-8656780AB789}" srcOrd="0" destOrd="0" presId="urn:microsoft.com/office/officeart/2008/layout/TitlePictureLineup"/>
    <dgm:cxn modelId="{1B9B4117-9CF0-804A-B372-C714080E296E}" srcId="{82762735-4FBB-8D43-9E06-7A6FADB95508}" destId="{7122E95B-FB09-B443-B27F-D63019E4DE87}" srcOrd="1" destOrd="0" parTransId="{F1EC25E0-9F06-1648-9199-8CE6DCDFD266}" sibTransId="{A8A34DE0-FCF6-0A41-A33A-D6868C6DF445}"/>
    <dgm:cxn modelId="{01D8516B-FE31-2F49-9120-FEFD1FFDC1A7}" srcId="{82762735-4FBB-8D43-9E06-7A6FADB95508}" destId="{660B1889-ADC3-7546-B26D-483D8FD4DB34}" srcOrd="6" destOrd="0" parTransId="{72D92F8C-8F35-454C-AEEE-BDECB62B698A}" sibTransId="{5E6C3E8A-6E27-B046-8348-5C1C21CC1F0F}"/>
    <dgm:cxn modelId="{FD872498-47ED-254E-9B30-3B0C0253C9A6}" type="presOf" srcId="{82762735-4FBB-8D43-9E06-7A6FADB95508}" destId="{57A8C797-2B62-8845-9DA2-82667D9DD18C}" srcOrd="0" destOrd="0" presId="urn:microsoft.com/office/officeart/2008/layout/TitlePictureLineup"/>
    <dgm:cxn modelId="{0B652865-9434-6143-A5A7-C289A854EA93}" srcId="{81C30329-90A3-6D42-86AD-30AFAF77FB07}" destId="{8FD9090B-8AA7-7149-A6B2-6C501EDCF2A5}" srcOrd="0" destOrd="0" parTransId="{83A731F0-A644-C743-99E1-AA435705CAFE}" sibTransId="{00E86652-B608-264E-B26C-AD286F1A4BB3}"/>
    <dgm:cxn modelId="{A6C872DC-4F0F-EA46-923E-EB956A7AFB7A}" srcId="{81C30329-90A3-6D42-86AD-30AFAF77FB07}" destId="{36668AB6-171B-854B-9DAF-C76F871BEB63}" srcOrd="3" destOrd="0" parTransId="{21BFECDE-7089-C14B-A0A2-DBCB236CFF72}" sibTransId="{CD7FC1C7-222D-C14C-9ABC-53E4DE64893D}"/>
    <dgm:cxn modelId="{A91E1993-A7B0-9F42-81BC-76E5865A35F3}" type="presOf" srcId="{8066E251-B4C0-EF46-823E-0229D1FE38FE}" destId="{03BF8AD2-D065-1941-92C7-B75AEFA7D090}" srcOrd="0" destOrd="5" presId="urn:microsoft.com/office/officeart/2008/layout/TitlePictureLineup"/>
    <dgm:cxn modelId="{2D56BE96-B7E5-F746-8EAE-F1A03837425E}" srcId="{82762735-4FBB-8D43-9E06-7A6FADB95508}" destId="{900E56EC-F115-524F-B370-0E8445EE6FE1}" srcOrd="5" destOrd="0" parTransId="{2DE4F39F-F1D1-DB40-92DC-93C560BD031B}" sibTransId="{214D61E1-2AF9-AD4C-97BE-C1C7008295D7}"/>
    <dgm:cxn modelId="{227435E3-0130-0B4C-96D5-3CB3C154AA8E}" type="presOf" srcId="{B5FC1BCE-E96C-5A43-854B-41B6268697ED}" destId="{03BF8AD2-D065-1941-92C7-B75AEFA7D090}" srcOrd="0" destOrd="6" presId="urn:microsoft.com/office/officeart/2008/layout/TitlePictureLineup"/>
    <dgm:cxn modelId="{5339A332-8C92-5540-A38F-53D6889CFC31}" srcId="{82762735-4FBB-8D43-9E06-7A6FADB95508}" destId="{88C482D0-3DCA-9C47-BF59-3E5650C03BF0}" srcOrd="4" destOrd="0" parTransId="{179BEC57-1C2C-B947-93E9-71BED856AD54}" sibTransId="{23A5D8D1-78FA-CE49-B348-65F01C5103C0}"/>
    <dgm:cxn modelId="{26BB84D5-313F-F044-8408-F8932D51840E}" srcId="{DC232031-944E-6E49-B023-519F506BE0AD}" destId="{81C30329-90A3-6D42-86AD-30AFAF77FB07}" srcOrd="3" destOrd="0" parTransId="{327EB43E-CC7F-464C-8762-6876F79FBCE3}" sibTransId="{31F0C49F-7043-AA49-A6A5-A3CBB4195093}"/>
    <dgm:cxn modelId="{E670A751-561F-0149-A584-680F18216D86}" srcId="{936939B3-A520-D248-985D-964DCEDEF20B}" destId="{CDCF8269-10BB-EC4F-9DC0-9DA576F97022}" srcOrd="1" destOrd="0" parTransId="{F4F78E1D-3DE1-644D-8599-FCF1F7BCE825}" sibTransId="{F5C11BC4-1AF0-144C-A5B3-A70BC692CA4A}"/>
    <dgm:cxn modelId="{6A000B9B-4686-4D49-A1E6-4978F18A512F}" type="presOf" srcId="{7122E95B-FB09-B443-B27F-D63019E4DE87}" destId="{D36B5763-A92C-BB47-8BD4-63607203328E}" srcOrd="0" destOrd="1" presId="urn:microsoft.com/office/officeart/2008/layout/TitlePictureLineup"/>
    <dgm:cxn modelId="{3AFB0B1B-F380-6141-A8CC-CCF2BD7B7985}" srcId="{81C30329-90A3-6D42-86AD-30AFAF77FB07}" destId="{CA56BD0F-9976-214B-9B4B-EA0362C37A8E}" srcOrd="1" destOrd="0" parTransId="{ECF9B787-3EC4-734A-80A1-13A4DD7895B0}" sibTransId="{B79B5B49-F9AC-1748-91F4-4667CA310DA5}"/>
    <dgm:cxn modelId="{0E7418C9-A2DE-4E4C-B3A6-3A5E475C03DC}" type="presOf" srcId="{F004D411-2542-834C-B6B0-E389724E1CA6}" destId="{B51FCD1E-634C-C741-9806-68DD4EB126ED}" srcOrd="0" destOrd="1" presId="urn:microsoft.com/office/officeart/2008/layout/TitlePictureLineup"/>
    <dgm:cxn modelId="{D7F441CF-1616-3143-BD54-8367175459B5}" srcId="{81C30329-90A3-6D42-86AD-30AFAF77FB07}" destId="{AC0FDB90-6A9B-8340-8AF0-46538E563FF2}" srcOrd="4" destOrd="0" parTransId="{145E442A-A86F-9740-948A-EE0F1E721EA1}" sibTransId="{AAAE3C04-BC40-EE4C-91E9-A9259F5157A6}"/>
    <dgm:cxn modelId="{3A5D0388-8A50-E440-97A6-245C9E1D4EF6}" srcId="{936939B3-A520-D248-985D-964DCEDEF20B}" destId="{053F2D83-6992-FC4A-8F5C-4F1956EB95E9}" srcOrd="0" destOrd="0" parTransId="{F8B6E77D-8FFB-B941-8471-035BB284BC87}" sibTransId="{F66625C5-AF0F-2A48-A572-D89BF83FF319}"/>
    <dgm:cxn modelId="{AF055768-3699-F941-AE94-379D9AB9562E}" type="presOf" srcId="{6A6FA1E2-4400-304F-B33C-92E732E11210}" destId="{D36B5763-A92C-BB47-8BD4-63607203328E}" srcOrd="0" destOrd="7" presId="urn:microsoft.com/office/officeart/2008/layout/TitlePictureLineup"/>
    <dgm:cxn modelId="{6A9AF711-03D8-5B43-8830-4A8B56730FBA}" srcId="{6E75805F-5424-5242-8E84-9F160DBF1DE6}" destId="{65A17EEB-3113-204B-A64A-50975436D571}" srcOrd="0" destOrd="0" parTransId="{FD1CCFFB-4EF0-8049-9239-826214803884}" sibTransId="{0B66C46B-A0FA-8A4C-B36D-8829FF414098}"/>
    <dgm:cxn modelId="{F1262AA0-E046-8A4F-8A30-E46D3FC693C9}" type="presOf" srcId="{65A17EEB-3113-204B-A64A-50975436D571}" destId="{B51FCD1E-634C-C741-9806-68DD4EB126ED}" srcOrd="0" destOrd="0" presId="urn:microsoft.com/office/officeart/2008/layout/TitlePictureLineup"/>
    <dgm:cxn modelId="{5F3CD3A2-9FCA-CA49-BE54-5138B5ACEC70}" type="presOf" srcId="{053F2D83-6992-FC4A-8F5C-4F1956EB95E9}" destId="{3C1062BC-2232-8A49-9498-5CFD962B5727}" srcOrd="0" destOrd="0" presId="urn:microsoft.com/office/officeart/2008/layout/TitlePictureLineup"/>
    <dgm:cxn modelId="{76E43F36-E7E5-734C-A064-E358B383EF00}" srcId="{936939B3-A520-D248-985D-964DCEDEF20B}" destId="{AFF2CF92-4133-2448-8BB5-5803F0AD1D43}" srcOrd="2" destOrd="0" parTransId="{1986E58D-7FBC-C04C-AAF0-4329C11461DF}" sibTransId="{5DA4F6A8-ECE1-DD46-A235-A9FDD0921688}"/>
    <dgm:cxn modelId="{E27DB55B-0679-044C-9982-D5A180A71DA3}" srcId="{82762735-4FBB-8D43-9E06-7A6FADB95508}" destId="{21C46C9D-F9A2-3A47-A312-117EE977BE19}" srcOrd="2" destOrd="0" parTransId="{89D1908A-F8C6-E847-A0AA-D1F88EDB44C0}" sibTransId="{E59BDED2-9F2E-A940-BC41-E3246B079B6B}"/>
    <dgm:cxn modelId="{4B8B3314-66E6-9E4D-BA11-0DEADC945BA6}" srcId="{936939B3-A520-D248-985D-964DCEDEF20B}" destId="{FD6DE1B1-B0DF-0941-9594-364ADABCA286}" srcOrd="4" destOrd="0" parTransId="{DBC7274D-CB96-124C-8145-A039AE0EAA40}" sibTransId="{86760E33-3F53-1248-858F-E4C260D56162}"/>
    <dgm:cxn modelId="{3EAF1A5C-FACC-F34F-94E7-1938A7B7DDCC}" type="presOf" srcId="{CDCF8269-10BB-EC4F-9DC0-9DA576F97022}" destId="{3C1062BC-2232-8A49-9498-5CFD962B5727}" srcOrd="0" destOrd="1" presId="urn:microsoft.com/office/officeart/2008/layout/TitlePictureLineup"/>
    <dgm:cxn modelId="{52C7E94D-A0C2-C64F-A9B0-EA84D5590958}" type="presOf" srcId="{AFF2CF92-4133-2448-8BB5-5803F0AD1D43}" destId="{3C1062BC-2232-8A49-9498-5CFD962B5727}" srcOrd="0" destOrd="2" presId="urn:microsoft.com/office/officeart/2008/layout/TitlePictureLineup"/>
    <dgm:cxn modelId="{CCEE380A-DC20-2243-A543-AA21221376CD}" type="presOf" srcId="{AC0FDB90-6A9B-8340-8AF0-46538E563FF2}" destId="{03BF8AD2-D065-1941-92C7-B75AEFA7D090}" srcOrd="0" destOrd="4" presId="urn:microsoft.com/office/officeart/2008/layout/TitlePictureLineup"/>
    <dgm:cxn modelId="{568C7376-041C-8543-8AD7-C1BF46753A1A}" srcId="{82762735-4FBB-8D43-9E06-7A6FADB95508}" destId="{17E27871-CF5A-1348-A776-677806A0FCEB}" srcOrd="3" destOrd="0" parTransId="{8CAA1C2F-B56F-4C44-AA24-4D6294F74690}" sibTransId="{21942093-8D09-EF44-AD66-FC2A99B912A3}"/>
    <dgm:cxn modelId="{86B33C02-C0A6-FC4F-9058-3E47F7D02C50}" type="presOf" srcId="{BB5AED99-C3A0-3B45-8E8B-C6F612A2B0F3}" destId="{B51FCD1E-634C-C741-9806-68DD4EB126ED}" srcOrd="0" destOrd="2" presId="urn:microsoft.com/office/officeart/2008/layout/TitlePictureLineup"/>
    <dgm:cxn modelId="{5B7CB63A-2011-774B-B473-6F5BC02ABB32}" srcId="{DC232031-944E-6E49-B023-519F506BE0AD}" destId="{936939B3-A520-D248-985D-964DCEDEF20B}" srcOrd="2" destOrd="0" parTransId="{8226AFEE-F3D2-844C-919E-68499E9BE0D3}" sibTransId="{299E34D8-E396-CE47-BE99-27FAD3F9A983}"/>
    <dgm:cxn modelId="{9F9985B8-24A3-E64D-AED5-C7EFA611B6D9}" type="presOf" srcId="{936939B3-A520-D248-985D-964DCEDEF20B}" destId="{A62014F5-1BD9-1948-A5F0-1709F1DB0E83}" srcOrd="0" destOrd="0" presId="urn:microsoft.com/office/officeart/2008/layout/TitlePictureLineup"/>
    <dgm:cxn modelId="{FF841317-A8C9-464B-8374-6DDC20D1A639}" srcId="{81C30329-90A3-6D42-86AD-30AFAF77FB07}" destId="{B5FC1BCE-E96C-5A43-854B-41B6268697ED}" srcOrd="6" destOrd="0" parTransId="{C1F0E5F1-3B6F-9F41-804A-10447ABE0199}" sibTransId="{7EBD1397-6FFD-E745-BD61-DC47062DCE25}"/>
    <dgm:cxn modelId="{1E2339D3-1876-E74C-80A5-19FC1CEBFC29}" type="presOf" srcId="{FD6DE1B1-B0DF-0941-9594-364ADABCA286}" destId="{3C1062BC-2232-8A49-9498-5CFD962B5727}" srcOrd="0" destOrd="4" presId="urn:microsoft.com/office/officeart/2008/layout/TitlePictureLineup"/>
    <dgm:cxn modelId="{094E27C0-974B-ED45-893D-CCABA75112D7}" type="presOf" srcId="{DC232031-944E-6E49-B023-519F506BE0AD}" destId="{6EB5C629-BA8E-C843-B79E-C703FB499DF8}" srcOrd="0" destOrd="0" presId="urn:microsoft.com/office/officeart/2008/layout/TitlePictureLineup"/>
    <dgm:cxn modelId="{1B4AAACE-9C0A-1E42-80E5-F049D65B8DB6}" srcId="{DC232031-944E-6E49-B023-519F506BE0AD}" destId="{6E75805F-5424-5242-8E84-9F160DBF1DE6}" srcOrd="1" destOrd="0" parTransId="{5E365301-121C-0848-A1F7-465509BCD16A}" sibTransId="{FEE06979-6703-BD4A-B870-1B381C2DAC05}"/>
    <dgm:cxn modelId="{420EC9C9-BF32-6E4C-92B3-89B474BA2770}" type="presOf" srcId="{88C482D0-3DCA-9C47-BF59-3E5650C03BF0}" destId="{D36B5763-A92C-BB47-8BD4-63607203328E}" srcOrd="0" destOrd="4" presId="urn:microsoft.com/office/officeart/2008/layout/TitlePictureLineup"/>
    <dgm:cxn modelId="{DAF7A521-2E4F-9D44-997B-AD813FB20267}" srcId="{82762735-4FBB-8D43-9E06-7A6FADB95508}" destId="{220CB883-77DE-A744-AE91-D351482305F0}" srcOrd="0" destOrd="0" parTransId="{18F7B107-DD98-4742-981A-C4672417CA09}" sibTransId="{100B299F-D497-ED48-9FD2-FC22B06ECE54}"/>
    <dgm:cxn modelId="{5BC2F6A1-CE43-D14E-B526-420EDD7DA347}" type="presOf" srcId="{21C46C9D-F9A2-3A47-A312-117EE977BE19}" destId="{D36B5763-A92C-BB47-8BD4-63607203328E}" srcOrd="0" destOrd="2" presId="urn:microsoft.com/office/officeart/2008/layout/TitlePictureLineup"/>
    <dgm:cxn modelId="{5C2656B9-A9AB-BB4B-A166-AC0EFA62AA7E}" srcId="{DC232031-944E-6E49-B023-519F506BE0AD}" destId="{82762735-4FBB-8D43-9E06-7A6FADB95508}" srcOrd="0" destOrd="0" parTransId="{2C4AAF41-986C-184C-AA67-F3DD6F3DE082}" sibTransId="{DBF978A3-B798-6644-AF7E-DC63D2C62104}"/>
    <dgm:cxn modelId="{92A4A661-4671-7F45-8847-CFDDC17372E5}" type="presOf" srcId="{900E56EC-F115-524F-B370-0E8445EE6FE1}" destId="{D36B5763-A92C-BB47-8BD4-63607203328E}" srcOrd="0" destOrd="5" presId="urn:microsoft.com/office/officeart/2008/layout/TitlePictureLineup"/>
    <dgm:cxn modelId="{BB430BDA-B187-A240-8CEF-1FB04ADA96D0}" type="presOf" srcId="{220CB883-77DE-A744-AE91-D351482305F0}" destId="{D36B5763-A92C-BB47-8BD4-63607203328E}" srcOrd="0" destOrd="0" presId="urn:microsoft.com/office/officeart/2008/layout/TitlePictureLineup"/>
    <dgm:cxn modelId="{F9417AD6-9C86-C94C-A131-53BC40903916}" type="presOf" srcId="{660B1889-ADC3-7546-B26D-483D8FD4DB34}" destId="{D36B5763-A92C-BB47-8BD4-63607203328E}" srcOrd="0" destOrd="6" presId="urn:microsoft.com/office/officeart/2008/layout/TitlePictureLineup"/>
    <dgm:cxn modelId="{AA4EEFF3-FECC-C94E-AF79-6F79AB1BB8EC}" type="presOf" srcId="{CA56BD0F-9976-214B-9B4B-EA0362C37A8E}" destId="{03BF8AD2-D065-1941-92C7-B75AEFA7D090}" srcOrd="0" destOrd="1" presId="urn:microsoft.com/office/officeart/2008/layout/TitlePictureLineup"/>
    <dgm:cxn modelId="{9DF2A63F-72BD-1F40-A300-C520D87BE77E}" srcId="{936939B3-A520-D248-985D-964DCEDEF20B}" destId="{DE6C77B0-8DEA-9041-B7CA-BC6D97A8D0F1}" srcOrd="3" destOrd="0" parTransId="{231C3CAB-6748-4A43-A347-5FC11D095E67}" sibTransId="{A38783D2-EADC-2549-AB08-9B904A9035E2}"/>
    <dgm:cxn modelId="{31E4A153-A260-4448-9E53-20A6F8573D30}" srcId="{82762735-4FBB-8D43-9E06-7A6FADB95508}" destId="{6A6FA1E2-4400-304F-B33C-92E732E11210}" srcOrd="7" destOrd="0" parTransId="{3E926918-9531-BC46-A79B-3D4F3C540032}" sibTransId="{3031247B-58E7-E14A-9080-4C00D0EDB55D}"/>
    <dgm:cxn modelId="{400CD22B-D3F5-2B48-869D-C1E713C0E488}" type="presOf" srcId="{36668AB6-171B-854B-9DAF-C76F871BEB63}" destId="{03BF8AD2-D065-1941-92C7-B75AEFA7D090}" srcOrd="0" destOrd="3" presId="urn:microsoft.com/office/officeart/2008/layout/TitlePictureLineup"/>
    <dgm:cxn modelId="{2F112642-8D69-3D4A-ABCE-D4B9B9464D1C}" type="presParOf" srcId="{6EB5C629-BA8E-C843-B79E-C703FB499DF8}" destId="{76D21605-F71C-D748-869E-27C5A3B942EA}" srcOrd="0" destOrd="0" presId="urn:microsoft.com/office/officeart/2008/layout/TitlePictureLineup"/>
    <dgm:cxn modelId="{5CBF5918-B7FF-2649-8C59-A618CBF02239}" type="presParOf" srcId="{76D21605-F71C-D748-869E-27C5A3B942EA}" destId="{6BA6FE6B-C472-EB49-828F-AC1446AEDB7E}" srcOrd="0" destOrd="0" presId="urn:microsoft.com/office/officeart/2008/layout/TitlePictureLineup"/>
    <dgm:cxn modelId="{87702D68-5C0E-FE40-B456-33772EA8B7EA}" type="presParOf" srcId="{76D21605-F71C-D748-869E-27C5A3B942EA}" destId="{79FAAF6D-912F-B348-9A24-155C7A402565}" srcOrd="1" destOrd="0" presId="urn:microsoft.com/office/officeart/2008/layout/TitlePictureLineup"/>
    <dgm:cxn modelId="{41E8B373-1B86-C44B-9CCA-7FAA57B1AC29}" type="presParOf" srcId="{76D21605-F71C-D748-869E-27C5A3B942EA}" destId="{D36B5763-A92C-BB47-8BD4-63607203328E}" srcOrd="2" destOrd="0" presId="urn:microsoft.com/office/officeart/2008/layout/TitlePictureLineup"/>
    <dgm:cxn modelId="{E82C8CB1-C369-3041-A832-4A51500E5EFD}" type="presParOf" srcId="{76D21605-F71C-D748-869E-27C5A3B942EA}" destId="{57A8C797-2B62-8845-9DA2-82667D9DD18C}" srcOrd="3" destOrd="0" presId="urn:microsoft.com/office/officeart/2008/layout/TitlePictureLineup"/>
    <dgm:cxn modelId="{22DD313A-7BDF-9A42-B102-E884BBFBE6F8}" type="presParOf" srcId="{6EB5C629-BA8E-C843-B79E-C703FB499DF8}" destId="{43BDE2D2-CE13-924A-8093-DB61FD0E2E39}" srcOrd="1" destOrd="0" presId="urn:microsoft.com/office/officeart/2008/layout/TitlePictureLineup"/>
    <dgm:cxn modelId="{A79638ED-47DD-4B4A-AC11-63113F31AD6B}" type="presParOf" srcId="{6EB5C629-BA8E-C843-B79E-C703FB499DF8}" destId="{D3A061FA-724D-5540-A960-6B89907C3118}" srcOrd="2" destOrd="0" presId="urn:microsoft.com/office/officeart/2008/layout/TitlePictureLineup"/>
    <dgm:cxn modelId="{7CABA9C0-20A1-7647-A4B7-1EAEB29FEE1C}" type="presParOf" srcId="{D3A061FA-724D-5540-A960-6B89907C3118}" destId="{DE611BCC-CEA6-5944-957D-71E07C7CF3E3}" srcOrd="0" destOrd="0" presId="urn:microsoft.com/office/officeart/2008/layout/TitlePictureLineup"/>
    <dgm:cxn modelId="{AF0DC353-0278-D349-808C-097E5E23A9A6}" type="presParOf" srcId="{D3A061FA-724D-5540-A960-6B89907C3118}" destId="{10743C26-50B7-4044-80F1-20C14F789654}" srcOrd="1" destOrd="0" presId="urn:microsoft.com/office/officeart/2008/layout/TitlePictureLineup"/>
    <dgm:cxn modelId="{7019D92E-27E1-3748-BD71-D497167774A0}" type="presParOf" srcId="{D3A061FA-724D-5540-A960-6B89907C3118}" destId="{B51FCD1E-634C-C741-9806-68DD4EB126ED}" srcOrd="2" destOrd="0" presId="urn:microsoft.com/office/officeart/2008/layout/TitlePictureLineup"/>
    <dgm:cxn modelId="{45C835E8-8A3B-8342-B08B-0E7D27D8DD74}" type="presParOf" srcId="{D3A061FA-724D-5540-A960-6B89907C3118}" destId="{E326A292-91DB-CB44-8D4D-8656780AB789}" srcOrd="3" destOrd="0" presId="urn:microsoft.com/office/officeart/2008/layout/TitlePictureLineup"/>
    <dgm:cxn modelId="{D3D441A3-865A-8D4C-9CB5-17640C60E660}" type="presParOf" srcId="{6EB5C629-BA8E-C843-B79E-C703FB499DF8}" destId="{ED64C856-D178-324D-89AD-CBEAC6D477ED}" srcOrd="3" destOrd="0" presId="urn:microsoft.com/office/officeart/2008/layout/TitlePictureLineup"/>
    <dgm:cxn modelId="{1F166F73-925A-E445-9F35-62846847E5F8}" type="presParOf" srcId="{6EB5C629-BA8E-C843-B79E-C703FB499DF8}" destId="{595D47D7-783B-A54C-9F98-741F31899BD3}" srcOrd="4" destOrd="0" presId="urn:microsoft.com/office/officeart/2008/layout/TitlePictureLineup"/>
    <dgm:cxn modelId="{160D479E-3510-2D4C-B382-F122F52BB93A}" type="presParOf" srcId="{595D47D7-783B-A54C-9F98-741F31899BD3}" destId="{AE016F92-A319-384D-9413-A5E7CB3C636E}" srcOrd="0" destOrd="0" presId="urn:microsoft.com/office/officeart/2008/layout/TitlePictureLineup"/>
    <dgm:cxn modelId="{3A54A52D-21F7-2B43-BE02-5482EB0193CC}" type="presParOf" srcId="{595D47D7-783B-A54C-9F98-741F31899BD3}" destId="{846AF5F3-83DD-614E-A223-4454901FDF93}" srcOrd="1" destOrd="0" presId="urn:microsoft.com/office/officeart/2008/layout/TitlePictureLineup"/>
    <dgm:cxn modelId="{2BEE10A9-450D-604C-AA44-E62728A44D2F}" type="presParOf" srcId="{595D47D7-783B-A54C-9F98-741F31899BD3}" destId="{3C1062BC-2232-8A49-9498-5CFD962B5727}" srcOrd="2" destOrd="0" presId="urn:microsoft.com/office/officeart/2008/layout/TitlePictureLineup"/>
    <dgm:cxn modelId="{DA336981-EA64-2948-9915-7BA8D1938AFC}" type="presParOf" srcId="{595D47D7-783B-A54C-9F98-741F31899BD3}" destId="{A62014F5-1BD9-1948-A5F0-1709F1DB0E83}" srcOrd="3" destOrd="0" presId="urn:microsoft.com/office/officeart/2008/layout/TitlePictureLineup"/>
    <dgm:cxn modelId="{FADA85D4-30E8-6D4A-94B2-EC3200C7E689}" type="presParOf" srcId="{6EB5C629-BA8E-C843-B79E-C703FB499DF8}" destId="{E4B2F7FC-A1DB-324A-B43A-1A60162554BC}" srcOrd="5" destOrd="0" presId="urn:microsoft.com/office/officeart/2008/layout/TitlePictureLineup"/>
    <dgm:cxn modelId="{AE9CD5E2-0433-B547-9BB4-B56EDA2A6439}" type="presParOf" srcId="{6EB5C629-BA8E-C843-B79E-C703FB499DF8}" destId="{7D912C9C-964A-F540-A1D4-683673D48044}" srcOrd="6" destOrd="0" presId="urn:microsoft.com/office/officeart/2008/layout/TitlePictureLineup"/>
    <dgm:cxn modelId="{CCB7C7C4-65C7-7144-9646-02D1C3147B28}" type="presParOf" srcId="{7D912C9C-964A-F540-A1D4-683673D48044}" destId="{AB906DA1-5793-234E-A238-790EE99C5ACE}" srcOrd="0" destOrd="0" presId="urn:microsoft.com/office/officeart/2008/layout/TitlePictureLineup"/>
    <dgm:cxn modelId="{9404C073-3714-DE49-920C-7A4FCD3C1FF3}" type="presParOf" srcId="{7D912C9C-964A-F540-A1D4-683673D48044}" destId="{E8F724DC-3DDB-604C-8FCD-D750BAA6FB8F}" srcOrd="1" destOrd="0" presId="urn:microsoft.com/office/officeart/2008/layout/TitlePictureLineup"/>
    <dgm:cxn modelId="{DDC2190E-7B15-9D4F-AEA7-30B6F7981E71}" type="presParOf" srcId="{7D912C9C-964A-F540-A1D4-683673D48044}" destId="{03BF8AD2-D065-1941-92C7-B75AEFA7D090}" srcOrd="2" destOrd="0" presId="urn:microsoft.com/office/officeart/2008/layout/TitlePictureLineup"/>
    <dgm:cxn modelId="{F07C64E4-6E32-D047-953E-B0A7720BB5FD}" type="presParOf" srcId="{7D912C9C-964A-F540-A1D4-683673D48044}" destId="{17190560-02E0-1447-BF6F-9FA23011F1A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6FE6B-C472-EB49-828F-AC1446AEDB7E}">
      <dsp:nvSpPr>
        <dsp:cNvPr id="0" name=""/>
        <dsp:cNvSpPr/>
      </dsp:nvSpPr>
      <dsp:spPr>
        <a:xfrm>
          <a:off x="102822" y="2248903"/>
          <a:ext cx="45720" cy="42654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AAF6D-912F-B348-9A24-155C7A402565}">
      <dsp:nvSpPr>
        <dsp:cNvPr id="0" name=""/>
        <dsp:cNvSpPr/>
      </dsp:nvSpPr>
      <dsp:spPr>
        <a:xfrm>
          <a:off x="278914" y="2179825"/>
          <a:ext cx="1558083" cy="953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B5763-A92C-BB47-8BD4-63607203328E}">
      <dsp:nvSpPr>
        <dsp:cNvPr id="0" name=""/>
        <dsp:cNvSpPr/>
      </dsp:nvSpPr>
      <dsp:spPr>
        <a:xfrm>
          <a:off x="185341" y="3225270"/>
          <a:ext cx="1702265" cy="16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Behavioral Expectations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Health &amp; Wellness Expectations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Sense of Physical Security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Sense of Social-Emotional Security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185341" y="3225270"/>
        <a:ext cx="1702265" cy="1672236"/>
      </dsp:txXfrm>
    </dsp:sp>
    <dsp:sp modelId="{57A8C797-2B62-8845-9DA2-82667D9DD18C}">
      <dsp:nvSpPr>
        <dsp:cNvPr id="0" name=""/>
        <dsp:cNvSpPr/>
      </dsp:nvSpPr>
      <dsp:spPr>
        <a:xfrm>
          <a:off x="76196" y="855388"/>
          <a:ext cx="1984639" cy="1275567"/>
        </a:xfrm>
        <a:prstGeom prst="rect">
          <a:avLst/>
        </a:prstGeom>
        <a:solidFill>
          <a:srgbClr val="73AF34">
            <a:alpha val="83000"/>
          </a:srgbClr>
        </a:solidFill>
        <a:ln w="25400" cap="flat" cmpd="sng" algn="ctr">
          <a:solidFill>
            <a:srgbClr val="008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Safety</a:t>
          </a:r>
          <a:endParaRPr lang="en-US" sz="2800" kern="1200" dirty="0"/>
        </a:p>
      </dsp:txBody>
      <dsp:txXfrm>
        <a:off x="76196" y="855388"/>
        <a:ext cx="1984639" cy="1275567"/>
      </dsp:txXfrm>
    </dsp:sp>
    <dsp:sp modelId="{DE611BCC-CEA6-5944-957D-71E07C7CF3E3}">
      <dsp:nvSpPr>
        <dsp:cNvPr id="0" name=""/>
        <dsp:cNvSpPr/>
      </dsp:nvSpPr>
      <dsp:spPr>
        <a:xfrm>
          <a:off x="2277999" y="2178263"/>
          <a:ext cx="45720" cy="443166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43C26-50B7-4044-80F1-20C14F789654}">
      <dsp:nvSpPr>
        <dsp:cNvPr id="0" name=""/>
        <dsp:cNvSpPr/>
      </dsp:nvSpPr>
      <dsp:spPr>
        <a:xfrm>
          <a:off x="2632972" y="2155529"/>
          <a:ext cx="1444916" cy="10516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FCD1E-634C-C741-9806-68DD4EB126ED}">
      <dsp:nvSpPr>
        <dsp:cNvPr id="0" name=""/>
        <dsp:cNvSpPr/>
      </dsp:nvSpPr>
      <dsp:spPr>
        <a:xfrm>
          <a:off x="2333042" y="3298766"/>
          <a:ext cx="1990271" cy="16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School Connectedness &amp; Community Engagement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Physical Surrounding</a:t>
          </a:r>
          <a:endParaRPr lang="en-US" sz="2000" kern="1200" dirty="0"/>
        </a:p>
      </dsp:txBody>
      <dsp:txXfrm>
        <a:off x="2333042" y="3298766"/>
        <a:ext cx="1990271" cy="1672236"/>
      </dsp:txXfrm>
    </dsp:sp>
    <dsp:sp modelId="{E326A292-91DB-CB44-8D4D-8656780AB789}">
      <dsp:nvSpPr>
        <dsp:cNvPr id="0" name=""/>
        <dsp:cNvSpPr/>
      </dsp:nvSpPr>
      <dsp:spPr>
        <a:xfrm>
          <a:off x="2305722" y="855388"/>
          <a:ext cx="2113887" cy="1238278"/>
        </a:xfrm>
        <a:prstGeom prst="rect">
          <a:avLst/>
        </a:prstGeom>
        <a:solidFill>
          <a:srgbClr val="73AF34">
            <a:alpha val="83000"/>
          </a:srgbClr>
        </a:solidFill>
        <a:ln w="25400" cap="flat" cmpd="sng" algn="ctr">
          <a:solidFill>
            <a:srgbClr val="008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 Environment</a:t>
          </a:r>
          <a:endParaRPr lang="en-US" sz="2800" kern="1200" dirty="0"/>
        </a:p>
      </dsp:txBody>
      <dsp:txXfrm>
        <a:off x="2305722" y="855388"/>
        <a:ext cx="2113887" cy="1238278"/>
      </dsp:txXfrm>
    </dsp:sp>
    <dsp:sp modelId="{AE016F92-A319-384D-9413-A5E7CB3C636E}">
      <dsp:nvSpPr>
        <dsp:cNvPr id="0" name=""/>
        <dsp:cNvSpPr/>
      </dsp:nvSpPr>
      <dsp:spPr>
        <a:xfrm>
          <a:off x="4602480" y="2188753"/>
          <a:ext cx="45720" cy="439910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AF5F3-83DD-614E-A223-4454901FDF93}">
      <dsp:nvSpPr>
        <dsp:cNvPr id="0" name=""/>
        <dsp:cNvSpPr/>
      </dsp:nvSpPr>
      <dsp:spPr>
        <a:xfrm>
          <a:off x="4806285" y="2251759"/>
          <a:ext cx="1555257" cy="9779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062BC-2232-8A49-9498-5CFD962B5727}">
      <dsp:nvSpPr>
        <dsp:cNvPr id="0" name=""/>
        <dsp:cNvSpPr/>
      </dsp:nvSpPr>
      <dsp:spPr>
        <a:xfrm>
          <a:off x="4708754" y="3225268"/>
          <a:ext cx="1920648" cy="16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 for Learning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Social Skills Development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Student Engagement &amp; Self-Direction</a:t>
          </a:r>
          <a:endParaRPr lang="en-US" sz="2000" kern="1200" dirty="0"/>
        </a:p>
      </dsp:txBody>
      <dsp:txXfrm>
        <a:off x="4708754" y="3225268"/>
        <a:ext cx="1920648" cy="1672236"/>
      </dsp:txXfrm>
    </dsp:sp>
    <dsp:sp modelId="{A62014F5-1BD9-1948-A5F0-1709F1DB0E83}">
      <dsp:nvSpPr>
        <dsp:cNvPr id="0" name=""/>
        <dsp:cNvSpPr/>
      </dsp:nvSpPr>
      <dsp:spPr>
        <a:xfrm>
          <a:off x="4622564" y="836968"/>
          <a:ext cx="2083031" cy="1267803"/>
        </a:xfrm>
        <a:prstGeom prst="rect">
          <a:avLst/>
        </a:prstGeom>
        <a:solidFill>
          <a:srgbClr val="73AF34">
            <a:alpha val="83000"/>
          </a:srgbClr>
        </a:solidFill>
        <a:ln w="25400" cap="flat" cmpd="sng" algn="ctr">
          <a:solidFill>
            <a:srgbClr val="008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Teaching and Learning</a:t>
          </a:r>
          <a:endParaRPr lang="en-US" sz="2800" kern="1200" dirty="0"/>
        </a:p>
      </dsp:txBody>
      <dsp:txXfrm>
        <a:off x="4622564" y="836968"/>
        <a:ext cx="2083031" cy="1267803"/>
      </dsp:txXfrm>
    </dsp:sp>
    <dsp:sp modelId="{AB906DA1-5793-234E-A238-790EE99C5ACE}">
      <dsp:nvSpPr>
        <dsp:cNvPr id="0" name=""/>
        <dsp:cNvSpPr/>
      </dsp:nvSpPr>
      <dsp:spPr>
        <a:xfrm>
          <a:off x="6888480" y="2178250"/>
          <a:ext cx="45720" cy="441208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724DC-3DDB-604C-8FCD-D750BAA6FB8F}">
      <dsp:nvSpPr>
        <dsp:cNvPr id="0" name=""/>
        <dsp:cNvSpPr/>
      </dsp:nvSpPr>
      <dsp:spPr>
        <a:xfrm>
          <a:off x="7162804" y="2251756"/>
          <a:ext cx="1708393" cy="9168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BF8AD2-D065-1941-92C7-B75AEFA7D090}">
      <dsp:nvSpPr>
        <dsp:cNvPr id="0" name=""/>
        <dsp:cNvSpPr/>
      </dsp:nvSpPr>
      <dsp:spPr>
        <a:xfrm>
          <a:off x="7010400" y="3225267"/>
          <a:ext cx="1702265" cy="167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Respect for Diversity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Social Supports for Students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Leadership</a:t>
          </a:r>
          <a:endParaRPr lang="en-US" sz="20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Professional Relationships</a:t>
          </a:r>
          <a:endParaRPr lang="en-US" sz="2000" kern="1200" dirty="0"/>
        </a:p>
      </dsp:txBody>
      <dsp:txXfrm>
        <a:off x="7010400" y="3225267"/>
        <a:ext cx="1702265" cy="1672236"/>
      </dsp:txXfrm>
    </dsp:sp>
    <dsp:sp modelId="{17190560-02E0-1447-BF6F-9FA23011F1A2}">
      <dsp:nvSpPr>
        <dsp:cNvPr id="0" name=""/>
        <dsp:cNvSpPr/>
      </dsp:nvSpPr>
      <dsp:spPr>
        <a:xfrm>
          <a:off x="6883125" y="849976"/>
          <a:ext cx="2230782" cy="1254792"/>
        </a:xfrm>
        <a:prstGeom prst="rect">
          <a:avLst/>
        </a:prstGeom>
        <a:solidFill>
          <a:srgbClr val="73AF34">
            <a:alpha val="83000"/>
          </a:srgbClr>
        </a:solidFill>
        <a:ln w="25400" cap="flat" cmpd="sng" algn="ctr">
          <a:solidFill>
            <a:srgbClr val="008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Interpersonal Relationships</a:t>
          </a:r>
          <a:endParaRPr lang="en-US" sz="2800" kern="1200" dirty="0"/>
        </a:p>
      </dsp:txBody>
      <dsp:txXfrm>
        <a:off x="6883125" y="849976"/>
        <a:ext cx="2230782" cy="1254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0.11625</cdr:x>
      <cdr:y>0.38525</cdr:y>
    </cdr:from>
    <cdr:to>
      <cdr:x>0.748</cdr:x>
      <cdr:y>0.38525</cdr:y>
    </cdr:to>
    <cdr:sp macro="" textlink="">
      <cdr:nvSpPr>
        <cdr:cNvPr id="102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812744" y="2080610"/>
          <a:ext cx="441678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FF"/>
          </a:solidFill>
          <a:round/>
          <a:headEnd/>
          <a:tailEnd/>
        </a:ln>
      </cdr:spPr>
    </cdr:sp>
  </cdr:relSizeAnchor>
  <cdr:relSizeAnchor xmlns:cdr="http://schemas.openxmlformats.org/drawingml/2006/chartDrawing">
    <cdr:from>
      <cdr:x>0.22325</cdr:x>
      <cdr:y>0.2975</cdr:y>
    </cdr:from>
    <cdr:to>
      <cdr:x>0.3715</cdr:x>
      <cdr:y>0.3745</cdr:y>
    </cdr:to>
    <cdr:sp macro="" textlink="">
      <cdr:nvSpPr>
        <cdr:cNvPr id="1028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0819" y="1606701"/>
          <a:ext cx="1036468" cy="4158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Overall Average 05-06: 66%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26E73-A3D9-7F43-8E0A-62B415B899B9}" type="datetimeFigureOut">
              <a:rPr lang="en-US" smtClean="0"/>
              <a:t>7/28/17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33D2-A5C3-D04F-B5A6-0A104CA2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7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7/28/17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8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here – you 15 minutes for set up  - 5</a:t>
            </a:r>
          </a:p>
          <a:p>
            <a:r>
              <a:rPr lang="en-US" dirty="0" smtClean="0"/>
              <a:t>Coaches – internal external</a:t>
            </a:r>
          </a:p>
          <a:p>
            <a:r>
              <a:rPr lang="en-US" dirty="0" smtClean="0"/>
              <a:t>Middle schools/ High Schools</a:t>
            </a:r>
          </a:p>
          <a:p>
            <a:r>
              <a:rPr lang="en-US" dirty="0" smtClean="0"/>
              <a:t>Parents</a:t>
            </a:r>
          </a:p>
          <a:p>
            <a:r>
              <a:rPr lang="en-US" dirty="0" smtClean="0"/>
              <a:t>General education teachers</a:t>
            </a:r>
          </a:p>
          <a:p>
            <a:r>
              <a:rPr lang="en-US" dirty="0" smtClean="0"/>
              <a:t>Special Education teachers</a:t>
            </a:r>
          </a:p>
          <a:p>
            <a:r>
              <a:rPr lang="en-US" dirty="0" smtClean="0"/>
              <a:t>Counselors</a:t>
            </a:r>
          </a:p>
          <a:p>
            <a:r>
              <a:rPr lang="en-US" dirty="0" smtClean="0"/>
              <a:t>School Psychologists</a:t>
            </a:r>
          </a:p>
          <a:p>
            <a:r>
              <a:rPr lang="en-US" dirty="0" smtClean="0"/>
              <a:t>Social workers?</a:t>
            </a:r>
          </a:p>
          <a:p>
            <a:r>
              <a:rPr lang="en-US" dirty="0" smtClean="0"/>
              <a:t>Administrators?</a:t>
            </a:r>
          </a:p>
          <a:p>
            <a:endParaRPr lang="en-US" dirty="0"/>
          </a:p>
          <a:p>
            <a:r>
              <a:rPr lang="en-US" dirty="0" smtClean="0"/>
              <a:t>Academic focused </a:t>
            </a:r>
            <a:r>
              <a:rPr lang="en-US" dirty="0" err="1" smtClean="0"/>
              <a:t>schoolwide</a:t>
            </a:r>
            <a:r>
              <a:rPr lang="en-US" dirty="0" smtClean="0"/>
              <a:t> approach? Behavior? Social/emotional?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many years?</a:t>
            </a:r>
          </a:p>
          <a:p>
            <a:r>
              <a:rPr lang="en-US" dirty="0" smtClean="0"/>
              <a:t>5 or more</a:t>
            </a:r>
          </a:p>
          <a:p>
            <a:r>
              <a:rPr lang="en-US" dirty="0" smtClean="0"/>
              <a:t>3 or more</a:t>
            </a:r>
          </a:p>
          <a:p>
            <a:r>
              <a:rPr lang="en-US" dirty="0" smtClean="0"/>
              <a:t>1 or more</a:t>
            </a:r>
          </a:p>
          <a:p>
            <a:r>
              <a:rPr lang="en-US" dirty="0" smtClean="0"/>
              <a:t>Fact finders?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15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Make connections in handbook with VT</a:t>
            </a:r>
          </a:p>
          <a:p>
            <a:r>
              <a:rPr lang="en-US">
                <a:latin typeface="Arial" charset="0"/>
              </a:rPr>
              <a:t>How familiar are you?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2AB54D-C146-2F47-9A7E-B30B97D7B41E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Whack a mole – don’t start individual</a:t>
            </a:r>
          </a:p>
          <a:p>
            <a:r>
              <a:rPr lang="en-US" smtClean="0">
                <a:latin typeface="Arial" charset="0"/>
              </a:rPr>
              <a:t>Highway - schoolwide</a:t>
            </a:r>
          </a:p>
          <a:p>
            <a:r>
              <a:rPr lang="en-US" smtClean="0">
                <a:latin typeface="Arial" charset="0"/>
              </a:rPr>
              <a:t>Ramp – incidental benefit</a:t>
            </a:r>
          </a:p>
          <a:p>
            <a:r>
              <a:rPr lang="en-US" smtClean="0">
                <a:latin typeface="Arial" charset="0"/>
              </a:rPr>
              <a:t>Yelling teacher – reinforcement</a:t>
            </a:r>
          </a:p>
          <a:p>
            <a:r>
              <a:rPr lang="en-US" smtClean="0">
                <a:latin typeface="Arial" charset="0"/>
              </a:rPr>
              <a:t>Student in the office - reinforcement</a:t>
            </a:r>
          </a:p>
          <a:p>
            <a:r>
              <a:rPr lang="en-US" smtClean="0">
                <a:latin typeface="Arial" charset="0"/>
              </a:rPr>
              <a:t>Stop sign – punishment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This works for teachers..teaching vs learning…</a:t>
            </a:r>
          </a:p>
          <a:p>
            <a:r>
              <a:rPr lang="en-US" smtClean="0">
                <a:latin typeface="Arial" charset="0"/>
              </a:rPr>
              <a:t>Learn to drive - shaping</a:t>
            </a:r>
          </a:p>
          <a:p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0D73D-E90D-4FC7-89C2-7679E9679F67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26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5499A0-2D07-4F0F-87A6-C6B53A240A76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You may have a large copy of this in your handouts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</a:rPr>
              <a:t>tatoo</a:t>
            </a:r>
            <a:r>
              <a:rPr lang="en-US" dirty="0" smtClean="0">
                <a:latin typeface="Arial" charset="0"/>
              </a:rPr>
              <a:t>..it is washable (just kidding)..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Example –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SW – Respect – Response Be kind – show poster ahead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Secondary – student could not write very well – even when given </a:t>
            </a:r>
            <a:r>
              <a:rPr lang="en-US" dirty="0" err="1" smtClean="0">
                <a:latin typeface="Arial" charset="0"/>
              </a:rPr>
              <a:t>coke..skill</a:t>
            </a:r>
            <a:r>
              <a:rPr lang="en-US" dirty="0" smtClean="0">
                <a:latin typeface="Arial" charset="0"/>
              </a:rPr>
              <a:t> deficit – then accommodate with writing prompt and remediate – teach skills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Tertiary – attention – personal greetings at the door and pre-correction was enough</a:t>
            </a:r>
          </a:p>
        </p:txBody>
      </p:sp>
    </p:spTree>
    <p:extLst>
      <p:ext uri="{BB962C8B-B14F-4D97-AF65-F5344CB8AC3E}">
        <p14:creationId xmlns:p14="http://schemas.microsoft.com/office/powerpoint/2010/main" val="1038940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11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Place the steps for purchasing a car in the right order – at each step – what are people afraid of? Why did you not see the contact first? People are not the change – but the loss – you have to build the why before what and how. See Being Boss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B16DC1-6007-4BE7-B26F-23A78B2B7DCA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369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introduction and universals 2 setting up your team, 3 is data, 4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best practices (MT Approach)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71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groups – across students, teachers, administrations</a:t>
            </a:r>
          </a:p>
          <a:p>
            <a:r>
              <a:rPr lang="en-US" dirty="0" smtClean="0"/>
              <a:t>See Handbook – Niles West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63A71-3098-45D1-9398-23110F0DED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9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31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my website unde</a:t>
            </a:r>
            <a:r>
              <a:rPr lang="en-US" baseline="0" dirty="0" smtClean="0"/>
              <a:t>r resources – academic and behavior self- assessment from Niles West high school – based of </a:t>
            </a:r>
            <a:r>
              <a:rPr lang="en-US" baseline="0" dirty="0" err="1" smtClean="0"/>
              <a:t>Flordia’s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RtI</a:t>
            </a:r>
            <a:r>
              <a:rPr lang="en-US" baseline="0" dirty="0" smtClean="0"/>
              <a:t> model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6ADB-8EF6-4CE5-825F-1606F00757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3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</a:p>
          <a:p>
            <a:endParaRPr lang="en-US" dirty="0"/>
          </a:p>
          <a:p>
            <a:r>
              <a:rPr lang="en-US" dirty="0" smtClean="0"/>
              <a:t>Was teacher in DISD  - better I got more students my way</a:t>
            </a:r>
          </a:p>
          <a:p>
            <a:r>
              <a:rPr lang="en-US" dirty="0" smtClean="0"/>
              <a:t>KC- middle school PBS-</a:t>
            </a:r>
          </a:p>
          <a:p>
            <a:r>
              <a:rPr lang="en-US" dirty="0" smtClean="0"/>
              <a:t>Chicago and other states around </a:t>
            </a:r>
            <a:r>
              <a:rPr lang="en-US" dirty="0" err="1" smtClean="0"/>
              <a:t>schoolwide</a:t>
            </a:r>
            <a:r>
              <a:rPr lang="en-US" dirty="0" smtClean="0"/>
              <a:t> behavior</a:t>
            </a:r>
          </a:p>
          <a:p>
            <a:r>
              <a:rPr lang="en-US" dirty="0" smtClean="0"/>
              <a:t>Worked with other approaches academic- behavior – social/</a:t>
            </a:r>
            <a:r>
              <a:rPr lang="en-US" dirty="0" err="1" smtClean="0"/>
              <a:t>emotinal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127E1D-1D12-4066-ADCE-340AF9D33D9D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Shock and Awe</a:t>
            </a:r>
          </a:p>
        </p:txBody>
      </p:sp>
    </p:spTree>
    <p:extLst>
      <p:ext uri="{BB962C8B-B14F-4D97-AF65-F5344CB8AC3E}">
        <p14:creationId xmlns:p14="http://schemas.microsoft.com/office/powerpoint/2010/main" val="3925403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4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08719B-54C4-40E7-B099-D1DCAEEF42F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2594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90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 minutes for section</a:t>
            </a:r>
          </a:p>
          <a:p>
            <a:r>
              <a:rPr lang="en-US" dirty="0" smtClean="0"/>
              <a:t>Duck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1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8A2C04-078B-554E-922A-C562E7006F38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918767A-5C12-3940-8B40-C10F1547D574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4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Herding cats video</a:t>
            </a:r>
          </a:p>
          <a:p>
            <a:r>
              <a:rPr lang="en-US" dirty="0" smtClean="0"/>
              <a:t>See Handbook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8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0E017-32EF-4DA6-9B41-8BAECEBBABB6}" type="slidenum">
              <a:rPr lang="en-US" altLang="en-US" smtClean="0"/>
              <a:pPr eaLnBrk="1" hangingPunct="1"/>
              <a:t>35</a:t>
            </a:fld>
            <a:endParaRPr lang="en-US" altLang="en-US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0E4B65F-6580-4463-BB2B-1F3B4F4578E2}" type="slidenum">
              <a:rPr lang="en-US" altLang="en-US" sz="1200">
                <a:latin typeface="Calibri" pitchFamily="34" charset="0"/>
              </a:rPr>
              <a:pPr algn="r" eaLnBrk="1" hangingPunct="1"/>
              <a:t>35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7885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latin typeface="Arial" charset="0"/>
              </a:rPr>
              <a:t>Key things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latin typeface="Arial" charset="0"/>
              </a:rPr>
              <a:t>Helped meetings become more efficient because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latin typeface="Arial" charset="0"/>
              </a:rPr>
              <a:t>Helped keep everyone on task and respectful – depersonalized challenges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latin typeface="Arial" charset="0"/>
              </a:rPr>
              <a:t>Everyone had to leave the meeting with a task – kept the spectators and </a:t>
            </a:r>
            <a:r>
              <a:rPr lang="en-US" altLang="en-US" dirty="0" err="1" smtClean="0">
                <a:latin typeface="Arial" charset="0"/>
              </a:rPr>
              <a:t>ventors</a:t>
            </a:r>
            <a:r>
              <a:rPr lang="en-US" altLang="en-US" dirty="0" smtClean="0">
                <a:latin typeface="Arial" charset="0"/>
              </a:rPr>
              <a:t> away</a:t>
            </a:r>
          </a:p>
        </p:txBody>
      </p:sp>
      <p:sp>
        <p:nvSpPr>
          <p:cNvPr id="7885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8B7C64D-F8D9-42F6-916F-1505936AF6DD}" type="slidenum">
              <a:rPr lang="en-US" altLang="en-US" sz="1200">
                <a:latin typeface="Calibri" pitchFamily="34" charset="0"/>
                <a:cs typeface="Arial" charset="0"/>
              </a:rPr>
              <a:pPr algn="r" eaLnBrk="1" hangingPunct="1"/>
              <a:t>35</a:t>
            </a:fld>
            <a:endParaRPr lang="en-US" altLang="en-US" sz="120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0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</a:p>
          <a:p>
            <a:r>
              <a:rPr lang="en-US" dirty="0" smtClean="0"/>
              <a:t>From IKEA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1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Example from Spaulding? Distributive leadership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D93F6F-E09B-0642-9036-34504289804C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4C8122-EDEB-BC43-BBC3-D955C2429B49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F257EB2-72E8-2542-BBC3-373D9CAE9AED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75536B-27B7-7B4A-B4C8-04BFBF18D5D9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2CA0EE-1712-814A-BFDF-B192E9D0E34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78F9759-5A0F-4E48-B6AC-6DE74277F447}" type="slidenum">
              <a:rPr lang="en-US" sz="1200">
                <a:latin typeface="Times New Roman" charset="0"/>
              </a:rPr>
              <a:pPr algn="r" eaLnBrk="1" hangingPunct="1"/>
              <a:t>40</a:t>
            </a:fld>
            <a:endParaRPr lang="en-US" sz="120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5 minutes to review – home work – ask before you tell – do not train what you cannot support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Buy –in , Mission, role assignment, meeting healthy teams, working smarter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869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2767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70787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3790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3593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Circuit training script part of your handout and on my website</a:t>
            </a:r>
          </a:p>
        </p:txBody>
      </p:sp>
    </p:spTree>
    <p:extLst>
      <p:ext uri="{BB962C8B-B14F-4D97-AF65-F5344CB8AC3E}">
        <p14:creationId xmlns:p14="http://schemas.microsoft.com/office/powerpoint/2010/main" val="44356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841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u="sng">
                <a:latin typeface="Calibri" charset="0"/>
              </a:rPr>
              <a:t>Plus 10 challenge</a:t>
            </a: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Google docs- First initial, Last name- emphasize that it is ok if teachers could not put name by students – due to types of classes taught- important so we can see if students have academic/athletic connections</a:t>
            </a:r>
          </a:p>
          <a:p>
            <a:r>
              <a:rPr lang="en-US">
                <a:latin typeface="Calibri" charset="0"/>
              </a:rPr>
              <a:t> </a:t>
            </a:r>
          </a:p>
          <a:p>
            <a:r>
              <a:rPr lang="en-US">
                <a:latin typeface="Calibri" charset="0"/>
              </a:rPr>
              <a:t>Criteria:</a:t>
            </a:r>
          </a:p>
          <a:p>
            <a:r>
              <a:rPr lang="en-US">
                <a:latin typeface="Calibri" charset="0"/>
              </a:rPr>
              <a:t>Do you know something about them outside of the classroom.</a:t>
            </a:r>
          </a:p>
          <a:p>
            <a:r>
              <a:rPr lang="en-US">
                <a:latin typeface="Calibri" charset="0"/>
              </a:rPr>
              <a:t>            (Post -secondary plans, family structure, challenges)</a:t>
            </a:r>
          </a:p>
          <a:p>
            <a:r>
              <a:rPr lang="en-US">
                <a:latin typeface="Calibri" charset="0"/>
              </a:rPr>
              <a:t> </a:t>
            </a:r>
          </a:p>
          <a:p>
            <a:r>
              <a:rPr lang="en-US">
                <a:latin typeface="Calibri" charset="0"/>
              </a:rPr>
              <a:t>Have you had a conversation with this student outside of normal class time?</a:t>
            </a:r>
          </a:p>
          <a:p>
            <a:r>
              <a:rPr lang="en-US">
                <a:latin typeface="Calibri" charset="0"/>
              </a:rPr>
              <a:t> </a:t>
            </a:r>
          </a:p>
          <a:p>
            <a:r>
              <a:rPr lang="en-US">
                <a:latin typeface="Calibri" charset="0"/>
              </a:rPr>
              <a:t>Have you congratulated this student on an accomplishment or activity?</a:t>
            </a:r>
          </a:p>
          <a:p>
            <a:r>
              <a:rPr lang="en-US">
                <a:latin typeface="Calibri" charset="0"/>
              </a:rPr>
              <a:t> </a:t>
            </a:r>
          </a:p>
          <a:p>
            <a:r>
              <a:rPr lang="en-US">
                <a:latin typeface="Calibri" charset="0"/>
              </a:rPr>
              <a:t>Has this student sought you out to share information with you about their life?</a:t>
            </a:r>
          </a:p>
          <a:p>
            <a:r>
              <a:rPr lang="en-US">
                <a:latin typeface="Calibri" charset="0"/>
              </a:rPr>
              <a:t> 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6285B0-2831-6744-B2C0-C89B84A6ADA6}" type="slidenum">
              <a:rPr lang="en-US" sz="1200"/>
              <a:pPr/>
              <a:t>52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1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462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6D9564-726A-488B-8BD7-05701E3CDA1C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69C5FA-CAFB-4B21-AB94-480C2CEE1997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65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0BD83F-2432-4BA9-86E3-970A6D54B86F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6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1 minute</a:t>
            </a:r>
          </a:p>
        </p:txBody>
      </p:sp>
    </p:spTree>
    <p:extLst>
      <p:ext uri="{BB962C8B-B14F-4D97-AF65-F5344CB8AC3E}">
        <p14:creationId xmlns:p14="http://schemas.microsoft.com/office/powerpoint/2010/main" val="214390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93E882-286B-4C84-8ED6-3FFD489C1F52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FA4A64-D0B0-402C-A104-40D81CBF68F8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0752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B78474-2C82-4741-B312-0635507E7A51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30 sec</a:t>
            </a:r>
          </a:p>
        </p:txBody>
      </p:sp>
    </p:spTree>
    <p:extLst>
      <p:ext uri="{BB962C8B-B14F-4D97-AF65-F5344CB8AC3E}">
        <p14:creationId xmlns:p14="http://schemas.microsoft.com/office/powerpoint/2010/main" val="131908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7/28/17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bohano@luc.edu" TargetMode="External"/><Relationship Id="rId4" Type="http://schemas.openxmlformats.org/officeDocument/2006/relationships/hyperlink" Target="http://www.hankbohanon.net/" TargetMode="External"/><Relationship Id="rId5" Type="http://schemas.openxmlformats.org/officeDocument/2006/relationships/hyperlink" Target="https://twitter.com/hbohano" TargetMode="External"/><Relationship Id="rId6" Type="http://schemas.openxmlformats.org/officeDocument/2006/relationships/hyperlink" Target="https://www.facebook.com/hank.bohanon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web.com/releases/2012/8/prweb9815542.htm" TargetMode="External"/><Relationship Id="rId4" Type="http://schemas.openxmlformats.org/officeDocument/2006/relationships/hyperlink" Target="http://www.uic.edu/uic/research/" TargetMode="External"/><Relationship Id="rId5" Type="http://schemas.openxmlformats.org/officeDocument/2006/relationships/hyperlink" Target="http://www.familyhyundai.com/family-hyundai-customer-reviews/" TargetMode="External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hankbohanon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hankbohanon.net/userfiles/High_School_PBS/Presentations/Team_Development/Working%20Smarter%20Matrix%20Complete_20120515_web.doc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hyperlink" Target="http://www.youtube.com/watch?v=3tk_Mif7040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t.co/Ti2SeiomEd" TargetMode="External"/><Relationship Id="rId4" Type="http://schemas.openxmlformats.org/officeDocument/2006/relationships/hyperlink" Target="http://t.co/gyHtmpBf6Y" TargetMode="External"/><Relationship Id="rId5" Type="http://schemas.openxmlformats.org/officeDocument/2006/relationships/hyperlink" Target="http://fb.me/7sCfLI2QD" TargetMode="External"/><Relationship Id="rId6" Type="http://schemas.openxmlformats.org/officeDocument/2006/relationships/hyperlink" Target="http://bit.ly/2qSfzie" TargetMode="External"/><Relationship Id="rId7" Type="http://schemas.openxmlformats.org/officeDocument/2006/relationships/hyperlink" Target="http://bit.ly/2aAo1M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uff.ly/1Fex5hb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kbohanon.net/Resources_1.html" TargetMode="External"/><Relationship Id="rId4" Type="http://schemas.openxmlformats.org/officeDocument/2006/relationships/hyperlink" Target="http://hbr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maryland.org/" TargetMode="External"/><Relationship Id="rId4" Type="http://schemas.openxmlformats.org/officeDocument/2006/relationships/hyperlink" Target="http://www.hankbohanon.net/" TargetMode="External"/><Relationship Id="rId5" Type="http://schemas.openxmlformats.org/officeDocument/2006/relationships/hyperlink" Target="http://vimeo.com/groups/pbisvideo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iris.com/store/K-12_Professional_Development/Defusing_Disruptive_Behavior_in_the_Classroom/" TargetMode="External"/><Relationship Id="rId4" Type="http://schemas.openxmlformats.org/officeDocument/2006/relationships/hyperlink" Target="http://pbismissouri.org/class.html" TargetMode="External"/><Relationship Id="rId5" Type="http://schemas.openxmlformats.org/officeDocument/2006/relationships/hyperlink" Target="http://www.lookiris.com/store/K-12_Professional_Development/The_FAST_Method_ONLIN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inetwork.org/Learn/Behavior/ar/Integrating-Behavior-and-Academic-Supports-Within-an-RtI-Framework-General-Overview" TargetMode="External"/><Relationship Id="rId4" Type="http://schemas.openxmlformats.org/officeDocument/2006/relationships/hyperlink" Target="http://www.pbis.org/" TargetMode="External"/><Relationship Id="rId5" Type="http://schemas.openxmlformats.org/officeDocument/2006/relationships/hyperlink" Target="http://www.apbs.org/" TargetMode="External"/><Relationship Id="rId6" Type="http://schemas.openxmlformats.org/officeDocument/2006/relationships/hyperlink" Target="http://casel.org/" TargetMode="External"/><Relationship Id="rId7" Type="http://schemas.openxmlformats.org/officeDocument/2006/relationships/hyperlink" Target="http://www.directbehaviorratings.com/c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ris.peabody.vanderbilt.edu/resources.html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commons.luc.edu/education_facpubs/17/" TargetMode="External"/><Relationship Id="rId4" Type="http://schemas.openxmlformats.org/officeDocument/2006/relationships/hyperlink" Target="http://ecommons.luc.edu/education_facpubs/16/" TargetMode="External"/><Relationship Id="rId5" Type="http://schemas.openxmlformats.org/officeDocument/2006/relationships/hyperlink" Target="http://ecommons.luc.edu/education_facpubs/7" TargetMode="External"/><Relationship Id="rId6" Type="http://schemas.openxmlformats.org/officeDocument/2006/relationships/hyperlink" Target="http://ecommons.luc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ba.org/newsroom/american-school-board-journal/behavioral-support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highschools.org/documents/NHSCEWSImplementationGuide.pdf" TargetMode="External"/><Relationship Id="rId4" Type="http://schemas.openxmlformats.org/officeDocument/2006/relationships/hyperlink" Target="http://education.vermont.gov/documents/edu-school-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2r0Sae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altLang="en-US" sz="4200" dirty="0"/>
              <a:t>Preparing for Acknowledgement Systems for PBIS in Secondary Schools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6934200" cy="2667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5800" dirty="0">
                <a:solidFill>
                  <a:schemeClr val="tx1"/>
                </a:solidFill>
              </a:rPr>
              <a:t>2017 Kansas MTSS </a:t>
            </a:r>
            <a:r>
              <a:rPr lang="en-US" altLang="en-US" sz="5800" dirty="0" smtClean="0">
                <a:solidFill>
                  <a:schemeClr val="tx1"/>
                </a:solidFill>
              </a:rPr>
              <a:t>Symposium</a:t>
            </a:r>
          </a:p>
          <a:p>
            <a:pPr>
              <a:lnSpc>
                <a:spcPct val="90000"/>
              </a:lnSpc>
            </a:pPr>
            <a:endParaRPr lang="en-US" altLang="en-US" sz="4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5800" dirty="0" smtClean="0">
                <a:solidFill>
                  <a:schemeClr val="tx1"/>
                </a:solidFill>
              </a:rPr>
              <a:t>Hank Bohanon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200" dirty="0" smtClean="0">
                <a:solidFill>
                  <a:schemeClr val="tx1"/>
                </a:solidFill>
                <a:hlinkClick r:id="rId3"/>
              </a:rPr>
              <a:t>hbohano@luc.edu</a:t>
            </a:r>
            <a:endParaRPr lang="en-US" altLang="en-US" sz="4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200" dirty="0" smtClean="0">
                <a:solidFill>
                  <a:schemeClr val="tx1"/>
                </a:solidFill>
                <a:hlinkClick r:id="rId4"/>
              </a:rPr>
              <a:t>http://www.hankbohanon.net</a:t>
            </a:r>
            <a:endParaRPr lang="en-US" altLang="en-US" sz="4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42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altLang="en-US" sz="4200" dirty="0" smtClean="0">
                <a:solidFill>
                  <a:schemeClr val="tx1"/>
                </a:solidFill>
                <a:hlinkClick r:id="rId5"/>
              </a:rPr>
              <a:t>twitter.com/hbohano</a:t>
            </a:r>
            <a:endParaRPr lang="en-US" altLang="en-US" sz="4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420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altLang="en-US" sz="4200" dirty="0" smtClean="0">
                <a:solidFill>
                  <a:schemeClr val="tx1"/>
                </a:solidFill>
                <a:hlinkClick r:id="rId6"/>
              </a:rPr>
              <a:t>www.facebook.com/hank.bohanon</a:t>
            </a:r>
            <a:r>
              <a:rPr lang="en-US" altLang="en-US" sz="4200" dirty="0" smtClean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285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Key Principles</a:t>
            </a:r>
            <a:endParaRPr lang="en-US" smtClean="0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When did you get in trouble when you knew better?</a:t>
            </a:r>
          </a:p>
        </p:txBody>
      </p:sp>
    </p:spTree>
    <p:extLst>
      <p:ext uri="{BB962C8B-B14F-4D97-AF65-F5344CB8AC3E}">
        <p14:creationId xmlns:p14="http://schemas.microsoft.com/office/powerpoint/2010/main" val="367641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1200150" y="-36513"/>
            <a:ext cx="681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charset="0"/>
              </a:rPr>
              <a:t>MTSS: 4 Domains of School Climate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048000" y="6335713"/>
            <a:ext cx="591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(Vermont Agency of Education, Accessed July 27, 2016) </a:t>
            </a:r>
          </a:p>
        </p:txBody>
      </p:sp>
    </p:spTree>
    <p:extLst>
      <p:ext uri="{BB962C8B-B14F-4D97-AF65-F5344CB8AC3E}">
        <p14:creationId xmlns:p14="http://schemas.microsoft.com/office/powerpoint/2010/main" val="292130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Key Principles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54113"/>
            <a:ext cx="250983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781175" y="2220913"/>
            <a:ext cx="12620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Schoolwide</a:t>
            </a: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838200"/>
            <a:ext cx="19700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63" y="749300"/>
            <a:ext cx="183673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477000" y="685800"/>
            <a:ext cx="18399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Incidental Benefit</a:t>
            </a:r>
          </a:p>
        </p:txBody>
      </p:sp>
      <p:pic>
        <p:nvPicPr>
          <p:cNvPr id="16392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211513"/>
            <a:ext cx="15525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533400" y="4964113"/>
            <a:ext cx="1752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Reinforcement</a:t>
            </a:r>
          </a:p>
        </p:txBody>
      </p:sp>
      <p:pic>
        <p:nvPicPr>
          <p:cNvPr id="16394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6900" y="4564063"/>
            <a:ext cx="25781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3079750" y="6030913"/>
            <a:ext cx="17208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Reinforcement</a:t>
            </a:r>
          </a:p>
        </p:txBody>
      </p:sp>
      <p:pic>
        <p:nvPicPr>
          <p:cNvPr id="16396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352800"/>
            <a:ext cx="25034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6172200" y="4992688"/>
            <a:ext cx="10556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Shaping</a:t>
            </a:r>
          </a:p>
        </p:txBody>
      </p:sp>
      <p:pic>
        <p:nvPicPr>
          <p:cNvPr id="16398" name="Picture 1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2209800"/>
            <a:ext cx="223361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16"/>
          <p:cNvSpPr txBox="1">
            <a:spLocks noChangeArrowheads="1"/>
          </p:cNvSpPr>
          <p:nvPr/>
        </p:nvSpPr>
        <p:spPr bwMode="auto">
          <a:xfrm>
            <a:off x="4354513" y="3740150"/>
            <a:ext cx="13081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Punishment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4213225" y="1535113"/>
            <a:ext cx="12620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Schoolwide</a:t>
            </a:r>
          </a:p>
        </p:txBody>
      </p:sp>
    </p:spTree>
    <p:extLst>
      <p:ext uri="{BB962C8B-B14F-4D97-AF65-F5344CB8AC3E}">
        <p14:creationId xmlns:p14="http://schemas.microsoft.com/office/powerpoint/2010/main" val="274143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Activity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While music plays, walk around</a:t>
            </a:r>
          </a:p>
          <a:p>
            <a:r>
              <a:rPr lang="en-US" dirty="0">
                <a:latin typeface="Calibri" charset="0"/>
              </a:rPr>
              <a:t>When music stops, find partner</a:t>
            </a:r>
          </a:p>
          <a:p>
            <a:r>
              <a:rPr lang="en-US" dirty="0">
                <a:latin typeface="Calibri" charset="0"/>
              </a:rPr>
              <a:t>Discussion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When did you see examples or non-examples of implementation practices</a:t>
            </a:r>
            <a:r>
              <a:rPr lang="en-US" dirty="0" smtClean="0">
                <a:latin typeface="Calibri" charset="0"/>
                <a:ea typeface="MS PGothic" charset="0"/>
              </a:rPr>
              <a:t>? (P. </a:t>
            </a:r>
            <a:r>
              <a:rPr lang="en-US" dirty="0">
                <a:latin typeface="Calibri" charset="0"/>
                <a:ea typeface="MS PGothic" charset="0"/>
              </a:rPr>
              <a:t>9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smtClean="0">
                <a:latin typeface="Calibri" charset="0"/>
                <a:ea typeface="MS PGothic" charset="0"/>
              </a:rPr>
              <a:t>of Handbook)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7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003550" y="1371600"/>
            <a:ext cx="4267200" cy="4511675"/>
          </a:xfrm>
          <a:prstGeom prst="ellipse">
            <a:avLst/>
          </a:prstGeom>
          <a:solidFill>
            <a:schemeClr val="bg1">
              <a:alpha val="50195"/>
            </a:schemeClr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917950" y="3292475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4603750" y="2149475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308350" y="2149475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3258865">
            <a:off x="3261519" y="2882107"/>
            <a:ext cx="163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SYSTEMS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133850" y="4594225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/>
              <a:t>PRACTICES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2905354">
            <a:off x="5553075" y="28225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DATA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93750" y="2819400"/>
            <a:ext cx="2098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dirty="0"/>
              <a:t>Supporting</a:t>
            </a:r>
          </a:p>
          <a:p>
            <a:pPr algn="ctr" eaLnBrk="0" hangingPunct="0"/>
            <a:r>
              <a:rPr lang="en-US" altLang="en-US" sz="2400" dirty="0"/>
              <a:t>Staff Behavior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841750" y="5883275"/>
            <a:ext cx="252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dirty="0"/>
              <a:t>Supporting</a:t>
            </a:r>
          </a:p>
          <a:p>
            <a:pPr algn="ctr" eaLnBrk="0" hangingPunct="0"/>
            <a:r>
              <a:rPr lang="en-US" altLang="en-US" sz="2400" dirty="0"/>
              <a:t>Student Behavior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06863" y="16002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OUTCOMES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346450" y="49213"/>
            <a:ext cx="5430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>
                <a:solidFill>
                  <a:schemeClr val="accent2"/>
                </a:solidFill>
              </a:rPr>
              <a:t>Supporting Social Competence &amp;</a:t>
            </a:r>
          </a:p>
          <a:p>
            <a:pPr algn="ctr" eaLnBrk="0" hangingPunct="0"/>
            <a:r>
              <a:rPr lang="en-US" altLang="en-US" sz="2800">
                <a:solidFill>
                  <a:schemeClr val="accent2"/>
                </a:solidFill>
              </a:rPr>
              <a:t>Academic Achievement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331075" y="2590800"/>
            <a:ext cx="1660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/>
              <a:t>Supporting</a:t>
            </a:r>
          </a:p>
          <a:p>
            <a:pPr algn="ctr" eaLnBrk="0" hangingPunct="0"/>
            <a:r>
              <a:rPr lang="en-US" altLang="en-US" sz="2400"/>
              <a:t>Decision</a:t>
            </a:r>
          </a:p>
          <a:p>
            <a:pPr algn="ctr" eaLnBrk="0" hangingPunct="0"/>
            <a:r>
              <a:rPr lang="en-US" altLang="en-US" sz="2400"/>
              <a:t>Making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28600" y="762000"/>
            <a:ext cx="2514600" cy="1524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200">
                <a:solidFill>
                  <a:srgbClr val="008000"/>
                </a:solidFill>
              </a:rPr>
              <a:t>4 PBS Elements</a:t>
            </a:r>
          </a:p>
        </p:txBody>
      </p:sp>
    </p:spTree>
    <p:extLst>
      <p:ext uri="{BB962C8B-B14F-4D97-AF65-F5344CB8AC3E}">
        <p14:creationId xmlns:p14="http://schemas.microsoft.com/office/powerpoint/2010/main" val="1421185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utoUpdateAnimBg="0"/>
      <p:bldP spid="34826" grpId="0" autoUpdateAnimBg="0"/>
      <p:bldP spid="34828" grpId="0" autoUpdateAnimBg="0"/>
      <p:bldP spid="3482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1-5%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1-5%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5-10%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5-10%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2819400" y="4662488"/>
            <a:ext cx="747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80-90%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700713" y="4584700"/>
            <a:ext cx="747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80-90%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1905000"/>
            <a:ext cx="3352800" cy="539750"/>
            <a:chOff x="192" y="1297"/>
            <a:chExt cx="2112" cy="239"/>
          </a:xfrm>
        </p:grpSpPr>
        <p:sp>
          <p:nvSpPr>
            <p:cNvPr id="1054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151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Tertiary Interventions/Tier 3:</a:t>
              </a:r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Dig deeper – why?</a:t>
              </a:r>
            </a:p>
          </p:txBody>
        </p:sp>
        <p:sp>
          <p:nvSpPr>
            <p:cNvPr id="1055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84813" y="2057400"/>
            <a:ext cx="2935287" cy="1200150"/>
            <a:chOff x="3455" y="1296"/>
            <a:chExt cx="1849" cy="756"/>
          </a:xfrm>
        </p:grpSpPr>
        <p:sp>
          <p:nvSpPr>
            <p:cNvPr id="1052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Text Box 13"/>
            <p:cNvSpPr txBox="1">
              <a:spLocks noChangeArrowheads="1"/>
            </p:cNvSpPr>
            <p:nvPr/>
          </p:nvSpPr>
          <p:spPr bwMode="auto">
            <a:xfrm>
              <a:off x="3840" y="1296"/>
              <a:ext cx="146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Tertiary Intervention/Tier 3: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Ask questions, 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Teach what works better *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	Antibiotics 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952750"/>
            <a:ext cx="2971800" cy="476250"/>
            <a:chOff x="192" y="1876"/>
            <a:chExt cx="1872" cy="140"/>
          </a:xfrm>
        </p:grpSpPr>
        <p:sp>
          <p:nvSpPr>
            <p:cNvPr id="1050" name="Text Box 15"/>
            <p:cNvSpPr txBox="1">
              <a:spLocks noChangeArrowheads="1"/>
            </p:cNvSpPr>
            <p:nvPr/>
          </p:nvSpPr>
          <p:spPr bwMode="auto">
            <a:xfrm>
              <a:off x="192" y="1876"/>
              <a:ext cx="160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Secondary Interventions/Tier 2:</a:t>
              </a:r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Can’t do/won’t do</a:t>
              </a:r>
            </a:p>
          </p:txBody>
        </p:sp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46738" y="3092450"/>
            <a:ext cx="3076575" cy="1200150"/>
            <a:chOff x="3749" y="1853"/>
            <a:chExt cx="1938" cy="756"/>
          </a:xfrm>
        </p:grpSpPr>
        <p:sp>
          <p:nvSpPr>
            <p:cNvPr id="1048" name="Text Box 18"/>
            <p:cNvSpPr txBox="1">
              <a:spLocks noChangeArrowheads="1"/>
            </p:cNvSpPr>
            <p:nvPr/>
          </p:nvSpPr>
          <p:spPr bwMode="auto">
            <a:xfrm>
              <a:off x="4085" y="1853"/>
              <a:ext cx="160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Secondary Interventions/Tier 2:</a:t>
              </a:r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Coke test analogy..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	Aspirin, Soup* 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 rot="10739161">
              <a:off x="3749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52400" y="4648200"/>
            <a:ext cx="4724400" cy="1016000"/>
            <a:chOff x="144" y="2929"/>
            <a:chExt cx="4447" cy="291"/>
          </a:xfrm>
        </p:grpSpPr>
        <p:sp>
          <p:nvSpPr>
            <p:cNvPr id="1046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44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Universal Intervention</a:t>
              </a:r>
            </a:p>
            <a:p>
              <a:pPr eaLnBrk="0" hangingPunct="0"/>
              <a:r>
                <a:rPr lang="en-US" sz="1200" u="sng">
                  <a:latin typeface="Comic Sans MS" pitchFamily="66" charset="0"/>
                </a:rPr>
                <a:t>Tier 1: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Were we clear? Does it work?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How do we respond?</a:t>
              </a:r>
            </a:p>
            <a:p>
              <a:pPr eaLnBrk="0" hangingPunct="0"/>
              <a:r>
                <a:rPr lang="en-US" sz="1200" u="sng">
                  <a:latin typeface="Comic Sans MS" pitchFamily="66" charset="0"/>
                </a:rPr>
                <a:t> </a:t>
              </a:r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1047" name="Line 22"/>
            <p:cNvSpPr>
              <a:spLocks noChangeShapeType="1"/>
            </p:cNvSpPr>
            <p:nvPr/>
          </p:nvSpPr>
          <p:spPr bwMode="auto">
            <a:xfrm>
              <a:off x="2134" y="299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51513" y="4679950"/>
            <a:ext cx="3200400" cy="1384300"/>
            <a:chOff x="4343" y="2871"/>
            <a:chExt cx="2016" cy="872"/>
          </a:xfrm>
        </p:grpSpPr>
        <p:sp>
          <p:nvSpPr>
            <p:cNvPr id="1044" name="Text Box 24"/>
            <p:cNvSpPr txBox="1">
              <a:spLocks noChangeArrowheads="1"/>
            </p:cNvSpPr>
            <p:nvPr/>
          </p:nvSpPr>
          <p:spPr bwMode="auto">
            <a:xfrm>
              <a:off x="4720" y="2871"/>
              <a:ext cx="1639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Universal Intervention/Tier 1: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Be clear on expectations,</a:t>
              </a: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 make sure they work, be humane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	Rest, Vitamins* </a:t>
              </a:r>
            </a:p>
            <a:p>
              <a:pPr eaLnBrk="0" hangingPunct="0"/>
              <a:endParaRPr lang="en-US" sz="1200" u="sng">
                <a:latin typeface="Comic Sans MS" pitchFamily="66" charset="0"/>
              </a:endParaRP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 rot="10779294">
              <a:off x="4343" y="3031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05325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75"/>
            <a:ext cx="8229600" cy="450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/>
              <a:t>Designing School-Wide Systems for Student Success</a:t>
            </a:r>
            <a:br>
              <a:rPr lang="en-US" sz="2400" b="1" dirty="0" smtClean="0"/>
            </a:br>
            <a:r>
              <a:rPr lang="en-US" sz="2400" b="1" i="1" dirty="0" smtClean="0"/>
              <a:t>A Response to Intervention Model/MTSS</a:t>
            </a:r>
          </a:p>
        </p:txBody>
      </p:sp>
      <p:sp>
        <p:nvSpPr>
          <p:cNvPr id="1041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147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Questions</a:t>
            </a:r>
          </a:p>
        </p:txBody>
      </p:sp>
      <p:sp>
        <p:nvSpPr>
          <p:cNvPr id="1042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1268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Answers</a:t>
            </a:r>
          </a:p>
        </p:txBody>
      </p:sp>
      <p:sp>
        <p:nvSpPr>
          <p:cNvPr id="1043" name="TextBox 9"/>
          <p:cNvSpPr txBox="1">
            <a:spLocks noChangeArrowheads="1"/>
          </p:cNvSpPr>
          <p:nvPr/>
        </p:nvSpPr>
        <p:spPr bwMode="auto">
          <a:xfrm>
            <a:off x="6553200" y="6553200"/>
            <a:ext cx="1449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r>
              <a:rPr lang="en-US" sz="1200"/>
              <a:t>Scott, T. examples </a:t>
            </a:r>
          </a:p>
        </p:txBody>
      </p:sp>
    </p:spTree>
    <p:extLst>
      <p:ext uri="{BB962C8B-B14F-4D97-AF65-F5344CB8AC3E}">
        <p14:creationId xmlns:p14="http://schemas.microsoft.com/office/powerpoint/2010/main" val="376939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Buying a car</a:t>
            </a:r>
          </a:p>
        </p:txBody>
      </p:sp>
      <p:pic>
        <p:nvPicPr>
          <p:cNvPr id="921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3867150" cy="2362200"/>
          </a:xfrm>
        </p:spPr>
      </p:pic>
      <p:sp>
        <p:nvSpPr>
          <p:cNvPr id="9220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338388"/>
            <a:ext cx="4038600" cy="4525962"/>
          </a:xfrm>
        </p:spPr>
        <p:txBody>
          <a:bodyPr/>
          <a:lstStyle/>
          <a:p>
            <a:r>
              <a:rPr lang="en-US" altLang="en-US" smtClean="0"/>
              <a:t>List out the steps you took last time you bought a car…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762000" y="6477000"/>
            <a:ext cx="230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bestig.blogspot.com </a:t>
            </a:r>
          </a:p>
        </p:txBody>
      </p:sp>
    </p:spTree>
    <p:extLst>
      <p:ext uri="{BB962C8B-B14F-4D97-AF65-F5344CB8AC3E}">
        <p14:creationId xmlns:p14="http://schemas.microsoft.com/office/powerpoint/2010/main" val="268001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altLang="en-US" smtClean="0"/>
              <a:t>Steps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15888" y="6448425"/>
            <a:ext cx="1895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latin typeface="Arial" pitchFamily="34" charset="0"/>
              </a:rPr>
              <a:t>Car </a:t>
            </a:r>
            <a:r>
              <a:rPr lang="en-US" altLang="en-US" sz="400">
                <a:latin typeface="Arial" pitchFamily="34" charset="0"/>
                <a:hlinkClick r:id="rId3"/>
              </a:rPr>
              <a:t>http://www.prweb.com/releases/2012/8/prweb9815542.htm</a:t>
            </a:r>
            <a:endParaRPr lang="en-US" altLang="en-US" sz="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latin typeface="Arial" pitchFamily="34" charset="0"/>
              </a:rPr>
              <a:t>Research </a:t>
            </a:r>
            <a:r>
              <a:rPr lang="en-US" altLang="en-US" sz="400">
                <a:latin typeface="Arial" pitchFamily="34" charset="0"/>
                <a:hlinkClick r:id="rId4"/>
              </a:rPr>
              <a:t>http://www.uic.edu/uic/research/</a:t>
            </a:r>
            <a:r>
              <a:rPr lang="en-US" altLang="en-US" sz="40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latin typeface="Arial" pitchFamily="34" charset="0"/>
              </a:rPr>
              <a:t>Test drive </a:t>
            </a:r>
            <a:r>
              <a:rPr lang="en-US" altLang="en-US" sz="400">
                <a:latin typeface="Arial" pitchFamily="34" charset="0"/>
                <a:hlinkClick r:id="rId5"/>
              </a:rPr>
              <a:t>http://www.familyhyundai.com/family-hyundai-customer-reviews/</a:t>
            </a:r>
            <a:endParaRPr lang="en-US" altLang="en-US" sz="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latin typeface="Arial" pitchFamily="34" charset="0"/>
              </a:rPr>
              <a:t>Contract http://www.icts.uiowa.edu/content/contract-negotiation 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685800"/>
            <a:ext cx="32702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85800"/>
            <a:ext cx="4038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733800"/>
            <a:ext cx="32908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41322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486400" y="3027363"/>
            <a:ext cx="1503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Research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1219200" y="3033713"/>
            <a:ext cx="239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Consider Needs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1817688" y="6002338"/>
            <a:ext cx="123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Sample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5867400" y="6002338"/>
            <a:ext cx="1281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Sign Up</a:t>
            </a:r>
          </a:p>
        </p:txBody>
      </p:sp>
      <p:sp>
        <p:nvSpPr>
          <p:cNvPr id="14" name="&quot;No&quot; Symbol 13"/>
          <p:cNvSpPr/>
          <p:nvPr/>
        </p:nvSpPr>
        <p:spPr>
          <a:xfrm>
            <a:off x="4867275" y="3495675"/>
            <a:ext cx="2743200" cy="2563813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Not First!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5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Implementation </a:t>
            </a:r>
          </a:p>
        </p:txBody>
      </p:sp>
      <p:sp>
        <p:nvSpPr>
          <p:cNvPr id="45058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Exploration and adoption – </a:t>
            </a:r>
            <a:r>
              <a:rPr lang="en-US" i="1">
                <a:latin typeface="Calibri" charset="0"/>
              </a:rPr>
              <a:t>buy in, urgency </a:t>
            </a:r>
          </a:p>
          <a:p>
            <a:r>
              <a:rPr lang="en-US">
                <a:latin typeface="Calibri" charset="0"/>
              </a:rPr>
              <a:t>Program installation </a:t>
            </a:r>
            <a:r>
              <a:rPr lang="en-US" i="1">
                <a:latin typeface="Calibri" charset="0"/>
              </a:rPr>
              <a:t>– team, roles</a:t>
            </a:r>
          </a:p>
          <a:p>
            <a:r>
              <a:rPr lang="en-US">
                <a:latin typeface="Calibri" charset="0"/>
              </a:rPr>
              <a:t>Initial implementation </a:t>
            </a:r>
            <a:r>
              <a:rPr lang="en-US" i="1">
                <a:latin typeface="Calibri" charset="0"/>
              </a:rPr>
              <a:t>– piloting, examples</a:t>
            </a:r>
          </a:p>
          <a:p>
            <a:r>
              <a:rPr lang="en-US">
                <a:latin typeface="Calibri" charset="0"/>
              </a:rPr>
              <a:t>Full operation – </a:t>
            </a:r>
            <a:r>
              <a:rPr lang="en-US" i="1">
                <a:latin typeface="Calibri" charset="0"/>
              </a:rPr>
              <a:t>changing staff roles (some/all)</a:t>
            </a:r>
          </a:p>
          <a:p>
            <a:r>
              <a:rPr lang="en-US">
                <a:latin typeface="Calibri" charset="0"/>
              </a:rPr>
              <a:t>Innovation – </a:t>
            </a:r>
            <a:r>
              <a:rPr lang="en-US" i="1">
                <a:latin typeface="Calibri" charset="0"/>
              </a:rPr>
              <a:t>use credibility, codifying roles</a:t>
            </a:r>
          </a:p>
          <a:p>
            <a:r>
              <a:rPr lang="en-US">
                <a:latin typeface="Calibri" charset="0"/>
              </a:rPr>
              <a:t>Sustainability – </a:t>
            </a:r>
            <a:r>
              <a:rPr lang="en-US" i="1">
                <a:latin typeface="Calibri" charset="0"/>
              </a:rPr>
              <a:t>new leaders, share with all</a:t>
            </a:r>
          </a:p>
        </p:txBody>
      </p:sp>
      <p:sp>
        <p:nvSpPr>
          <p:cNvPr id="45059" name="TextBox 7"/>
          <p:cNvSpPr txBox="1">
            <a:spLocks noChangeArrowheads="1"/>
          </p:cNvSpPr>
          <p:nvPr/>
        </p:nvSpPr>
        <p:spPr bwMode="auto">
          <a:xfrm>
            <a:off x="1752600" y="5562600"/>
            <a:ext cx="526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(Kotter, 1995; Blasé, Fixsen, Sims, &amp; Ward, 2015)</a:t>
            </a:r>
          </a:p>
        </p:txBody>
      </p:sp>
    </p:spTree>
    <p:extLst>
      <p:ext uri="{BB962C8B-B14F-4D97-AF65-F5344CB8AC3E}">
        <p14:creationId xmlns:p14="http://schemas.microsoft.com/office/powerpoint/2010/main" val="342680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Exploration Examples From 4 High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Communication - 	timeliness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School climate</a:t>
            </a:r>
          </a:p>
          <a:p>
            <a:pPr lvl="1"/>
            <a:r>
              <a:rPr lang="en-US" dirty="0" smtClean="0"/>
              <a:t> Efficient meetings</a:t>
            </a:r>
          </a:p>
          <a:p>
            <a:pPr lvl="1"/>
            <a:r>
              <a:rPr lang="en-US" dirty="0" smtClean="0"/>
              <a:t> Integration of PD</a:t>
            </a:r>
          </a:p>
          <a:p>
            <a:pPr lvl="1"/>
            <a:r>
              <a:rPr lang="en-US" dirty="0" smtClean="0"/>
              <a:t> Work with PLCs</a:t>
            </a:r>
          </a:p>
          <a:p>
            <a:pPr lvl="1"/>
            <a:r>
              <a:rPr lang="en-US" dirty="0" smtClean="0"/>
              <a:t>Define academic and     	behavior expectations</a:t>
            </a:r>
          </a:p>
          <a:p>
            <a:pPr lvl="1"/>
            <a:r>
              <a:rPr lang="en-US" dirty="0" smtClean="0"/>
              <a:t>Use data for decisions</a:t>
            </a:r>
          </a:p>
          <a:p>
            <a:pPr lvl="1"/>
            <a:r>
              <a:rPr lang="en-US" dirty="0" smtClean="0"/>
              <a:t>Braid initiatives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Align administrative 	supports with 	strategies</a:t>
            </a:r>
          </a:p>
          <a:p>
            <a:pPr lvl="1"/>
            <a:r>
              <a:rPr lang="en-US" dirty="0" smtClean="0"/>
              <a:t>Students within special 	support needs</a:t>
            </a:r>
          </a:p>
          <a:p>
            <a:pPr lvl="1"/>
            <a:r>
              <a:rPr lang="en-US" b="1" dirty="0" smtClean="0"/>
              <a:t>Need for increased 	school spirit</a:t>
            </a:r>
          </a:p>
          <a:p>
            <a:pPr lvl="1"/>
            <a:r>
              <a:rPr lang="en-US" dirty="0" smtClean="0"/>
              <a:t>Distribute roles</a:t>
            </a:r>
          </a:p>
          <a:p>
            <a:pPr lvl="1"/>
            <a:r>
              <a:rPr lang="en-US" dirty="0" smtClean="0"/>
              <a:t>Parental involvement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178882"/>
            <a:ext cx="709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example  of questions: </a:t>
            </a:r>
            <a:r>
              <a:rPr lang="en-US" dirty="0" smtClean="0">
                <a:hlinkClick r:id="rId3"/>
              </a:rPr>
              <a:t>http://www.hankbohanon.net</a:t>
            </a:r>
            <a:r>
              <a:rPr lang="en-US" dirty="0" smtClean="0"/>
              <a:t>  (Resources tab)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33400"/>
            <a:ext cx="4362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All Need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6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 Similar Example</a:t>
            </a:r>
          </a:p>
        </p:txBody>
      </p:sp>
      <p:graphicFrame>
        <p:nvGraphicFramePr>
          <p:cNvPr id="5" name="Object 11"/>
          <p:cNvGraphicFramePr>
            <a:graphicFrameLocks noGrp="1"/>
          </p:cNvGraphicFramePr>
          <p:nvPr>
            <p:ph idx="1"/>
          </p:nvPr>
        </p:nvGraphicFramePr>
        <p:xfrm>
          <a:off x="508000" y="1270000"/>
          <a:ext cx="81280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638800" y="6334125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400"/>
              <a:t>Joe Zima, LMSW, Behavior Specialist St Clair County RESA</a:t>
            </a:r>
          </a:p>
        </p:txBody>
      </p:sp>
    </p:spTree>
    <p:extLst>
      <p:ext uri="{BB962C8B-B14F-4D97-AF65-F5344CB8AC3E}">
        <p14:creationId xmlns:p14="http://schemas.microsoft.com/office/powerpoint/2010/main" val="392565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43000" y="6324600"/>
            <a:ext cx="491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PBS Self-Assessment Survey – </a:t>
            </a:r>
            <a:r>
              <a:rPr lang="en-US" dirty="0">
                <a:hlinkClick r:id="rId3"/>
              </a:rPr>
              <a:t>www.pbis.org</a:t>
            </a:r>
            <a:r>
              <a:rPr lang="en-US" dirty="0"/>
              <a:t> 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2346"/>
            <a:ext cx="7924800" cy="567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1-5%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1-5%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5-10%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5-10%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2819400" y="4419600"/>
            <a:ext cx="747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80-90%</a:t>
            </a: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5562600" y="4419600"/>
            <a:ext cx="747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omic Sans MS" pitchFamily="66" charset="0"/>
              </a:rPr>
              <a:t>80-90%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1905000"/>
            <a:ext cx="3352800" cy="822325"/>
            <a:chOff x="192" y="1297"/>
            <a:chExt cx="2112" cy="518"/>
          </a:xfrm>
        </p:grpSpPr>
        <p:sp>
          <p:nvSpPr>
            <p:cNvPr id="2077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209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Tertiary Interventions/Tier 3:</a:t>
              </a:r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 u="sng">
                  <a:latin typeface="Comic Sans MS" pitchFamily="66" charset="0"/>
                </a:rPr>
                <a:t>*Young Leaders                                  </a:t>
              </a:r>
            </a:p>
            <a:p>
              <a:pPr eaLnBrk="0" hangingPunct="0"/>
              <a:r>
                <a:rPr lang="en-US" sz="1200" u="sng">
                  <a:latin typeface="Comic Sans MS" pitchFamily="66" charset="0"/>
                </a:rPr>
                <a:t>*National Honor Society; Eyes on the World</a:t>
              </a:r>
            </a:p>
            <a:p>
              <a:pPr eaLnBrk="0" hangingPunct="0"/>
              <a:r>
                <a:rPr lang="en-US" sz="1200" u="sng">
                  <a:latin typeface="Comic Sans MS" pitchFamily="66" charset="0"/>
                </a:rPr>
                <a:t>Secondary/Tertiary-SLC teams</a:t>
              </a:r>
            </a:p>
          </p:txBody>
        </p:sp>
        <p:sp>
          <p:nvSpPr>
            <p:cNvPr id="2078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84813" y="2135188"/>
            <a:ext cx="3228975" cy="639762"/>
            <a:chOff x="3455" y="1345"/>
            <a:chExt cx="2034" cy="403"/>
          </a:xfrm>
        </p:grpSpPr>
        <p:sp>
          <p:nvSpPr>
            <p:cNvPr id="2075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Text Box 13"/>
            <p:cNvSpPr txBox="1">
              <a:spLocks noChangeArrowheads="1"/>
            </p:cNvSpPr>
            <p:nvPr/>
          </p:nvSpPr>
          <p:spPr bwMode="auto">
            <a:xfrm>
              <a:off x="3840" y="1345"/>
              <a:ext cx="164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>
                  <a:latin typeface="Comic Sans MS" pitchFamily="66" charset="0"/>
                </a:rPr>
                <a:t>Tertiary Intervention/Tier 3:</a:t>
              </a:r>
              <a:endParaRPr lang="en-US" sz="1200">
                <a:latin typeface="Comic Sans MS" pitchFamily="66" charset="0"/>
              </a:endParaRPr>
            </a:p>
            <a:p>
              <a:pPr eaLnBrk="0" hangingPunct="0"/>
              <a:r>
                <a:rPr lang="en-US" sz="1200">
                  <a:latin typeface="Comic Sans MS" pitchFamily="66" charset="0"/>
                </a:rPr>
                <a:t>- Assessment based…Wraparound,</a:t>
              </a:r>
            </a:p>
            <a:p>
              <a:pPr eaLnBrk="0" hangingPunct="0"/>
              <a:endParaRPr lang="en-US" sz="1200">
                <a:latin typeface="Comic Sans MS" pitchFamily="66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3049588"/>
            <a:ext cx="3089275" cy="1754187"/>
            <a:chOff x="192" y="1921"/>
            <a:chExt cx="1946" cy="1105"/>
          </a:xfrm>
        </p:grpSpPr>
        <p:sp>
          <p:nvSpPr>
            <p:cNvPr id="2073" name="Text Box 15"/>
            <p:cNvSpPr txBox="1">
              <a:spLocks noChangeArrowheads="1"/>
            </p:cNvSpPr>
            <p:nvPr/>
          </p:nvSpPr>
          <p:spPr bwMode="auto">
            <a:xfrm>
              <a:off x="192" y="1921"/>
              <a:ext cx="194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Secondary Interventions/Tier 2:</a:t>
              </a:r>
              <a:endParaRPr lang="en-US" sz="1200" dirty="0">
                <a:latin typeface="Comic Sans MS" pitchFamily="66" charset="0"/>
              </a:endParaRP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Secondary/Tertiary-SLC teams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AVID; Mentor Moms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Credit Recovery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After School Matters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ELL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 Summer School</a:t>
              </a:r>
              <a:r>
                <a:rPr lang="en-US" sz="1200" u="sng" dirty="0" smtClean="0">
                  <a:latin typeface="Comic Sans MS" pitchFamily="66" charset="0"/>
                </a:rPr>
                <a:t>/(First Year </a:t>
              </a:r>
              <a:r>
                <a:rPr lang="en-US" sz="1200" u="sng" dirty="0">
                  <a:latin typeface="Comic Sans MS" pitchFamily="66" charset="0"/>
                </a:rPr>
                <a:t>Connection)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 Gear-Up</a:t>
              </a:r>
            </a:p>
            <a:p>
              <a:pPr eaLnBrk="0" hangingPunct="0"/>
              <a:endParaRPr lang="en-US" sz="1200" u="sng" dirty="0">
                <a:latin typeface="Comic Sans MS" pitchFamily="66" charset="0"/>
              </a:endParaRPr>
            </a:p>
          </p:txBody>
        </p:sp>
        <p:sp>
          <p:nvSpPr>
            <p:cNvPr id="2074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486401" y="3200400"/>
            <a:ext cx="3657601" cy="1200150"/>
            <a:chOff x="3648" y="1921"/>
            <a:chExt cx="2304" cy="756"/>
          </a:xfrm>
        </p:grpSpPr>
        <p:sp>
          <p:nvSpPr>
            <p:cNvPr id="2071" name="Text Box 18"/>
            <p:cNvSpPr txBox="1">
              <a:spLocks noChangeArrowheads="1"/>
            </p:cNvSpPr>
            <p:nvPr/>
          </p:nvSpPr>
          <p:spPr bwMode="auto">
            <a:xfrm>
              <a:off x="4085" y="1921"/>
              <a:ext cx="186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Secondary Interventions/Tier 2:</a:t>
              </a:r>
              <a:endParaRPr lang="en-US" sz="1200" dirty="0">
                <a:latin typeface="Comic Sans MS" pitchFamily="66" charset="0"/>
              </a:endParaRP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- AVID, After School Matters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- </a:t>
              </a:r>
              <a:r>
                <a:rPr lang="en-US" sz="1200" u="sng" dirty="0" err="1">
                  <a:latin typeface="Comic Sans MS" pitchFamily="66" charset="0"/>
                </a:rPr>
                <a:t>ELL;Gear</a:t>
              </a:r>
              <a:r>
                <a:rPr lang="en-US" sz="1200" u="sng" dirty="0">
                  <a:latin typeface="Comic Sans MS" pitchFamily="66" charset="0"/>
                </a:rPr>
                <a:t>-up;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Summer </a:t>
              </a:r>
              <a:r>
                <a:rPr lang="en-US" sz="1200" u="sng" dirty="0" smtClean="0">
                  <a:latin typeface="Comic Sans MS" pitchFamily="66" charset="0"/>
                </a:rPr>
                <a:t>School(First Year </a:t>
              </a:r>
              <a:r>
                <a:rPr lang="en-US" sz="1200" u="sng" dirty="0">
                  <a:latin typeface="Comic Sans MS" pitchFamily="66" charset="0"/>
                </a:rPr>
                <a:t>Connection)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- In </a:t>
              </a:r>
              <a:r>
                <a:rPr lang="en-US" sz="1200" u="sng" dirty="0" err="1">
                  <a:latin typeface="Comic Sans MS" pitchFamily="66" charset="0"/>
                </a:rPr>
                <a:t>HouseTutoring</a:t>
              </a:r>
              <a:r>
                <a:rPr lang="en-US" sz="1200" u="sng" dirty="0">
                  <a:latin typeface="Comic Sans MS" pitchFamily="66" charset="0"/>
                </a:rPr>
                <a:t>- Mentor Moms</a:t>
              </a:r>
            </a:p>
            <a:p>
              <a:pPr eaLnBrk="0" hangingPunct="0"/>
              <a:endParaRPr lang="en-US" sz="1200" dirty="0">
                <a:latin typeface="Comic Sans MS" pitchFamily="66" charset="0"/>
              </a:endParaRPr>
            </a:p>
          </p:txBody>
        </p:sp>
        <p:sp>
          <p:nvSpPr>
            <p:cNvPr id="2072" name="Line 19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52400" y="4648197"/>
            <a:ext cx="4724400" cy="1385879"/>
            <a:chOff x="144" y="2929"/>
            <a:chExt cx="4447" cy="397"/>
          </a:xfrm>
        </p:grpSpPr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444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Universal Intervention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Tier 1: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 In-House Tutoring; Summer 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School </a:t>
              </a:r>
              <a:r>
                <a:rPr lang="en-US" sz="1200" u="sng" dirty="0" smtClean="0">
                  <a:latin typeface="Comic Sans MS" pitchFamily="66" charset="0"/>
                </a:rPr>
                <a:t>(First Year </a:t>
              </a:r>
              <a:r>
                <a:rPr lang="en-US" sz="1200" u="sng" dirty="0">
                  <a:latin typeface="Comic Sans MS" pitchFamily="66" charset="0"/>
                </a:rPr>
                <a:t>Connection),ASPIRA;_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Service Learning;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Attendance </a:t>
              </a:r>
              <a:r>
                <a:rPr lang="en-US" sz="1200" u="sng" dirty="0" err="1">
                  <a:latin typeface="Comic Sans MS" pitchFamily="66" charset="0"/>
                </a:rPr>
                <a:t>andTardies</a:t>
              </a:r>
              <a:r>
                <a:rPr lang="en-US" sz="1200" u="sng" dirty="0">
                  <a:latin typeface="Comic Sans MS" pitchFamily="66" charset="0"/>
                </a:rPr>
                <a:t>_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SLC; PARR; </a:t>
              </a:r>
              <a:r>
                <a:rPr lang="en-US" sz="1200" u="sng" dirty="0" smtClean="0">
                  <a:latin typeface="Comic Sans MS" pitchFamily="66" charset="0"/>
                </a:rPr>
                <a:t>First Year Seminar</a:t>
              </a:r>
              <a:endParaRPr lang="en-US" sz="1200" dirty="0">
                <a:latin typeface="Comic Sans MS" pitchFamily="66" charset="0"/>
              </a:endParaRPr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257800" y="4800600"/>
            <a:ext cx="3522663" cy="1552575"/>
            <a:chOff x="4032" y="2929"/>
            <a:chExt cx="2219" cy="978"/>
          </a:xfrm>
        </p:grpSpPr>
        <p:sp>
          <p:nvSpPr>
            <p:cNvPr id="2067" name="Text Box 24"/>
            <p:cNvSpPr txBox="1">
              <a:spLocks noChangeArrowheads="1"/>
            </p:cNvSpPr>
            <p:nvPr/>
          </p:nvSpPr>
          <p:spPr bwMode="auto">
            <a:xfrm>
              <a:off x="4512" y="2929"/>
              <a:ext cx="1739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Universal Intervention/Tier 1:</a:t>
              </a: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-PARR</a:t>
              </a:r>
            </a:p>
            <a:p>
              <a:pPr eaLnBrk="0" hangingPunct="0">
                <a:buFontTx/>
                <a:buChar char="-"/>
              </a:pPr>
              <a:r>
                <a:rPr lang="en-US" sz="1200" u="sng" dirty="0">
                  <a:latin typeface="Comic Sans MS" pitchFamily="66" charset="0"/>
                </a:rPr>
                <a:t>Attendance and Tardy</a:t>
              </a:r>
            </a:p>
            <a:p>
              <a:pPr eaLnBrk="0" hangingPunct="0">
                <a:buFontTx/>
                <a:buChar char="-"/>
              </a:pPr>
              <a:r>
                <a:rPr lang="en-US" sz="1200" u="sng" dirty="0">
                  <a:latin typeface="Comic Sans MS" pitchFamily="66" charset="0"/>
                </a:rPr>
                <a:t>- Small Learning Communities (SLC)</a:t>
              </a:r>
            </a:p>
            <a:p>
              <a:pPr eaLnBrk="0" hangingPunct="0"/>
              <a:endParaRPr lang="en-US" sz="1200" u="sng" dirty="0">
                <a:latin typeface="Comic Sans MS" pitchFamily="66" charset="0"/>
              </a:endParaRPr>
            </a:p>
            <a:p>
              <a:pPr eaLnBrk="0" hangingPunct="0"/>
              <a:endParaRPr lang="en-US" sz="1200" u="sng" dirty="0">
                <a:latin typeface="Comic Sans MS" pitchFamily="66" charset="0"/>
              </a:endParaRPr>
            </a:p>
            <a:p>
              <a:pPr eaLnBrk="0" hangingPunct="0"/>
              <a:r>
                <a:rPr lang="en-US" sz="1200" u="sng" dirty="0">
                  <a:latin typeface="Comic Sans MS" pitchFamily="66" charset="0"/>
                </a:rPr>
                <a:t> </a:t>
              </a:r>
            </a:p>
            <a:p>
              <a:pPr eaLnBrk="0" hangingPunct="0"/>
              <a:endParaRPr lang="en-US" sz="1200" dirty="0">
                <a:latin typeface="Comic Sans MS" pitchFamily="66" charset="0"/>
              </a:endParaRPr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50" name="Object 26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4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7"/>
          <p:cNvGraphicFramePr>
            <a:graphicFrameLocks noChangeAspect="1"/>
          </p:cNvGraphicFramePr>
          <p:nvPr/>
        </p:nvGraphicFramePr>
        <p:xfrm>
          <a:off x="4572000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5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75"/>
            <a:ext cx="8229600" cy="450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/>
              <a:t>Designing School-Wide Systems for Student Success</a:t>
            </a:r>
            <a:br>
              <a:rPr lang="en-US" sz="2400" b="1" smtClean="0"/>
            </a:br>
            <a:r>
              <a:rPr lang="en-US" sz="2400" b="1" i="1" smtClean="0"/>
              <a:t>A Response to Intervention Model</a:t>
            </a:r>
          </a:p>
        </p:txBody>
      </p:sp>
      <p:sp>
        <p:nvSpPr>
          <p:cNvPr id="2065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296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Academic Systems</a:t>
            </a:r>
          </a:p>
        </p:txBody>
      </p:sp>
      <p:sp>
        <p:nvSpPr>
          <p:cNvPr id="2066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308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Behavioral Systems</a:t>
            </a:r>
          </a:p>
        </p:txBody>
      </p:sp>
    </p:spTree>
    <p:extLst>
      <p:ext uri="{BB962C8B-B14F-4D97-AF65-F5344CB8AC3E}">
        <p14:creationId xmlns:p14="http://schemas.microsoft.com/office/powerpoint/2010/main" val="3677578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"/>
            <a:ext cx="53038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505200"/>
            <a:ext cx="530383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239000" y="2743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our priority months for support?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4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Build Case with Data: </a:t>
            </a:r>
            <a:br>
              <a:rPr lang="en-US" smtClean="0"/>
            </a:br>
            <a:r>
              <a:rPr lang="en-US" smtClean="0"/>
              <a:t>Create Urgency </a:t>
            </a:r>
            <a:r>
              <a:rPr lang="en-US" sz="2800" smtClean="0"/>
              <a:t>(Kotter, 1995)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 Writing a referral is not a bad thing, it is 	necessary!</a:t>
            </a:r>
          </a:p>
          <a:p>
            <a:pPr eaLnBrk="1" hangingPunct="1"/>
            <a:r>
              <a:rPr lang="en-US" smtClean="0"/>
              <a:t> We hope you have fewer reasons</a:t>
            </a:r>
          </a:p>
          <a:p>
            <a:pPr eaLnBrk="1" hangingPunct="1"/>
            <a:r>
              <a:rPr lang="en-US" smtClean="0"/>
              <a:t> Instructional time given to referrals</a:t>
            </a:r>
          </a:p>
          <a:p>
            <a:pPr eaLnBrk="1" hangingPunct="1">
              <a:buFontTx/>
              <a:buNone/>
            </a:pPr>
            <a:r>
              <a:rPr lang="en-US" smtClean="0"/>
              <a:t> 	(20 Minutes per referral)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b="1" smtClean="0"/>
              <a:t>77,400 Minutes</a:t>
            </a:r>
            <a:r>
              <a:rPr lang="en-US" smtClean="0"/>
              <a:t> = </a:t>
            </a:r>
            <a:r>
              <a:rPr lang="en-US" b="1" smtClean="0"/>
              <a:t>1,290 Instructional Hours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6357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Chart 4"/>
          <p:cNvGraphicFramePr>
            <a:graphicFrameLocks noGrp="1"/>
          </p:cNvGraphicFramePr>
          <p:nvPr/>
        </p:nvGraphicFramePr>
        <p:xfrm>
          <a:off x="238125" y="468313"/>
          <a:ext cx="8666163" cy="592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8" name="Chart" r:id="rId3" imgW="8674100" imgH="5930900" progId="Excel.Chart.8">
                  <p:embed/>
                </p:oleObj>
              </mc:Choice>
              <mc:Fallback>
                <p:oleObj name="Chart" r:id="rId3" imgW="8674100" imgH="593090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468313"/>
                        <a:ext cx="8666163" cy="592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5943600" y="6324600"/>
            <a:ext cx="252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(Bohanon &amp; Wu, 2014)</a:t>
            </a:r>
          </a:p>
        </p:txBody>
      </p:sp>
    </p:spTree>
    <p:extLst>
      <p:ext uri="{BB962C8B-B14F-4D97-AF65-F5344CB8AC3E}">
        <p14:creationId xmlns:p14="http://schemas.microsoft.com/office/powerpoint/2010/main" val="408583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i="1" dirty="0" smtClean="0"/>
              <a:t>Given these example, what are some ways you can “ask before you tell” to obtain, maintain, or increase buy-in from staff/schools?</a:t>
            </a:r>
          </a:p>
          <a:p>
            <a:endParaRPr lang="en-US" i="1" dirty="0"/>
          </a:p>
          <a:p>
            <a:r>
              <a:rPr lang="en-US" i="1" dirty="0" smtClean="0"/>
              <a:t>See page 24 of Handbook, steps 1-4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579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teams in school settings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5" y="1828800"/>
            <a:ext cx="3605645" cy="4346532"/>
          </a:xfrm>
        </p:spPr>
      </p:pic>
      <p:sp>
        <p:nvSpPr>
          <p:cNvPr id="5" name="TextBox 4"/>
          <p:cNvSpPr txBox="1"/>
          <p:nvPr/>
        </p:nvSpPr>
        <p:spPr>
          <a:xfrm>
            <a:off x="6858000" y="60960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Duck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5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/>
          <a:lstStyle/>
          <a:p>
            <a:r>
              <a:rPr lang="en-US">
                <a:latin typeface="Arial" charset="0"/>
              </a:rPr>
              <a:t>Possible Structures for MTSS </a:t>
            </a:r>
            <a:endParaRPr lang="en-US" i="1">
              <a:latin typeface="Arial" charset="0"/>
            </a:endParaRPr>
          </a:p>
        </p:txBody>
      </p:sp>
      <p:sp>
        <p:nvSpPr>
          <p:cNvPr id="6963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0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Visual Model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228600" y="6019800"/>
            <a:ext cx="258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cs typeface="Arial" charset="0"/>
              </a:rPr>
              <a:t>ICEPS Project, 2008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  <a:cs typeface="Arial" charset="0"/>
              </a:rPr>
              <a:t>http://www.luc.edu/cseit</a:t>
            </a:r>
          </a:p>
        </p:txBody>
      </p:sp>
    </p:spTree>
    <p:extLst>
      <p:ext uri="{BB962C8B-B14F-4D97-AF65-F5344CB8AC3E}">
        <p14:creationId xmlns:p14="http://schemas.microsoft.com/office/powerpoint/2010/main" val="15511641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 in there</a:t>
            </a:r>
            <a:r>
              <a:rPr lang="en-US" dirty="0"/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096000" cy="517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68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57200"/>
            <a:ext cx="73977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11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28194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55626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grpSp>
        <p:nvGrpSpPr>
          <p:cNvPr id="64519" name="Group 8"/>
          <p:cNvGrpSpPr>
            <a:grpSpLocks/>
          </p:cNvGrpSpPr>
          <p:nvPr/>
        </p:nvGrpSpPr>
        <p:grpSpPr bwMode="auto">
          <a:xfrm>
            <a:off x="304800" y="1905000"/>
            <a:ext cx="3352800" cy="379413"/>
            <a:chOff x="192" y="1297"/>
            <a:chExt cx="2112" cy="239"/>
          </a:xfrm>
        </p:grpSpPr>
        <p:sp>
          <p:nvSpPr>
            <p:cNvPr id="64540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16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u="sng">
                  <a:latin typeface="Comic Sans MS" charset="0"/>
                  <a:cs typeface="Arial" charset="0"/>
                </a:rPr>
                <a:t>Few: </a:t>
              </a:r>
              <a:r>
                <a:rPr lang="en-US" sz="1800" u="sng">
                  <a:latin typeface="Comic Sans MS" charset="0"/>
                  <a:cs typeface="Arial" charset="0"/>
                </a:rPr>
                <a:t>Leadership Team</a:t>
              </a:r>
            </a:p>
          </p:txBody>
        </p:sp>
        <p:sp>
          <p:nvSpPr>
            <p:cNvPr id="64541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20" name="Group 11"/>
          <p:cNvGrpSpPr>
            <a:grpSpLocks/>
          </p:cNvGrpSpPr>
          <p:nvPr/>
        </p:nvGrpSpPr>
        <p:grpSpPr bwMode="auto">
          <a:xfrm>
            <a:off x="5484813" y="2135188"/>
            <a:ext cx="3694112" cy="1108075"/>
            <a:chOff x="3455" y="1345"/>
            <a:chExt cx="2327" cy="698"/>
          </a:xfrm>
        </p:grpSpPr>
        <p:sp>
          <p:nvSpPr>
            <p:cNvPr id="64538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Text Box 13"/>
            <p:cNvSpPr txBox="1">
              <a:spLocks noChangeArrowheads="1"/>
            </p:cNvSpPr>
            <p:nvPr/>
          </p:nvSpPr>
          <p:spPr bwMode="auto">
            <a:xfrm>
              <a:off x="3840" y="1345"/>
              <a:ext cx="1942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u="sng">
                  <a:latin typeface="Comic Sans MS" charset="0"/>
                  <a:cs typeface="Arial" charset="0"/>
                </a:rPr>
                <a:t>From problem-solving room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 coordinator to data 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chair. Department reps</a:t>
              </a:r>
              <a:endParaRPr lang="en-US" sz="1800">
                <a:latin typeface="Comic Sans MS" charset="0"/>
                <a:cs typeface="Arial" charset="0"/>
              </a:endParaRP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</p:grpSp>
      <p:grpSp>
        <p:nvGrpSpPr>
          <p:cNvPr id="64521" name="Group 14"/>
          <p:cNvGrpSpPr>
            <a:grpSpLocks/>
          </p:cNvGrpSpPr>
          <p:nvPr/>
        </p:nvGrpSpPr>
        <p:grpSpPr bwMode="auto">
          <a:xfrm>
            <a:off x="304800" y="3200400"/>
            <a:ext cx="3224213" cy="838200"/>
            <a:chOff x="192" y="2016"/>
            <a:chExt cx="2031" cy="528"/>
          </a:xfrm>
        </p:grpSpPr>
        <p:sp>
          <p:nvSpPr>
            <p:cNvPr id="64536" name="Text Box 15"/>
            <p:cNvSpPr txBox="1">
              <a:spLocks noChangeArrowheads="1"/>
            </p:cNvSpPr>
            <p:nvPr/>
          </p:nvSpPr>
          <p:spPr bwMode="auto">
            <a:xfrm>
              <a:off x="192" y="2021"/>
              <a:ext cx="203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u="sng">
                  <a:latin typeface="Comic Sans MS" charset="0"/>
                  <a:cs typeface="Arial" charset="0"/>
                </a:rPr>
                <a:t>Some</a:t>
              </a:r>
              <a:r>
                <a:rPr lang="en-US" sz="1800" u="sng">
                  <a:latin typeface="Comic Sans MS" charset="0"/>
                  <a:cs typeface="Arial" charset="0"/>
                </a:rPr>
                <a:t>: Subcommittees.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Prepare for leadership team</a:t>
              </a:r>
            </a:p>
            <a:p>
              <a:endParaRPr lang="en-US" sz="1200" u="sng">
                <a:latin typeface="Comic Sans MS" charset="0"/>
                <a:cs typeface="Arial" charset="0"/>
              </a:endParaRPr>
            </a:p>
          </p:txBody>
        </p:sp>
        <p:sp>
          <p:nvSpPr>
            <p:cNvPr id="64537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22" name="Group 17"/>
          <p:cNvGrpSpPr>
            <a:grpSpLocks/>
          </p:cNvGrpSpPr>
          <p:nvPr/>
        </p:nvGrpSpPr>
        <p:grpSpPr bwMode="auto">
          <a:xfrm>
            <a:off x="5486400" y="3200400"/>
            <a:ext cx="3009900" cy="1384300"/>
            <a:chOff x="3648" y="1921"/>
            <a:chExt cx="1896" cy="872"/>
          </a:xfrm>
        </p:grpSpPr>
        <p:sp>
          <p:nvSpPr>
            <p:cNvPr id="64534" name="Text Box 18"/>
            <p:cNvSpPr txBox="1">
              <a:spLocks noChangeArrowheads="1"/>
            </p:cNvSpPr>
            <p:nvPr/>
          </p:nvSpPr>
          <p:spPr bwMode="auto">
            <a:xfrm>
              <a:off x="4176" y="1921"/>
              <a:ext cx="1368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u="sng">
                  <a:latin typeface="Comic Sans MS" charset="0"/>
                  <a:cs typeface="Arial" charset="0"/>
                </a:rPr>
                <a:t>Clusters/divisions, 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grade levels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 review data.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Shadow chairs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4535" name="Line 19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23" name="Group 20"/>
          <p:cNvGrpSpPr>
            <a:grpSpLocks/>
          </p:cNvGrpSpPr>
          <p:nvPr/>
        </p:nvGrpSpPr>
        <p:grpSpPr bwMode="auto">
          <a:xfrm>
            <a:off x="152400" y="4648200"/>
            <a:ext cx="4724400" cy="646113"/>
            <a:chOff x="144" y="2929"/>
            <a:chExt cx="4447" cy="185"/>
          </a:xfrm>
        </p:grpSpPr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444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u="sng">
                  <a:latin typeface="Comic Sans MS" charset="0"/>
                  <a:cs typeface="Arial" charset="0"/>
                </a:rPr>
                <a:t>All: </a:t>
              </a:r>
              <a:r>
                <a:rPr lang="en-US" sz="1800" u="sng">
                  <a:latin typeface="Comic Sans MS" charset="0"/>
                  <a:cs typeface="Arial" charset="0"/>
                </a:rPr>
                <a:t>Responsible for 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MTSS/SIP</a:t>
              </a:r>
              <a:endParaRPr lang="en-US" sz="1800">
                <a:latin typeface="Comic Sans MS" charset="0"/>
                <a:cs typeface="Arial" charset="0"/>
              </a:endParaRPr>
            </a:p>
          </p:txBody>
        </p:sp>
        <p:sp>
          <p:nvSpPr>
            <p:cNvPr id="64533" name="Line 22"/>
            <p:cNvSpPr>
              <a:spLocks noChangeShapeType="1"/>
            </p:cNvSpPr>
            <p:nvPr/>
          </p:nvSpPr>
          <p:spPr bwMode="auto">
            <a:xfrm>
              <a:off x="2296" y="3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24" name="Group 23"/>
          <p:cNvGrpSpPr>
            <a:grpSpLocks/>
          </p:cNvGrpSpPr>
          <p:nvPr/>
        </p:nvGrpSpPr>
        <p:grpSpPr bwMode="auto">
          <a:xfrm>
            <a:off x="5257800" y="4800600"/>
            <a:ext cx="2992438" cy="1938338"/>
            <a:chOff x="4032" y="2929"/>
            <a:chExt cx="1885" cy="1221"/>
          </a:xfrm>
        </p:grpSpPr>
        <p:sp>
          <p:nvSpPr>
            <p:cNvPr id="64530" name="Text Box 24"/>
            <p:cNvSpPr txBox="1">
              <a:spLocks noChangeArrowheads="1"/>
            </p:cNvSpPr>
            <p:nvPr/>
          </p:nvSpPr>
          <p:spPr bwMode="auto">
            <a:xfrm>
              <a:off x="4512" y="2929"/>
              <a:ext cx="1405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u="sng">
                  <a:latin typeface="Comic Sans MS" charset="0"/>
                  <a:cs typeface="Arial" charset="0"/>
                </a:rPr>
                <a:t>All staff teach 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expectations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Job descriptions</a:t>
              </a:r>
            </a:p>
            <a:p>
              <a:r>
                <a:rPr lang="en-US" sz="1800" u="sng">
                  <a:latin typeface="Comic Sans MS" charset="0"/>
                  <a:cs typeface="Arial" charset="0"/>
                </a:rPr>
                <a:t>reflect MTSS/SIP</a:t>
              </a:r>
            </a:p>
            <a:p>
              <a:endParaRPr lang="en-US" sz="1200" u="sng">
                <a:latin typeface="Comic Sans MS" charset="0"/>
                <a:cs typeface="Arial" charset="0"/>
              </a:endParaRPr>
            </a:p>
            <a:p>
              <a:endParaRPr lang="en-US" sz="1200" u="sng">
                <a:latin typeface="Comic Sans MS" charset="0"/>
                <a:cs typeface="Arial" charset="0"/>
              </a:endParaRP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 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4531" name="Line 25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4525" name="Object 26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6" name="Object 27"/>
          <p:cNvGraphicFramePr>
            <a:graphicFrameLocks noChangeAspect="1"/>
          </p:cNvGraphicFramePr>
          <p:nvPr/>
        </p:nvGraphicFramePr>
        <p:xfrm>
          <a:off x="4572000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75"/>
            <a:ext cx="8229600" cy="450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>
                <a:ea typeface="+mj-ea"/>
                <a:cs typeface="+mj-cs"/>
              </a:rPr>
              <a:t>Designing School-Wide Systems for Student Success</a:t>
            </a:r>
            <a:br>
              <a:rPr lang="en-US" sz="2400" b="1" dirty="0" smtClean="0">
                <a:ea typeface="+mj-ea"/>
                <a:cs typeface="+mj-cs"/>
              </a:rPr>
            </a:br>
            <a:r>
              <a:rPr lang="en-US" sz="2400" b="1" i="1" dirty="0" smtClean="0">
                <a:ea typeface="+mj-ea"/>
                <a:cs typeface="+mj-cs"/>
              </a:rPr>
              <a:t>A Response to Intervention Model</a:t>
            </a:r>
          </a:p>
        </p:txBody>
      </p:sp>
      <p:sp>
        <p:nvSpPr>
          <p:cNvPr id="64528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265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MTSS/SIP Teams</a:t>
            </a:r>
          </a:p>
        </p:txBody>
      </p:sp>
      <p:sp>
        <p:nvSpPr>
          <p:cNvPr id="64529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980493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21" name="Group 125"/>
          <p:cNvGraphicFramePr>
            <a:graphicFrameLocks noGrp="1"/>
          </p:cNvGraphicFramePr>
          <p:nvPr/>
        </p:nvGraphicFramePr>
        <p:xfrm>
          <a:off x="304800" y="1219200"/>
          <a:ext cx="8610600" cy="5262564"/>
        </p:xfrm>
        <a:graphic>
          <a:graphicData uri="http://schemas.openxmlformats.org/drawingml/2006/table">
            <a:tbl>
              <a:tblPr/>
              <a:tblGrid>
                <a:gridCol w="1741488"/>
                <a:gridCol w="2916237"/>
                <a:gridCol w="1389063"/>
                <a:gridCol w="2563812"/>
              </a:tblGrid>
              <a:tr h="53664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Building Based Staff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8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School Liaison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Administrator who oversees functioning and makes administrative decision for all tiers of MTSS within the building (e.g. attends meetings, allocates resources)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hours a month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Sara,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3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Internal Coordinator (Primary Support Leader Team)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Internal staff who can lead staff, with support from the External Coach, in implementing MTSS schoolwide academics and behavior practices, run meetings and oversee sub-committees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hours a month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Sara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65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Acknowledgement CHAIR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Lead the acknowledgement of student and staff behavior for schoolwide efforts, sub-committee in planning for celebrations and reinforcement systems within the school, meet with internal coordinator 2 times a month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hours a month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Terry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Acknowledgement Sub-committee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Facilitate schoolwide acknowledgment activities, including design and implementation.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hours a month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58" name="Text Box 126"/>
          <p:cNvSpPr txBox="1">
            <a:spLocks noChangeArrowheads="1"/>
          </p:cNvSpPr>
          <p:nvPr/>
        </p:nvSpPr>
        <p:spPr bwMode="auto">
          <a:xfrm>
            <a:off x="2895600" y="381000"/>
            <a:ext cx="290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Model Positions Document</a:t>
            </a:r>
          </a:p>
        </p:txBody>
      </p:sp>
    </p:spTree>
    <p:extLst>
      <p:ext uri="{BB962C8B-B14F-4D97-AF65-F5344CB8AC3E}">
        <p14:creationId xmlns:p14="http://schemas.microsoft.com/office/powerpoint/2010/main" val="260510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4" name="Picture 2" descr="http://brandimpact.files.wordpress.com/2011/01/consens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99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Effective Meetings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Scheduling and communication </a:t>
            </a:r>
          </a:p>
          <a:p>
            <a:pPr eaLnBrk="1" hangingPunct="1"/>
            <a:r>
              <a:rPr lang="en-US" altLang="en-US" sz="2800" smtClean="0"/>
              <a:t>Creation and use of an agenda </a:t>
            </a:r>
          </a:p>
          <a:p>
            <a:pPr eaLnBrk="1" hangingPunct="1"/>
            <a:r>
              <a:rPr lang="en-US" altLang="en-US" sz="2800" smtClean="0"/>
              <a:t>Meeting begins and ends on-time </a:t>
            </a:r>
          </a:p>
          <a:p>
            <a:pPr eaLnBrk="1" hangingPunct="1"/>
            <a:r>
              <a:rPr lang="en-US" altLang="en-US" sz="2800" smtClean="0"/>
              <a:t>Keeping the meeting on track 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Action plan/delegating tasks </a:t>
            </a:r>
          </a:p>
          <a:p>
            <a:pPr eaLnBrk="1" hangingPunct="1"/>
            <a:r>
              <a:rPr lang="en-US" altLang="en-US" sz="2800" smtClean="0"/>
              <a:t>Meeting Participation </a:t>
            </a:r>
          </a:p>
          <a:p>
            <a:pPr eaLnBrk="1" hangingPunct="1"/>
            <a:r>
              <a:rPr lang="en-US" altLang="en-US" sz="2800" smtClean="0"/>
              <a:t>Dissemination of meeting notes</a:t>
            </a:r>
            <a:r>
              <a:rPr lang="en-US" altLang="en-US" sz="2800" b="1" smtClean="0"/>
              <a:t> 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228600" y="5715000"/>
            <a:ext cx="81614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See examples: Herding Cats, Bad Meetings, Action Plans, </a:t>
            </a:r>
            <a:r>
              <a:rPr lang="en-US" altLang="en-US" dirty="0" smtClean="0"/>
              <a:t>Sample VT agenda</a:t>
            </a:r>
          </a:p>
          <a:p>
            <a:pPr eaLnBrk="1" hangingPunct="1"/>
            <a:r>
              <a:rPr lang="en-US" altLang="en-US" dirty="0" smtClean="0"/>
              <a:t>Rate </a:t>
            </a:r>
            <a:r>
              <a:rPr lang="en-US" altLang="en-US" dirty="0"/>
              <a:t>yourself – </a:t>
            </a:r>
          </a:p>
          <a:p>
            <a:pPr eaLnBrk="1" hangingPunct="1"/>
            <a:r>
              <a:rPr lang="en-US" altLang="en-US" dirty="0"/>
              <a:t>handbook</a:t>
            </a:r>
          </a:p>
        </p:txBody>
      </p:sp>
    </p:spTree>
    <p:extLst>
      <p:ext uri="{BB962C8B-B14F-4D97-AF65-F5344CB8AC3E}">
        <p14:creationId xmlns:p14="http://schemas.microsoft.com/office/powerpoint/2010/main" val="2775126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597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252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>
                <a:latin typeface="Arial" charset="0"/>
              </a:rPr>
              <a:t>Possible Structures for MTSS </a:t>
            </a:r>
            <a:endParaRPr lang="en-US" i="1">
              <a:latin typeface="Arial" charset="0"/>
            </a:endParaRPr>
          </a:p>
        </p:txBody>
      </p:sp>
      <p:sp>
        <p:nvSpPr>
          <p:cNvPr id="74754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Who is/could be on your core universal team?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How do you assign roles?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How are responsibilities distributed?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8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Work smarter and effective teams in school settings</a:t>
            </a:r>
          </a:p>
        </p:txBody>
      </p:sp>
      <p:pic>
        <p:nvPicPr>
          <p:cNvPr id="593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7363" y="1747838"/>
            <a:ext cx="5629275" cy="4229100"/>
          </a:xfrm>
        </p:spPr>
      </p:pic>
    </p:spTree>
    <p:extLst>
      <p:ext uri="{BB962C8B-B14F-4D97-AF65-F5344CB8AC3E}">
        <p14:creationId xmlns:p14="http://schemas.microsoft.com/office/powerpoint/2010/main" val="34998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28194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55626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grpSp>
        <p:nvGrpSpPr>
          <p:cNvPr id="60423" name="Group 8"/>
          <p:cNvGrpSpPr>
            <a:grpSpLocks/>
          </p:cNvGrpSpPr>
          <p:nvPr/>
        </p:nvGrpSpPr>
        <p:grpSpPr bwMode="auto">
          <a:xfrm>
            <a:off x="304800" y="1905000"/>
            <a:ext cx="3352800" cy="822325"/>
            <a:chOff x="192" y="1297"/>
            <a:chExt cx="2112" cy="518"/>
          </a:xfrm>
        </p:grpSpPr>
        <p:sp>
          <p:nvSpPr>
            <p:cNvPr id="60444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209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Tertiary Interventions/Tier 3: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*Young Leaders                                  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*National Honor Society; Eyes on the World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Secondary/Tertiary-SLC teams</a:t>
              </a:r>
            </a:p>
          </p:txBody>
        </p:sp>
        <p:sp>
          <p:nvSpPr>
            <p:cNvPr id="60445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4" name="Group 11"/>
          <p:cNvGrpSpPr>
            <a:grpSpLocks/>
          </p:cNvGrpSpPr>
          <p:nvPr/>
        </p:nvGrpSpPr>
        <p:grpSpPr bwMode="auto">
          <a:xfrm>
            <a:off x="5484813" y="2135188"/>
            <a:ext cx="3228975" cy="639762"/>
            <a:chOff x="3455" y="1345"/>
            <a:chExt cx="2034" cy="403"/>
          </a:xfrm>
        </p:grpSpPr>
        <p:sp>
          <p:nvSpPr>
            <p:cNvPr id="60442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Text Box 13"/>
            <p:cNvSpPr txBox="1">
              <a:spLocks noChangeArrowheads="1"/>
            </p:cNvSpPr>
            <p:nvPr/>
          </p:nvSpPr>
          <p:spPr bwMode="auto">
            <a:xfrm>
              <a:off x="3840" y="1345"/>
              <a:ext cx="164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Tertiary Intervention/Tier 3: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- Assessment based…Wraparound,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</p:grpSp>
      <p:grpSp>
        <p:nvGrpSpPr>
          <p:cNvPr id="60425" name="Group 14"/>
          <p:cNvGrpSpPr>
            <a:grpSpLocks/>
          </p:cNvGrpSpPr>
          <p:nvPr/>
        </p:nvGrpSpPr>
        <p:grpSpPr bwMode="auto">
          <a:xfrm>
            <a:off x="304800" y="3049588"/>
            <a:ext cx="3016250" cy="1735137"/>
            <a:chOff x="192" y="1921"/>
            <a:chExt cx="1900" cy="1093"/>
          </a:xfrm>
        </p:grpSpPr>
        <p:sp>
          <p:nvSpPr>
            <p:cNvPr id="60440" name="Text Box 15"/>
            <p:cNvSpPr txBox="1">
              <a:spLocks noChangeArrowheads="1"/>
            </p:cNvSpPr>
            <p:nvPr/>
          </p:nvSpPr>
          <p:spPr bwMode="auto">
            <a:xfrm>
              <a:off x="192" y="1921"/>
              <a:ext cx="1900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Secondary Interventions/Tier 2: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Secondary/Tertiary-SLC teams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AVID; Mentor Moms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Credit Recovery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After School Matters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ELL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 Summer School/(Freshman Connection)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 Gear-Up</a:t>
              </a:r>
            </a:p>
            <a:p>
              <a:endParaRPr lang="en-US" sz="1200" u="sng">
                <a:latin typeface="Comic Sans MS" charset="0"/>
                <a:cs typeface="Arial" charset="0"/>
              </a:endParaRPr>
            </a:p>
          </p:txBody>
        </p:sp>
        <p:sp>
          <p:nvSpPr>
            <p:cNvPr id="60441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6" name="Group 17"/>
          <p:cNvGrpSpPr>
            <a:grpSpLocks/>
          </p:cNvGrpSpPr>
          <p:nvPr/>
        </p:nvGrpSpPr>
        <p:grpSpPr bwMode="auto">
          <a:xfrm>
            <a:off x="5486400" y="3200400"/>
            <a:ext cx="3743325" cy="1200150"/>
            <a:chOff x="3648" y="1921"/>
            <a:chExt cx="2358" cy="756"/>
          </a:xfrm>
        </p:grpSpPr>
        <p:sp>
          <p:nvSpPr>
            <p:cNvPr id="60438" name="Text Box 18"/>
            <p:cNvSpPr txBox="1">
              <a:spLocks noChangeArrowheads="1"/>
            </p:cNvSpPr>
            <p:nvPr/>
          </p:nvSpPr>
          <p:spPr bwMode="auto">
            <a:xfrm>
              <a:off x="4176" y="1921"/>
              <a:ext cx="183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Secondary Interventions/Tier 2: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- AVID, After School Matters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- ELL;Gear-up;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Summer School(freshman Connection)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- In HouseTutoring- Mentor Moms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0439" name="Line 19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7" name="Group 20"/>
          <p:cNvGrpSpPr>
            <a:grpSpLocks/>
          </p:cNvGrpSpPr>
          <p:nvPr/>
        </p:nvGrpSpPr>
        <p:grpSpPr bwMode="auto">
          <a:xfrm>
            <a:off x="152400" y="4648200"/>
            <a:ext cx="4724400" cy="1368425"/>
            <a:chOff x="144" y="2929"/>
            <a:chExt cx="4447" cy="392"/>
          </a:xfrm>
        </p:grpSpPr>
        <p:sp>
          <p:nvSpPr>
            <p:cNvPr id="60436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444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Universal Intervention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Tier 1: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 In-House Tutoring; Summer 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School (freshman Connection),ASPIRA;_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Service Learning;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Attendance andTardies_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SLC; PARR; Freshman Seminar</a:t>
              </a:r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0437" name="Line 22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8" name="Group 23"/>
          <p:cNvGrpSpPr>
            <a:grpSpLocks/>
          </p:cNvGrpSpPr>
          <p:nvPr/>
        </p:nvGrpSpPr>
        <p:grpSpPr bwMode="auto">
          <a:xfrm>
            <a:off x="5257800" y="4800600"/>
            <a:ext cx="3522663" cy="1552575"/>
            <a:chOff x="4032" y="2929"/>
            <a:chExt cx="2219" cy="978"/>
          </a:xfrm>
        </p:grpSpPr>
        <p:sp>
          <p:nvSpPr>
            <p:cNvPr id="60434" name="Text Box 24"/>
            <p:cNvSpPr txBox="1">
              <a:spLocks noChangeArrowheads="1"/>
            </p:cNvSpPr>
            <p:nvPr/>
          </p:nvSpPr>
          <p:spPr bwMode="auto">
            <a:xfrm>
              <a:off x="4512" y="2929"/>
              <a:ext cx="1739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Universal Intervention/Tier 1: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-PARR</a:t>
              </a:r>
            </a:p>
            <a:p>
              <a:pPr>
                <a:buFontTx/>
                <a:buChar char="-"/>
              </a:pPr>
              <a:r>
                <a:rPr lang="en-US" sz="1200" u="sng">
                  <a:latin typeface="Comic Sans MS" charset="0"/>
                  <a:cs typeface="Arial" charset="0"/>
                </a:rPr>
                <a:t>Attendance and Tardy</a:t>
              </a:r>
            </a:p>
            <a:p>
              <a:pPr>
                <a:buFontTx/>
                <a:buChar char="-"/>
              </a:pPr>
              <a:r>
                <a:rPr lang="en-US" sz="1200" u="sng">
                  <a:latin typeface="Comic Sans MS" charset="0"/>
                  <a:cs typeface="Arial" charset="0"/>
                </a:rPr>
                <a:t>- Small Learning Communities (SLC)</a:t>
              </a:r>
            </a:p>
            <a:p>
              <a:endParaRPr lang="en-US" sz="1200" u="sng">
                <a:latin typeface="Comic Sans MS" charset="0"/>
                <a:cs typeface="Arial" charset="0"/>
              </a:endParaRPr>
            </a:p>
            <a:p>
              <a:endParaRPr lang="en-US" sz="1200" u="sng">
                <a:latin typeface="Comic Sans MS" charset="0"/>
                <a:cs typeface="Arial" charset="0"/>
              </a:endParaRP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 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0435" name="Line 25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0429" name="Object 26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4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0" name="Object 27"/>
          <p:cNvGraphicFramePr>
            <a:graphicFrameLocks noChangeAspect="1"/>
          </p:cNvGraphicFramePr>
          <p:nvPr/>
        </p:nvGraphicFramePr>
        <p:xfrm>
          <a:off x="4572000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75"/>
            <a:ext cx="8229600" cy="450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smtClean="0">
                <a:ea typeface="+mj-ea"/>
                <a:cs typeface="+mj-cs"/>
              </a:rPr>
              <a:t>Designing School-Wide Systems for Student Success</a:t>
            </a:r>
            <a:br>
              <a:rPr lang="en-US" sz="2400" b="1" smtClean="0">
                <a:ea typeface="+mj-ea"/>
                <a:cs typeface="+mj-cs"/>
              </a:rPr>
            </a:br>
            <a:r>
              <a:rPr lang="en-US" sz="2400" b="1" i="1" smtClean="0">
                <a:ea typeface="+mj-ea"/>
                <a:cs typeface="+mj-cs"/>
              </a:rPr>
              <a:t>A Response to Intervention Model</a:t>
            </a:r>
          </a:p>
        </p:txBody>
      </p:sp>
      <p:sp>
        <p:nvSpPr>
          <p:cNvPr id="60432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Academic Systems</a:t>
            </a:r>
          </a:p>
        </p:txBody>
      </p:sp>
      <p:sp>
        <p:nvSpPr>
          <p:cNvPr id="60433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Behavioral Systems</a:t>
            </a:r>
          </a:p>
        </p:txBody>
      </p:sp>
    </p:spTree>
    <p:extLst>
      <p:ext uri="{BB962C8B-B14F-4D97-AF65-F5344CB8AC3E}">
        <p14:creationId xmlns:p14="http://schemas.microsoft.com/office/powerpoint/2010/main" val="1284890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1-5%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5-10%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28194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5562600" y="441960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  <a:cs typeface="Arial" charset="0"/>
              </a:rPr>
              <a:t>80-90%</a:t>
            </a:r>
          </a:p>
        </p:txBody>
      </p:sp>
      <p:grpSp>
        <p:nvGrpSpPr>
          <p:cNvPr id="62471" name="Group 8"/>
          <p:cNvGrpSpPr>
            <a:grpSpLocks/>
          </p:cNvGrpSpPr>
          <p:nvPr/>
        </p:nvGrpSpPr>
        <p:grpSpPr bwMode="auto">
          <a:xfrm>
            <a:off x="304800" y="2058988"/>
            <a:ext cx="3352800" cy="822325"/>
            <a:chOff x="192" y="1297"/>
            <a:chExt cx="2112" cy="518"/>
          </a:xfrm>
        </p:grpSpPr>
        <p:sp>
          <p:nvSpPr>
            <p:cNvPr id="62492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149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Tertiary Interventions/Tier 3: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</a:t>
              </a:r>
            </a:p>
          </p:txBody>
        </p:sp>
        <p:sp>
          <p:nvSpPr>
            <p:cNvPr id="62493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2" name="Group 11"/>
          <p:cNvGrpSpPr>
            <a:grpSpLocks/>
          </p:cNvGrpSpPr>
          <p:nvPr/>
        </p:nvGrpSpPr>
        <p:grpSpPr bwMode="auto">
          <a:xfrm>
            <a:off x="5410200" y="2133600"/>
            <a:ext cx="2914650" cy="822325"/>
            <a:chOff x="3455" y="1345"/>
            <a:chExt cx="1836" cy="518"/>
          </a:xfrm>
        </p:grpSpPr>
        <p:sp>
          <p:nvSpPr>
            <p:cNvPr id="62490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Text Box 13"/>
            <p:cNvSpPr txBox="1">
              <a:spLocks noChangeArrowheads="1"/>
            </p:cNvSpPr>
            <p:nvPr/>
          </p:nvSpPr>
          <p:spPr bwMode="auto">
            <a:xfrm>
              <a:off x="3840" y="1345"/>
              <a:ext cx="145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Tertiary Intervention/Tier 3: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</a:t>
              </a:r>
            </a:p>
          </p:txBody>
        </p:sp>
      </p:grpSp>
      <p:grpSp>
        <p:nvGrpSpPr>
          <p:cNvPr id="62473" name="Group 14"/>
          <p:cNvGrpSpPr>
            <a:grpSpLocks/>
          </p:cNvGrpSpPr>
          <p:nvPr/>
        </p:nvGrpSpPr>
        <p:grpSpPr bwMode="auto">
          <a:xfrm>
            <a:off x="304800" y="3049588"/>
            <a:ext cx="2971800" cy="1004887"/>
            <a:chOff x="192" y="1921"/>
            <a:chExt cx="1872" cy="633"/>
          </a:xfrm>
        </p:grpSpPr>
        <p:sp>
          <p:nvSpPr>
            <p:cNvPr id="62488" name="Text Box 15"/>
            <p:cNvSpPr txBox="1">
              <a:spLocks noChangeArrowheads="1"/>
            </p:cNvSpPr>
            <p:nvPr/>
          </p:nvSpPr>
          <p:spPr bwMode="auto">
            <a:xfrm>
              <a:off x="192" y="1921"/>
              <a:ext cx="158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Secondary Interventions/Tier 2: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2489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4" name="Group 17"/>
          <p:cNvGrpSpPr>
            <a:grpSpLocks/>
          </p:cNvGrpSpPr>
          <p:nvPr/>
        </p:nvGrpSpPr>
        <p:grpSpPr bwMode="auto">
          <a:xfrm>
            <a:off x="5786438" y="3048000"/>
            <a:ext cx="3357562" cy="1004888"/>
            <a:chOff x="3648" y="1921"/>
            <a:chExt cx="2115" cy="633"/>
          </a:xfrm>
        </p:grpSpPr>
        <p:sp>
          <p:nvSpPr>
            <p:cNvPr id="62486" name="Text Box 18"/>
            <p:cNvSpPr txBox="1">
              <a:spLocks noChangeArrowheads="1"/>
            </p:cNvSpPr>
            <p:nvPr/>
          </p:nvSpPr>
          <p:spPr bwMode="auto">
            <a:xfrm>
              <a:off x="4176" y="1921"/>
              <a:ext cx="158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Secondary Interventions/Tier 2:</a:t>
              </a:r>
              <a:endParaRPr lang="en-US" sz="1200">
                <a:latin typeface="Comic Sans MS" charset="0"/>
                <a:cs typeface="Arial" charset="0"/>
              </a:endParaRP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r>
                <a:rPr lang="en-US" sz="1200">
                  <a:latin typeface="Comic Sans MS" charset="0"/>
                  <a:cs typeface="Arial" charset="0"/>
                </a:rPr>
                <a:t>________________________</a:t>
              </a:r>
            </a:p>
            <a:p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2487" name="Line 19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5" name="Group 20"/>
          <p:cNvGrpSpPr>
            <a:grpSpLocks/>
          </p:cNvGrpSpPr>
          <p:nvPr/>
        </p:nvGrpSpPr>
        <p:grpSpPr bwMode="auto">
          <a:xfrm>
            <a:off x="304800" y="4648200"/>
            <a:ext cx="2438400" cy="1004888"/>
            <a:chOff x="144" y="2929"/>
            <a:chExt cx="1584" cy="633"/>
          </a:xfrm>
        </p:grpSpPr>
        <p:sp>
          <p:nvSpPr>
            <p:cNvPr id="62484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1233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Universal Intervention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Tier 1: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</a:t>
              </a:r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2485" name="Line 22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6" name="Group 23"/>
          <p:cNvGrpSpPr>
            <a:grpSpLocks/>
          </p:cNvGrpSpPr>
          <p:nvPr/>
        </p:nvGrpSpPr>
        <p:grpSpPr bwMode="auto">
          <a:xfrm>
            <a:off x="6048375" y="4648200"/>
            <a:ext cx="3095625" cy="822325"/>
            <a:chOff x="4032" y="2929"/>
            <a:chExt cx="1950" cy="518"/>
          </a:xfrm>
        </p:grpSpPr>
        <p:sp>
          <p:nvSpPr>
            <p:cNvPr id="62482" name="Text Box 24"/>
            <p:cNvSpPr txBox="1">
              <a:spLocks noChangeArrowheads="1"/>
            </p:cNvSpPr>
            <p:nvPr/>
          </p:nvSpPr>
          <p:spPr bwMode="auto">
            <a:xfrm>
              <a:off x="4512" y="2929"/>
              <a:ext cx="147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u="sng">
                  <a:latin typeface="Comic Sans MS" charset="0"/>
                  <a:cs typeface="Arial" charset="0"/>
                </a:rPr>
                <a:t>Universal Intervention/Tier 1: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______________________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______________________</a:t>
              </a:r>
            </a:p>
            <a:p>
              <a:r>
                <a:rPr lang="en-US" sz="1200" u="sng">
                  <a:latin typeface="Comic Sans MS" charset="0"/>
                  <a:cs typeface="Arial" charset="0"/>
                </a:rPr>
                <a:t>______________________</a:t>
              </a:r>
              <a:endParaRPr lang="en-US" sz="1200">
                <a:latin typeface="Comic Sans MS" charset="0"/>
                <a:cs typeface="Arial" charset="0"/>
              </a:endParaRPr>
            </a:p>
          </p:txBody>
        </p:sp>
        <p:sp>
          <p:nvSpPr>
            <p:cNvPr id="62483" name="Line 25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77" name="Object 2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2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8" name="Object 3"/>
          <p:cNvGraphicFramePr>
            <a:graphicFrameLocks noChangeAspect="1"/>
          </p:cNvGraphicFramePr>
          <p:nvPr/>
        </p:nvGraphicFramePr>
        <p:xfrm>
          <a:off x="4572000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3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9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450850"/>
          </a:xfrm>
        </p:spPr>
        <p:txBody>
          <a:bodyPr>
            <a:normAutofit fontScale="90000"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ACTIVITY</a:t>
            </a:r>
            <a:r>
              <a:rPr lang="en-US" sz="2000" b="1">
                <a:latin typeface="Arial" charset="0"/>
              </a:rPr>
              <a:t/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Designing School-Wide Systems for Student Success</a:t>
            </a:r>
            <a:br>
              <a:rPr lang="en-US" sz="2000" b="1">
                <a:latin typeface="Arial" charset="0"/>
              </a:rPr>
            </a:br>
            <a:r>
              <a:rPr lang="en-US" sz="2000" b="1" i="1">
                <a:latin typeface="Arial" charset="0"/>
              </a:rPr>
              <a:t>A Response to Intervention Model</a:t>
            </a:r>
          </a:p>
        </p:txBody>
      </p:sp>
      <p:sp>
        <p:nvSpPr>
          <p:cNvPr id="62480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Academic Systems</a:t>
            </a:r>
          </a:p>
        </p:txBody>
      </p:sp>
      <p:sp>
        <p:nvSpPr>
          <p:cNvPr id="62481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Behavioral Systems</a:t>
            </a:r>
          </a:p>
        </p:txBody>
      </p:sp>
    </p:spTree>
    <p:extLst>
      <p:ext uri="{BB962C8B-B14F-4D97-AF65-F5344CB8AC3E}">
        <p14:creationId xmlns:p14="http://schemas.microsoft.com/office/powerpoint/2010/main" val="2339428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Powerpoints</a:t>
            </a:r>
            <a:r>
              <a:rPr lang="en-US" altLang="en-US" dirty="0" smtClean="0"/>
              <a:t>: </a:t>
            </a:r>
            <a:r>
              <a:rPr lang="en-US" dirty="0" smtClean="0"/>
              <a:t>Enduring Understandings 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Prepare our </a:t>
            </a:r>
            <a:r>
              <a:rPr lang="en-US" b="1" dirty="0" smtClean="0"/>
              <a:t>staff </a:t>
            </a:r>
            <a:r>
              <a:rPr lang="en-US" dirty="0" smtClean="0"/>
              <a:t>for implementation</a:t>
            </a: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 smtClean="0"/>
              <a:t>Help our </a:t>
            </a:r>
            <a:r>
              <a:rPr lang="en-US" b="1" dirty="0" smtClean="0"/>
              <a:t>teams</a:t>
            </a:r>
            <a:r>
              <a:rPr lang="en-US" dirty="0" smtClean="0"/>
              <a:t> work together</a:t>
            </a: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 smtClean="0"/>
              <a:t>Be efficient and effective with our </a:t>
            </a:r>
            <a:r>
              <a:rPr lang="en-US" b="1" dirty="0" smtClean="0"/>
              <a:t>time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We need to </a:t>
            </a:r>
            <a:r>
              <a:rPr lang="en-US" b="1" dirty="0" smtClean="0"/>
              <a:t>use data </a:t>
            </a:r>
            <a:r>
              <a:rPr lang="en-US" dirty="0" smtClean="0"/>
              <a:t>to plan for interventions</a:t>
            </a:r>
          </a:p>
          <a:p>
            <a:pPr>
              <a:buNone/>
              <a:defRPr/>
            </a:pPr>
            <a:endParaRPr lang="en-US" altLang="en-US" dirty="0" smtClean="0"/>
          </a:p>
          <a:p>
            <a:pPr>
              <a:buNone/>
              <a:defRPr/>
            </a:pPr>
            <a:endParaRPr lang="en-US" alt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8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02" name="Group 2"/>
          <p:cNvGraphicFramePr>
            <a:graphicFrameLocks noGrp="1"/>
          </p:cNvGraphicFramePr>
          <p:nvPr/>
        </p:nvGraphicFramePr>
        <p:xfrm>
          <a:off x="228600" y="762000"/>
          <a:ext cx="8534400" cy="5676901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447800"/>
                <a:gridCol w="1219200"/>
                <a:gridCol w="1371600"/>
                <a:gridCol w="13716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Initiative, Project, Committee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Purpose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Target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Staff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SIP/SID/etc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Attendance Committee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Committee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School Spirit Committee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Discipline Committee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DARE Committee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EBS Work 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78" name="Text Box 67"/>
          <p:cNvSpPr txBox="1">
            <a:spLocks noChangeArrowheads="1"/>
          </p:cNvSpPr>
          <p:nvPr/>
        </p:nvSpPr>
        <p:spPr bwMode="auto">
          <a:xfrm>
            <a:off x="3200400" y="152400"/>
            <a:ext cx="71262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latin typeface="Calibri" charset="0"/>
                <a:cs typeface="Arial" charset="0"/>
              </a:rPr>
              <a:t>Working Smarter (Sugai, 2008)</a:t>
            </a:r>
          </a:p>
        </p:txBody>
      </p:sp>
      <p:sp>
        <p:nvSpPr>
          <p:cNvPr id="64579" name="TextBox 3"/>
          <p:cNvSpPr txBox="1">
            <a:spLocks noChangeArrowheads="1"/>
          </p:cNvSpPr>
          <p:nvPr/>
        </p:nvSpPr>
        <p:spPr bwMode="auto">
          <a:xfrm>
            <a:off x="533400" y="228600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hlinkClick r:id="rId3"/>
              </a:rPr>
              <a:t>See example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8191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Working Smarter</a:t>
            </a:r>
            <a:endParaRPr lang="en-US" dirty="0">
              <a:latin typeface="Calibri" charset="0"/>
            </a:endParaRPr>
          </a:p>
        </p:txBody>
      </p:sp>
      <p:sp>
        <p:nvSpPr>
          <p:cNvPr id="5837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Complete one triangle for universal support</a:t>
            </a:r>
          </a:p>
          <a:p>
            <a:r>
              <a:rPr lang="en-US" dirty="0" smtClean="0">
                <a:latin typeface="Calibri" charset="0"/>
              </a:rPr>
              <a:t>If time, complete one row of the working smarter table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3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Preparing Data for Decisions</a:t>
            </a:r>
          </a:p>
        </p:txBody>
      </p:sp>
      <p:sp>
        <p:nvSpPr>
          <p:cNvPr id="7680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Video – Sales are up</a:t>
            </a:r>
          </a:p>
        </p:txBody>
      </p:sp>
    </p:spTree>
    <p:extLst>
      <p:ext uri="{BB962C8B-B14F-4D97-AF65-F5344CB8AC3E}">
        <p14:creationId xmlns:p14="http://schemas.microsoft.com/office/powerpoint/2010/main" val="10743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Data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See Handout – Key ideas for schoolwide data – where are you?</a:t>
            </a:r>
          </a:p>
        </p:txBody>
      </p:sp>
    </p:spTree>
    <p:extLst>
      <p:ext uri="{BB962C8B-B14F-4D97-AF65-F5344CB8AC3E}">
        <p14:creationId xmlns:p14="http://schemas.microsoft.com/office/powerpoint/2010/main" val="354996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 If these were your data, how would you respond? (see workbook)</a:t>
            </a:r>
          </a:p>
        </p:txBody>
      </p:sp>
    </p:spTree>
    <p:extLst>
      <p:ext uri="{BB962C8B-B14F-4D97-AF65-F5344CB8AC3E}">
        <p14:creationId xmlns:p14="http://schemas.microsoft.com/office/powerpoint/2010/main" val="416635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431800" y="1193800"/>
          <a:ext cx="8280400" cy="548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SET Data School 2 (year 1)</a:t>
            </a:r>
          </a:p>
        </p:txBody>
      </p:sp>
    </p:spTree>
    <p:extLst>
      <p:ext uri="{BB962C8B-B14F-4D97-AF65-F5344CB8AC3E}">
        <p14:creationId xmlns:p14="http://schemas.microsoft.com/office/powerpoint/2010/main" val="194892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466725"/>
            <a:ext cx="86741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341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466725"/>
            <a:ext cx="86741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026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5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Priorities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Teaching, Acknowledging, Redirection 	training for teachers of first year high 	school students</a:t>
            </a:r>
          </a:p>
          <a:p>
            <a:r>
              <a:rPr lang="en-US" dirty="0" smtClean="0"/>
              <a:t> Orientation for first year high school students</a:t>
            </a:r>
          </a:p>
          <a:p>
            <a:r>
              <a:rPr lang="en-US" dirty="0" smtClean="0"/>
              <a:t> Circuit training for staff during opening of 	school</a:t>
            </a:r>
          </a:p>
          <a:p>
            <a:r>
              <a:rPr lang="en-US" dirty="0" smtClean="0"/>
              <a:t> School store opens and training provided 	for 	staff</a:t>
            </a:r>
          </a:p>
        </p:txBody>
      </p:sp>
    </p:spTree>
    <p:extLst>
      <p:ext uri="{BB962C8B-B14F-4D97-AF65-F5344CB8AC3E}">
        <p14:creationId xmlns:p14="http://schemas.microsoft.com/office/powerpoint/2010/main" val="405766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Essential Questions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How do you </a:t>
            </a:r>
            <a:r>
              <a:rPr lang="en-US" altLang="en-US" b="1" dirty="0"/>
              <a:t>prepare systems </a:t>
            </a:r>
            <a:r>
              <a:rPr lang="en-US" altLang="en-US" dirty="0"/>
              <a:t>to enhance the support in your environment 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/>
              <a:t>How do you </a:t>
            </a:r>
            <a:r>
              <a:rPr lang="en-US" altLang="en-US" b="1" dirty="0"/>
              <a:t>organize personnel </a:t>
            </a:r>
            <a:r>
              <a:rPr lang="en-US" altLang="en-US" dirty="0"/>
              <a:t>in ways to support to enhance the support in your environment 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What are effective ways to </a:t>
            </a:r>
            <a:r>
              <a:rPr lang="en-US" altLang="en-US" b="1" dirty="0" smtClean="0"/>
              <a:t>encourage teams </a:t>
            </a:r>
            <a:r>
              <a:rPr lang="en-US" altLang="en-US" dirty="0" smtClean="0"/>
              <a:t>to work together efficiently and effectively?</a:t>
            </a:r>
          </a:p>
          <a:p>
            <a:pPr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05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Graduation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Passing Year 9 English, Algebra 1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-9</a:t>
            </a:r>
            <a:r>
              <a:rPr lang="en-US" baseline="30000" dirty="0" smtClean="0"/>
              <a:t>th</a:t>
            </a:r>
            <a:r>
              <a:rPr lang="en-US" dirty="0" smtClean="0"/>
              <a:t> grade GPA and attendance &gt; 80%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(Burke, 2015;  Link: fb.me/7sCfLI2QD)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School Connectedness – lack of leads to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use substances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engage in violence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initiate sexual activity at an early age</a:t>
            </a:r>
          </a:p>
          <a:p>
            <a:pPr lvl="2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05476" name="TextBox 3"/>
          <p:cNvSpPr txBox="1">
            <a:spLocks noChangeArrowheads="1"/>
          </p:cNvSpPr>
          <p:nvPr/>
        </p:nvSpPr>
        <p:spPr bwMode="auto">
          <a:xfrm>
            <a:off x="3962400" y="5791200"/>
            <a:ext cx="279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McNeely, Nonnemaker, &amp; Blum (2002)</a:t>
            </a:r>
          </a:p>
        </p:txBody>
      </p:sp>
      <p:sp>
        <p:nvSpPr>
          <p:cNvPr id="105477" name="TextBox 4"/>
          <p:cNvSpPr txBox="1">
            <a:spLocks noChangeArrowheads="1"/>
          </p:cNvSpPr>
          <p:nvPr/>
        </p:nvSpPr>
        <p:spPr bwMode="auto">
          <a:xfrm>
            <a:off x="4267200" y="2595563"/>
            <a:ext cx="3810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Calibri" pitchFamily="34" charset="0"/>
              </a:rPr>
              <a:t>National High School Center, National Center on Response to Intervention, and Center on Instruction (2010)</a:t>
            </a:r>
          </a:p>
        </p:txBody>
      </p:sp>
    </p:spTree>
    <p:extLst>
      <p:ext uri="{BB962C8B-B14F-4D97-AF65-F5344CB8AC3E}">
        <p14:creationId xmlns:p14="http://schemas.microsoft.com/office/powerpoint/2010/main" val="353508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Deciding the Level of Intervention</a:t>
            </a:r>
          </a:p>
        </p:txBody>
      </p:sp>
      <p:grpSp>
        <p:nvGrpSpPr>
          <p:cNvPr id="80898" name="Group 12"/>
          <p:cNvGrpSpPr>
            <a:grpSpLocks/>
          </p:cNvGrpSpPr>
          <p:nvPr/>
        </p:nvGrpSpPr>
        <p:grpSpPr bwMode="auto">
          <a:xfrm>
            <a:off x="76200" y="1981200"/>
            <a:ext cx="8915400" cy="3276600"/>
            <a:chOff x="432" y="1392"/>
            <a:chExt cx="5040" cy="1548"/>
          </a:xfrm>
        </p:grpSpPr>
        <p:grpSp>
          <p:nvGrpSpPr>
            <p:cNvPr id="80899" name="Group 11"/>
            <p:cNvGrpSpPr>
              <a:grpSpLocks/>
            </p:cNvGrpSpPr>
            <p:nvPr/>
          </p:nvGrpSpPr>
          <p:grpSpPr bwMode="auto">
            <a:xfrm>
              <a:off x="1248" y="1392"/>
              <a:ext cx="4224" cy="1548"/>
              <a:chOff x="1248" y="1392"/>
              <a:chExt cx="4224" cy="1548"/>
            </a:xfrm>
          </p:grpSpPr>
          <p:pic>
            <p:nvPicPr>
              <p:cNvPr id="8090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1392"/>
                <a:ext cx="2352" cy="1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04" name="Rectangle 17"/>
              <p:cNvSpPr>
                <a:spLocks noChangeArrowheads="1"/>
              </p:cNvSpPr>
              <p:nvPr/>
            </p:nvSpPr>
            <p:spPr bwMode="auto">
              <a:xfrm>
                <a:off x="1248" y="2736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905" name="Rectangle 18"/>
              <p:cNvSpPr>
                <a:spLocks noChangeArrowheads="1"/>
              </p:cNvSpPr>
              <p:nvPr/>
            </p:nvSpPr>
            <p:spPr bwMode="auto">
              <a:xfrm>
                <a:off x="2592" y="2304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090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92"/>
              <a:ext cx="2514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1" name="Rectangle 18"/>
            <p:cNvSpPr>
              <a:spLocks noChangeArrowheads="1"/>
            </p:cNvSpPr>
            <p:nvPr/>
          </p:nvSpPr>
          <p:spPr bwMode="auto">
            <a:xfrm>
              <a:off x="3936" y="2736"/>
              <a:ext cx="19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902" name="Rectangle 18"/>
            <p:cNvSpPr>
              <a:spLocks noChangeArrowheads="1"/>
            </p:cNvSpPr>
            <p:nvPr/>
          </p:nvSpPr>
          <p:spPr bwMode="auto">
            <a:xfrm>
              <a:off x="1248" y="2736"/>
              <a:ext cx="19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98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Staff Google Document</a:t>
            </a:r>
          </a:p>
        </p:txBody>
      </p:sp>
      <p:pic>
        <p:nvPicPr>
          <p:cNvPr id="81922" name="Content Placeholder 3" descr="Screen Shot 2014-05-23 at 11.25.31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48"/>
          <a:stretch>
            <a:fillRect/>
          </a:stretch>
        </p:blipFill>
        <p:spPr/>
      </p:pic>
      <p:sp>
        <p:nvSpPr>
          <p:cNvPr id="81923" name="TextBox 4"/>
          <p:cNvSpPr txBox="1">
            <a:spLocks noChangeArrowheads="1"/>
          </p:cNvSpPr>
          <p:nvPr/>
        </p:nvSpPr>
        <p:spPr bwMode="auto">
          <a:xfrm>
            <a:off x="1219200" y="6486525"/>
            <a:ext cx="436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Keri Applebee, Associate Principal, Lincoln Southwest High School, NE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20890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Results of student survey</a:t>
            </a:r>
          </a:p>
        </p:txBody>
      </p:sp>
      <p:pic>
        <p:nvPicPr>
          <p:cNvPr id="83970" name="Content Placeholder 5" descr="Screen Shot 2014-05-23 at 11.20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08" t="31342" r="-24976" b="3653"/>
          <a:stretch>
            <a:fillRect/>
          </a:stretch>
        </p:blipFill>
        <p:spPr/>
      </p:pic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4876800" y="6334125"/>
            <a:ext cx="436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Keri Applebee, Associate Principal, Lincoln Southwest High School, NE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97600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See Sample Dashboard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5715000" y="2332038"/>
            <a:ext cx="8229600" cy="4525962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84995" name="Picture 3" descr="Dash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28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8018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Separate Data Sets</a:t>
            </a:r>
          </a:p>
        </p:txBody>
      </p:sp>
      <p:pic>
        <p:nvPicPr>
          <p:cNvPr id="86018" name="Picture 4" descr="ScreenHunter_02 Oct. 10 17.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705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6" descr="ScreenHunter_05 Oct. 10 17.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17907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10" descr="ScreenHunter_10 Oct. 10 17.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57625"/>
            <a:ext cx="16954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13" descr="ScreenHunter_13 Oct. 10 17.3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128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67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Combined Data Using VLookup</a:t>
            </a:r>
          </a:p>
        </p:txBody>
      </p:sp>
      <p:pic>
        <p:nvPicPr>
          <p:cNvPr id="87042" name="Content Placeholder 3" descr="ScreenHunter_15 Oct. 10 17.38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8528050" cy="3276600"/>
          </a:xfrm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524000" y="5934075"/>
            <a:ext cx="7315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See YouTube examples: </a:t>
            </a:r>
            <a:r>
              <a:rPr lang="en-US">
                <a:solidFill>
                  <a:srgbClr val="000000"/>
                </a:solidFill>
                <a:hlinkClick r:id="rId3"/>
              </a:rPr>
              <a:t>http://www.youtube.com/watch?v=3tk_Mif7040</a:t>
            </a:r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12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Integration of datasets</a:t>
            </a:r>
          </a:p>
        </p:txBody>
      </p:sp>
      <p:pic>
        <p:nvPicPr>
          <p:cNvPr id="880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Box 4"/>
          <p:cNvSpPr txBox="1">
            <a:spLocks noChangeArrowheads="1"/>
          </p:cNvSpPr>
          <p:nvPr/>
        </p:nvSpPr>
        <p:spPr bwMode="auto">
          <a:xfrm>
            <a:off x="2373313" y="6019800"/>
            <a:ext cx="4865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Northfield Middle School and High School, VT</a:t>
            </a:r>
          </a:p>
        </p:txBody>
      </p:sp>
    </p:spTree>
    <p:extLst>
      <p:ext uri="{BB962C8B-B14F-4D97-AF65-F5344CB8AC3E}">
        <p14:creationId xmlns:p14="http://schemas.microsoft.com/office/powerpoint/2010/main" val="13667948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Northfield Middle/High School, VT</a:t>
            </a:r>
          </a:p>
        </p:txBody>
      </p:sp>
      <p:sp>
        <p:nvSpPr>
          <p:cNvPr id="5734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2332038"/>
            <a:ext cx="4038600" cy="4525962"/>
          </a:xfrm>
        </p:spPr>
        <p:txBody>
          <a:bodyPr/>
          <a:lstStyle/>
          <a:p>
            <a:r>
              <a:rPr lang="en-US">
                <a:latin typeface="Calibri" charset="0"/>
              </a:rPr>
              <a:t>Revised master schedule</a:t>
            </a:r>
          </a:p>
          <a:p>
            <a:r>
              <a:rPr lang="en-US">
                <a:latin typeface="Calibri" charset="0"/>
              </a:rPr>
              <a:t>All students could participate in </a:t>
            </a:r>
            <a:r>
              <a:rPr lang="en-US" i="1">
                <a:latin typeface="Calibri" charset="0"/>
              </a:rPr>
              <a:t>Study Island </a:t>
            </a:r>
            <a:r>
              <a:rPr lang="en-US">
                <a:latin typeface="Calibri" charset="0"/>
              </a:rPr>
              <a:t>Program</a:t>
            </a:r>
          </a:p>
        </p:txBody>
      </p:sp>
      <p:pic>
        <p:nvPicPr>
          <p:cNvPr id="57347" name="Picture 3" descr="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1524000" y="5791200"/>
            <a:ext cx="60356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"/>
              <a:t>https://accounts-flickr.yahoo.com/photos/jenkim/2248275918/sizes/m/in/photolist-4qF16U-bUQXfn-edNnEu-3csa6n-5sgmyu-edGH9z-53piaq-mVMTRx-3XsPp-fWBZ75-7hkzE5-83prtu-4qruLT-81Yq7e-6RycDm-4j8ri-2shYkc-akHDaG-dNJpxB-4q9VJ4-KTPYW-4urrjg-bSv1hk-4FgyQG-4adsUK-cXd2yE-3gNij7-4RxFTH-9AwVns-4WRbFq-5xMwUJ-eNBioc-84xBVn-9sp4J-7JYZqT-5Zdkxt-dbAtWt-ckEAPd-5wvNsm-6MYR4A-dq71AH-5GbP34-bm5Qmj-jvsXuS-dbAvD1-7kS2Dv-5PVFe1-niJtLf-mBVEDF-2jPkVf-edNeH3/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(Bohanon, Gilman, Parker, Amell, &amp; Sortino, 2016)</a:t>
            </a:r>
          </a:p>
        </p:txBody>
      </p:sp>
    </p:spTree>
    <p:extLst>
      <p:ext uri="{BB962C8B-B14F-4D97-AF65-F5344CB8AC3E}">
        <p14:creationId xmlns:p14="http://schemas.microsoft.com/office/powerpoint/2010/main" val="62180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Data</a:t>
            </a:r>
          </a:p>
        </p:txBody>
      </p:sp>
      <p:sp>
        <p:nvSpPr>
          <p:cNvPr id="89090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latin typeface="Arial" charset="0"/>
              </a:rPr>
              <a:t>Using data from the school's perspective </a:t>
            </a:r>
            <a:r>
              <a:rPr lang="en-US" sz="3000" dirty="0">
                <a:latin typeface="Arial" charset="0"/>
                <a:hlinkClick r:id="rId2"/>
              </a:rPr>
              <a:t>http://buff.ly/1Fex5hb</a:t>
            </a:r>
            <a:endParaRPr lang="en-US" sz="3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3000" dirty="0">
                <a:latin typeface="Arial" charset="0"/>
              </a:rPr>
              <a:t>Helping teachers collect data on their teaching to improve instruction </a:t>
            </a:r>
            <a:r>
              <a:rPr lang="en-US" sz="3000" dirty="0">
                <a:latin typeface="Arial" charset="0"/>
                <a:hlinkClick r:id="rId3" tooltip="http://buff.ly/1G0wwYY"/>
              </a:rPr>
              <a:t>buff.ly/1G0wwYY </a:t>
            </a:r>
            <a:r>
              <a:rPr lang="en-US" sz="3000" dirty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latin typeface="Arial" charset="0"/>
              </a:rPr>
              <a:t>Toolkit for data decision making </a:t>
            </a:r>
            <a:r>
              <a:rPr lang="en-US" sz="3000" dirty="0">
                <a:latin typeface="Arial" charset="0"/>
                <a:hlinkClick r:id="rId4" tooltip="http://fb.me/6z6iyxCU2"/>
              </a:rPr>
              <a:t>fb.me/6z6iyxCU2</a:t>
            </a:r>
            <a:endParaRPr lang="en-US" sz="3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3000" dirty="0">
                <a:latin typeface="Arial" charset="0"/>
              </a:rPr>
              <a:t>8th and 9th grade GPA and Attendance are predict drop out. </a:t>
            </a:r>
            <a:r>
              <a:rPr lang="en-US" sz="3000" dirty="0">
                <a:latin typeface="Arial" charset="0"/>
                <a:hlinkClick r:id="rId5"/>
              </a:rPr>
              <a:t>http://fb.me/7sCfLI2QD</a:t>
            </a:r>
            <a:r>
              <a:rPr lang="en-US" sz="3000" dirty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latin typeface="Arial" charset="0"/>
              </a:rPr>
              <a:t>Data dashboard – webinar and examples </a:t>
            </a:r>
            <a:r>
              <a:rPr lang="en-US" sz="3000" dirty="0">
                <a:latin typeface="Arial" charset="0"/>
                <a:hlinkClick r:id="rId6"/>
              </a:rPr>
              <a:t>http://bit.ly/</a:t>
            </a:r>
            <a:r>
              <a:rPr lang="en-US" sz="3000" dirty="0" smtClean="0">
                <a:latin typeface="Arial" charset="0"/>
                <a:hlinkClick r:id="rId6"/>
              </a:rPr>
              <a:t>2qSfzie</a:t>
            </a:r>
            <a:r>
              <a:rPr lang="en-US" sz="3000" dirty="0" smtClean="0">
                <a:latin typeface="Arial" charset="0"/>
              </a:rPr>
              <a:t> </a:t>
            </a:r>
            <a:endParaRPr lang="en-US" sz="3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Arial" charset="0"/>
              </a:rPr>
              <a:t>Videos </a:t>
            </a:r>
            <a:r>
              <a:rPr lang="en-US" sz="3000" dirty="0">
                <a:latin typeface="Arial" charset="0"/>
              </a:rPr>
              <a:t>about using data </a:t>
            </a:r>
            <a:r>
              <a:rPr lang="en-US" sz="2800" dirty="0">
                <a:latin typeface="Arial" charset="0"/>
                <a:hlinkClick r:id="rId7"/>
              </a:rPr>
              <a:t>http://bit.ly/2aAo1MO</a:t>
            </a:r>
            <a:r>
              <a:rPr lang="en-US" sz="2800" dirty="0">
                <a:latin typeface="Arial" charset="0"/>
              </a:rPr>
              <a:t> </a:t>
            </a:r>
            <a:endParaRPr lang="en-US" sz="3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3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9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Essential Questions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What </a:t>
            </a:r>
            <a:r>
              <a:rPr lang="en-US" altLang="en-US" dirty="0"/>
              <a:t>are effective methods to </a:t>
            </a:r>
            <a:r>
              <a:rPr lang="en-US" altLang="en-US" b="1" dirty="0"/>
              <a:t>consolidate actions </a:t>
            </a:r>
            <a:r>
              <a:rPr lang="en-US" altLang="en-US" dirty="0"/>
              <a:t>and activities 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/>
              <a:t>How can teams convert </a:t>
            </a:r>
            <a:r>
              <a:rPr lang="en-US" altLang="en-US" b="1" dirty="0"/>
              <a:t>data</a:t>
            </a:r>
            <a:r>
              <a:rPr lang="en-US" altLang="en-US" dirty="0"/>
              <a:t> to a plan of action 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851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your going to prepare to use data next year? (see other resources in handbook)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 Implementation &amp; Scaling-up of Evidence-based Practices Center</a:t>
            </a:r>
          </a:p>
          <a:p>
            <a:pPr lvl="1"/>
            <a:r>
              <a:rPr lang="en-US" dirty="0" smtClean="0">
                <a:hlinkClick r:id="rId3"/>
              </a:rPr>
              <a:t>http://sisep.fpg.unc.edu/</a:t>
            </a:r>
          </a:p>
          <a:p>
            <a:r>
              <a:rPr lang="en-US" dirty="0" err="1" smtClean="0"/>
              <a:t>Kotter</a:t>
            </a:r>
            <a:r>
              <a:rPr lang="en-US" dirty="0" smtClean="0"/>
              <a:t>, J. (1995). Leading change: Why transformation efforts fail. </a:t>
            </a:r>
            <a:r>
              <a:rPr lang="en-US" i="1" dirty="0" smtClean="0"/>
              <a:t>Harvard Business Review, 73(2</a:t>
            </a:r>
            <a:r>
              <a:rPr lang="en-US" dirty="0" smtClean="0"/>
              <a:t>), 59–67. Retrieved from </a:t>
            </a:r>
            <a:r>
              <a:rPr lang="en-US" dirty="0" smtClean="0">
                <a:hlinkClick r:id="rId4"/>
              </a:rPr>
              <a:t>http://hbr.org/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http://www.hankbohanon.net/Resources_1.html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579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more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dirty="0" smtClean="0"/>
              <a:t>Sample Lesson plans</a:t>
            </a:r>
          </a:p>
          <a:p>
            <a:pPr lvl="1">
              <a:lnSpc>
                <a:spcPct val="90000"/>
              </a:lnSpc>
            </a:pPr>
            <a:r>
              <a:rPr lang="en-US" altLang="en-US" sz="4000" dirty="0" smtClean="0">
                <a:hlinkClick r:id="rId3"/>
              </a:rPr>
              <a:t>http</a:t>
            </a:r>
            <a:r>
              <a:rPr lang="en-US" altLang="en-US" sz="4000" dirty="0">
                <a:hlinkClick r:id="rId3"/>
              </a:rPr>
              <a:t>://www.pbismaryland.org/</a:t>
            </a:r>
            <a:r>
              <a:rPr lang="en-US" altLang="en-US" sz="4000" dirty="0"/>
              <a:t> </a:t>
            </a:r>
          </a:p>
          <a:p>
            <a:pPr lvl="1"/>
            <a:r>
              <a:rPr lang="en-US" sz="4000" dirty="0" smtClean="0">
                <a:hlinkClick r:id="rId4"/>
              </a:rPr>
              <a:t>http://www.hankbohanon.net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More Video Example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vimeo.com/groups/pbisvideos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3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Supports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Defusing Disruptive Behavior in the Classroom</a:t>
            </a:r>
          </a:p>
          <a:p>
            <a:pPr lvl="1" eaLnBrk="1" hangingPunct="1">
              <a:defRPr/>
            </a:pPr>
            <a:r>
              <a:rPr lang="en-US" dirty="0" smtClean="0"/>
              <a:t>Geoff Colvin </a:t>
            </a:r>
            <a:r>
              <a:rPr lang="en-US" dirty="0" smtClean="0">
                <a:hlinkClick r:id="rId3"/>
              </a:rPr>
              <a:t>http://www.lookiris.com/store/K-12_Professional_Development/Defusing_Disruptive_Behavior_in_the_Classroom/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Classroom management training</a:t>
            </a:r>
          </a:p>
          <a:p>
            <a:pPr lvl="1" eaLnBrk="1" hangingPunct="1">
              <a:defRPr/>
            </a:pPr>
            <a:r>
              <a:rPr lang="en-US" dirty="0" smtClean="0">
                <a:hlinkClick r:id="rId4"/>
              </a:rPr>
              <a:t>http://pbismissouri.org/class.html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The FAST Method </a:t>
            </a:r>
          </a:p>
          <a:p>
            <a:pPr lvl="1" eaLnBrk="1" hangingPunct="1">
              <a:defRPr/>
            </a:pPr>
            <a:r>
              <a:rPr lang="en-US" dirty="0" smtClean="0">
                <a:hlinkClick r:id="rId5"/>
              </a:rPr>
              <a:t>http://www.lookiris.com/store/K-12_Professional_Development/The_FAST_Method_ONLINE/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477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Supports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IRIS Online Modules</a:t>
            </a:r>
          </a:p>
          <a:p>
            <a:pPr lvl="1" eaLnBrk="1" hangingPunct="1">
              <a:defRPr/>
            </a:pPr>
            <a:r>
              <a:rPr lang="en-US" dirty="0" smtClean="0">
                <a:hlinkClick r:id="rId2"/>
              </a:rPr>
              <a:t>http://iris.peabody.vanderbilt.edu/resources.html</a:t>
            </a:r>
            <a:endParaRPr lang="en-US" dirty="0" smtClean="0"/>
          </a:p>
          <a:p>
            <a:pPr>
              <a:defRPr/>
            </a:pPr>
            <a:r>
              <a:rPr lang="en-US" sz="2800" b="1" dirty="0" err="1" smtClean="0"/>
              <a:t>Rti</a:t>
            </a:r>
            <a:r>
              <a:rPr lang="en-US" sz="2800" b="1" dirty="0" smtClean="0"/>
              <a:t> Action Network Article Behavior and Academics</a:t>
            </a:r>
          </a:p>
          <a:p>
            <a:pPr lvl="1">
              <a:defRPr/>
            </a:pPr>
            <a:r>
              <a:rPr lang="en-US" sz="2400" dirty="0" smtClean="0">
                <a:hlinkClick r:id="rId3"/>
              </a:rPr>
              <a:t>http://www.rtinetwork.org/Learn/Behavior/ar/Integrating-Behavior-and-Academic-Supports-Within-an-RtI-Framework-General-Overview</a:t>
            </a:r>
            <a:endParaRPr lang="en-US" sz="2400" dirty="0" smtClean="0"/>
          </a:p>
          <a:p>
            <a:pPr>
              <a:defRPr/>
            </a:pPr>
            <a:r>
              <a:rPr lang="en-US" dirty="0" smtClean="0"/>
              <a:t>National Center on PBIS</a:t>
            </a:r>
          </a:p>
          <a:p>
            <a:pPr lvl="1">
              <a:defRPr/>
            </a:pPr>
            <a:r>
              <a:rPr lang="en-US" dirty="0" smtClean="0">
                <a:hlinkClick r:id="rId4"/>
              </a:rPr>
              <a:t>http://www.pbis.org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Association of Positive Behavior Support</a:t>
            </a:r>
          </a:p>
          <a:p>
            <a:pPr lvl="1">
              <a:defRPr/>
            </a:pPr>
            <a:r>
              <a:rPr lang="en-US" dirty="0" smtClean="0">
                <a:hlinkClick r:id="rId5"/>
              </a:rPr>
              <a:t>http://www.apbs.org</a:t>
            </a:r>
            <a:r>
              <a:rPr lang="en-US" dirty="0" smtClean="0"/>
              <a:t>  </a:t>
            </a:r>
          </a:p>
          <a:p>
            <a:pPr>
              <a:defRPr/>
            </a:pPr>
            <a:r>
              <a:rPr lang="en-US" dirty="0" smtClean="0"/>
              <a:t>CASEL – SEL Center</a:t>
            </a:r>
          </a:p>
          <a:p>
            <a:pPr lvl="1">
              <a:defRPr/>
            </a:pPr>
            <a:r>
              <a:rPr lang="en-US" dirty="0" smtClean="0">
                <a:hlinkClick r:id="rId6"/>
              </a:rPr>
              <a:t>http://casel.org/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Direct behavior rating</a:t>
            </a:r>
          </a:p>
          <a:p>
            <a:pPr lvl="1">
              <a:defRPr/>
            </a:pPr>
            <a:r>
              <a:rPr lang="en-US" dirty="0" smtClean="0">
                <a:hlinkClick r:id="rId7"/>
              </a:rPr>
              <a:t>http://www.directbehaviorratings.com/cms/</a:t>
            </a:r>
            <a:r>
              <a:rPr lang="en-US" dirty="0" smtClean="0"/>
              <a:t> </a:t>
            </a:r>
          </a:p>
          <a:p>
            <a:pPr lvl="1" eaLnBrk="1" hangingPunct="1"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865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before you tell</a:t>
            </a:r>
          </a:p>
          <a:p>
            <a:r>
              <a:rPr lang="en-US" dirty="0" smtClean="0"/>
              <a:t>Do not train what you cannot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>
                <a:latin typeface="Arial"/>
                <a:cs typeface="Arial"/>
              </a:rPr>
              <a:t>Bohanon, H., Hall, N., &amp; Goodman, S. (2016). Behavioral support: Research-based program reduces discipline </a:t>
            </a:r>
            <a:r>
              <a:rPr lang="en-US" sz="1200" dirty="0" smtClean="0">
                <a:latin typeface="Arial"/>
                <a:cs typeface="Arial"/>
              </a:rPr>
              <a:t>	problems</a:t>
            </a:r>
            <a:r>
              <a:rPr lang="en-US" sz="1200" dirty="0">
                <a:latin typeface="Arial"/>
                <a:cs typeface="Arial"/>
              </a:rPr>
              <a:t>. American School Board Journal Online. Retrieved from </a:t>
            </a:r>
            <a:r>
              <a:rPr lang="en-US" sz="1200" dirty="0" smtClean="0">
                <a:latin typeface="Arial"/>
                <a:cs typeface="Arial"/>
              </a:rPr>
              <a:t>			</a:t>
            </a:r>
            <a:r>
              <a:rPr lang="en-US" sz="1200" dirty="0" smtClean="0">
                <a:latin typeface="Arial"/>
                <a:cs typeface="Arial"/>
                <a:hlinkClick r:id="rId2"/>
              </a:rPr>
              <a:t>https://www.nsba.org/newsroom/american-school-board-journal/behavioral-support</a:t>
            </a:r>
            <a:r>
              <a:rPr lang="en-US" sz="1200" dirty="0" smtClean="0">
                <a:latin typeface="Arial"/>
                <a:cs typeface="Arial"/>
              </a:rPr>
              <a:t>	</a:t>
            </a:r>
          </a:p>
          <a:p>
            <a:r>
              <a:rPr lang="en-US" sz="1200" dirty="0" smtClean="0">
                <a:latin typeface="Arial"/>
                <a:cs typeface="Arial"/>
              </a:rPr>
              <a:t>Bohanon</a:t>
            </a:r>
            <a:r>
              <a:rPr lang="en-US" sz="1200" dirty="0">
                <a:latin typeface="Arial"/>
                <a:cs typeface="Arial"/>
              </a:rPr>
              <a:t>, H. &amp; Wu, M. (2014). Developing buy-in for positive behavior support </a:t>
            </a:r>
            <a:r>
              <a:rPr lang="en-US" sz="1200" dirty="0" smtClean="0">
                <a:latin typeface="Arial"/>
                <a:cs typeface="Arial"/>
              </a:rPr>
              <a:t>in </a:t>
            </a:r>
            <a:r>
              <a:rPr lang="en-US" sz="1200" dirty="0">
                <a:latin typeface="Arial"/>
                <a:cs typeface="Arial"/>
              </a:rPr>
              <a:t>secondary settings. </a:t>
            </a:r>
            <a:r>
              <a:rPr lang="en-US" sz="1200" i="1" dirty="0">
                <a:latin typeface="Arial"/>
                <a:cs typeface="Arial"/>
              </a:rPr>
              <a:t>Preventing </a:t>
            </a:r>
            <a:r>
              <a:rPr lang="en-US" sz="1200" i="1" dirty="0" smtClean="0">
                <a:latin typeface="Arial"/>
                <a:cs typeface="Arial"/>
              </a:rPr>
              <a:t>	School </a:t>
            </a:r>
            <a:r>
              <a:rPr lang="en-US" sz="1200" i="1" dirty="0">
                <a:latin typeface="Arial"/>
                <a:cs typeface="Arial"/>
              </a:rPr>
              <a:t>Failure, 58 </a:t>
            </a:r>
            <a:r>
              <a:rPr lang="en-US" sz="1200" dirty="0">
                <a:latin typeface="Arial"/>
                <a:cs typeface="Arial"/>
              </a:rPr>
              <a:t>(4), 1–7. doi: </a:t>
            </a:r>
            <a:r>
              <a:rPr lang="en-US" sz="1200" dirty="0" smtClean="0">
                <a:latin typeface="Arial"/>
                <a:cs typeface="Arial"/>
              </a:rPr>
              <a:t>10.1080</a:t>
            </a:r>
            <a:r>
              <a:rPr lang="en-US" sz="1200" dirty="0">
                <a:latin typeface="Arial"/>
                <a:cs typeface="Arial"/>
              </a:rPr>
              <a:t>/1045988X.2013.798774 </a:t>
            </a:r>
            <a:r>
              <a:rPr lang="en-US" sz="1200" dirty="0" smtClean="0">
                <a:latin typeface="Arial"/>
                <a:cs typeface="Arial"/>
                <a:hlinkClick r:id="rId3"/>
              </a:rPr>
              <a:t>http</a:t>
            </a:r>
            <a:r>
              <a:rPr lang="en-US" sz="1200" dirty="0">
                <a:latin typeface="Arial"/>
                <a:cs typeface="Arial"/>
                <a:hlinkClick r:id="rId3"/>
              </a:rPr>
              <a:t>://ecommons.luc.edu/education_facpubs/17</a:t>
            </a:r>
            <a:r>
              <a:rPr lang="en-US" sz="1200" dirty="0" smtClean="0">
                <a:latin typeface="Arial"/>
                <a:cs typeface="Arial"/>
                <a:hlinkClick r:id="rId3"/>
              </a:rPr>
              <a:t>/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Bohanon, H., Castillo, J., &amp; Afton, M. (2015). Embedding self-determination 	and futures planning within a </a:t>
            </a:r>
            <a:r>
              <a:rPr lang="en-US" sz="1200" dirty="0" smtClean="0">
                <a:latin typeface="Arial"/>
                <a:cs typeface="Arial"/>
              </a:rPr>
              <a:t>	schoolwide </a:t>
            </a:r>
            <a:r>
              <a:rPr lang="en-US" sz="1200" dirty="0">
                <a:latin typeface="Arial"/>
                <a:cs typeface="Arial"/>
              </a:rPr>
              <a:t>framework</a:t>
            </a:r>
            <a:r>
              <a:rPr lang="en-US" sz="1200" i="1" dirty="0">
                <a:latin typeface="Arial"/>
                <a:cs typeface="Arial"/>
              </a:rPr>
              <a:t>. Intervention in </a:t>
            </a:r>
            <a:r>
              <a:rPr lang="en-US" sz="1200" i="1" dirty="0" smtClean="0">
                <a:latin typeface="Arial"/>
                <a:cs typeface="Arial"/>
              </a:rPr>
              <a:t>School </a:t>
            </a:r>
            <a:r>
              <a:rPr lang="en-US" sz="1200" i="1" dirty="0">
                <a:latin typeface="Arial"/>
                <a:cs typeface="Arial"/>
              </a:rPr>
              <a:t>and Clinic. 50 </a:t>
            </a:r>
            <a:r>
              <a:rPr lang="en-US" sz="1200" dirty="0">
                <a:latin typeface="Arial"/>
                <a:cs typeface="Arial"/>
              </a:rPr>
              <a:t>(4), 203-209.  	</a:t>
            </a:r>
            <a:r>
              <a:rPr lang="en-US" sz="1200" dirty="0" smtClean="0">
                <a:latin typeface="Arial"/>
                <a:cs typeface="Arial"/>
              </a:rPr>
              <a:t>	</a:t>
            </a:r>
            <a:r>
              <a:rPr lang="en-US" sz="1200" dirty="0" smtClean="0">
                <a:latin typeface="Arial"/>
                <a:cs typeface="Arial"/>
                <a:hlinkClick r:id="rId4"/>
              </a:rPr>
              <a:t>http</a:t>
            </a:r>
            <a:r>
              <a:rPr lang="en-US" sz="1200" dirty="0">
                <a:latin typeface="Arial"/>
                <a:cs typeface="Arial"/>
                <a:hlinkClick r:id="rId4"/>
              </a:rPr>
              <a:t>://ecommons.luc.edu/education_facpubs/16/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Bohanon, H., </a:t>
            </a:r>
            <a:r>
              <a:rPr lang="en-US" sz="1200" dirty="0" err="1">
                <a:latin typeface="Arial"/>
                <a:cs typeface="Arial"/>
              </a:rPr>
              <a:t>Fenning</a:t>
            </a:r>
            <a:r>
              <a:rPr lang="en-US" sz="1200" dirty="0">
                <a:latin typeface="Arial"/>
                <a:cs typeface="Arial"/>
              </a:rPr>
              <a:t>, P., Hicks, K., Weber, S., Their, K., Akins. B., Morrissey, </a:t>
            </a:r>
            <a:r>
              <a:rPr lang="en-US" sz="1200" dirty="0" smtClean="0">
                <a:latin typeface="Arial"/>
                <a:cs typeface="Arial"/>
              </a:rPr>
              <a:t>K</a:t>
            </a:r>
            <a:r>
              <a:rPr lang="en-US" sz="1200" dirty="0">
                <a:latin typeface="Arial"/>
                <a:cs typeface="Arial"/>
              </a:rPr>
              <a:t>., Briggs, A.,  </a:t>
            </a:r>
            <a:r>
              <a:rPr lang="en-US" sz="1200" dirty="0" err="1">
                <a:latin typeface="Arial"/>
                <a:cs typeface="Arial"/>
              </a:rPr>
              <a:t>Bartucci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smtClean="0">
                <a:latin typeface="Arial"/>
                <a:cs typeface="Arial"/>
              </a:rPr>
              <a:t>	G</a:t>
            </a:r>
            <a:r>
              <a:rPr lang="en-US" sz="1200" dirty="0">
                <a:latin typeface="Arial"/>
                <a:cs typeface="Arial"/>
              </a:rPr>
              <a:t>., </a:t>
            </a:r>
            <a:r>
              <a:rPr lang="en-US" sz="1200" dirty="0" smtClean="0">
                <a:latin typeface="Arial"/>
                <a:cs typeface="Arial"/>
              </a:rPr>
              <a:t>	</a:t>
            </a:r>
            <a:r>
              <a:rPr lang="en-US" sz="1200" dirty="0" err="1" smtClean="0">
                <a:latin typeface="Arial"/>
                <a:cs typeface="Arial"/>
              </a:rPr>
              <a:t>Hoeper</a:t>
            </a:r>
            <a:r>
              <a:rPr lang="en-US" sz="1200" dirty="0">
                <a:latin typeface="Arial"/>
                <a:cs typeface="Arial"/>
              </a:rPr>
              <a:t>, L.,  Irvin, L., &amp; </a:t>
            </a:r>
            <a:r>
              <a:rPr lang="en-US" sz="1200" dirty="0" err="1">
                <a:latin typeface="Arial"/>
                <a:cs typeface="Arial"/>
              </a:rPr>
              <a:t>McArdle</a:t>
            </a:r>
            <a:r>
              <a:rPr lang="en-US" sz="1200" dirty="0">
                <a:latin typeface="Arial"/>
                <a:cs typeface="Arial"/>
              </a:rPr>
              <a:t>, L. (2012). </a:t>
            </a:r>
            <a:r>
              <a:rPr lang="en-US" sz="1200" dirty="0" smtClean="0">
                <a:latin typeface="Arial"/>
                <a:cs typeface="Arial"/>
              </a:rPr>
              <a:t>Case </a:t>
            </a:r>
            <a:r>
              <a:rPr lang="en-US" sz="1200" dirty="0">
                <a:latin typeface="Arial"/>
                <a:cs typeface="Arial"/>
              </a:rPr>
              <a:t>example of the implementation of schoolwide </a:t>
            </a:r>
            <a:r>
              <a:rPr lang="en-US" sz="1200" dirty="0" smtClean="0">
                <a:latin typeface="Arial"/>
                <a:cs typeface="Arial"/>
              </a:rPr>
              <a:t>positive </a:t>
            </a:r>
            <a:r>
              <a:rPr lang="en-US" sz="1200" dirty="0">
                <a:latin typeface="Arial"/>
                <a:cs typeface="Arial"/>
              </a:rPr>
              <a:t>	behavior support in a high school setting. </a:t>
            </a:r>
            <a:r>
              <a:rPr lang="en-US" sz="1200" i="1" dirty="0">
                <a:latin typeface="Arial"/>
                <a:cs typeface="Arial"/>
              </a:rPr>
              <a:t>Preventing School Failure</a:t>
            </a:r>
            <a:r>
              <a:rPr lang="en-US" sz="1200" dirty="0">
                <a:latin typeface="Arial"/>
                <a:cs typeface="Arial"/>
              </a:rPr>
              <a:t>, 56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dirty="0">
                <a:latin typeface="Arial"/>
                <a:cs typeface="Arial"/>
              </a:rPr>
              <a:t>2), 92-103. </a:t>
            </a:r>
            <a:r>
              <a:rPr lang="en-US" sz="1200" dirty="0">
                <a:latin typeface="Arial"/>
                <a:cs typeface="Arial"/>
                <a:hlinkClick r:id="rId5"/>
              </a:rPr>
              <a:t>http://ecommons.luc.edu/education_facpubs/</a:t>
            </a:r>
            <a:r>
              <a:rPr lang="en-US" sz="1200" dirty="0" smtClean="0">
                <a:latin typeface="Arial"/>
                <a:cs typeface="Arial"/>
                <a:hlinkClick r:id="rId5"/>
              </a:rPr>
              <a:t>7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Bohanon, H., Gilman, C., Parker, B., Amell, C., &amp; Sortino, G. (2016 online first). Using school improvement and 	implementation science to integrate multi-tiered systems of support in secondary schools</a:t>
            </a:r>
            <a:r>
              <a:rPr lang="en-US" sz="1200" i="1" dirty="0">
                <a:latin typeface="Arial"/>
                <a:cs typeface="Arial"/>
              </a:rPr>
              <a:t>. Australasia 	Journal of Special Education.</a:t>
            </a:r>
            <a:r>
              <a:rPr lang="en-US" sz="1200" dirty="0">
                <a:latin typeface="Arial"/>
                <a:cs typeface="Arial"/>
              </a:rPr>
              <a:t> pp. 1–18. DOE: 10.1017/jse.2016.8. </a:t>
            </a:r>
            <a:r>
              <a:rPr lang="en-US" sz="1200" dirty="0">
                <a:latin typeface="Arial"/>
                <a:cs typeface="Arial"/>
                <a:hlinkClick r:id="rId6"/>
              </a:rPr>
              <a:t>http://ecommons.luc.edu/</a:t>
            </a:r>
            <a:r>
              <a:rPr lang="en-US" sz="1200" dirty="0">
                <a:latin typeface="Arial"/>
                <a:cs typeface="Arial"/>
              </a:rPr>
              <a:t>	</a:t>
            </a:r>
            <a:r>
              <a:rPr lang="en-US" sz="1200" dirty="0" err="1">
                <a:latin typeface="Arial"/>
                <a:cs typeface="Arial"/>
              </a:rPr>
              <a:t>education_facpubs</a:t>
            </a:r>
            <a:r>
              <a:rPr lang="en-US" sz="1200" dirty="0">
                <a:latin typeface="Arial"/>
                <a:cs typeface="Arial"/>
              </a:rPr>
              <a:t>/80/</a:t>
            </a:r>
          </a:p>
          <a:p>
            <a:r>
              <a:rPr lang="en-US" sz="1200" dirty="0">
                <a:latin typeface="Arial"/>
                <a:cs typeface="Arial"/>
              </a:rPr>
              <a:t>Blase, K. A., Fixsen, D.L., Sims, B.J., Ward, C.S. (2015). Implementation science – changing hearts, minds, 	behavior, and systems to improve educational outcomes. Paper presented at the Wing Institute’s Ninth 	Annual Summit on Evidence-Based Education, Berkeley, CA. http://	</a:t>
            </a:r>
            <a:r>
              <a:rPr lang="en-US" sz="1200" dirty="0" err="1">
                <a:latin typeface="Arial"/>
                <a:cs typeface="Arial"/>
              </a:rPr>
              <a:t>nirn.fpg.unc.edu</a:t>
            </a:r>
            <a:r>
              <a:rPr lang="en-US" sz="1200" dirty="0">
                <a:latin typeface="Arial"/>
                <a:cs typeface="Arial"/>
              </a:rPr>
              <a:t>/resources/	implementation-science-changing-hearts-minds-behavior-and-systems-to-improve</a:t>
            </a: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11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Arial"/>
                <a:cs typeface="Arial"/>
              </a:rPr>
              <a:t>Burke, A. (2015). </a:t>
            </a:r>
            <a:r>
              <a:rPr lang="en-US" sz="1200" i="1" dirty="0">
                <a:latin typeface="Arial"/>
                <a:cs typeface="Arial"/>
              </a:rPr>
              <a:t>Early Identification of High School Graduation Outcomes in Oregon Leadership Network 	Schools. REL 2015-079</a:t>
            </a:r>
            <a:r>
              <a:rPr lang="en-US" sz="1200" dirty="0">
                <a:latin typeface="Arial"/>
                <a:cs typeface="Arial"/>
              </a:rPr>
              <a:t>. Regional Educational Laboratory Northwest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r>
              <a:rPr lang="en-US" sz="1200" dirty="0" smtClean="0">
                <a:latin typeface="Arial"/>
                <a:cs typeface="Arial"/>
              </a:rPr>
              <a:t>Kotter, J. (1995). Leading change: Why transformation efforts fail</a:t>
            </a:r>
            <a:r>
              <a:rPr lang="en-US" sz="1200" i="1" dirty="0" smtClean="0">
                <a:latin typeface="Arial"/>
                <a:cs typeface="Arial"/>
              </a:rPr>
              <a:t>. Harvard Business Review, 73</a:t>
            </a:r>
            <a:r>
              <a:rPr lang="en-US" sz="1200" dirty="0" smtClean="0">
                <a:latin typeface="Arial"/>
                <a:cs typeface="Arial"/>
              </a:rPr>
              <a:t>(2), 59–67.</a:t>
            </a:r>
          </a:p>
          <a:p>
            <a:r>
              <a:rPr lang="en-US" sz="1200" dirty="0" smtClean="0">
                <a:latin typeface="Arial"/>
                <a:cs typeface="Arial"/>
              </a:rPr>
              <a:t>McNeely</a:t>
            </a:r>
            <a:r>
              <a:rPr lang="en-US" sz="1200" dirty="0">
                <a:latin typeface="Arial"/>
                <a:cs typeface="Arial"/>
              </a:rPr>
              <a:t>, C. A., J. M. </a:t>
            </a:r>
            <a:r>
              <a:rPr lang="en-US" sz="1200" dirty="0" err="1">
                <a:latin typeface="Arial"/>
                <a:cs typeface="Arial"/>
              </a:rPr>
              <a:t>Nonnemaker</a:t>
            </a:r>
            <a:r>
              <a:rPr lang="en-US" sz="1200" dirty="0">
                <a:latin typeface="Arial"/>
                <a:cs typeface="Arial"/>
              </a:rPr>
              <a:t>, J.M., &amp; Blum, R. W. (2002). Promoting 	School Connectedness: Evidence </a:t>
            </a:r>
            <a:r>
              <a:rPr lang="en-US" sz="1200" dirty="0" smtClean="0">
                <a:latin typeface="Arial"/>
                <a:cs typeface="Arial"/>
              </a:rPr>
              <a:t>	from </a:t>
            </a:r>
            <a:r>
              <a:rPr lang="en-US" sz="1200" dirty="0">
                <a:latin typeface="Arial"/>
                <a:cs typeface="Arial"/>
              </a:rPr>
              <a:t>the National Longitudinal Study of </a:t>
            </a:r>
            <a:r>
              <a:rPr lang="en-US" sz="1200" dirty="0" smtClean="0">
                <a:latin typeface="Arial"/>
                <a:cs typeface="Arial"/>
              </a:rPr>
              <a:t>Adolescent </a:t>
            </a:r>
            <a:r>
              <a:rPr lang="en-US" sz="1200" dirty="0">
                <a:latin typeface="Arial"/>
                <a:cs typeface="Arial"/>
              </a:rPr>
              <a:t>Health. </a:t>
            </a:r>
            <a:r>
              <a:rPr lang="en-US" sz="1200" i="1" dirty="0">
                <a:latin typeface="Arial"/>
                <a:cs typeface="Arial"/>
              </a:rPr>
              <a:t>The Journal of School Health 72</a:t>
            </a:r>
            <a:r>
              <a:rPr lang="en-US" sz="1200" dirty="0">
                <a:latin typeface="Arial"/>
                <a:cs typeface="Arial"/>
              </a:rPr>
              <a:t>(4): 138-146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r>
              <a:rPr lang="en-US" sz="1200" dirty="0">
                <a:latin typeface="Arial"/>
                <a:cs typeface="Arial"/>
              </a:rPr>
              <a:t>National High School Center, National Center on Response to Intervention, 	and Center on Instruction. (2010). 	</a:t>
            </a:r>
            <a:r>
              <a:rPr lang="en-US" sz="1200" i="1" dirty="0">
                <a:latin typeface="Arial"/>
                <a:cs typeface="Arial"/>
              </a:rPr>
              <a:t>Tiered interventions in high schools: Using preliminary “lessons learned” to guide ongoing discussion</a:t>
            </a:r>
            <a:r>
              <a:rPr lang="en-US" sz="1200" dirty="0">
                <a:latin typeface="Arial"/>
                <a:cs typeface="Arial"/>
              </a:rPr>
              <a:t>. 	Washington, DC: American Institutes for Research. </a:t>
            </a:r>
            <a:r>
              <a:rPr lang="en-US" sz="1200" dirty="0">
                <a:latin typeface="Arial"/>
                <a:cs typeface="Arial"/>
                <a:hlinkClick r:id="rId2"/>
              </a:rPr>
              <a:t>http://bit.ly/2r0SaeE</a:t>
            </a:r>
            <a:r>
              <a:rPr lang="en-US" sz="1200" dirty="0">
                <a:latin typeface="Arial"/>
                <a:cs typeface="Arial"/>
              </a:rPr>
              <a:t> </a:t>
            </a:r>
          </a:p>
          <a:p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Therriault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S. B.,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Heppen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J.,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O’Cummings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M., Fryer, L., &amp; Johnson, A. (2010).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Early warning system 	implementation guide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Retrieved from 		</a:t>
            </a:r>
            <a:r>
              <a:rPr lang="en-US" sz="1200" dirty="0">
                <a:solidFill>
                  <a:srgbClr val="094771"/>
                </a:solidFill>
                <a:latin typeface="Arial"/>
                <a:cs typeface="Arial"/>
                <a:hlinkClick r:id="rId3"/>
              </a:rPr>
              <a:t>http://www.betterhighschools.org/documents/NHSCEWSImplementationGuide.pdf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Vermont Agency of Education (Accessed July 28, 2016). The 13 dimensions of school climate. Vermont Agency of 	Education, Retrieved from: </a:t>
            </a:r>
            <a:r>
              <a:rPr lang="en-US" sz="1200" dirty="0">
                <a:latin typeface="Arial"/>
                <a:cs typeface="Arial"/>
                <a:hlinkClick r:id="rId4"/>
              </a:rPr>
              <a:t>http://education.vermont.gov/documents/edu-school-</a:t>
            </a:r>
            <a:r>
              <a:rPr lang="en-US" sz="1200" dirty="0">
                <a:latin typeface="Arial"/>
                <a:cs typeface="Arial"/>
              </a:rPr>
              <a:t>	climate-13%20Dimensions.pdf </a:t>
            </a: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73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  <a:endParaRPr lang="en-US" dirty="0">
              <a:latin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/>
              <a:t>Enduring Understanding: </a:t>
            </a:r>
          </a:p>
          <a:p>
            <a:pPr>
              <a:defRPr/>
            </a:pPr>
            <a:r>
              <a:rPr lang="en-US" dirty="0" smtClean="0"/>
              <a:t>Prepare your staff</a:t>
            </a:r>
          </a:p>
          <a:p>
            <a:pPr>
              <a:defRPr/>
            </a:pPr>
            <a:r>
              <a:rPr lang="en-US" dirty="0" smtClean="0"/>
              <a:t>Develop teams</a:t>
            </a:r>
          </a:p>
          <a:p>
            <a:pPr>
              <a:defRPr/>
            </a:pPr>
            <a:r>
              <a:rPr lang="en-US" dirty="0"/>
              <a:t>Prioritize </a:t>
            </a:r>
            <a:r>
              <a:rPr lang="en-US" dirty="0" smtClean="0"/>
              <a:t>efforts </a:t>
            </a:r>
            <a:endParaRPr lang="en-US" dirty="0"/>
          </a:p>
          <a:p>
            <a:pPr>
              <a:defRPr/>
            </a:pPr>
            <a:r>
              <a:rPr lang="en-US" dirty="0" smtClean="0"/>
              <a:t>Organize </a:t>
            </a:r>
            <a:r>
              <a:rPr lang="en-US" dirty="0"/>
              <a:t>multiple </a:t>
            </a:r>
            <a:r>
              <a:rPr lang="en-US" dirty="0" smtClean="0"/>
              <a:t>data sources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7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Thank you!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Kansas Technical Assistance System </a:t>
            </a:r>
            <a:r>
              <a:rPr lang="en-US" altLang="en-US" dirty="0" smtClean="0"/>
              <a:t>Network (TASN)</a:t>
            </a:r>
          </a:p>
          <a:p>
            <a:r>
              <a:rPr lang="en-US" altLang="en-US" dirty="0"/>
              <a:t>Beth </a:t>
            </a:r>
            <a:r>
              <a:rPr lang="en-US" altLang="en-US" dirty="0" err="1"/>
              <a:t>Clavenna</a:t>
            </a:r>
            <a:r>
              <a:rPr lang="en-US" altLang="en-US" dirty="0"/>
              <a:t>-Deane</a:t>
            </a:r>
            <a:endParaRPr lang="en-US" altLang="en-US" dirty="0" smtClean="0"/>
          </a:p>
          <a:p>
            <a:r>
              <a:rPr lang="en-US" altLang="en-US" dirty="0"/>
              <a:t>Brad </a:t>
            </a:r>
            <a:r>
              <a:rPr lang="en-US" altLang="en-US" dirty="0" smtClean="0"/>
              <a:t>Schwartz, TASN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00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</a:rPr>
              <a:t>“Systematic Analysis and Model Development for High School Positive Behavior Support” Institute for Education Science, U.S. Department of Education, Submitted with the University of Oregon. Awarded 2007.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latin typeface="Times New Roman" pitchFamily="18" charset="0"/>
              </a:rPr>
              <a:t>	(Q215S07001)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</a:rPr>
              <a:t>“Character Education: Application of Positive Behavior Supports” to U.S. Department of Education, Safe and Drug Free Schools. Awarded 2007. (R324A070157)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" pitchFamily="18" charset="0"/>
                <a:cs typeface="Arial" pitchFamily="34" charset="0"/>
              </a:rPr>
              <a:t>Thank you!</a:t>
            </a:r>
            <a:endParaRPr lang="en-US" altLang="en-US" sz="2400">
              <a:latin typeface="Times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84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2883</Words>
  <Application>Microsoft Macintosh PowerPoint</Application>
  <PresentationFormat>On-screen Show (4:3)</PresentationFormat>
  <Paragraphs>623</Paragraphs>
  <Slides>67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Office Theme</vt:lpstr>
      <vt:lpstr>Drawing</vt:lpstr>
      <vt:lpstr>Chart</vt:lpstr>
      <vt:lpstr>Preparing for Acknowledgement Systems for PBIS in Secondary Schools</vt:lpstr>
      <vt:lpstr>We All Need Support</vt:lpstr>
      <vt:lpstr>Hang in there!</vt:lpstr>
      <vt:lpstr>Powerpoints: Enduring Understandings </vt:lpstr>
      <vt:lpstr>Essential Questions</vt:lpstr>
      <vt:lpstr>Essential Questions</vt:lpstr>
      <vt:lpstr>Outline</vt:lpstr>
      <vt:lpstr>Thank you!</vt:lpstr>
      <vt:lpstr>PowerPoint Presentation</vt:lpstr>
      <vt:lpstr>Key Principles</vt:lpstr>
      <vt:lpstr>PowerPoint Presentation</vt:lpstr>
      <vt:lpstr>Key Principles</vt:lpstr>
      <vt:lpstr>Activity</vt:lpstr>
      <vt:lpstr>PowerPoint Presentation</vt:lpstr>
      <vt:lpstr>Designing School-Wide Systems for Student Success A Response to Intervention Model/MTSS</vt:lpstr>
      <vt:lpstr>Buying a car</vt:lpstr>
      <vt:lpstr>Steps</vt:lpstr>
      <vt:lpstr>Implementation </vt:lpstr>
      <vt:lpstr>Exploration Examples From 4 High Schools</vt:lpstr>
      <vt:lpstr>Show Similar Example</vt:lpstr>
      <vt:lpstr>PowerPoint Presentation</vt:lpstr>
      <vt:lpstr>Designing School-Wide Systems for Student Success A Response to Intervention Model</vt:lpstr>
      <vt:lpstr>PowerPoint Presentation</vt:lpstr>
      <vt:lpstr>Build Case with Data:  Create Urgency (Kotter, 1995)</vt:lpstr>
      <vt:lpstr>PowerPoint Presentation</vt:lpstr>
      <vt:lpstr>Question</vt:lpstr>
      <vt:lpstr>Effective teams in school settings</vt:lpstr>
      <vt:lpstr>Possible Structures for MTSS </vt:lpstr>
      <vt:lpstr>PowerPoint Presentation</vt:lpstr>
      <vt:lpstr>PowerPoint Presentation</vt:lpstr>
      <vt:lpstr>Designing School-Wide Systems for Student Success A Response to Intervention Model</vt:lpstr>
      <vt:lpstr>PowerPoint Presentation</vt:lpstr>
      <vt:lpstr>PowerPoint Presentation</vt:lpstr>
      <vt:lpstr>Effective Meetings</vt:lpstr>
      <vt:lpstr>PowerPoint Presentation</vt:lpstr>
      <vt:lpstr>Possible Structures for MTSS </vt:lpstr>
      <vt:lpstr>Work smarter and effective teams in school settings</vt:lpstr>
      <vt:lpstr>Designing School-Wide Systems for Student Success A Response to Intervention Model</vt:lpstr>
      <vt:lpstr>ACTIVITY Designing School-Wide Systems for Student Success A Response to Intervention Model</vt:lpstr>
      <vt:lpstr>PowerPoint Presentation</vt:lpstr>
      <vt:lpstr>Working Smarter</vt:lpstr>
      <vt:lpstr>Preparing Data for Decisions</vt:lpstr>
      <vt:lpstr>Data</vt:lpstr>
      <vt:lpstr>Question</vt:lpstr>
      <vt:lpstr>SET Data School 2 (year 1)</vt:lpstr>
      <vt:lpstr>PowerPoint Presentation</vt:lpstr>
      <vt:lpstr>PowerPoint Presentation</vt:lpstr>
      <vt:lpstr>PowerPoint Presentation</vt:lpstr>
      <vt:lpstr>Priorities</vt:lpstr>
      <vt:lpstr>Factors</vt:lpstr>
      <vt:lpstr>Deciding the Level of Intervention</vt:lpstr>
      <vt:lpstr>Staff Google Document</vt:lpstr>
      <vt:lpstr>Results of student survey</vt:lpstr>
      <vt:lpstr>See Sample Dashboard</vt:lpstr>
      <vt:lpstr>Separate Data Sets</vt:lpstr>
      <vt:lpstr>Combined Data Using VLookup</vt:lpstr>
      <vt:lpstr>Integration of datasets</vt:lpstr>
      <vt:lpstr>Northfield Middle/High School, VT</vt:lpstr>
      <vt:lpstr>Data</vt:lpstr>
      <vt:lpstr>Reflection Activity</vt:lpstr>
      <vt:lpstr>Resources</vt:lpstr>
      <vt:lpstr>Finding more plans</vt:lpstr>
      <vt:lpstr>Other Supports</vt:lpstr>
      <vt:lpstr>Other Supports</vt:lpstr>
      <vt:lpstr>Summary</vt:lpstr>
      <vt:lpstr>References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2017-07-28T16:36:12Z</dcterms:modified>
</cp:coreProperties>
</file>