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  <p:sldMasterId id="2147483771" r:id="rId3"/>
    <p:sldMasterId id="2147483797" r:id="rId4"/>
    <p:sldMasterId id="2147483812" r:id="rId5"/>
    <p:sldMasterId id="2147483826" r:id="rId6"/>
    <p:sldMasterId id="2147483843" r:id="rId7"/>
    <p:sldMasterId id="2147483901" r:id="rId8"/>
    <p:sldMasterId id="2147483929" r:id="rId9"/>
    <p:sldMasterId id="2147484380" r:id="rId10"/>
  </p:sldMasterIdLst>
  <p:notesMasterIdLst>
    <p:notesMasterId r:id="rId40"/>
  </p:notesMasterIdLst>
  <p:handoutMasterIdLst>
    <p:handoutMasterId r:id="rId41"/>
  </p:handoutMasterIdLst>
  <p:sldIdLst>
    <p:sldId id="1123" r:id="rId11"/>
    <p:sldId id="1218" r:id="rId12"/>
    <p:sldId id="1125" r:id="rId13"/>
    <p:sldId id="1180" r:id="rId14"/>
    <p:sldId id="1146" r:id="rId15"/>
    <p:sldId id="1243" r:id="rId16"/>
    <p:sldId id="1244" r:id="rId17"/>
    <p:sldId id="1245" r:id="rId18"/>
    <p:sldId id="1246" r:id="rId19"/>
    <p:sldId id="1247" r:id="rId20"/>
    <p:sldId id="1248" r:id="rId21"/>
    <p:sldId id="1251" r:id="rId22"/>
    <p:sldId id="1253" r:id="rId23"/>
    <p:sldId id="1254" r:id="rId24"/>
    <p:sldId id="1252" r:id="rId25"/>
    <p:sldId id="1255" r:id="rId26"/>
    <p:sldId id="1256" r:id="rId27"/>
    <p:sldId id="1257" r:id="rId28"/>
    <p:sldId id="1258" r:id="rId29"/>
    <p:sldId id="1259" r:id="rId30"/>
    <p:sldId id="1260" r:id="rId31"/>
    <p:sldId id="1261" r:id="rId32"/>
    <p:sldId id="1262" r:id="rId33"/>
    <p:sldId id="1263" r:id="rId34"/>
    <p:sldId id="1242" r:id="rId35"/>
    <p:sldId id="1249" r:id="rId36"/>
    <p:sldId id="1250" r:id="rId37"/>
    <p:sldId id="1239" r:id="rId38"/>
    <p:sldId id="1215" r:id="rId3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B4EEB9-EF76-7D47-8489-ACF0EE24D750}">
          <p14:sldIdLst>
            <p14:sldId id="1123"/>
            <p14:sldId id="1218"/>
            <p14:sldId id="1125"/>
            <p14:sldId id="1180"/>
            <p14:sldId id="1146"/>
            <p14:sldId id="1243"/>
            <p14:sldId id="1244"/>
            <p14:sldId id="1245"/>
            <p14:sldId id="1246"/>
            <p14:sldId id="1247"/>
            <p14:sldId id="1248"/>
            <p14:sldId id="1251"/>
            <p14:sldId id="1253"/>
            <p14:sldId id="1254"/>
            <p14:sldId id="1252"/>
            <p14:sldId id="1255"/>
            <p14:sldId id="1256"/>
            <p14:sldId id="1257"/>
            <p14:sldId id="1258"/>
            <p14:sldId id="1259"/>
            <p14:sldId id="1260"/>
            <p14:sldId id="1261"/>
            <p14:sldId id="1262"/>
            <p14:sldId id="1263"/>
            <p14:sldId id="1242"/>
            <p14:sldId id="1249"/>
            <p14:sldId id="1250"/>
            <p14:sldId id="1239"/>
            <p14:sldId id="1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Free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DE"/>
    <a:srgbClr val="BA9177"/>
    <a:srgbClr val="FF3300"/>
    <a:srgbClr val="F4D5B9"/>
    <a:srgbClr val="E4EADE"/>
    <a:srgbClr val="FFD5A6"/>
    <a:srgbClr val="FFD579"/>
    <a:srgbClr val="D8A195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8" autoAdjust="0"/>
    <p:restoredTop sz="84578" autoAdjust="0"/>
  </p:normalViewPr>
  <p:slideViewPr>
    <p:cSldViewPr>
      <p:cViewPr varScale="1">
        <p:scale>
          <a:sx n="111" d="100"/>
          <a:sy n="111" d="100"/>
        </p:scale>
        <p:origin x="582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hanon, Hank" userId="S::hbohano@luc.edu::186dc7a1-2bf7-40b6-9e7e-ff892a86f711" providerId="AD" clId="Web-{E9F36B76-2DFC-8BCB-47F5-96F1C8A8B22A}"/>
    <pc:docChg chg="modSld">
      <pc:chgData name="Bohanon, Hank" userId="S::hbohano@luc.edu::186dc7a1-2bf7-40b6-9e7e-ff892a86f711" providerId="AD" clId="Web-{E9F36B76-2DFC-8BCB-47F5-96F1C8A8B22A}" dt="2018-09-05T16:07:26.282" v="198" actId="20577"/>
      <pc:docMkLst>
        <pc:docMk/>
      </pc:docMkLst>
      <pc:sldChg chg="modSp">
        <pc:chgData name="Bohanon, Hank" userId="S::hbohano@luc.edu::186dc7a1-2bf7-40b6-9e7e-ff892a86f711" providerId="AD" clId="Web-{E9F36B76-2DFC-8BCB-47F5-96F1C8A8B22A}" dt="2018-09-05T16:07:25.236" v="196" actId="20577"/>
        <pc:sldMkLst>
          <pc:docMk/>
          <pc:sldMk cId="4051798983" sldId="1257"/>
        </pc:sldMkLst>
        <pc:spChg chg="mod">
          <ac:chgData name="Bohanon, Hank" userId="S::hbohano@luc.edu::186dc7a1-2bf7-40b6-9e7e-ff892a86f711" providerId="AD" clId="Web-{E9F36B76-2DFC-8BCB-47F5-96F1C8A8B22A}" dt="2018-09-05T16:07:25.236" v="196" actId="20577"/>
          <ac:spMkLst>
            <pc:docMk/>
            <pc:sldMk cId="4051798983" sldId="1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3196">
              <a:defRPr sz="1300"/>
            </a:lvl1pPr>
          </a:lstStyle>
          <a:p>
            <a:endParaRPr lang="en-CA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8" y="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3196">
              <a:defRPr sz="1300"/>
            </a:lvl1pPr>
          </a:lstStyle>
          <a:p>
            <a:endParaRPr lang="en-CA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3196">
              <a:defRPr sz="1300"/>
            </a:lvl1pPr>
          </a:lstStyle>
          <a:p>
            <a:endParaRPr lang="en-CA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3196">
              <a:defRPr sz="1300"/>
            </a:lvl1pPr>
          </a:lstStyle>
          <a:p>
            <a:fld id="{80DC4D36-9E03-49AF-BB50-605CD952A37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23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3196">
              <a:defRPr sz="13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3196">
              <a:defRPr sz="13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2"/>
            <a:ext cx="5617870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3196">
              <a:defRPr sz="13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3196">
              <a:defRPr sz="1300"/>
            </a:lvl1pPr>
          </a:lstStyle>
          <a:p>
            <a:fld id="{B20B5407-ADA9-4964-A34E-E0501CBD2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3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4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0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0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6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2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6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7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1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5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9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2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7C09B-E1F2-46F2-8BC8-5AEDE570D20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6300B0"/>
              </a:buClr>
              <a:buSzPct val="140000"/>
            </a:pPr>
            <a:r>
              <a:rPr lang="en-US" altLang="en-US" sz="1400">
                <a:latin typeface="Arial" panose="020B0604020202020204" pitchFamily="34" charset="0"/>
              </a:rPr>
              <a:t>Etienne Wenger  is the acknowledged leader in CoP</a:t>
            </a:r>
          </a:p>
        </p:txBody>
      </p:sp>
    </p:spTree>
    <p:extLst>
      <p:ext uri="{BB962C8B-B14F-4D97-AF65-F5344CB8AC3E}">
        <p14:creationId xmlns:p14="http://schemas.microsoft.com/office/powerpoint/2010/main" val="22836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89EBD-BED4-4F6E-A67D-D575483DE31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Linking people who may not have day to day contact</a:t>
            </a:r>
          </a:p>
          <a:p>
            <a:endParaRPr lang="en-US" altLang="en-US"/>
          </a:p>
          <a:p>
            <a:r>
              <a:rPr lang="en-US" altLang="en-US"/>
              <a:t>Developing a trust between members </a:t>
            </a:r>
          </a:p>
          <a:p>
            <a:endParaRPr lang="en-US" altLang="en-US"/>
          </a:p>
          <a:p>
            <a:r>
              <a:rPr lang="en-US" altLang="en-US"/>
              <a:t>Practical aspects of practice, the day to day issues</a:t>
            </a:r>
          </a:p>
          <a:p>
            <a:endParaRPr lang="en-US" altLang="en-US"/>
          </a:p>
          <a:p>
            <a:r>
              <a:rPr lang="en-US" altLang="en-US"/>
              <a:t>Developing new knowledge </a:t>
            </a:r>
          </a:p>
          <a:p>
            <a:endParaRPr lang="en-US" altLang="en-US"/>
          </a:p>
          <a:p>
            <a:r>
              <a:rPr lang="en-US" altLang="en-US"/>
              <a:t>Learning from ‘what works’ and ‘what doesn’t’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52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FBE97-2649-4DE7-BD9C-FF639741C7E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5000625" cy="3751262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402" y="4753755"/>
            <a:ext cx="5008837" cy="4500944"/>
          </a:xfrm>
        </p:spPr>
        <p:txBody>
          <a:bodyPr/>
          <a:lstStyle/>
          <a:p>
            <a:r>
              <a:rPr lang="en-US" altLang="en-US" sz="1600"/>
              <a:t>a group of </a:t>
            </a:r>
            <a:r>
              <a:rPr lang="en-US" altLang="en-US" sz="1600" b="1"/>
              <a:t>‘people’</a:t>
            </a:r>
            <a:r>
              <a:rPr lang="en-US" altLang="en-US" sz="1600"/>
              <a:t> who share a  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Common interest 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Common practice 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Will to improve that practice</a:t>
            </a:r>
          </a:p>
          <a:p>
            <a:pPr lvl="1"/>
            <a:endParaRPr lang="en-US" altLang="en-US" sz="1800">
              <a:latin typeface="Arial" panose="020B0604020202020204" pitchFamily="34" charset="0"/>
            </a:endParaRP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 lvl="1"/>
            <a:endParaRPr lang="en-US" altLang="en-US" sz="1800">
              <a:latin typeface="Arial" panose="020B0604020202020204" pitchFamily="34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5407-ADA9-4964-A34E-E0501CBD2C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709D-C5DC-4FEF-8293-8B54D095B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5100A-66F9-4F15-850D-8924D2F98D45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latin typeface="Times New Roman" pitchFamily="18" charset="0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latin typeface="Times New Roman" pitchFamily="18" charset="0"/>
                </a:endParaRPr>
              </a:p>
            </p:txBody>
          </p:sp>
        </p:grpSp>
      </p:grpSp>
      <p:pic>
        <p:nvPicPr>
          <p:cNvPr id="20" name="Picture 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28B2A-73AD-4D8C-8C3D-772804608D0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6C3B-C2AF-441F-B94A-8891BCA3143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9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7E64-226E-43A4-B255-2E338D17A9B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0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51EF-AE00-4372-8C53-B6A2545B76F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975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5595-3A6E-44D7-B540-D2DD1C7F54C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799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8C1B-90D9-40E1-8F88-18A7D26D526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49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A3337-CE3B-419C-A37B-063ED7F7D382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4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3CBE-4AAD-499E-8437-87E60ED4AF7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42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4F91-3302-4F5D-8D12-ED68AB7D1AF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15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39908-C5F5-4885-B4F3-D186D6F29D5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7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675B1-A6BD-4DB8-9821-36A835C386D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7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F567C-8C58-423D-B822-480DF5C3999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05CD-2A31-41BA-AA7B-D2E92F6451C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077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3AACD-9824-41AD-80D6-741DA038211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4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8FCA-6AD3-4702-A852-52CDE22061C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74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3146-9C6B-43B0-BAFF-CE89492FDE6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75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BFA6-8F1F-475E-9ED7-1C3160DDAB2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2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2E25-1D6E-4FCC-ADCD-4F7A7698FDD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11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648F-CD1C-464C-9BBE-45A041CD5BE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4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614C-8B74-46C1-B6F5-7BE2133993D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96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8863F-796A-4F8E-BFE4-D7FB61AC175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4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F673-0FFE-4463-BBD4-536101126CD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2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003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CA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003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00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0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000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000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25F1-35E3-4167-889D-1F6004E3DF3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30005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AC4C-C418-4793-91DB-DEA13DF0C5C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2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22A0-4823-41AC-882B-8048C84A36CE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51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2F4D-CAB4-46A4-A777-1B56C5A2A3C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399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D7F2-AD85-4F7B-A693-9821DE0D6B0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2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25F1-35E3-4167-889D-1F6004E3DF3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6059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6E0-10C3-458A-8CAE-F2CE1F2DB3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768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449F-BA67-4A88-AE12-58D91E77090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331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DE7C-AC2B-45E3-B93D-04EE2454EA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0043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27FA-2D79-4297-9C91-24F11A11B2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657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F4DE-6CA4-48D6-9801-1A8C67F658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29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CC6E0-10C3-458A-8CAE-F2CE1F2DB37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21BC-F6BE-4F09-9FE6-F72CC1770B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4275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20E-A7F0-4377-8129-CA1340EBBF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0357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0CD1-FC0B-6342-AE20-15F58C346C26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6AB9-A445-46BB-810C-A22D51E48ED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9761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8F0-E52E-4A29-8AEE-54026BCA701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9395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8F0-E52E-4A29-8AEE-54026BCA701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284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8F0-E52E-4A29-8AEE-54026BCA701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964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8F0-E52E-4A29-8AEE-54026BCA701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6842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38F0-E52E-4A29-8AEE-54026BCA701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1535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EC0E-5167-4FCF-A6CC-0A5ECCF8FEE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8967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46B-BD1D-469F-B5C8-F33E22F786D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3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449F-BA67-4A88-AE12-58D91E77090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8839200" cy="472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Section Name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8090" y="6280351"/>
            <a:ext cx="1385887" cy="549073"/>
          </a:xfrm>
          <a:prstGeom prst="rect">
            <a:avLst/>
          </a:prstGeom>
          <a:solidFill>
            <a:srgbClr val="0A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3178" y="6270117"/>
            <a:ext cx="1377951" cy="5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0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0DE7C-AC2B-45E3-B93D-04EE2454EA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27FA-2D79-4297-9C91-24F11A11B2E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7F4DE-6CA4-48D6-9801-1A8C67F658A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221BC-F6BE-4F09-9FE6-F72CC1770BB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0E20E-A7F0-4377-8129-CA1340EBBFB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836A21-9335-416B-A145-B411B0CD454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56AB9-A445-46BB-810C-A22D51E48ED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EC0E-5167-4FCF-A6CC-0A5ECCF8FE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1A46B-BD1D-469F-B5C8-F33E22F786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246069-BF77-467A-84E2-C0D13523BFF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A0EDA-AAC5-4027-8589-4CDB8FFF2DB5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FF9413-782B-4558-90D5-535251021DF9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003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03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00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00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25F1-35E3-4167-889D-1F6004E3DF3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30005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CC6E0-10C3-458A-8CAE-F2CE1F2DB372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449F-BA67-4A88-AE12-58D91E77090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0DE7C-AC2B-45E3-B93D-04EE2454EA8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F4187-F341-42CA-AD5F-814AF1CBA56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27FA-2D79-4297-9C91-24F11A11B2E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7F4DE-6CA4-48D6-9801-1A8C67F658A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221BC-F6BE-4F09-9FE6-F72CC1770BBE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0E20E-A7F0-4377-8129-CA1340EBBFB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56AB9-A445-46BB-810C-A22D51E48ED0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EC0E-5167-4FCF-A6CC-0A5ECCF8FEE7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1A46B-BD1D-469F-B5C8-F33E22F786D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A0EDA-AAC5-4027-8589-4CDB8FFF2DB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003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03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00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00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25F1-35E3-4167-889D-1F6004E3DF3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30005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BD8483-A307-466B-8F30-B29F4445C6B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CC6E0-10C3-458A-8CAE-F2CE1F2DB372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449F-BA67-4A88-AE12-58D91E77090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0DE7C-AC2B-45E3-B93D-04EE2454EA8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27FA-2D79-4297-9C91-24F11A11B2E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7F4DE-6CA4-48D6-9801-1A8C67F658A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221BC-F6BE-4F09-9FE6-F72CC1770BBE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0E20E-A7F0-4377-8129-CA1340EBBFB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56AB9-A445-46BB-810C-A22D51E48ED0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EC0E-5167-4FCF-A6CC-0A5ECCF8FEE7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1A46B-BD1D-469F-B5C8-F33E22F786D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DB68B4-7F65-44F2-AFCC-625624A35DE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A0EDA-AAC5-4027-8589-4CDB8FFF2DB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5E49A2-5AF5-4149-8E4D-74F1A247237E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003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03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00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00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25F1-35E3-4167-889D-1F6004E3DF3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30005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540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CC6E0-10C3-458A-8CAE-F2CE1F2DB372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39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449F-BA67-4A88-AE12-58D91E77090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3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0DE7C-AC2B-45E3-B93D-04EE2454EA89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96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27FA-2D79-4297-9C91-24F11A11B2E5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86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7F4DE-6CA4-48D6-9801-1A8C67F658AC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01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221BC-F6BE-4F09-9FE6-F72CC1770BBE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8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6CB69-B54F-4496-8BDC-ADD6DA9220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0E20E-A7F0-4377-8129-CA1340EBBFB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64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56AB9-A445-46BB-810C-A22D51E48ED0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89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EC0E-5167-4FCF-A6CC-0A5ECCF8FEE7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3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1A46B-BD1D-469F-B5C8-F33E22F786DA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0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97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A0EDA-AAC5-4027-8589-4CDB8FFF2DB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13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003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03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00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00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C195EE-10E1-4329-A88B-E3143F44014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Palatino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300053" name="Picture 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236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CBE25-4D74-47D8-91B5-4012C689FD2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92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9716FD-E57F-4166-84C5-7362EBFBFAEB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0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FA183-B21F-4C16-A867-7461A61905B2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2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899E2-018A-4474-991E-38C237534A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DF35E5-5FA2-43E5-A553-7DBD19F7C11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6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491FF0-BD56-4F5E-984F-9D62462AE206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1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7394F-3CD3-4646-9DDE-06E65C6214D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34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93D80A-6CD6-4F23-975A-1D8290334CF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B8A566-A492-4CFF-A834-E3224290DC4D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9F984-4B9D-476B-A110-6108CD5586F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19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ACBE6-EFF3-4CAC-B6DB-59AF635A7576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3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13173C-426A-4538-A2DE-1DCF59FDF04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9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18D3-1EE7-4E18-A1E4-EB97261CF32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24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5052-931D-476F-8F56-D36954B338A5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711FB-BEC3-4A30-96AA-8B9436E1F5D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4248-7DCA-4834-B4F9-12AAD7C3B9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34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580BFD-A188-4C16-A080-9E8FBD7034D0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Palatino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75AB-6D2A-4D1D-A66B-2CC2213C52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46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A996-CE1E-4FA3-AF1B-84138F0B5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90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69C1-430B-4A77-B1CE-88E80534A7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924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B3BE-90E7-4A06-B6BB-646A75913D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497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11F9-AE2C-4740-9870-C6297CAED7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111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5572-176F-42F5-8FD3-9E1EB5428A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258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04727-A23F-4B11-A66A-94EE069CE0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416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BE09-9798-4006-ABFB-14B6B6785A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15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88AFE-A8B9-445B-ABA9-EA7FA21888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6A66-5D8E-4590-A2F7-1D3A0B1464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0747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DCF7-7019-4A53-B21B-D7B6410B32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362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69CE-487F-4BD5-950B-FEC5DCBCDC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240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2D7F-8E1F-4777-BD47-1919862389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227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E7AD-F57F-4390-9EA6-58A48FC474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09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C58-CC2D-4951-8DFD-D1E834B9F1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0419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6196-9B64-480D-BDB3-1CF35354DD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0176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27C4-6832-425F-88B1-932E010D7E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175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428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Palatin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437CF9-E7FA-42E4-8EFC-A9BB1535DD30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537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D81E-85DB-426A-AE51-D1B80583C70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1263" y="6399213"/>
            <a:ext cx="41862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</a:defRPr>
            </a:lvl1pPr>
          </a:lstStyle>
          <a:p>
            <a:endParaRPr lang="en-CA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1042988" y="115888"/>
            <a:ext cx="6515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latin typeface="Times" pitchFamily="18" charset="0"/>
              </a:rPr>
              <a:t>T H E  U N I V E R S I T Y   O F   B R I T I S H   C O L U M B I 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BB48EC-24E4-4433-B9A2-3F418D2199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98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1246069-BF77-467A-84E2-C0D13523BFF1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CA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0033CC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0033CC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BD9935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0033CC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BD9935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CA" kern="1200">
                <a:solidFill>
                  <a:srgbClr val="BD9935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CA"/>
          </a:p>
        </p:txBody>
      </p:sp>
      <p:pic>
        <p:nvPicPr>
          <p:cNvPr id="29902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6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9902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9902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1246069-BF77-467A-84E2-C0D13523BFF1}" type="slidenum">
              <a:rPr lang="en-CA" smtClean="0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9902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79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DDE1AF1-4264-4E5B-9E14-149D2EE86F50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2990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9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CA">
              <a:solidFill>
                <a:srgbClr val="000000"/>
              </a:solidFill>
            </a:endParaRPr>
          </a:p>
        </p:txBody>
      </p:sp>
      <p:pic>
        <p:nvPicPr>
          <p:cNvPr id="29902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48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D3764EFA-0B3F-4D70-BE7B-4DEEB1CB84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7176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8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224D0BEE-85F4-4D87-AC4B-DD050FD9F98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3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7F18CC22-9236-4F24-9447-92E515AF1D8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0033CC"/>
                </a:solidFill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BD9935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0"/>
            <a:ext cx="508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2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474412.2017.138539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malloy@unh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5.xml"/><Relationship Id="rId4" Type="http://schemas.openxmlformats.org/officeDocument/2006/relationships/hyperlink" Target="mailto:Kathryn.Francoeur@un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18" y="260648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</a:rPr>
              <a:t>National PBIS Leadership Community of Practice for Secondary </a:t>
            </a:r>
            <a:r>
              <a:rPr lang="en-US" sz="3100" dirty="0" smtClean="0">
                <a:latin typeface="Calibri" panose="020F0502020204030204" pitchFamily="34" charset="0"/>
              </a:rPr>
              <a:t>Schools</a:t>
            </a:r>
            <a:br>
              <a:rPr lang="en-US" sz="3100" dirty="0" smtClean="0">
                <a:latin typeface="Calibri" panose="020F0502020204030204" pitchFamily="34" charset="0"/>
              </a:rPr>
            </a:br>
            <a:r>
              <a:rPr lang="en-US" sz="2200" dirty="0" smtClean="0">
                <a:latin typeface="Calibri" panose="020F0502020204030204" pitchFamily="34" charset="0"/>
              </a:rPr>
              <a:t>APBS High School Network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50418" y="2348880"/>
            <a:ext cx="6085878" cy="157471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Deep Dive: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High School PBIS Implementation at All 3 Tiers 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JoAnne Malloy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Kathryn Francoeur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Hank Bohanon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September 6, 2018, Webinar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74" y="692696"/>
            <a:ext cx="6152090" cy="990600"/>
          </a:xfrm>
        </p:spPr>
        <p:txBody>
          <a:bodyPr>
            <a:normAutofit/>
          </a:bodyPr>
          <a:lstStyle/>
          <a:p>
            <a:r>
              <a:rPr lang="en-US" sz="2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 of Our </a:t>
            </a:r>
            <a:r>
              <a:rPr lang="en-US" sz="25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Secondary Leadership </a:t>
            </a:r>
            <a:r>
              <a:rPr lang="en-US" sz="2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16" y="1683296"/>
            <a:ext cx="7048500" cy="4968551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Create a forum to discuss critical issues related to implementation of PBIS in the unique contexts of middle and high schools, </a:t>
            </a:r>
          </a:p>
          <a:p>
            <a:pPr lvl="0"/>
            <a:r>
              <a:rPr lang="en-US" sz="2300" dirty="0"/>
              <a:t>Share best practices and implementation examples with respect to: </a:t>
            </a:r>
          </a:p>
          <a:p>
            <a:pPr lvl="1"/>
            <a:r>
              <a:rPr lang="en-US" sz="2300" dirty="0"/>
              <a:t>Addressing discipline disproportionality, </a:t>
            </a:r>
          </a:p>
          <a:p>
            <a:pPr lvl="1"/>
            <a:r>
              <a:rPr lang="en-US" sz="2300" dirty="0"/>
              <a:t>The integration of mental health and substance abuse supports in schools, </a:t>
            </a:r>
          </a:p>
          <a:p>
            <a:pPr lvl="1"/>
            <a:r>
              <a:rPr lang="en-US" sz="2300" dirty="0"/>
              <a:t>College and career readiness, and </a:t>
            </a:r>
          </a:p>
          <a:p>
            <a:pPr lvl="1"/>
            <a:r>
              <a:rPr lang="en-US" sz="2300" dirty="0"/>
              <a:t>Youth leadership</a:t>
            </a:r>
          </a:p>
          <a:p>
            <a:pPr lvl="1"/>
            <a:r>
              <a:rPr lang="en-US" sz="2300" dirty="0"/>
              <a:t>Professional development models</a:t>
            </a:r>
          </a:p>
          <a:p>
            <a:pPr lvl="1"/>
            <a:r>
              <a:rPr lang="en-US" sz="2300" dirty="0"/>
              <a:t>Team structure and facilitation</a:t>
            </a:r>
          </a:p>
          <a:p>
            <a:pPr lvl="1"/>
            <a:r>
              <a:rPr lang="en-US" sz="2300" dirty="0"/>
              <a:t>Data collection and use</a:t>
            </a:r>
          </a:p>
          <a:p>
            <a:pPr lvl="0"/>
            <a:r>
              <a:rPr lang="en-US" sz="2300" dirty="0"/>
              <a:t>Develop tools and information that will promote best practice in PBIS leadership. </a:t>
            </a:r>
          </a:p>
          <a:p>
            <a:pPr marL="0" indent="0">
              <a:buNone/>
            </a:pPr>
            <a:r>
              <a:rPr lang="en-US" sz="2300" dirty="0"/>
              <a:t>http://apbs.org/hs-academy-meeting-info.html</a:t>
            </a:r>
          </a:p>
        </p:txBody>
      </p:sp>
    </p:spTree>
    <p:extLst>
      <p:ext uri="{BB962C8B-B14F-4D97-AF65-F5344CB8AC3E}">
        <p14:creationId xmlns:p14="http://schemas.microsoft.com/office/powerpoint/2010/main" val="37024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Themes of Our CoP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How to gain buy-in</a:t>
            </a:r>
          </a:p>
          <a:p>
            <a:r>
              <a:rPr lang="en-US" sz="2100" dirty="0"/>
              <a:t>How to align all of our initiatives</a:t>
            </a:r>
          </a:p>
          <a:p>
            <a:r>
              <a:rPr lang="en-US" sz="2100" dirty="0"/>
              <a:t>How to align PBIS implementation with CCR and competency-base instruction</a:t>
            </a:r>
          </a:p>
          <a:p>
            <a:r>
              <a:rPr lang="en-US" sz="2100" dirty="0"/>
              <a:t>What does implementation look like? What are the skills needed to implement effectively?</a:t>
            </a:r>
          </a:p>
          <a:p>
            <a:r>
              <a:rPr lang="en-US" sz="2100" dirty="0"/>
              <a:t>OTHER IDEAS????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81" y="1628800"/>
            <a:ext cx="6914729" cy="4340555"/>
          </a:xfrm>
        </p:spPr>
        <p:txBody>
          <a:bodyPr>
            <a:normAutofit/>
          </a:bodyPr>
          <a:lstStyle/>
          <a:p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JoAnne M. Malloy, Hank Bohanon &amp; Kathryn Francoeur (2018): Positive Behavioral Interventions and Supports in High Schools: A Case Study From New Hampshire. </a:t>
            </a:r>
            <a:r>
              <a:rPr lang="en-US" i="1" dirty="0"/>
              <a:t>Journal of Educational and Psychological Consultation</a:t>
            </a:r>
            <a:r>
              <a:rPr lang="en-US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DOI: 10.1080/10474412.2017.1385398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To link to this article: </a:t>
            </a:r>
            <a:r>
              <a:rPr lang="en-US" dirty="0">
                <a:hlinkClick r:id="rId3"/>
              </a:rPr>
              <a:t>https://doi.org/10.1080/10474412.2017.1385398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Context: Dropout prevention</a:t>
            </a:r>
          </a:p>
        </p:txBody>
      </p:sp>
    </p:spTree>
    <p:extLst>
      <p:ext uri="{BB962C8B-B14F-4D97-AF65-F5344CB8AC3E}">
        <p14:creationId xmlns:p14="http://schemas.microsoft.com/office/powerpoint/2010/main" val="3897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NH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6842721" cy="4700595"/>
          </a:xfrm>
        </p:spPr>
        <p:txBody>
          <a:bodyPr>
            <a:normAutofit/>
          </a:bodyPr>
          <a:lstStyle/>
          <a:p>
            <a:r>
              <a:rPr lang="en-US" dirty="0"/>
              <a:t>2006 and 2012 during implementation of a series of</a:t>
            </a:r>
          </a:p>
          <a:p>
            <a:r>
              <a:rPr lang="en-US" dirty="0"/>
              <a:t>federally and state-funded dropout prevention initiatives led by the New Hampshire Department of Education called Achievement in Dropout Prevention and Excellence (APEX).</a:t>
            </a:r>
          </a:p>
          <a:p>
            <a:r>
              <a:rPr lang="en-US" dirty="0"/>
              <a:t>PBIS was the dropout prevention strategy:</a:t>
            </a:r>
          </a:p>
          <a:p>
            <a:pPr lvl="1"/>
            <a:r>
              <a:rPr lang="en-US" dirty="0"/>
              <a:t>Using data to screen and identify students who are off track for graduation</a:t>
            </a:r>
          </a:p>
          <a:p>
            <a:pPr lvl="1"/>
            <a:r>
              <a:rPr lang="en-US" dirty="0"/>
              <a:t>Working in Tier 1, 2 and 3 teams</a:t>
            </a:r>
          </a:p>
          <a:p>
            <a:pPr lvl="1"/>
            <a:r>
              <a:rPr lang="en-US" dirty="0"/>
              <a:t>Implementing research-based practices</a:t>
            </a:r>
          </a:p>
          <a:p>
            <a:pPr lvl="1"/>
            <a:r>
              <a:rPr lang="en-US" dirty="0"/>
              <a:t>Progress monitoring</a:t>
            </a:r>
          </a:p>
          <a:p>
            <a:pPr lvl="1"/>
            <a:r>
              <a:rPr lang="en-US" dirty="0"/>
              <a:t>External training and coaching (UNH)</a:t>
            </a:r>
          </a:p>
          <a:p>
            <a:r>
              <a:rPr lang="en-US" dirty="0"/>
              <a:t>Used RENEW for the highest need youth (a NH created Tier 3 model)</a:t>
            </a:r>
          </a:p>
        </p:txBody>
      </p:sp>
    </p:spTree>
    <p:extLst>
      <p:ext uri="{BB962C8B-B14F-4D97-AF65-F5344CB8AC3E}">
        <p14:creationId xmlns:p14="http://schemas.microsoft.com/office/powerpoint/2010/main" val="26024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Project Model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1412776"/>
            <a:ext cx="7750067" cy="52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6842721" cy="4700595"/>
          </a:xfrm>
        </p:spPr>
        <p:txBody>
          <a:bodyPr>
            <a:noAutofit/>
          </a:bodyPr>
          <a:lstStyle/>
          <a:p>
            <a:r>
              <a:rPr lang="en-US" sz="2000" dirty="0"/>
              <a:t>(RQ1)What was the fidelity of implementation of PBIS at tier 1, tier 2, and tier 3? </a:t>
            </a:r>
          </a:p>
          <a:p>
            <a:r>
              <a:rPr lang="en-US" sz="2000" dirty="0"/>
              <a:t>(RQ2)What were the pre- and post implementation outcomes at tier 1 as measured by student office discipline referrals (ODRs), annual event dropout rate, </a:t>
            </a:r>
            <a:r>
              <a:rPr lang="en-US" sz="2000" dirty="0" err="1"/>
              <a:t>out-of</a:t>
            </a:r>
            <a:r>
              <a:rPr lang="en-US" sz="2000" dirty="0"/>
              <a:t> school suspension rates, and in-school suspension rates? </a:t>
            </a:r>
          </a:p>
          <a:p>
            <a:r>
              <a:rPr lang="en-US" sz="2000" dirty="0"/>
              <a:t>(RQ3) What were the student outcomes pre- and post intervention for students who received tier 2 interventions as measured by ODRs, suspensions, and unexcused absences?</a:t>
            </a:r>
          </a:p>
          <a:p>
            <a:r>
              <a:rPr lang="en-US" sz="2000" dirty="0"/>
              <a:t>(RQ4) What were the student outcomes pre- and post intervention for students who received tier 3 interventions as measured by ODRs, suspensions, unexcused absences, credit hours earned, grade point average (GPA), and dropout?</a:t>
            </a:r>
          </a:p>
        </p:txBody>
      </p:sp>
    </p:spTree>
    <p:extLst>
      <p:ext uri="{BB962C8B-B14F-4D97-AF65-F5344CB8AC3E}">
        <p14:creationId xmlns:p14="http://schemas.microsoft.com/office/powerpoint/2010/main" val="10155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you think the relationship is between PBIS implementation and student engagement?</a:t>
            </a:r>
          </a:p>
        </p:txBody>
      </p:sp>
    </p:spTree>
    <p:extLst>
      <p:ext uri="{BB962C8B-B14F-4D97-AF65-F5344CB8AC3E}">
        <p14:creationId xmlns:p14="http://schemas.microsoft.com/office/powerpoint/2010/main" val="2685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Study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Enrollment 570 and 610</a:t>
            </a:r>
          </a:p>
          <a:p>
            <a:r>
              <a:rPr lang="en-US" dirty="0"/>
              <a:t> In 2006, the student population was 2.8% African American, 2.9% Hispanic, 2.6% Asian American, 0% American Indian/Alaskan, and 91% White (New Hampshire Department of Education, 2013).</a:t>
            </a:r>
          </a:p>
          <a:p>
            <a:r>
              <a:rPr lang="en-US" dirty="0"/>
              <a:t>Median income in the city was 20% lower than the New Hampshire average</a:t>
            </a:r>
          </a:p>
          <a:p>
            <a:r>
              <a:rPr lang="en-US" dirty="0"/>
              <a:t>The school’s special education rate was nearly 20%, far higher than the state average </a:t>
            </a:r>
          </a:p>
          <a:p>
            <a:r>
              <a:rPr lang="en-US" dirty="0"/>
              <a:t>The high school was failing the state’s benchmarks for adequate yearly progress (AYP) for dropout rates during the baseline year (New Hampshire Department of Education, 2006)</a:t>
            </a:r>
          </a:p>
        </p:txBody>
      </p:sp>
    </p:spTree>
    <p:extLst>
      <p:ext uri="{BB962C8B-B14F-4D97-AF65-F5344CB8AC3E}">
        <p14:creationId xmlns:p14="http://schemas.microsoft.com/office/powerpoint/2010/main" val="26120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(Tiers 1, 2 and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Tier 1</a:t>
            </a:r>
          </a:p>
          <a:p>
            <a:pPr lvl="1"/>
            <a:r>
              <a:rPr lang="en-US" dirty="0"/>
              <a:t>Fall 2006 overview with high school examples</a:t>
            </a:r>
          </a:p>
          <a:p>
            <a:pPr lvl="1"/>
            <a:r>
              <a:rPr lang="en-US" dirty="0"/>
              <a:t>Vote on adoption</a:t>
            </a:r>
          </a:p>
          <a:p>
            <a:pPr lvl="1"/>
            <a:r>
              <a:rPr lang="en-US" dirty="0"/>
              <a:t>Spring 2017</a:t>
            </a:r>
          </a:p>
          <a:p>
            <a:pPr lvl="2"/>
            <a:r>
              <a:rPr lang="en-US" dirty="0"/>
              <a:t>Establish team with clear roles and responsibilities</a:t>
            </a:r>
          </a:p>
          <a:p>
            <a:pPr lvl="2"/>
            <a:r>
              <a:rPr lang="en-US" dirty="0"/>
              <a:t>Established behavioral expectations</a:t>
            </a:r>
          </a:p>
          <a:p>
            <a:pPr lvl="2"/>
            <a:r>
              <a:rPr lang="en-US" dirty="0"/>
              <a:t>Training for staff</a:t>
            </a:r>
          </a:p>
          <a:p>
            <a:pPr lvl="2"/>
            <a:r>
              <a:rPr lang="en-US" dirty="0"/>
              <a:t>Created behavior response guidelines</a:t>
            </a:r>
          </a:p>
          <a:p>
            <a:pPr lvl="2"/>
            <a:r>
              <a:rPr lang="en-US" dirty="0"/>
              <a:t>Implemented SWIS</a:t>
            </a:r>
          </a:p>
          <a:p>
            <a:pPr lvl="1"/>
            <a:r>
              <a:rPr lang="en-US" dirty="0"/>
              <a:t>Spring 2008 first targeted schoolwide intervention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02"/>
            <a:ext cx="6347713" cy="1320800"/>
          </a:xfrm>
        </p:spPr>
        <p:txBody>
          <a:bodyPr/>
          <a:lstStyle/>
          <a:p>
            <a:r>
              <a:rPr lang="en-US" dirty="0"/>
              <a:t>Implementation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220414"/>
              </p:ext>
            </p:extLst>
          </p:nvPr>
        </p:nvGraphicFramePr>
        <p:xfrm>
          <a:off x="251520" y="650730"/>
          <a:ext cx="8676457" cy="58095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28331">
                  <a:extLst>
                    <a:ext uri="{9D8B030D-6E8A-4147-A177-3AD203B41FA5}">
                      <a16:colId xmlns:a16="http://schemas.microsoft.com/office/drawing/2014/main" val="149342630"/>
                    </a:ext>
                  </a:extLst>
                </a:gridCol>
                <a:gridCol w="712908">
                  <a:extLst>
                    <a:ext uri="{9D8B030D-6E8A-4147-A177-3AD203B41FA5}">
                      <a16:colId xmlns:a16="http://schemas.microsoft.com/office/drawing/2014/main" val="2867813345"/>
                    </a:ext>
                  </a:extLst>
                </a:gridCol>
                <a:gridCol w="1102130">
                  <a:extLst>
                    <a:ext uri="{9D8B030D-6E8A-4147-A177-3AD203B41FA5}">
                      <a16:colId xmlns:a16="http://schemas.microsoft.com/office/drawing/2014/main" val="4028205997"/>
                    </a:ext>
                  </a:extLst>
                </a:gridCol>
                <a:gridCol w="819221">
                  <a:extLst>
                    <a:ext uri="{9D8B030D-6E8A-4147-A177-3AD203B41FA5}">
                      <a16:colId xmlns:a16="http://schemas.microsoft.com/office/drawing/2014/main" val="309914683"/>
                    </a:ext>
                  </a:extLst>
                </a:gridCol>
                <a:gridCol w="959809">
                  <a:extLst>
                    <a:ext uri="{9D8B030D-6E8A-4147-A177-3AD203B41FA5}">
                      <a16:colId xmlns:a16="http://schemas.microsoft.com/office/drawing/2014/main" val="3172157635"/>
                    </a:ext>
                  </a:extLst>
                </a:gridCol>
                <a:gridCol w="758321">
                  <a:extLst>
                    <a:ext uri="{9D8B030D-6E8A-4147-A177-3AD203B41FA5}">
                      <a16:colId xmlns:a16="http://schemas.microsoft.com/office/drawing/2014/main" val="42012662"/>
                    </a:ext>
                  </a:extLst>
                </a:gridCol>
                <a:gridCol w="1161295">
                  <a:extLst>
                    <a:ext uri="{9D8B030D-6E8A-4147-A177-3AD203B41FA5}">
                      <a16:colId xmlns:a16="http://schemas.microsoft.com/office/drawing/2014/main" val="3381673453"/>
                    </a:ext>
                  </a:extLst>
                </a:gridCol>
                <a:gridCol w="1034442">
                  <a:extLst>
                    <a:ext uri="{9D8B030D-6E8A-4147-A177-3AD203B41FA5}">
                      <a16:colId xmlns:a16="http://schemas.microsoft.com/office/drawing/2014/main" val="1844103452"/>
                    </a:ext>
                  </a:extLst>
                </a:gridCol>
              </a:tblGrid>
              <a:tr h="647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2006-07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2007-08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Year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2008-09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2009-2010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2010-11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2011-12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Change Baseline to 2012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733290130"/>
                  </a:ext>
                </a:extLst>
              </a:tr>
              <a:tr h="64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Scores (Overall/Expectations Taught)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36/0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83/70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91/80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89/90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86/70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93/75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+10/5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6583486"/>
                  </a:ext>
                </a:extLst>
              </a:tr>
              <a:tr h="64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major ODRS/100 Students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3680948127"/>
                  </a:ext>
                </a:extLst>
              </a:tr>
              <a:tr h="869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In-School Suspensions/100 Students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29.89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49.83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36.86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50.86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+20.97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865545971"/>
                  </a:ext>
                </a:extLst>
              </a:tr>
              <a:tr h="869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Out-of-School Suspensions/100 Students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46.63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31.39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24.57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-22.06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746699627"/>
                  </a:ext>
                </a:extLst>
              </a:tr>
              <a:tr h="64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Annual Event Dropout Rate- Case School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.88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2409141365"/>
                  </a:ext>
                </a:extLst>
              </a:tr>
              <a:tr h="64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Annual Event Dropout Rate- State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.97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-1.24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64605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0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Zoom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Schoolwide</a:t>
            </a:r>
            <a:r>
              <a:rPr lang="en-US" dirty="0"/>
              <a:t> Outcomes:  ODRS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700808"/>
            <a:ext cx="8617378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493" y="5877272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AdvOT5fcf1b24"/>
              </a:rPr>
              <a:t>Office discipline referral per 100 students per month.</a:t>
            </a:r>
          </a:p>
          <a:p>
            <a:r>
              <a:rPr lang="en-US" sz="1400" dirty="0">
                <a:solidFill>
                  <a:srgbClr val="000000"/>
                </a:solidFill>
                <a:latin typeface="AdvOT5c7b8c86.I"/>
              </a:rPr>
              <a:t>Note</a:t>
            </a:r>
            <a:r>
              <a:rPr lang="en-US" sz="1400" dirty="0">
                <a:solidFill>
                  <a:srgbClr val="000000"/>
                </a:solidFill>
                <a:latin typeface="AdvOT5fcf1b24"/>
              </a:rPr>
              <a:t>. ODR = office discipline referral. Bimonthly ODR rates over time, showing significant</a:t>
            </a:r>
          </a:p>
          <a:p>
            <a:r>
              <a:rPr lang="en-US" sz="1400" dirty="0">
                <a:solidFill>
                  <a:srgbClr val="000000"/>
                </a:solidFill>
                <a:latin typeface="AdvOT5fcf1b24"/>
              </a:rPr>
              <a:t>reductions beginning in December 2008 (*z = 32.678, </a:t>
            </a:r>
            <a:r>
              <a:rPr lang="en-US" sz="1400" dirty="0">
                <a:solidFill>
                  <a:srgbClr val="000000"/>
                </a:solidFill>
                <a:latin typeface="AdvOT5c7b8c86.I"/>
              </a:rPr>
              <a:t>p </a:t>
            </a:r>
            <a:r>
              <a:rPr lang="en-US" sz="1400" dirty="0">
                <a:solidFill>
                  <a:srgbClr val="000000"/>
                </a:solidFill>
                <a:latin typeface="AdvOT5fcf1b24"/>
              </a:rPr>
              <a:t>.0003).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7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 Outcomes:  BSP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95872"/>
              </p:ext>
            </p:extLst>
          </p:nvPr>
        </p:nvGraphicFramePr>
        <p:xfrm>
          <a:off x="609596" y="1196750"/>
          <a:ext cx="7490795" cy="497983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98159">
                  <a:extLst>
                    <a:ext uri="{9D8B030D-6E8A-4147-A177-3AD203B41FA5}">
                      <a16:colId xmlns:a16="http://schemas.microsoft.com/office/drawing/2014/main" val="248299514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3572248400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1329767056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3911335378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129283774"/>
                    </a:ext>
                  </a:extLst>
                </a:gridCol>
              </a:tblGrid>
              <a:tr h="418059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Outcomes of Students with Behavior Support Plans Over Four Semesters (n=18)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08964"/>
                  </a:ext>
                </a:extLst>
              </a:tr>
              <a:tr h="1024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Outcome Variables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Baseline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Time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Time 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Time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6580229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Credits Earned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668198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ODRs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0.67**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0.56**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905621"/>
                  </a:ext>
                </a:extLst>
              </a:tr>
              <a:tr h="1024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Unexcused Absences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913355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675736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86646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1438" y="6021288"/>
            <a:ext cx="104782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**Significant change in means from baseline: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.01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50" y="293489"/>
            <a:ext cx="6347713" cy="1320800"/>
          </a:xfrm>
        </p:spPr>
        <p:txBody>
          <a:bodyPr/>
          <a:lstStyle/>
          <a:p>
            <a:r>
              <a:rPr lang="en-US" dirty="0"/>
              <a:t>Tier 2 Outcomes: Check In Check Out (CICO)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921026"/>
              </p:ext>
            </p:extLst>
          </p:nvPr>
        </p:nvGraphicFramePr>
        <p:xfrm>
          <a:off x="609598" y="1628803"/>
          <a:ext cx="7778826" cy="470874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193196">
                  <a:extLst>
                    <a:ext uri="{9D8B030D-6E8A-4147-A177-3AD203B41FA5}">
                      <a16:colId xmlns:a16="http://schemas.microsoft.com/office/drawing/2014/main" val="3828467165"/>
                    </a:ext>
                  </a:extLst>
                </a:gridCol>
                <a:gridCol w="939041">
                  <a:extLst>
                    <a:ext uri="{9D8B030D-6E8A-4147-A177-3AD203B41FA5}">
                      <a16:colId xmlns:a16="http://schemas.microsoft.com/office/drawing/2014/main" val="1298838962"/>
                    </a:ext>
                  </a:extLst>
                </a:gridCol>
                <a:gridCol w="1548563">
                  <a:extLst>
                    <a:ext uri="{9D8B030D-6E8A-4147-A177-3AD203B41FA5}">
                      <a16:colId xmlns:a16="http://schemas.microsoft.com/office/drawing/2014/main" val="4041983768"/>
                    </a:ext>
                  </a:extLst>
                </a:gridCol>
                <a:gridCol w="1548563">
                  <a:extLst>
                    <a:ext uri="{9D8B030D-6E8A-4147-A177-3AD203B41FA5}">
                      <a16:colId xmlns:a16="http://schemas.microsoft.com/office/drawing/2014/main" val="3039881911"/>
                    </a:ext>
                  </a:extLst>
                </a:gridCol>
                <a:gridCol w="1549463">
                  <a:extLst>
                    <a:ext uri="{9D8B030D-6E8A-4147-A177-3AD203B41FA5}">
                      <a16:colId xmlns:a16="http://schemas.microsoft.com/office/drawing/2014/main" val="3986674539"/>
                    </a:ext>
                  </a:extLst>
                </a:gridCol>
              </a:tblGrid>
              <a:tr h="75335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Outcomes of Students in Check In/Check Out Over Four Semesters (n=13)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90476"/>
                  </a:ext>
                </a:extLst>
              </a:tr>
              <a:tr h="65849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Outcome Variables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Baseline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Time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Time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Time 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715534"/>
                  </a:ext>
                </a:extLst>
              </a:tr>
              <a:tr h="50557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Credits Earned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087483"/>
                  </a:ext>
                </a:extLst>
              </a:tr>
              <a:tr h="50557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ODRs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451020"/>
                  </a:ext>
                </a:extLst>
              </a:tr>
              <a:tr h="110233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Unexcused Absences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3.85*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3.91*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2.45*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47657"/>
                  </a:ext>
                </a:extLst>
              </a:tr>
              <a:tr h="50557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668874"/>
                  </a:ext>
                </a:extLst>
              </a:tr>
              <a:tr h="50557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0624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32601"/>
            <a:ext cx="108062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950" y="6309320"/>
            <a:ext cx="608166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*Significant change in means from baseline: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&lt; .05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3 Outcomes: RENEW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08955"/>
              </p:ext>
            </p:extLst>
          </p:nvPr>
        </p:nvGraphicFramePr>
        <p:xfrm>
          <a:off x="609599" y="1270000"/>
          <a:ext cx="7706816" cy="518333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81588">
                  <a:extLst>
                    <a:ext uri="{9D8B030D-6E8A-4147-A177-3AD203B41FA5}">
                      <a16:colId xmlns:a16="http://schemas.microsoft.com/office/drawing/2014/main" val="2515258377"/>
                    </a:ext>
                  </a:extLst>
                </a:gridCol>
                <a:gridCol w="1521082">
                  <a:extLst>
                    <a:ext uri="{9D8B030D-6E8A-4147-A177-3AD203B41FA5}">
                      <a16:colId xmlns:a16="http://schemas.microsoft.com/office/drawing/2014/main" val="1648076013"/>
                    </a:ext>
                  </a:extLst>
                </a:gridCol>
                <a:gridCol w="1267569">
                  <a:extLst>
                    <a:ext uri="{9D8B030D-6E8A-4147-A177-3AD203B41FA5}">
                      <a16:colId xmlns:a16="http://schemas.microsoft.com/office/drawing/2014/main" val="3469823898"/>
                    </a:ext>
                  </a:extLst>
                </a:gridCol>
                <a:gridCol w="1436577">
                  <a:extLst>
                    <a:ext uri="{9D8B030D-6E8A-4147-A177-3AD203B41FA5}">
                      <a16:colId xmlns:a16="http://schemas.microsoft.com/office/drawing/2014/main" val="3341375976"/>
                    </a:ext>
                  </a:extLst>
                </a:gridCol>
              </a:tblGrid>
              <a:tr h="645248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Outcomes of Students in RENEW (n=25)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620000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Outcome Variable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Baseline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8360097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ODRs/Semester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5.64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740812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ISS/Semester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.88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131356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OSS/Semester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.64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800935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Credits Earned/Semester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969336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Absences/Semester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20.38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15.04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866195"/>
                  </a:ext>
                </a:extLst>
              </a:tr>
              <a:tr h="4954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Unexcused Absences/Semester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15.44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15.52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352764"/>
                  </a:ext>
                </a:extLst>
              </a:tr>
              <a:tr h="6976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GPA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.84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1.14*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857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6304368"/>
            <a:ext cx="599638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*Significant difference in means from baseline: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&lt;.05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931363" y="34991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973838" y="46137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973838" y="5287952"/>
            <a:ext cx="484632" cy="56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463929" y="5931807"/>
            <a:ext cx="739597" cy="6524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Discussion- from the 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National TA Center High School Workgroup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Jessica Swain-</a:t>
            </a:r>
            <a:r>
              <a:rPr lang="en-US" dirty="0" err="1"/>
              <a:t>Bradway</a:t>
            </a:r>
            <a:endParaRPr lang="en-US" dirty="0"/>
          </a:p>
          <a:p>
            <a:r>
              <a:rPr lang="en-US" dirty="0"/>
              <a:t>Brigid Flannery</a:t>
            </a:r>
          </a:p>
          <a:p>
            <a:r>
              <a:rPr lang="en-US" dirty="0"/>
              <a:t>Jennifer Freeman</a:t>
            </a:r>
          </a:p>
          <a:p>
            <a:r>
              <a:rPr lang="en-US" dirty="0"/>
              <a:t>Stephanie Martinez- </a:t>
            </a:r>
            <a:r>
              <a:rPr lang="en-US" dirty="0" smtClean="0"/>
              <a:t>USF</a:t>
            </a:r>
          </a:p>
          <a:p>
            <a:r>
              <a:rPr lang="en-US" dirty="0" smtClean="0"/>
              <a:t>Patti Hershfeldt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88640"/>
            <a:ext cx="8712968" cy="63367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Calls &amp;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December 6, 2018</a:t>
            </a:r>
          </a:p>
          <a:p>
            <a:r>
              <a:rPr lang="da-DK" sz="2800" dirty="0"/>
              <a:t>APBS in Washington DC  February 23, 2019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Items for Next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and Career Readiness skills and aligning with </a:t>
            </a:r>
            <a:r>
              <a:rPr lang="en-US" dirty="0" err="1" smtClean="0"/>
              <a:t>schoolwide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BIS</a:t>
            </a:r>
          </a:p>
          <a:p>
            <a:r>
              <a:rPr lang="en-US" dirty="0" smtClean="0"/>
              <a:t>More family involvement at the secondary level –</a:t>
            </a:r>
          </a:p>
          <a:p>
            <a:r>
              <a:rPr lang="en-US" dirty="0" smtClean="0"/>
              <a:t>Alignment and initiative fatigue---</a:t>
            </a:r>
          </a:p>
          <a:p>
            <a:r>
              <a:rPr lang="en-US" dirty="0" smtClean="0"/>
              <a:t>Blending or aligning SEL and PBIS</a:t>
            </a:r>
          </a:p>
          <a:p>
            <a:r>
              <a:rPr lang="en-US" dirty="0" smtClean="0"/>
              <a:t>MTSS academic and behavior</a:t>
            </a:r>
          </a:p>
          <a:p>
            <a:r>
              <a:rPr lang="en-US" dirty="0" smtClean="0"/>
              <a:t>Large high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2348880"/>
            <a:ext cx="6768753" cy="36924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Evaluate our </a:t>
            </a:r>
            <a:r>
              <a:rPr lang="en-US" sz="2800" dirty="0" err="1"/>
              <a:t>CoP</a:t>
            </a:r>
            <a:r>
              <a:rPr lang="en-US" sz="2800" dirty="0"/>
              <a:t> meeting</a:t>
            </a:r>
          </a:p>
          <a:p>
            <a:r>
              <a:rPr lang="en-US" sz="2800" dirty="0"/>
              <a:t>Next CoP call is December, 6, 2018</a:t>
            </a:r>
          </a:p>
          <a:p>
            <a:pPr marL="0" indent="0">
              <a:buNone/>
            </a:pPr>
            <a:r>
              <a:rPr lang="en-US" sz="2800" dirty="0"/>
              <a:t>  12 noon- 1:30 pm est.</a:t>
            </a:r>
          </a:p>
          <a:p>
            <a:r>
              <a:rPr lang="en-US" sz="2800" dirty="0"/>
              <a:t>Contact us:</a:t>
            </a:r>
          </a:p>
          <a:p>
            <a:pPr lvl="1"/>
            <a:r>
              <a:rPr lang="en-US" sz="2800" dirty="0">
                <a:hlinkClick r:id="rId3"/>
              </a:rPr>
              <a:t>Joanne.malloy@unh.edu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Kathryn.Francoeur@unh.edu</a:t>
            </a:r>
            <a:endParaRPr lang="en-US" sz="2800" dirty="0"/>
          </a:p>
          <a:p>
            <a:pPr lvl="1"/>
            <a:r>
              <a:rPr lang="en-US" sz="2800" dirty="0"/>
              <a:t>Hbohano@luc.edu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4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768752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National CoP in Secondary Leadership:  Mission, Norms and Communities of Practice (15 minutes) </a:t>
            </a:r>
          </a:p>
          <a:p>
            <a:pPr lvl="0"/>
            <a:r>
              <a:rPr lang="en-US" sz="2400" dirty="0"/>
              <a:t>High School Case Study</a:t>
            </a:r>
          </a:p>
          <a:p>
            <a:pPr lvl="1"/>
            <a:r>
              <a:rPr lang="en-US" sz="2200" dirty="0"/>
              <a:t>Dropout Prevention project</a:t>
            </a:r>
          </a:p>
          <a:p>
            <a:pPr lvl="1"/>
            <a:r>
              <a:rPr lang="en-US" sz="2200" dirty="0"/>
              <a:t>Description of School</a:t>
            </a:r>
          </a:p>
          <a:p>
            <a:pPr lvl="1"/>
            <a:r>
              <a:rPr lang="en-US" sz="2200" dirty="0"/>
              <a:t>Tier 1</a:t>
            </a:r>
          </a:p>
          <a:p>
            <a:pPr lvl="1"/>
            <a:r>
              <a:rPr lang="en-US" sz="2200" dirty="0"/>
              <a:t>Tier 2</a:t>
            </a:r>
          </a:p>
          <a:p>
            <a:pPr lvl="1"/>
            <a:r>
              <a:rPr lang="en-US" sz="2200" dirty="0"/>
              <a:t>Tier 3</a:t>
            </a:r>
          </a:p>
          <a:p>
            <a:pPr lvl="1"/>
            <a:r>
              <a:rPr lang="en-US" sz="2200" dirty="0"/>
              <a:t>Discussion</a:t>
            </a:r>
          </a:p>
          <a:p>
            <a:r>
              <a:rPr lang="en-US" sz="2400" dirty="0"/>
              <a:t>Next Secondary Leadership Academy call- Agenda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28800"/>
            <a:ext cx="7274769" cy="441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Susan Barrett, Sheppard Pratt Health Systems and the National PBIS Center</a:t>
            </a:r>
          </a:p>
          <a:p>
            <a:r>
              <a:rPr lang="en-US" dirty="0"/>
              <a:t>Jennifer Freeman, Center for Behavioral Education &amp; Research at the University of Connecticut </a:t>
            </a:r>
          </a:p>
          <a:p>
            <a:r>
              <a:rPr lang="en-US" dirty="0"/>
              <a:t>Brigid Flannery, College of Education at the University of Oregon</a:t>
            </a:r>
          </a:p>
          <a:p>
            <a:r>
              <a:rPr lang="en-US" dirty="0"/>
              <a:t>Steve Goodman, Michigan's Integrated Behavior and Learning Support Initiative (MIBLSI)</a:t>
            </a:r>
          </a:p>
          <a:p>
            <a:r>
              <a:rPr lang="en-US" dirty="0"/>
              <a:t>Patti Hershfeldt, Sheppard Pratt Health Systems and National PBIS Center</a:t>
            </a:r>
          </a:p>
          <a:p>
            <a:r>
              <a:rPr lang="en-US" dirty="0"/>
              <a:t>JoAnne Malloy &amp; Kathy Francoeur, University of  New Hampshire</a:t>
            </a:r>
          </a:p>
          <a:p>
            <a:r>
              <a:rPr lang="en-US" dirty="0"/>
              <a:t>Kent McIntosh, College of Education at the University of Oregon</a:t>
            </a:r>
          </a:p>
          <a:p>
            <a:r>
              <a:rPr lang="en-US" dirty="0"/>
              <a:t>Jessica Swain-</a:t>
            </a:r>
            <a:r>
              <a:rPr lang="en-US" dirty="0" err="1"/>
              <a:t>Bradway</a:t>
            </a:r>
            <a:r>
              <a:rPr lang="en-US" dirty="0"/>
              <a:t>, Midwest PBIS Network</a:t>
            </a:r>
          </a:p>
          <a:p>
            <a:r>
              <a:rPr lang="en-US" dirty="0"/>
              <a:t>Hank Bohanon, Loyola University of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170080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Introduction: Community </a:t>
            </a:r>
            <a:b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www.ideapartnership.org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44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5634626" cy="4202224"/>
          </a:xfrm>
        </p:spPr>
        <p:txBody>
          <a:bodyPr/>
          <a:lstStyle/>
          <a:p>
            <a:pPr marL="42863" indent="-42863">
              <a:buNone/>
            </a:pPr>
            <a:r>
              <a:rPr lang="en-US" altLang="en-US" dirty="0"/>
              <a:t>‘</a:t>
            </a:r>
            <a:r>
              <a:rPr lang="en-US" altLang="en-US" sz="2800" dirty="0"/>
              <a:t>Communities of practice are groups of people who share information, insight, experience and tools about an area of common interest.’</a:t>
            </a:r>
          </a:p>
          <a:p>
            <a:pPr marL="42863" indent="-42863">
              <a:buNone/>
            </a:pPr>
            <a:r>
              <a:rPr lang="en-US" altLang="en-US" i="1" dirty="0"/>
              <a:t>					</a:t>
            </a:r>
          </a:p>
          <a:p>
            <a:pPr marL="42863" indent="-42863">
              <a:buNone/>
            </a:pPr>
            <a:r>
              <a:rPr lang="en-US" altLang="en-US" b="1" i="1" dirty="0"/>
              <a:t>Etienne Wenger</a:t>
            </a:r>
            <a:r>
              <a:rPr lang="en-US" altLang="en-US" dirty="0"/>
              <a:t> </a:t>
            </a:r>
          </a:p>
        </p:txBody>
      </p:sp>
      <p:pic>
        <p:nvPicPr>
          <p:cNvPr id="1026" name="Picture 2" descr="Image result for images for communities of prac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1248"/>
            <a:ext cx="233362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764704"/>
            <a:ext cx="5829300" cy="6286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establish a CoP?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1457325" y="2000250"/>
            <a:ext cx="6229350" cy="30861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A mechanism to promote rapid sharing of knowledge and expertise across diverse interest groups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Provides a forum to explore and test ideas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Opportunity  to generate new knowledge and practice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Is responsive to emerging issues, complex problems, and opportunities</a:t>
            </a:r>
            <a:r>
              <a:rPr lang="en-US" altLang="en-US" b="1" dirty="0"/>
              <a:t> </a:t>
            </a:r>
          </a:p>
          <a:p>
            <a:pPr>
              <a:spcBef>
                <a:spcPct val="0"/>
              </a:spcBef>
            </a:pPr>
            <a:endParaRPr lang="en-US" altLang="en-US" b="1" dirty="0"/>
          </a:p>
          <a:p>
            <a:pPr>
              <a:spcBef>
                <a:spcPct val="0"/>
              </a:spcBef>
            </a:pPr>
            <a:endParaRPr lang="en-US" altLang="en-US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*(Cashman, Linehan, Purcell, Rosser, Schultz, &amp; </a:t>
            </a:r>
            <a:r>
              <a:rPr lang="en-US" dirty="0" err="1"/>
              <a:t>Skalski</a:t>
            </a:r>
            <a:r>
              <a:rPr lang="en-US" dirty="0"/>
              <a:t>, 2014)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8842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at the heart of it all?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2619375" y="3476625"/>
            <a:ext cx="5341776" cy="2800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2050" name="Picture 2" descr="Image result for images for communities of prac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9" y="1529087"/>
            <a:ext cx="7479569" cy="49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84858"/>
            <a:ext cx="6347713" cy="1320800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Participation</a:t>
            </a:r>
          </a:p>
        </p:txBody>
      </p:sp>
      <p:pic>
        <p:nvPicPr>
          <p:cNvPr id="3076" name="Picture 4" descr="Image result for images for communities of practi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" y="980728"/>
            <a:ext cx="86499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55F0-8A6C-4A5B-A395-AB72E1375FA0}" type="datetime1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E47B-4FC6-4104-B1D0-7FC471F5C5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UBC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00CC"/>
      </a:accent1>
      <a:accent2>
        <a:srgbClr val="BD9935"/>
      </a:accent2>
      <a:accent3>
        <a:srgbClr val="FFFFFF"/>
      </a:accent3>
      <a:accent4>
        <a:srgbClr val="000000"/>
      </a:accent4>
      <a:accent5>
        <a:srgbClr val="AAAAE2"/>
      </a:accent5>
      <a:accent6>
        <a:srgbClr val="AB8A2F"/>
      </a:accent6>
      <a:hlink>
        <a:srgbClr val="0033CC"/>
      </a:hlink>
      <a:folHlink>
        <a:srgbClr val="0000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33CC"/>
        </a:lt2>
        <a:accent1>
          <a:srgbClr val="FFFF99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8AE7"/>
        </a:accent6>
        <a:hlink>
          <a:srgbClr val="0033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24738</TotalTime>
  <Words>1366</Words>
  <Application>Microsoft Office PowerPoint</Application>
  <PresentationFormat>On-screen Show (4:3)</PresentationFormat>
  <Paragraphs>383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AdvOT5c7b8c86.I</vt:lpstr>
      <vt:lpstr>AdvOT5fcf1b24</vt:lpstr>
      <vt:lpstr>Arial</vt:lpstr>
      <vt:lpstr>Arial Black</vt:lpstr>
      <vt:lpstr>Calibri</vt:lpstr>
      <vt:lpstr>Palatino</vt:lpstr>
      <vt:lpstr>Times</vt:lpstr>
      <vt:lpstr>Times New Roman</vt:lpstr>
      <vt:lpstr>Trebuchet MS</vt:lpstr>
      <vt:lpstr>Wingdings</vt:lpstr>
      <vt:lpstr>Wingdings 3</vt:lpstr>
      <vt:lpstr>UBC</vt:lpstr>
      <vt:lpstr>1_UBC</vt:lpstr>
      <vt:lpstr>4_UBC</vt:lpstr>
      <vt:lpstr>5_UBC</vt:lpstr>
      <vt:lpstr>6_UBC</vt:lpstr>
      <vt:lpstr>2_Pixel</vt:lpstr>
      <vt:lpstr>3_Pixel</vt:lpstr>
      <vt:lpstr>9_UBC</vt:lpstr>
      <vt:lpstr>11_UBC</vt:lpstr>
      <vt:lpstr>Facet</vt:lpstr>
      <vt:lpstr>   National PBIS Leadership Community of Practice for Secondary Schools APBS High School Network</vt:lpstr>
      <vt:lpstr>How to use the Zoom platform</vt:lpstr>
      <vt:lpstr>Agenda</vt:lpstr>
      <vt:lpstr>Acknowledgements</vt:lpstr>
      <vt:lpstr>Introduction: Community  of Practice</vt:lpstr>
      <vt:lpstr>PowerPoint Presentation</vt:lpstr>
      <vt:lpstr>Why establish a CoP?</vt:lpstr>
      <vt:lpstr>What is at the heart of it all?</vt:lpstr>
      <vt:lpstr>Participation</vt:lpstr>
      <vt:lpstr>Objectives of Our Secondary Leadership Academy</vt:lpstr>
      <vt:lpstr>Major Themes of Our CoP</vt:lpstr>
      <vt:lpstr>High School Case Study</vt:lpstr>
      <vt:lpstr>Small NH High School</vt:lpstr>
      <vt:lpstr>APEX Project Model</vt:lpstr>
      <vt:lpstr>Research Questions</vt:lpstr>
      <vt:lpstr>Discussion</vt:lpstr>
      <vt:lpstr>The Case Study School</vt:lpstr>
      <vt:lpstr>Implementation (Tiers 1, 2 and 3)</vt:lpstr>
      <vt:lpstr>Implementation Data</vt:lpstr>
      <vt:lpstr>Schoolwide Outcomes:  ODRS</vt:lpstr>
      <vt:lpstr>Tier 2 Outcomes:  BSP</vt:lpstr>
      <vt:lpstr>Tier 2 Outcomes: Check In Check Out (CICO)</vt:lpstr>
      <vt:lpstr>Tier 3 Outcomes: RENEW</vt:lpstr>
      <vt:lpstr>Summary and Discussion- from the chat</vt:lpstr>
      <vt:lpstr>PBIS National TA Center High School Workgroup</vt:lpstr>
      <vt:lpstr>PowerPoint Presentation</vt:lpstr>
      <vt:lpstr>Future Calls &amp; Meetings</vt:lpstr>
      <vt:lpstr>Agenda Items for Next Meeting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WARNING!</dc:title>
  <dc:creator>Kent McIntosh</dc:creator>
  <cp:lastModifiedBy>Malloy, JoAnne</cp:lastModifiedBy>
  <cp:revision>975</cp:revision>
  <cp:lastPrinted>2018-09-06T14:48:02Z</cp:lastPrinted>
  <dcterms:created xsi:type="dcterms:W3CDTF">2006-09-04T16:40:00Z</dcterms:created>
  <dcterms:modified xsi:type="dcterms:W3CDTF">2018-09-06T17:22:23Z</dcterms:modified>
</cp:coreProperties>
</file>