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054D5-2CE2-BE41-B7BB-4966DCA7B597}" v="1" dt="2019-10-25T20:41:23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hanon, Hank" userId="186dc7a1-2bf7-40b6-9e7e-ff892a86f711" providerId="ADAL" clId="{365054D5-2CE2-BE41-B7BB-4966DCA7B597}"/>
    <pc:docChg chg="modSld">
      <pc:chgData name="Bohanon, Hank" userId="186dc7a1-2bf7-40b6-9e7e-ff892a86f711" providerId="ADAL" clId="{365054D5-2CE2-BE41-B7BB-4966DCA7B597}" dt="2019-10-25T20:41:31.280" v="26" actId="20577"/>
      <pc:docMkLst>
        <pc:docMk/>
      </pc:docMkLst>
      <pc:sldChg chg="modSp">
        <pc:chgData name="Bohanon, Hank" userId="186dc7a1-2bf7-40b6-9e7e-ff892a86f711" providerId="ADAL" clId="{365054D5-2CE2-BE41-B7BB-4966DCA7B597}" dt="2019-10-25T20:39:40.152" v="21" actId="20577"/>
        <pc:sldMkLst>
          <pc:docMk/>
          <pc:sldMk cId="3639949713" sldId="262"/>
        </pc:sldMkLst>
        <pc:spChg chg="mod">
          <ac:chgData name="Bohanon, Hank" userId="186dc7a1-2bf7-40b6-9e7e-ff892a86f711" providerId="ADAL" clId="{365054D5-2CE2-BE41-B7BB-4966DCA7B597}" dt="2019-10-25T20:39:40.152" v="21" actId="20577"/>
          <ac:spMkLst>
            <pc:docMk/>
            <pc:sldMk cId="3639949713" sldId="262"/>
            <ac:spMk id="41985" creationId="{7EBDC423-C8DA-CD40-91E7-7714ED310D17}"/>
          </ac:spMkLst>
        </pc:spChg>
      </pc:sldChg>
      <pc:sldChg chg="modSp">
        <pc:chgData name="Bohanon, Hank" userId="186dc7a1-2bf7-40b6-9e7e-ff892a86f711" providerId="ADAL" clId="{365054D5-2CE2-BE41-B7BB-4966DCA7B597}" dt="2019-10-25T20:41:31.280" v="26" actId="20577"/>
        <pc:sldMkLst>
          <pc:docMk/>
          <pc:sldMk cId="3124681770" sldId="266"/>
        </pc:sldMkLst>
        <pc:spChg chg="mod">
          <ac:chgData name="Bohanon, Hank" userId="186dc7a1-2bf7-40b6-9e7e-ff892a86f711" providerId="ADAL" clId="{365054D5-2CE2-BE41-B7BB-4966DCA7B597}" dt="2019-10-25T20:41:31.280" v="26" actId="20577"/>
          <ac:spMkLst>
            <pc:docMk/>
            <pc:sldMk cId="3124681770" sldId="266"/>
            <ac:spMk id="2" creationId="{00000000-0000-0000-0000-000000000000}"/>
          </ac:spMkLst>
        </pc:spChg>
        <pc:spChg chg="mod">
          <ac:chgData name="Bohanon, Hank" userId="186dc7a1-2bf7-40b6-9e7e-ff892a86f711" providerId="ADAL" clId="{365054D5-2CE2-BE41-B7BB-4966DCA7B597}" dt="2019-10-25T20:41:23.555" v="25" actId="20577"/>
          <ac:spMkLst>
            <pc:docMk/>
            <pc:sldMk cId="3124681770" sldId="266"/>
            <ac:spMk id="7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60E90-0733-4E43-9AA2-C4A807D8BC9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D3658-E1F2-4512-A161-D86991F6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7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5499A0-2D07-4F0F-87A6-C6B53A240A76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You may have a large copy of this in your handouts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err="1">
                <a:latin typeface="Arial" charset="0"/>
              </a:rPr>
              <a:t>tatoo</a:t>
            </a:r>
            <a:r>
              <a:rPr lang="en-US" dirty="0">
                <a:latin typeface="Arial" charset="0"/>
              </a:rPr>
              <a:t>..it is washable (just kidding)..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Example –</a:t>
            </a:r>
          </a:p>
          <a:p>
            <a:pPr eaLnBrk="1" hangingPunct="1"/>
            <a:r>
              <a:rPr lang="en-US" dirty="0">
                <a:latin typeface="Arial" charset="0"/>
              </a:rPr>
              <a:t>SW – Respect – Response Be kind – show poster ahead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Secondary – student could not write very well – even when given </a:t>
            </a:r>
            <a:r>
              <a:rPr lang="en-US" dirty="0" err="1">
                <a:latin typeface="Arial" charset="0"/>
              </a:rPr>
              <a:t>coke..skill</a:t>
            </a:r>
            <a:r>
              <a:rPr lang="en-US" dirty="0">
                <a:latin typeface="Arial" charset="0"/>
              </a:rPr>
              <a:t> deficit – then accommodate with writing prompt and remediate – teach skills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Tertiary – attention – personal greetings at the door and pre-correction was enough</a:t>
            </a:r>
          </a:p>
        </p:txBody>
      </p:sp>
    </p:spTree>
    <p:extLst>
      <p:ext uri="{BB962C8B-B14F-4D97-AF65-F5344CB8AC3E}">
        <p14:creationId xmlns:p14="http://schemas.microsoft.com/office/powerpoint/2010/main" val="153337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6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3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8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7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4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885D-CC52-41CF-8B75-725BE0349676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95D9-1D8B-46A8-A558-2D333958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kbohanon.net/" TargetMode="External"/><Relationship Id="rId2" Type="http://schemas.openxmlformats.org/officeDocument/2006/relationships/hyperlink" Target="mailto:hbohano@luc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goodman@miblsimtss.org" TargetMode="External"/><Relationship Id="rId4" Type="http://schemas.openxmlformats.org/officeDocument/2006/relationships/hyperlink" Target="https://miblsi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irn.fpg.unc.edu/resources/district-capacity-assessment-dc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mmons.luc.edu/education_facpubs/116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387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Multi-Tiered Systems of Supports (MTSS) and Improvement Efforts in Secondary School Settings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6289" y="2601119"/>
            <a:ext cx="6858000" cy="1655762"/>
          </a:xfrm>
        </p:spPr>
        <p:txBody>
          <a:bodyPr>
            <a:noAutofit/>
          </a:bodyPr>
          <a:lstStyle/>
          <a:p>
            <a:r>
              <a:rPr lang="en-US" sz="2200" dirty="0"/>
              <a:t>Hank </a:t>
            </a:r>
            <a:r>
              <a:rPr lang="en-US" sz="2200" dirty="0" err="1"/>
              <a:t>Bohanon</a:t>
            </a:r>
            <a:endParaRPr lang="en-US" sz="2200" dirty="0"/>
          </a:p>
          <a:p>
            <a:r>
              <a:rPr lang="en-US" sz="2200" dirty="0"/>
              <a:t>Loyola University of Chicago</a:t>
            </a:r>
          </a:p>
          <a:p>
            <a:r>
              <a:rPr lang="en-US" sz="2200" dirty="0">
                <a:hlinkClick r:id="rId2"/>
              </a:rPr>
              <a:t>hbohano@luc.edu</a:t>
            </a:r>
            <a:endParaRPr lang="en-US" sz="2200" dirty="0"/>
          </a:p>
          <a:p>
            <a:r>
              <a:rPr lang="en-US" sz="2200" dirty="0"/>
              <a:t>	</a:t>
            </a:r>
            <a:r>
              <a:rPr lang="en-US" sz="2200" dirty="0">
                <a:hlinkClick r:id="rId3"/>
              </a:rPr>
              <a:t>http://www.hankbohanon.net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Steve Goodman</a:t>
            </a:r>
          </a:p>
          <a:p>
            <a:r>
              <a:rPr lang="en-US" sz="2200" dirty="0"/>
              <a:t>Michigan’s Integrated Behavior and Learning Initiative</a:t>
            </a:r>
          </a:p>
          <a:p>
            <a:r>
              <a:rPr lang="en-US" sz="2200" dirty="0">
                <a:hlinkClick r:id="rId4"/>
              </a:rPr>
              <a:t>https://miblsi.org/</a:t>
            </a:r>
            <a:r>
              <a:rPr lang="en-US" sz="2200" dirty="0"/>
              <a:t> </a:t>
            </a:r>
          </a:p>
          <a:p>
            <a:r>
              <a:rPr lang="en-US" sz="2200" dirty="0">
                <a:hlinkClick r:id="rId5"/>
              </a:rPr>
              <a:t>sgoodman@miblsimtss.org</a:t>
            </a:r>
            <a:r>
              <a:rPr lang="en-US" sz="22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97498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810000" y="2287588"/>
            <a:ext cx="534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1-5%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4876800" y="2287588"/>
            <a:ext cx="534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1-5%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429000" y="30495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5-10%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5105400" y="30495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5-10%</a:t>
            </a: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2819400" y="4662488"/>
            <a:ext cx="747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80-90%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5700713" y="4584700"/>
            <a:ext cx="747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80-90%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1905000"/>
            <a:ext cx="3352800" cy="539750"/>
            <a:chOff x="192" y="1297"/>
            <a:chExt cx="2112" cy="239"/>
          </a:xfrm>
        </p:grpSpPr>
        <p:sp>
          <p:nvSpPr>
            <p:cNvPr id="1054" name="Text Box 9"/>
            <p:cNvSpPr txBox="1">
              <a:spLocks noChangeArrowheads="1"/>
            </p:cNvSpPr>
            <p:nvPr/>
          </p:nvSpPr>
          <p:spPr bwMode="auto">
            <a:xfrm>
              <a:off x="192" y="1297"/>
              <a:ext cx="1741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Tertiary Interventions/Tier 3:</a:t>
              </a:r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Dig deeper – why?</a:t>
              </a:r>
            </a:p>
          </p:txBody>
        </p:sp>
        <p:sp>
          <p:nvSpPr>
            <p:cNvPr id="1055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84813" y="2057401"/>
            <a:ext cx="3287712" cy="1169988"/>
            <a:chOff x="3455" y="1296"/>
            <a:chExt cx="2071" cy="737"/>
          </a:xfrm>
        </p:grpSpPr>
        <p:sp>
          <p:nvSpPr>
            <p:cNvPr id="1052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053" name="Text Box 13"/>
            <p:cNvSpPr txBox="1">
              <a:spLocks noChangeArrowheads="1"/>
            </p:cNvSpPr>
            <p:nvPr/>
          </p:nvSpPr>
          <p:spPr bwMode="auto">
            <a:xfrm>
              <a:off x="3840" y="1296"/>
              <a:ext cx="168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Tertiary Intervention/Tier 3: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Ask questions, 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Teach what works better 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Cholesterol drugs</a:t>
              </a: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2952750"/>
            <a:ext cx="2971800" cy="523875"/>
            <a:chOff x="192" y="1876"/>
            <a:chExt cx="1872" cy="154"/>
          </a:xfrm>
        </p:grpSpPr>
        <p:sp>
          <p:nvSpPr>
            <p:cNvPr id="1050" name="Text Box 15"/>
            <p:cNvSpPr txBox="1">
              <a:spLocks noChangeArrowheads="1"/>
            </p:cNvSpPr>
            <p:nvPr/>
          </p:nvSpPr>
          <p:spPr bwMode="auto">
            <a:xfrm>
              <a:off x="192" y="1876"/>
              <a:ext cx="18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Secondary Interventions/Tier 2:</a:t>
              </a:r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Can’t do/won’t do</a:t>
              </a:r>
            </a:p>
          </p:txBody>
        </p:sp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46738" y="3092450"/>
            <a:ext cx="3467100" cy="1384300"/>
            <a:chOff x="3749" y="1853"/>
            <a:chExt cx="2184" cy="872"/>
          </a:xfrm>
        </p:grpSpPr>
        <p:sp>
          <p:nvSpPr>
            <p:cNvPr id="1048" name="Text Box 18"/>
            <p:cNvSpPr txBox="1">
              <a:spLocks noChangeArrowheads="1"/>
            </p:cNvSpPr>
            <p:nvPr/>
          </p:nvSpPr>
          <p:spPr bwMode="auto">
            <a:xfrm>
              <a:off x="4085" y="1853"/>
              <a:ext cx="1848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Secondary Interventions/Tier 2:</a:t>
              </a:r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Coke test analogy..</a:t>
              </a: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	Over 50 Daily Aspirin</a:t>
              </a: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 rot="10739161">
              <a:off x="3749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52400" y="4648200"/>
            <a:ext cx="4724400" cy="1169622"/>
            <a:chOff x="144" y="2929"/>
            <a:chExt cx="4447" cy="335"/>
          </a:xfrm>
        </p:grpSpPr>
        <p:sp>
          <p:nvSpPr>
            <p:cNvPr id="1046" name="Text Box 21"/>
            <p:cNvSpPr txBox="1">
              <a:spLocks noChangeArrowheads="1"/>
            </p:cNvSpPr>
            <p:nvPr/>
          </p:nvSpPr>
          <p:spPr bwMode="auto">
            <a:xfrm>
              <a:off x="144" y="2929"/>
              <a:ext cx="444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Universal Intervention</a:t>
              </a:r>
            </a:p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Tier 1: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Were we clear? Does it work?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How do we respond?</a:t>
              </a:r>
            </a:p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 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1047" name="Line 22"/>
            <p:cNvSpPr>
              <a:spLocks noChangeShapeType="1"/>
            </p:cNvSpPr>
            <p:nvPr/>
          </p:nvSpPr>
          <p:spPr bwMode="auto">
            <a:xfrm>
              <a:off x="2134" y="299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751514" y="4679952"/>
            <a:ext cx="3440113" cy="1816101"/>
            <a:chOff x="4343" y="2871"/>
            <a:chExt cx="2167" cy="1144"/>
          </a:xfrm>
        </p:grpSpPr>
        <p:sp>
          <p:nvSpPr>
            <p:cNvPr id="1044" name="Text Box 24"/>
            <p:cNvSpPr txBox="1">
              <a:spLocks noChangeArrowheads="1"/>
            </p:cNvSpPr>
            <p:nvPr/>
          </p:nvSpPr>
          <p:spPr bwMode="auto">
            <a:xfrm>
              <a:off x="4654" y="2871"/>
              <a:ext cx="1856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Universal Intervention/Tier 1: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Be clear on expectations,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 make sure they work, be humane</a:t>
              </a: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	Banging smoking in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	 public places*</a:t>
              </a:r>
            </a:p>
            <a:p>
              <a:pPr eaLnBrk="0" hangingPunct="0"/>
              <a:endParaRPr lang="en-US" sz="1400" u="sng" dirty="0">
                <a:latin typeface="Comic Sans MS" pitchFamily="66" charset="0"/>
              </a:endParaRP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 rot="10779294">
              <a:off x="4343" y="3031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rawing" r:id="rId4" imgW="1304925" imgH="4419600" progId="">
                  <p:embed/>
                </p:oleObj>
              </mc:Choice>
              <mc:Fallback>
                <p:oleObj name="Drawing" r:id="rId4" imgW="1304925" imgH="441960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05325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rawing" r:id="rId6" imgW="1295400" imgH="4419600" progId="">
                  <p:embed/>
                </p:oleObj>
              </mc:Choice>
              <mc:Fallback>
                <p:oleObj name="Drawing" r:id="rId6" imgW="1295400" imgH="4419600" progId="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0375"/>
            <a:ext cx="8229600" cy="450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/>
              <a:t>Designing School-Wide Systems for Student Success</a:t>
            </a:r>
            <a:br>
              <a:rPr lang="en-US" sz="2400" b="1" dirty="0"/>
            </a:br>
            <a:r>
              <a:rPr lang="en-US" sz="2400" b="1" i="1" dirty="0"/>
              <a:t>A Response to Intervention Model/MTSS</a:t>
            </a:r>
          </a:p>
        </p:txBody>
      </p:sp>
      <p:sp>
        <p:nvSpPr>
          <p:cNvPr id="1041" name="Text Box 29"/>
          <p:cNvSpPr txBox="1">
            <a:spLocks noChangeArrowheads="1"/>
          </p:cNvSpPr>
          <p:nvPr/>
        </p:nvSpPr>
        <p:spPr bwMode="auto">
          <a:xfrm>
            <a:off x="533400" y="1524000"/>
            <a:ext cx="147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Questions</a:t>
            </a:r>
          </a:p>
        </p:txBody>
      </p:sp>
      <p:sp>
        <p:nvSpPr>
          <p:cNvPr id="1042" name="Text Box 30"/>
          <p:cNvSpPr txBox="1">
            <a:spLocks noChangeArrowheads="1"/>
          </p:cNvSpPr>
          <p:nvPr/>
        </p:nvSpPr>
        <p:spPr bwMode="auto">
          <a:xfrm>
            <a:off x="5715000" y="1600200"/>
            <a:ext cx="1268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Answers</a:t>
            </a:r>
          </a:p>
        </p:txBody>
      </p:sp>
      <p:sp>
        <p:nvSpPr>
          <p:cNvPr id="1043" name="TextBox 9"/>
          <p:cNvSpPr txBox="1">
            <a:spLocks noChangeArrowheads="1"/>
          </p:cNvSpPr>
          <p:nvPr/>
        </p:nvSpPr>
        <p:spPr bwMode="auto">
          <a:xfrm>
            <a:off x="6553200" y="6553200"/>
            <a:ext cx="2181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  <a:r>
              <a:rPr lang="en-US" sz="1200" dirty="0"/>
              <a:t>Greenburg &amp;  </a:t>
            </a:r>
            <a:r>
              <a:rPr lang="en-US" sz="1200" dirty="0" err="1"/>
              <a:t>Abenavoli</a:t>
            </a:r>
            <a:r>
              <a:rPr lang="en-US" sz="1200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0984541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are your districts’/schools’ improvement goals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 you connect?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Look at capacity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38" y="2759284"/>
            <a:ext cx="4715533" cy="2343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2794" y="5237697"/>
            <a:ext cx="3669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https://nirn.fpg.unc.edu/resources/district-capacity-assessment-dca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2468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out more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97" y="1484967"/>
            <a:ext cx="3775133" cy="4351338"/>
          </a:xfrm>
        </p:spPr>
      </p:pic>
      <p:sp>
        <p:nvSpPr>
          <p:cNvPr id="5" name="TextBox 4"/>
          <p:cNvSpPr txBox="1"/>
          <p:nvPr/>
        </p:nvSpPr>
        <p:spPr>
          <a:xfrm>
            <a:off x="914401" y="5916706"/>
            <a:ext cx="697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Goodman, S. &amp; Bohanon, H. (2018). A Framework for Supporting All Students: One-Size-Fits-All No Longer Works in Schools. </a:t>
            </a:r>
            <a:r>
              <a:rPr lang="en-US" sz="1200" i="1" dirty="0"/>
              <a:t>American School Board Journal</a:t>
            </a:r>
            <a:r>
              <a:rPr lang="en-US" sz="1200" dirty="0"/>
              <a:t>, February,  1-4, 2018. </a:t>
            </a:r>
            <a:r>
              <a:rPr lang="en-US" sz="1200" dirty="0">
                <a:hlinkClick r:id="rId3"/>
              </a:rPr>
              <a:t>https://ecommons.luc.edu/education_facpubs/116/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407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4BF4F-8737-2143-807D-8642234F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You Doing Already?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6C1BE7-5B67-0842-A27A-4864A8C0BDC4}"/>
              </a:ext>
            </a:extLst>
          </p:cNvPr>
          <p:cNvSpPr/>
          <p:nvPr/>
        </p:nvSpPr>
        <p:spPr>
          <a:xfrm>
            <a:off x="854678" y="1787703"/>
            <a:ext cx="4325420" cy="4479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9D673B-EC73-6D4A-A9DB-2F657CAFF6B1}"/>
              </a:ext>
            </a:extLst>
          </p:cNvPr>
          <p:cNvSpPr/>
          <p:nvPr/>
        </p:nvSpPr>
        <p:spPr>
          <a:xfrm>
            <a:off x="3719455" y="1787702"/>
            <a:ext cx="4325420" cy="4479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6DE929-7D66-E84B-8310-0B07E64BB066}"/>
              </a:ext>
            </a:extLst>
          </p:cNvPr>
          <p:cNvSpPr txBox="1"/>
          <p:nvPr/>
        </p:nvSpPr>
        <p:spPr>
          <a:xfrm>
            <a:off x="1049968" y="3244423"/>
            <a:ext cx="2545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School </a:t>
            </a:r>
          </a:p>
          <a:p>
            <a:pPr algn="ctr"/>
            <a:r>
              <a:rPr lang="en-US" sz="3200" dirty="0"/>
              <a:t>Improvement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650C9-DA07-5048-AA63-288883898F3B}"/>
              </a:ext>
            </a:extLst>
          </p:cNvPr>
          <p:cNvSpPr txBox="1"/>
          <p:nvPr/>
        </p:nvSpPr>
        <p:spPr>
          <a:xfrm>
            <a:off x="5882165" y="3314795"/>
            <a:ext cx="1229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MTSS</a:t>
            </a:r>
          </a:p>
          <a:p>
            <a:r>
              <a:rPr lang="en-US" sz="3200" dirty="0"/>
              <a:t>(Tiers)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F3F16-F39D-F94F-B17C-F0977F408E4B}"/>
              </a:ext>
            </a:extLst>
          </p:cNvPr>
          <p:cNvSpPr txBox="1"/>
          <p:nvPr/>
        </p:nvSpPr>
        <p:spPr>
          <a:xfrm>
            <a:off x="3720614" y="3204051"/>
            <a:ext cx="14853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Systems</a:t>
            </a:r>
          </a:p>
          <a:p>
            <a:pPr algn="ctr"/>
            <a:r>
              <a:rPr lang="en-US" sz="2800" dirty="0"/>
              <a:t>Data</a:t>
            </a:r>
          </a:p>
          <a:p>
            <a:pPr algn="ctr"/>
            <a:r>
              <a:rPr lang="en-US" sz="2800" dirty="0"/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252599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" y="1802475"/>
            <a:ext cx="3306751" cy="432041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1756" y="22169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Transformation – </a:t>
            </a:r>
            <a:br>
              <a:rPr lang="en-US" dirty="0"/>
            </a:br>
            <a:r>
              <a:rPr lang="en-US" dirty="0"/>
              <a:t>From one more thing -  to MTSS and improvement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542" y="1931894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4303059" y="3576918"/>
            <a:ext cx="627529" cy="77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4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D781C13F-D2F1-954C-8A31-9CE74655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General - Professions and MTSS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4AA5E5-5FCB-8E4B-8F91-4FA4A62B9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91264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PBIS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F83D49-32AF-6C45-B0A0-A4569BD39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91264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RtI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AE9DCC-3FEC-A54A-A3CE-97E0E87D4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591264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SBMH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2C22B-0020-484C-B0D9-1AF5C4F1F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591264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SEL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7C7EBF-F352-E34F-8D9B-1F3A313D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931195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Special Education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30463-F678-7842-959B-E4089A4ED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31195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School Psychology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C25B38-C68A-D845-BBEA-F89231A24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31195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Psychology, Social Work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EB344-9E01-2845-B987-0A19BEE41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931195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Psychiatry, Social Work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9F9B2DE-B9EB-D949-A4DF-E43FBEA2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104" y="3276600"/>
            <a:ext cx="838200" cy="990600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23C063BC-5823-714E-8881-490DA0B4A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76600"/>
            <a:ext cx="838200" cy="990600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60CA621F-7D0C-0046-9D7B-FE947DD1C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710" y="3280882"/>
            <a:ext cx="838200" cy="990600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8F0C6168-1290-9647-89A8-58E4D60B1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652" y="3276600"/>
            <a:ext cx="838200" cy="990600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92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have a vision</a:t>
            </a:r>
          </a:p>
        </p:txBody>
      </p:sp>
      <p:pic>
        <p:nvPicPr>
          <p:cNvPr id="4" name="Content Placeholder 3" descr="ATT000581010101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2078" y="1600200"/>
            <a:ext cx="3239843" cy="4525963"/>
          </a:xfrm>
        </p:spPr>
      </p:pic>
    </p:spTree>
    <p:extLst>
      <p:ext uri="{BB962C8B-B14F-4D97-AF65-F5344CB8AC3E}">
        <p14:creationId xmlns:p14="http://schemas.microsoft.com/office/powerpoint/2010/main" val="118255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4362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29592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are ways to support districts and schools</a:t>
            </a:r>
          </a:p>
        </p:txBody>
      </p:sp>
    </p:spTree>
    <p:extLst>
      <p:ext uri="{BB962C8B-B14F-4D97-AF65-F5344CB8AC3E}">
        <p14:creationId xmlns:p14="http://schemas.microsoft.com/office/powerpoint/2010/main" val="118481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13" y="1528156"/>
            <a:ext cx="5957058" cy="474795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0439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Leadership is important, people can still feel overwhelmed</a:t>
            </a:r>
          </a:p>
        </p:txBody>
      </p:sp>
    </p:spTree>
    <p:extLst>
      <p:ext uri="{BB962C8B-B14F-4D97-AF65-F5344CB8AC3E}">
        <p14:creationId xmlns:p14="http://schemas.microsoft.com/office/powerpoint/2010/main" val="65400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understand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61" y="4774266"/>
            <a:ext cx="2867425" cy="81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61223"/>
            <a:ext cx="6030084" cy="28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7EBDC423-C8DA-CD40-91E7-7714ED310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 i="1" dirty="0">
                <a:ea typeface="ＭＳ Ｐゴシック" panose="020B0600070205080204" pitchFamily="34" charset="-128"/>
              </a:rPr>
              <a:t>Integration of Efforts</a:t>
            </a:r>
            <a:br>
              <a:rPr lang="en-US" altLang="en-US" sz="3200" i="1" dirty="0">
                <a:ea typeface="ＭＳ Ｐゴシック" panose="020B0600070205080204" pitchFamily="34" charset="-128"/>
              </a:rPr>
            </a:br>
            <a:r>
              <a:rPr lang="en-US" altLang="en-US" sz="3200" i="1" dirty="0">
                <a:ea typeface="ＭＳ Ｐゴシック" panose="020B0600070205080204" pitchFamily="34" charset="-128"/>
              </a:rPr>
              <a:t>MTSS and Improvement</a:t>
            </a:r>
            <a:br>
              <a:rPr lang="en-US" altLang="en-US" sz="3200" i="1" dirty="0">
                <a:ea typeface="ＭＳ Ｐゴシック" panose="020B0600070205080204" pitchFamily="34" charset="-128"/>
              </a:rPr>
            </a:br>
            <a:r>
              <a:rPr lang="en-US" altLang="en-US" sz="3200" i="1" dirty="0">
                <a:ea typeface="ＭＳ Ｐゴシック" panose="020B0600070205080204" pitchFamily="34" charset="-128"/>
              </a:rPr>
              <a:t>Silos are OK, let’s make some bread</a:t>
            </a:r>
          </a:p>
        </p:txBody>
      </p:sp>
      <p:pic>
        <p:nvPicPr>
          <p:cNvPr id="41986" name="Picture 4">
            <a:extLst>
              <a:ext uri="{FF2B5EF4-FFF2-40B4-BE49-F238E27FC236}">
                <a16:creationId xmlns:a16="http://schemas.microsoft.com/office/drawing/2014/main" id="{B8F343A0-94BD-104F-BA31-55DC34EDC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5">
            <a:extLst>
              <a:ext uri="{FF2B5EF4-FFF2-40B4-BE49-F238E27FC236}">
                <a16:creationId xmlns:a16="http://schemas.microsoft.com/office/drawing/2014/main" id="{769FC9EA-8129-0943-805E-192B6A92F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6096000"/>
            <a:ext cx="574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"/>
              <a:t>https://www.flickr.com/photos/docsearls/5500118475/in/photolist-cXMNUQ-bC1HTo-9o2xAT-9o5AEY-69MYfV-bubVYL-fu5X2f-E9aS-8DnR9y-bxgyP7-5qSgwP-dSA9Bi-5shMyD-8usn4k-5kZNd-89XiCo-2BGoqb-79hKaP-6wBTN-d7tNeN-7Sp5BB-9gfYVD-bA5evD-7i8Yvi-7WuQSP-4pTi29-cFS2Bs-9bk1ib-vxLgw-CJ6Cg-8GYAwP-5y9gAy-9PykmB-s4Zdf-gtS4jP-5gF5YM-6wBUr-57aEQb-6ALHfs-auR8jn-h8TtVm-3FHzm8-nTvUk-xKH84-4Vc2E6-3pSKw-5W5NMW-ma4TR-29BGFW-7Sp6Wg</a:t>
            </a:r>
          </a:p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3994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D2F-3C9F-964B-82BC-97B7DD80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12" y="83227"/>
            <a:ext cx="3629796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en-US" sz="42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Some Elements</a:t>
            </a:r>
            <a:br>
              <a:rPr lang="en-US" sz="2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511D7-4F32-7548-BB0B-0E71FCAF636F}"/>
              </a:ext>
            </a:extLst>
          </p:cNvPr>
          <p:cNvSpPr txBox="1"/>
          <p:nvPr/>
        </p:nvSpPr>
        <p:spPr>
          <a:xfrm>
            <a:off x="6838281" y="4730415"/>
            <a:ext cx="2472164" cy="3049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800" dirty="0">
                <a:solidFill>
                  <a:srgbClr val="000000"/>
                </a:solidFill>
              </a:rPr>
              <a:t>Images from https://</a:t>
            </a:r>
            <a:r>
              <a:rPr lang="en-US" sz="800" dirty="0" err="1">
                <a:solidFill>
                  <a:srgbClr val="000000"/>
                </a:solidFill>
              </a:rPr>
              <a:t>flic.kr</a:t>
            </a:r>
            <a:r>
              <a:rPr lang="en-US" sz="800" dirty="0">
                <a:solidFill>
                  <a:srgbClr val="000000"/>
                </a:solidFill>
              </a:rPr>
              <a:t>/p/</a:t>
            </a:r>
            <a:r>
              <a:rPr lang="en-US" sz="800" dirty="0" err="1">
                <a:solidFill>
                  <a:srgbClr val="000000"/>
                </a:solidFill>
              </a:rPr>
              <a:t>naAdyP</a:t>
            </a:r>
            <a:r>
              <a:rPr lang="en-US" sz="800" dirty="0">
                <a:solidFill>
                  <a:srgbClr val="000000"/>
                </a:solidFill>
              </a:rPr>
              <a:t>, https://</a:t>
            </a:r>
            <a:r>
              <a:rPr lang="en-US" sz="800" dirty="0" err="1">
                <a:solidFill>
                  <a:srgbClr val="000000"/>
                </a:solidFill>
              </a:rPr>
              <a:t>flic.kr</a:t>
            </a:r>
            <a:r>
              <a:rPr lang="en-US" sz="800" dirty="0">
                <a:solidFill>
                  <a:srgbClr val="000000"/>
                </a:solidFill>
              </a:rPr>
              <a:t>/p/53Gxci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1CBF00-3974-5744-9B7D-73CBFF45F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649" r="6544" b="-1"/>
          <a:stretch/>
        </p:blipFill>
        <p:spPr>
          <a:xfrm>
            <a:off x="20" y="4305680"/>
            <a:ext cx="3085185" cy="2548533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6ED8BB2F-D918-D04D-8034-6DF91150B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r="7061" b="5"/>
          <a:stretch/>
        </p:blipFill>
        <p:spPr>
          <a:xfrm>
            <a:off x="3521834" y="2982065"/>
            <a:ext cx="2556863" cy="255686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5EB3B-BF5C-1641-B519-A6EAE8EA8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</a:blip>
          <a:srcRect l="20677" r="-3" b="-3"/>
          <a:stretch/>
        </p:blipFill>
        <p:spPr>
          <a:xfrm>
            <a:off x="1" y="-9668"/>
            <a:ext cx="3945364" cy="3319992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FF29FE-ACC5-2C44-8141-0F77065742E6}"/>
              </a:ext>
            </a:extLst>
          </p:cNvPr>
          <p:cNvSpPr txBox="1"/>
          <p:nvPr/>
        </p:nvSpPr>
        <p:spPr>
          <a:xfrm>
            <a:off x="4490133" y="1149904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Administrative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092B6-7883-6045-BF1A-6E8A3A7DEB28}"/>
              </a:ext>
            </a:extLst>
          </p:cNvPr>
          <p:cNvSpPr txBox="1"/>
          <p:nvPr/>
        </p:nvSpPr>
        <p:spPr>
          <a:xfrm>
            <a:off x="6679595" y="3660223"/>
            <a:ext cx="1077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8F3182-A36B-D740-BD86-4119B7390576}"/>
              </a:ext>
            </a:extLst>
          </p:cNvPr>
          <p:cNvSpPr txBox="1"/>
          <p:nvPr/>
        </p:nvSpPr>
        <p:spPr>
          <a:xfrm>
            <a:off x="3715498" y="6131500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Mission</a:t>
            </a:r>
            <a:r>
              <a:rPr lang="en-US" dirty="0"/>
              <a:t> </a:t>
            </a:r>
            <a:r>
              <a:rPr lang="en-US" sz="3200" dirty="0"/>
              <a:t>and Vision</a:t>
            </a:r>
          </a:p>
        </p:txBody>
      </p:sp>
    </p:spTree>
    <p:extLst>
      <p:ext uri="{BB962C8B-B14F-4D97-AF65-F5344CB8AC3E}">
        <p14:creationId xmlns:p14="http://schemas.microsoft.com/office/powerpoint/2010/main" val="84524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3A6CD993-A42E-1B4E-BA43-7F2473A9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16" y="1739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CSR’s &amp; School Improvement By Design: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 What does improvement mean in your state?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D0022-ED39-9E43-A61E-0A29F7657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76400"/>
            <a:ext cx="3276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Mission and Vision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C0269-3B71-F841-A376-7F880C6A0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76600"/>
            <a:ext cx="2895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Control Procedures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865982-EA18-6740-89C9-5E34AED53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352800"/>
            <a:ext cx="2895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Professional Control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0B6E6F-A17C-8241-961F-26B3BCF6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600200"/>
            <a:ext cx="1752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Include SEL?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AA3E4-9327-D244-8042-6C9186108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29200"/>
            <a:ext cx="24384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PD Needed? Calendar changed?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D40D0B-CDAC-C941-83A6-750D71C6B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876800"/>
            <a:ext cx="31242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Everyone teaches expectations? Prepare, time?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0FAE63-CFE1-6C41-B5BD-30C0600EC39F}"/>
              </a:ext>
            </a:extLst>
          </p:cNvPr>
          <p:cNvCxnSpPr>
            <a:cxnSpLocks noChangeShapeType="1"/>
            <a:stCxn id="4" idx="3"/>
            <a:endCxn id="8" idx="2"/>
          </p:cNvCxnSpPr>
          <p:nvPr/>
        </p:nvCxnSpPr>
        <p:spPr bwMode="auto">
          <a:xfrm flipV="1">
            <a:off x="6096000" y="2057400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8AD14A-3FE6-E246-B03A-E470D0A303F4}"/>
              </a:ext>
            </a:extLst>
          </p:cNvPr>
          <p:cNvCxnSpPr>
            <a:cxnSpLocks noChangeShapeType="1"/>
            <a:stCxn id="10" idx="0"/>
            <a:endCxn id="5" idx="2"/>
          </p:cNvCxnSpPr>
          <p:nvPr/>
        </p:nvCxnSpPr>
        <p:spPr bwMode="auto">
          <a:xfrm flipV="1">
            <a:off x="1676400" y="4343400"/>
            <a:ext cx="5334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C2F671-CE89-0048-9772-F30164D04C0D}"/>
              </a:ext>
            </a:extLst>
          </p:cNvPr>
          <p:cNvCxnSpPr>
            <a:cxnSpLocks noChangeShapeType="1"/>
            <a:stCxn id="6" idx="2"/>
            <a:endCxn id="11" idx="0"/>
          </p:cNvCxnSpPr>
          <p:nvPr/>
        </p:nvCxnSpPr>
        <p:spPr bwMode="auto">
          <a:xfrm>
            <a:off x="7239000" y="4419600"/>
            <a:ext cx="1905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1" name="TextBox 21">
            <a:extLst>
              <a:ext uri="{FF2B5EF4-FFF2-40B4-BE49-F238E27FC236}">
                <a16:creationId xmlns:a16="http://schemas.microsoft.com/office/drawing/2014/main" id="{BCFF93DB-7177-0A40-8198-A81C6A274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456363"/>
            <a:ext cx="445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Rowan, Correnti, Miller, &amp; Camburn, 2009 </a:t>
            </a:r>
          </a:p>
        </p:txBody>
      </p:sp>
    </p:spTree>
    <p:extLst>
      <p:ext uri="{BB962C8B-B14F-4D97-AF65-F5344CB8AC3E}">
        <p14:creationId xmlns:p14="http://schemas.microsoft.com/office/powerpoint/2010/main" val="23411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8A6708F50BE41B243CDA1FD252F20" ma:contentTypeVersion="13" ma:contentTypeDescription="Create a new document." ma:contentTypeScope="" ma:versionID="f628f14eeb827134f6e5c69f77db19d8">
  <xsd:schema xmlns:xsd="http://www.w3.org/2001/XMLSchema" xmlns:xs="http://www.w3.org/2001/XMLSchema" xmlns:p="http://schemas.microsoft.com/office/2006/metadata/properties" xmlns:ns3="10f4c615-689c-48a3-8bb3-8a6105478c4f" xmlns:ns4="2730504a-dea0-4ae7-9ad4-e5f87d01fdfb" targetNamespace="http://schemas.microsoft.com/office/2006/metadata/properties" ma:root="true" ma:fieldsID="dca24b57508199c76500574cf7caceb0" ns3:_="" ns4:_="">
    <xsd:import namespace="10f4c615-689c-48a3-8bb3-8a6105478c4f"/>
    <xsd:import namespace="2730504a-dea0-4ae7-9ad4-e5f87d01fd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4c615-689c-48a3-8bb3-8a6105478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0504a-dea0-4ae7-9ad4-e5f87d01f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ED6F7-8367-4C6A-A17E-B1D6D65F30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A37C9-1CC1-44A0-B1C3-4B1F14A1CAD5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2730504a-dea0-4ae7-9ad4-e5f87d01fdfb"/>
    <ds:schemaRef ds:uri="10f4c615-689c-48a3-8bb3-8a6105478c4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950759B-AD3F-401D-AF73-C4B6B200F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4c615-689c-48a3-8bb3-8a6105478c4f"/>
    <ds:schemaRef ds:uri="2730504a-dea0-4ae7-9ad4-e5f87d01f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533</Words>
  <Application>Microsoft Macintosh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Drawing</vt:lpstr>
      <vt:lpstr>Multi-Tiered Systems of Supports (MTSS) and Improvement Efforts in Secondary School Settings</vt:lpstr>
      <vt:lpstr>In General - Professions and MTSS</vt:lpstr>
      <vt:lpstr>You have a vision</vt:lpstr>
      <vt:lpstr>There are ways to support districts and schools</vt:lpstr>
      <vt:lpstr>PowerPoint Presentation</vt:lpstr>
      <vt:lpstr>We understand</vt:lpstr>
      <vt:lpstr>Integration of Efforts MTSS and Improvement Silos are OK, let’s make some bread</vt:lpstr>
      <vt:lpstr>Some Elements </vt:lpstr>
      <vt:lpstr>CSR’s &amp; School Improvement By Design: What does improvement mean in your state?</vt:lpstr>
      <vt:lpstr>Designing School-Wide Systems for Student Success A Response to Intervention Model/MTSS</vt:lpstr>
      <vt:lpstr>Call to Action</vt:lpstr>
      <vt:lpstr>Find out more</vt:lpstr>
      <vt:lpstr>What You Doing Already?</vt:lpstr>
      <vt:lpstr>Transformation –  From one more thing -  to MTSS and improvement</vt:lpstr>
      <vt:lpstr>PowerPoint Presentation</vt:lpstr>
    </vt:vector>
  </TitlesOfParts>
  <Company>Loyola University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Multi-Tiered Systems of Supports (MTSS) and Improvement Efforts in Secondary School Settings</dc:title>
  <dc:creator>Bohanon, Hank</dc:creator>
  <cp:lastModifiedBy>Bohanon, Hank</cp:lastModifiedBy>
  <cp:revision>6</cp:revision>
  <dcterms:created xsi:type="dcterms:W3CDTF">2019-10-25T19:22:29Z</dcterms:created>
  <dcterms:modified xsi:type="dcterms:W3CDTF">2019-10-25T20:41:33Z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0x010100B8C8A6708F50BE41B243CDA1FD252F20</vt:lpwstr>
  </property>
</Properties>
</file>