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4"/>
  </p:sldMasterIdLst>
  <p:notesMasterIdLst>
    <p:notesMasterId r:id="rId11"/>
  </p:notesMasterIdLst>
  <p:sldIdLst>
    <p:sldId id="256" r:id="rId5"/>
    <p:sldId id="425" r:id="rId6"/>
    <p:sldId id="350" r:id="rId7"/>
    <p:sldId id="427" r:id="rId8"/>
    <p:sldId id="351" r:id="rId9"/>
    <p:sldId id="426" r:id="rId10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Calibri Light" panose="020F0302020204030204" pitchFamily="34" charset="0"/>
      <p:regular r:id="rId16"/>
      <p:italic r:id="rId17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FC5B82A-4A58-4311-84A7-B5CC14977E81}" v="18" dt="2021-03-19T14:55:05.99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154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2.fntdata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customXml" Target="../customXml/item2.xml"/><Relationship Id="rId16" Type="http://schemas.openxmlformats.org/officeDocument/2006/relationships/font" Target="fonts/font5.fntdata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font" Target="fonts/font4.fntdata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3.fntdata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nk" userId="186dc7a1-2bf7-40b6-9e7e-ff892a86f711" providerId="ADAL" clId="{1FC5B82A-4A58-4311-84A7-B5CC14977E81}"/>
    <pc:docChg chg="custSel modSld">
      <pc:chgData name="Hank" userId="186dc7a1-2bf7-40b6-9e7e-ff892a86f711" providerId="ADAL" clId="{1FC5B82A-4A58-4311-84A7-B5CC14977E81}" dt="2021-03-19T16:23:54.017" v="16" actId="20577"/>
      <pc:docMkLst>
        <pc:docMk/>
      </pc:docMkLst>
      <pc:sldChg chg="modSp mod">
        <pc:chgData name="Hank" userId="186dc7a1-2bf7-40b6-9e7e-ff892a86f711" providerId="ADAL" clId="{1FC5B82A-4A58-4311-84A7-B5CC14977E81}" dt="2021-03-19T16:23:54.017" v="16" actId="20577"/>
        <pc:sldMkLst>
          <pc:docMk/>
          <pc:sldMk cId="2609266713" sldId="256"/>
        </pc:sldMkLst>
        <pc:spChg chg="mod">
          <ac:chgData name="Hank" userId="186dc7a1-2bf7-40b6-9e7e-ff892a86f711" providerId="ADAL" clId="{1FC5B82A-4A58-4311-84A7-B5CC14977E81}" dt="2021-03-19T16:23:54.017" v="16" actId="20577"/>
          <ac:spMkLst>
            <pc:docMk/>
            <pc:sldMk cId="2609266713" sldId="256"/>
            <ac:spMk id="3" creationId="{87074E95-23AE-47BE-8988-9DFAC63B6929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5696D7-FE80-4CFC-8111-BD6B1DB10470}" type="datetimeFigureOut">
              <a:rPr lang="en-US" smtClean="0"/>
              <a:t>3/19/2021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C82955-51EA-488F-9F3A-D97330E7BE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7766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Slide Image Placeholder 1">
            <a:extLst>
              <a:ext uri="{FF2B5EF4-FFF2-40B4-BE49-F238E27FC236}">
                <a16:creationId xmlns:a16="http://schemas.microsoft.com/office/drawing/2014/main" id="{8736C68D-0AC8-4EBA-9B79-C3B914238A9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90114" name="Notes Placeholder 2">
            <a:extLst>
              <a:ext uri="{FF2B5EF4-FFF2-40B4-BE49-F238E27FC236}">
                <a16:creationId xmlns:a16="http://schemas.microsoft.com/office/drawing/2014/main" id="{5E5B1DC7-B561-4A0F-9C10-58F1A522AE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/>
              <a:t>Fighting Kangaroo movie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FA328E-1FCC-4C03-9FB3-594497C78D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50022371-73D6-4B5E-BD9E-2A8D5FFE0EF4}" type="slidenum">
              <a:rPr lang="en-US" altLang="en-US" sz="1200"/>
              <a:pPr eaLnBrk="1" hangingPunct="1"/>
              <a:t>2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Slide Image Placeholder 1">
            <a:extLst>
              <a:ext uri="{FF2B5EF4-FFF2-40B4-BE49-F238E27FC236}">
                <a16:creationId xmlns:a16="http://schemas.microsoft.com/office/drawing/2014/main" id="{73D2F2DD-7D40-4284-A35A-08FADFCC3FF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93186" name="Notes Placeholder 2">
            <a:extLst>
              <a:ext uri="{FF2B5EF4-FFF2-40B4-BE49-F238E27FC236}">
                <a16:creationId xmlns:a16="http://schemas.microsoft.com/office/drawing/2014/main" id="{4B2C81B1-21AF-417E-9196-B763004026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/>
              <a:t>Or one if time – do together if needed – tell Kelly – department chair and vp had not spoken – caused problem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A9AF40-A92C-4404-AA17-612C21A0CE0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B1B5FF90-3619-4475-91FC-8DBA5F5B3B73}" type="slidenum">
              <a:rPr lang="en-US" altLang="en-US" sz="1200"/>
              <a:pPr eaLnBrk="1" hangingPunct="1"/>
              <a:t>5</a:t>
            </a:fld>
            <a:endParaRPr lang="en-US" alt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EEBF9-5B65-4875-958D-B4756168C699}" type="datetimeFigureOut">
              <a:rPr lang="en-US" smtClean="0"/>
              <a:t>3/19/2021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21152-0C1C-4E74-802E-B286CCEFC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2179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EEBF9-5B65-4875-958D-B4756168C699}" type="datetimeFigureOut">
              <a:rPr lang="en-US" smtClean="0"/>
              <a:t>3/19/2021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21152-0C1C-4E74-802E-B286CCEFC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5634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EEBF9-5B65-4875-958D-B4756168C699}" type="datetimeFigureOut">
              <a:rPr lang="en-US" smtClean="0"/>
              <a:t>3/19/2021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21152-0C1C-4E74-802E-B286CCEFC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25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EEBF9-5B65-4875-958D-B4756168C699}" type="datetimeFigureOut">
              <a:rPr lang="en-US" smtClean="0"/>
              <a:t>3/19/2021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21152-0C1C-4E74-802E-B286CCEFC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3730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EEBF9-5B65-4875-958D-B4756168C699}" type="datetimeFigureOut">
              <a:rPr lang="en-US" smtClean="0"/>
              <a:t>3/19/2021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21152-0C1C-4E74-802E-B286CCEFC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6432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EEBF9-5B65-4875-958D-B4756168C699}" type="datetimeFigureOut">
              <a:rPr lang="en-US" smtClean="0"/>
              <a:t>3/19/2021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21152-0C1C-4E74-802E-B286CCEFC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49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EEBF9-5B65-4875-958D-B4756168C699}" type="datetimeFigureOut">
              <a:rPr lang="en-US" smtClean="0"/>
              <a:t>3/19/2021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21152-0C1C-4E74-802E-B286CCEFC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1290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EEBF9-5B65-4875-958D-B4756168C699}" type="datetimeFigureOut">
              <a:rPr lang="en-US" smtClean="0"/>
              <a:t>3/19/2021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21152-0C1C-4E74-802E-B286CCEFC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9257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EEBF9-5B65-4875-958D-B4756168C699}" type="datetimeFigureOut">
              <a:rPr lang="en-US" smtClean="0"/>
              <a:t>3/19/2021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21152-0C1C-4E74-802E-B286CCEFC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6008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EEBF9-5B65-4875-958D-B4756168C699}" type="datetimeFigureOut">
              <a:rPr lang="en-US" smtClean="0"/>
              <a:t>3/19/2021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21152-0C1C-4E74-802E-B286CCEFC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6297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EEBF9-5B65-4875-958D-B4756168C699}" type="datetimeFigureOut">
              <a:rPr lang="en-US" smtClean="0"/>
              <a:t>3/19/2021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21152-0C1C-4E74-802E-B286CCEFC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2614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BEEBF9-5B65-4875-958D-B4756168C699}" type="datetimeFigureOut">
              <a:rPr lang="en-US" smtClean="0"/>
              <a:t>3/19/2021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A21152-0C1C-4E74-802E-B286CCEFC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405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dFnykkgJzR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reativecommons.org/licenses/by-sa/3.0/" TargetMode="External"/><Relationship Id="rId5" Type="http://schemas.openxmlformats.org/officeDocument/2006/relationships/hyperlink" Target="http://www.coolstuff49ja.com/2012_03_01_archive.html" TargetMode="External"/><Relationship Id="rId4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List_of_mosques_in_Cairo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ommons.wikimedia.org/wiki/File:The_City_of_Cairo_Illinois_downtown.jpg" TargetMode="External"/><Relationship Id="rId5" Type="http://schemas.openxmlformats.org/officeDocument/2006/relationships/image" Target="../media/image3.jpg"/><Relationship Id="rId4" Type="http://schemas.openxmlformats.org/officeDocument/2006/relationships/hyperlink" Target="https://creativecommons.org/licenses/by-sa/3.0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ankbohanon.net/wp-content/uploads/2021/03/CAIRO-Plan-Sheet-Redacted-20210304.doc" TargetMode="External"/><Relationship Id="rId7" Type="http://schemas.openxmlformats.org/officeDocument/2006/relationships/hyperlink" Target="https://creativecommons.org/licenses/by-nc-nd/3.0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customercrossroads.com/customercrossroads/2006/03/how_many_is_too.html" TargetMode="External"/><Relationship Id="rId5" Type="http://schemas.openxmlformats.org/officeDocument/2006/relationships/image" Target="../media/image5.jpg"/><Relationship Id="rId4" Type="http://schemas.openxmlformats.org/officeDocument/2006/relationships/hyperlink" Target="http://www.hankbohanon.net/wp-content/uploads/2021/03/ICEPS_Cairo.Plan_.doc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mazon.com/Reframing-Path-School-Leadership-Principals/dp/1544338619/ref=sr_1_1?dchild=1&amp;keywords=Reframing+the+Path+to+School+Leadership&amp;qid=1615391367&amp;sr=8-1" TargetMode="External"/><Relationship Id="rId2" Type="http://schemas.openxmlformats.org/officeDocument/2006/relationships/hyperlink" Target="https://www.amazon.com/Implementing-Systematic-Interventions-Secondary-School/dp/0367279096/ref=sr_1_1?dchild=1&amp;keywords=implementing+systematic+interventions&amp;qid=1615391287&amp;sr=8-1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403A2C-6D62-47EE-8432-8B02DEE0F81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Preventing Miscommunication with CAIRO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7074E95-23AE-47BE-8988-9DFAC63B692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  <a:p>
            <a:r>
              <a:rPr lang="en-US" dirty="0"/>
              <a:t>Hank Bohanon</a:t>
            </a:r>
          </a:p>
          <a:p>
            <a:r>
              <a:rPr lang="en-US" err="1"/>
              <a:t>hbohano</a:t>
            </a:r>
            <a:r>
              <a:rPr lang="en-US"/>
              <a:t>@luc.edu</a:t>
            </a:r>
            <a:endParaRPr lang="en-US" dirty="0"/>
          </a:p>
          <a:p>
            <a:r>
              <a:rPr lang="en-US" dirty="0"/>
              <a:t>Loyola University of Chicago</a:t>
            </a:r>
          </a:p>
        </p:txBody>
      </p:sp>
    </p:spTree>
    <p:extLst>
      <p:ext uri="{BB962C8B-B14F-4D97-AF65-F5344CB8AC3E}">
        <p14:creationId xmlns:p14="http://schemas.microsoft.com/office/powerpoint/2010/main" val="26092667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Title 1">
            <a:extLst>
              <a:ext uri="{FF2B5EF4-FFF2-40B4-BE49-F238E27FC236}">
                <a16:creationId xmlns:a16="http://schemas.microsoft.com/office/drawing/2014/main" id="{9E4F7CCD-054A-4CE0-95AA-EE5C395201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Reflective Question</a:t>
            </a:r>
          </a:p>
        </p:txBody>
      </p:sp>
      <p:sp>
        <p:nvSpPr>
          <p:cNvPr id="89090" name="Content Placeholder 2">
            <a:extLst>
              <a:ext uri="{FF2B5EF4-FFF2-40B4-BE49-F238E27FC236}">
                <a16:creationId xmlns:a16="http://schemas.microsoft.com/office/drawing/2014/main" id="{1556394A-6DB7-4E5A-9776-35C2CCA818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4465864" cy="4351338"/>
          </a:xfrm>
        </p:spPr>
        <p:txBody>
          <a:bodyPr/>
          <a:lstStyle/>
          <a:p>
            <a:r>
              <a:rPr lang="en-US" altLang="en-US" i="1" dirty="0"/>
              <a:t>When was the last time someone you knew was upset because they were not informed about a next step</a:t>
            </a:r>
            <a:r>
              <a:rPr lang="en-US" altLang="en-US" dirty="0"/>
              <a:t>?</a:t>
            </a:r>
          </a:p>
          <a:p>
            <a:pPr>
              <a:buFontTx/>
              <a:buNone/>
            </a:pPr>
            <a:endParaRPr lang="en-US" altLang="en-US" dirty="0"/>
          </a:p>
          <a:p>
            <a:r>
              <a:rPr lang="en-US" altLang="en-US" dirty="0"/>
              <a:t>Was this the outcome (</a:t>
            </a:r>
            <a:r>
              <a:rPr lang="en-US" altLang="en-US" dirty="0">
                <a:hlinkClick r:id="rId3"/>
              </a:rPr>
              <a:t>example</a:t>
            </a:r>
            <a:r>
              <a:rPr lang="en-US" altLang="en-US" dirty="0"/>
              <a:t>)? </a:t>
            </a:r>
          </a:p>
        </p:txBody>
      </p:sp>
      <p:pic>
        <p:nvPicPr>
          <p:cNvPr id="3" name="Picture 2" descr="A silhouette of a group of people&#10;&#10;Description automatically generated with low confidence">
            <a:extLst>
              <a:ext uri="{FF2B5EF4-FFF2-40B4-BE49-F238E27FC236}">
                <a16:creationId xmlns:a16="http://schemas.microsoft.com/office/drawing/2014/main" id="{C077E36F-977E-47D0-ADD5-E86894534F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5230041" y="1932736"/>
            <a:ext cx="3285309" cy="299252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E34FECA-5F83-4415-A9BE-91E312674B5C}"/>
              </a:ext>
            </a:extLst>
          </p:cNvPr>
          <p:cNvSpPr txBox="1"/>
          <p:nvPr/>
        </p:nvSpPr>
        <p:spPr>
          <a:xfrm>
            <a:off x="5867399" y="5053283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hlinkClick r:id="rId5" tooltip="http://www.coolstuff49ja.com/2012_03_01_archive.html"/>
              </a:rPr>
              <a:t>This Photo</a:t>
            </a:r>
            <a:r>
              <a:rPr lang="en-US" sz="900" dirty="0"/>
              <a:t> by Unknown Author is licensed under </a:t>
            </a:r>
            <a:r>
              <a:rPr lang="en-US" sz="900" dirty="0">
                <a:hlinkClick r:id="rId6" tooltip="https://creativecommons.org/licenses/by-sa/3.0/"/>
              </a:rPr>
              <a:t>CC BY-SA</a:t>
            </a:r>
            <a:endParaRPr lang="en-US" sz="9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Rectangle 2">
            <a:extLst>
              <a:ext uri="{FF2B5EF4-FFF2-40B4-BE49-F238E27FC236}">
                <a16:creationId xmlns:a16="http://schemas.microsoft.com/office/drawing/2014/main" id="{EC0A2ACA-0B38-45BA-AC0B-BD8820414B8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/>
              <a:t>CAIRO: A way to access linkages</a:t>
            </a:r>
          </a:p>
        </p:txBody>
      </p:sp>
      <p:sp>
        <p:nvSpPr>
          <p:cNvPr id="91138" name="Rectangle 3">
            <a:extLst>
              <a:ext uri="{FF2B5EF4-FFF2-40B4-BE49-F238E27FC236}">
                <a16:creationId xmlns:a16="http://schemas.microsoft.com/office/drawing/2014/main" id="{456C5B25-EFE9-4903-9EFF-B0CE0F3AED4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3600" b="1" u="sng"/>
              <a:t>C</a:t>
            </a:r>
            <a:r>
              <a:rPr lang="en-US" altLang="en-US" sz="3600"/>
              <a:t>onsulted</a:t>
            </a:r>
            <a:endParaRPr lang="en-US" altLang="en-US" sz="3600" b="1" u="sng"/>
          </a:p>
          <a:p>
            <a:pPr eaLnBrk="1" hangingPunct="1"/>
            <a:r>
              <a:rPr lang="en-US" altLang="en-US" sz="3600" b="1" u="sng"/>
              <a:t>A</a:t>
            </a:r>
            <a:r>
              <a:rPr lang="en-US" altLang="en-US" sz="3600"/>
              <a:t>pproval</a:t>
            </a:r>
            <a:endParaRPr lang="en-US" altLang="en-US" sz="3600" b="1" u="sng"/>
          </a:p>
          <a:p>
            <a:pPr eaLnBrk="1" hangingPunct="1"/>
            <a:r>
              <a:rPr lang="en-US" altLang="en-US" sz="3600" b="1" u="sng"/>
              <a:t>I</a:t>
            </a:r>
            <a:r>
              <a:rPr lang="en-US" altLang="en-US" sz="3600"/>
              <a:t>nformed</a:t>
            </a:r>
            <a:endParaRPr lang="en-US" altLang="en-US" sz="3600" b="1" u="sng"/>
          </a:p>
          <a:p>
            <a:pPr eaLnBrk="1" hangingPunct="1"/>
            <a:r>
              <a:rPr lang="en-US" altLang="en-US" sz="3600" b="1" u="sng"/>
              <a:t>R</a:t>
            </a:r>
            <a:r>
              <a:rPr lang="en-US" altLang="en-US" sz="3600"/>
              <a:t>esponsible</a:t>
            </a:r>
            <a:endParaRPr lang="en-US" altLang="en-US" sz="3600" b="1" u="sng"/>
          </a:p>
          <a:p>
            <a:pPr eaLnBrk="1" hangingPunct="1"/>
            <a:r>
              <a:rPr lang="en-US" altLang="en-US" sz="3600" b="1" u="sng"/>
              <a:t>O</a:t>
            </a:r>
            <a:r>
              <a:rPr lang="en-US" altLang="en-US" sz="3600"/>
              <a:t>ut of Decision Loop</a:t>
            </a:r>
          </a:p>
        </p:txBody>
      </p:sp>
      <p:pic>
        <p:nvPicPr>
          <p:cNvPr id="3" name="Picture 2" descr="A picture containing outdoor, sky, building, city&#10;&#10;Description automatically generated">
            <a:extLst>
              <a:ext uri="{FF2B5EF4-FFF2-40B4-BE49-F238E27FC236}">
                <a16:creationId xmlns:a16="http://schemas.microsoft.com/office/drawing/2014/main" id="{629F617B-02BB-4E2B-8282-DA7E84DB70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438772" y="4031739"/>
            <a:ext cx="3076573" cy="228016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ABEF548-424B-4B61-99D1-528DA0896975}"/>
              </a:ext>
            </a:extLst>
          </p:cNvPr>
          <p:cNvSpPr txBox="1"/>
          <p:nvPr/>
        </p:nvSpPr>
        <p:spPr>
          <a:xfrm>
            <a:off x="7278733" y="6144928"/>
            <a:ext cx="12366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s://en.wikipedia.org/wiki/List_of_mosques_in_Cairo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-sa/3.0/"/>
              </a:rPr>
              <a:t>CC BY-SA</a:t>
            </a:r>
            <a:endParaRPr lang="en-US" sz="90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48D72B0-A325-4B1F-ACE3-258EFDE715E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5131" y="1402412"/>
            <a:ext cx="3040213" cy="228016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9494A8D-47DE-40A5-A7AF-4DB4EBC3DD81}"/>
              </a:ext>
            </a:extLst>
          </p:cNvPr>
          <p:cNvSpPr txBox="1"/>
          <p:nvPr/>
        </p:nvSpPr>
        <p:spPr>
          <a:xfrm flipH="1">
            <a:off x="7216002" y="3751306"/>
            <a:ext cx="41296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Image of Cairo, IL (</a:t>
            </a:r>
            <a:r>
              <a:rPr lang="en-US" sz="1000" dirty="0">
                <a:hlinkClick r:id="rId6"/>
              </a:rPr>
              <a:t>link</a:t>
            </a:r>
            <a:r>
              <a:rPr lang="en-US" sz="1000" dirty="0"/>
              <a:t>)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BB591C-301D-47A8-908E-314C1DF8F4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CAIRO Plan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5626BA-85C7-46F4-B316-DAC3EBB8C8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40227FC-8B74-44F3-8E24-55F35DA943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234" y="1582596"/>
            <a:ext cx="8769531" cy="5127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0113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Title 1">
            <a:extLst>
              <a:ext uri="{FF2B5EF4-FFF2-40B4-BE49-F238E27FC236}">
                <a16:creationId xmlns:a16="http://schemas.microsoft.com/office/drawing/2014/main" id="{36A14CA4-08FF-499D-8410-062194F5B6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CAIRO</a:t>
            </a:r>
          </a:p>
        </p:txBody>
      </p:sp>
      <p:sp>
        <p:nvSpPr>
          <p:cNvPr id="92162" name="Content Placeholder 2">
            <a:extLst>
              <a:ext uri="{FF2B5EF4-FFF2-40B4-BE49-F238E27FC236}">
                <a16:creationId xmlns:a16="http://schemas.microsoft.com/office/drawing/2014/main" id="{3F0DB0F8-CC06-4ACF-8370-B3A3B9BB0D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See </a:t>
            </a:r>
            <a:r>
              <a:rPr lang="en-US" altLang="en-US" dirty="0">
                <a:hlinkClick r:id="rId3"/>
              </a:rPr>
              <a:t>Example</a:t>
            </a:r>
            <a:r>
              <a:rPr lang="en-US" altLang="en-US" dirty="0"/>
              <a:t>, and </a:t>
            </a:r>
            <a:r>
              <a:rPr lang="en-US" altLang="en-US" dirty="0">
                <a:hlinkClick r:id="rId4"/>
              </a:rPr>
              <a:t>Blank Version</a:t>
            </a:r>
            <a:endParaRPr lang="en-US" altLang="en-US" dirty="0"/>
          </a:p>
          <a:p>
            <a:r>
              <a:rPr lang="en-US" altLang="en-US" dirty="0"/>
              <a:t>Pick three next actionable steps</a:t>
            </a:r>
          </a:p>
          <a:p>
            <a:r>
              <a:rPr lang="en-US" altLang="en-US" dirty="0"/>
              <a:t>List out tasks</a:t>
            </a:r>
          </a:p>
          <a:p>
            <a:r>
              <a:rPr lang="en-US" altLang="en-US" dirty="0"/>
              <a:t>Complete CAIRO with team</a:t>
            </a:r>
          </a:p>
          <a:p>
            <a:r>
              <a:rPr lang="en-US" altLang="en-US" dirty="0"/>
              <a:t>Report out</a:t>
            </a:r>
          </a:p>
        </p:txBody>
      </p:sp>
      <p:pic>
        <p:nvPicPr>
          <p:cNvPr id="3" name="Picture 2" descr="A green street sign&#10;&#10;Description automatically generated with medium confidence">
            <a:extLst>
              <a:ext uri="{FF2B5EF4-FFF2-40B4-BE49-F238E27FC236}">
                <a16:creationId xmlns:a16="http://schemas.microsoft.com/office/drawing/2014/main" id="{6E0F22EA-1115-4AF8-9EE2-4FBA4B5E0AF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5168537" y="2937817"/>
            <a:ext cx="3810000" cy="314325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EB570D6-2D38-45DA-8066-4D29FC884B30}"/>
              </a:ext>
            </a:extLst>
          </p:cNvPr>
          <p:cNvSpPr txBox="1"/>
          <p:nvPr/>
        </p:nvSpPr>
        <p:spPr>
          <a:xfrm>
            <a:off x="5168537" y="6081067"/>
            <a:ext cx="3810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6" tooltip="http://www.customercrossroads.com/customercrossroads/2006/03/how_many_is_too.html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7" tooltip="https://creativecommons.org/licenses/by-nc-nd/3.0/"/>
              </a:rPr>
              <a:t>CC BY-NC-ND</a:t>
            </a:r>
            <a:endParaRPr lang="en-US" sz="9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00B14B-3E22-4BA7-9E99-9A0ED75600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 More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CCDCC4-D065-44EE-AC30-CA8EC5297D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4352653" cy="4351338"/>
          </a:xfrm>
        </p:spPr>
        <p:txBody>
          <a:bodyPr/>
          <a:lstStyle/>
          <a:p>
            <a:r>
              <a:rPr lang="en-US" dirty="0"/>
              <a:t> Implementing Systematic Interventions (</a:t>
            </a:r>
            <a:r>
              <a:rPr lang="en-US" dirty="0">
                <a:hlinkClick r:id="rId2"/>
              </a:rPr>
              <a:t>link</a:t>
            </a:r>
            <a:r>
              <a:rPr lang="en-US" dirty="0"/>
              <a:t>)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Reframing the Path to School Leadership (</a:t>
            </a:r>
            <a:r>
              <a:rPr lang="en-US" dirty="0">
                <a:hlinkClick r:id="rId3"/>
              </a:rPr>
              <a:t>link</a:t>
            </a:r>
            <a:r>
              <a:rPr lang="en-US" dirty="0"/>
              <a:t>)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 descr="Diagram, map&#10;&#10;Description automatically generated with medium confidence">
            <a:extLst>
              <a:ext uri="{FF2B5EF4-FFF2-40B4-BE49-F238E27FC236}">
                <a16:creationId xmlns:a16="http://schemas.microsoft.com/office/drawing/2014/main" id="{362973B1-A26A-496B-98AE-E67E3F5ECD4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3866" y="3730841"/>
            <a:ext cx="3270134" cy="303493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B81B4BE-9170-49C1-BEDF-9E324E75ACA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36876" y="619687"/>
            <a:ext cx="1838051" cy="2725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36494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8C8A6708F50BE41B243CDA1FD252F20" ma:contentTypeVersion="15" ma:contentTypeDescription="Create a new document." ma:contentTypeScope="" ma:versionID="ca5fe8cd42e61f1c50ba5c7e8b2dd9be">
  <xsd:schema xmlns:xsd="http://www.w3.org/2001/XMLSchema" xmlns:xs="http://www.w3.org/2001/XMLSchema" xmlns:p="http://schemas.microsoft.com/office/2006/metadata/properties" xmlns:ns1="http://schemas.microsoft.com/sharepoint/v3" xmlns:ns3="10f4c615-689c-48a3-8bb3-8a6105478c4f" xmlns:ns4="2730504a-dea0-4ae7-9ad4-e5f87d01fdfb" targetNamespace="http://schemas.microsoft.com/office/2006/metadata/properties" ma:root="true" ma:fieldsID="0fc69fdd7ee47673cbe72be33a3bad0c" ns1:_="" ns3:_="" ns4:_="">
    <xsd:import namespace="http://schemas.microsoft.com/sharepoint/v3"/>
    <xsd:import namespace="10f4c615-689c-48a3-8bb3-8a6105478c4f"/>
    <xsd:import namespace="2730504a-dea0-4ae7-9ad4-e5f87d01fdfb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Location" minOccurs="0"/>
                <xsd:element ref="ns3:MediaServiceEventHashCode" minOccurs="0"/>
                <xsd:element ref="ns3:MediaServiceGenerationTime" minOccurs="0"/>
                <xsd:element ref="ns3:MediaServiceAutoKeyPoints" minOccurs="0"/>
                <xsd:element ref="ns3:MediaServiceKeyPoints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1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2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0f4c615-689c-48a3-8bb3-8a6105478c4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internalName="MediaServiceAutoTags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730504a-dea0-4ae7-9ad4-e5f87d01fdfb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C3598AEA-8134-4389-845C-B883E1FFAF2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10f4c615-689c-48a3-8bb3-8a6105478c4f"/>
    <ds:schemaRef ds:uri="2730504a-dea0-4ae7-9ad4-e5f87d01fdf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B8F7267-9995-4960-9A28-B0B5211613E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54A7EF4-CB93-499A-9360-DA84FDE7C167}">
  <ds:schemaRefs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http://schemas.openxmlformats.org/package/2006/metadata/core-properties"/>
    <ds:schemaRef ds:uri="http://purl.org/dc/terms/"/>
    <ds:schemaRef ds:uri="http://purl.org/dc/dcmitype/"/>
    <ds:schemaRef ds:uri="http://purl.org/dc/elements/1.1/"/>
    <ds:schemaRef ds:uri="2730504a-dea0-4ae7-9ad4-e5f87d01fdfb"/>
    <ds:schemaRef ds:uri="10f4c615-689c-48a3-8bb3-8a6105478c4f"/>
    <ds:schemaRef ds:uri="http://schemas.microsoft.com/sharepoint/v3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45</TotalTime>
  <Words>168</Words>
  <Application>Microsoft Office PowerPoint</Application>
  <PresentationFormat>On-screen Show (4:3)</PresentationFormat>
  <Paragraphs>35</Paragraphs>
  <Slides>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Preventing Miscommunication with CAIRO</vt:lpstr>
      <vt:lpstr>Reflective Question</vt:lpstr>
      <vt:lpstr>CAIRO: A way to access linkages</vt:lpstr>
      <vt:lpstr>Sample CAIRO Plan</vt:lpstr>
      <vt:lpstr>CAIRO</vt:lpstr>
      <vt:lpstr>For More Information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Hank Bohanon</dc:creator>
  <cp:lastModifiedBy>Hank Bohanon</cp:lastModifiedBy>
  <cp:revision>3</cp:revision>
  <dcterms:created xsi:type="dcterms:W3CDTF">2021-03-03T15:47:34Z</dcterms:created>
  <dcterms:modified xsi:type="dcterms:W3CDTF">2021-03-19T16:23:57Z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0x010100B8C8A6708F50BE41B243CDA1FD252F20</vt:lpwstr>
  </property>
</Properties>
</file>