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37"/>
  </p:notesMasterIdLst>
  <p:sldIdLst>
    <p:sldId id="256" r:id="rId2"/>
    <p:sldId id="540" r:id="rId3"/>
    <p:sldId id="325" r:id="rId4"/>
    <p:sldId id="620" r:id="rId5"/>
    <p:sldId id="613" r:id="rId6"/>
    <p:sldId id="257" r:id="rId7"/>
    <p:sldId id="258" r:id="rId8"/>
    <p:sldId id="3583" r:id="rId9"/>
    <p:sldId id="3582" r:id="rId10"/>
    <p:sldId id="3589" r:id="rId11"/>
    <p:sldId id="612" r:id="rId12"/>
    <p:sldId id="3585" r:id="rId13"/>
    <p:sldId id="434" r:id="rId14"/>
    <p:sldId id="511" r:id="rId15"/>
    <p:sldId id="3610" r:id="rId16"/>
    <p:sldId id="3611" r:id="rId17"/>
    <p:sldId id="601" r:id="rId18"/>
    <p:sldId id="3612" r:id="rId19"/>
    <p:sldId id="583" r:id="rId20"/>
    <p:sldId id="587" r:id="rId21"/>
    <p:sldId id="3608" r:id="rId22"/>
    <p:sldId id="3613" r:id="rId23"/>
    <p:sldId id="456" r:id="rId24"/>
    <p:sldId id="383" r:id="rId25"/>
    <p:sldId id="385" r:id="rId26"/>
    <p:sldId id="3618" r:id="rId27"/>
    <p:sldId id="3619" r:id="rId28"/>
    <p:sldId id="3620" r:id="rId29"/>
    <p:sldId id="3622" r:id="rId30"/>
    <p:sldId id="3621" r:id="rId31"/>
    <p:sldId id="3588" r:id="rId32"/>
    <p:sldId id="3624" r:id="rId33"/>
    <p:sldId id="3623" r:id="rId34"/>
    <p:sldId id="607" r:id="rId35"/>
    <p:sldId id="618" r:id="rId36"/>
  </p:sldIdLst>
  <p:sldSz cx="9144000" cy="6858000" type="screen4x3"/>
  <p:notesSz cx="6954838" cy="9240838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Comic Sans MS" panose="030F0702030302020204" pitchFamily="66" charset="0"/>
      <p:regular r:id="rId44"/>
      <p:bold r:id="rId45"/>
      <p:italic r:id="rId46"/>
      <p:boldItalic r:id="rId47"/>
    </p:embeddedFont>
    <p:embeddedFont>
      <p:font typeface="Georgia" panose="02040502050405020303" pitchFamily="18" charset="0"/>
      <p:regular r:id="rId48"/>
      <p:bold r:id="rId49"/>
      <p:italic r:id="rId50"/>
      <p:boldItalic r:id="rId51"/>
    </p:embeddedFont>
    <p:embeddedFont>
      <p:font typeface="Imprint MT Shadow" panose="04020605060303030202" pitchFamily="82" charset="0"/>
      <p:regular r:id="rId5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3A8DAE-AE8B-4A5C-AFC3-3A009A69CC83}">
          <p14:sldIdLst>
            <p14:sldId id="256"/>
            <p14:sldId id="540"/>
            <p14:sldId id="325"/>
            <p14:sldId id="620"/>
            <p14:sldId id="613"/>
            <p14:sldId id="257"/>
            <p14:sldId id="258"/>
            <p14:sldId id="3583"/>
            <p14:sldId id="3582"/>
            <p14:sldId id="3589"/>
            <p14:sldId id="612"/>
            <p14:sldId id="3585"/>
            <p14:sldId id="434"/>
            <p14:sldId id="511"/>
            <p14:sldId id="3610"/>
            <p14:sldId id="3611"/>
            <p14:sldId id="601"/>
            <p14:sldId id="3612"/>
            <p14:sldId id="583"/>
            <p14:sldId id="587"/>
            <p14:sldId id="3608"/>
            <p14:sldId id="3613"/>
            <p14:sldId id="456"/>
            <p14:sldId id="383"/>
            <p14:sldId id="385"/>
            <p14:sldId id="3618"/>
            <p14:sldId id="3619"/>
            <p14:sldId id="3620"/>
            <p14:sldId id="3622"/>
            <p14:sldId id="3621"/>
            <p14:sldId id="3588"/>
            <p14:sldId id="3624"/>
          </p14:sldIdLst>
        </p14:section>
        <p14:section name="Untitled Section" id="{A4B937D1-EA06-4E0B-8621-928013D473E7}">
          <p14:sldIdLst>
            <p14:sldId id="3623"/>
            <p14:sldId id="607"/>
            <p14:sldId id="6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A7D05-E5D5-4102-848E-97612F1F1ED0}" v="7" dt="2022-10-10T01:16:32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38" tIns="46269" rIns="92538" bIns="462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38" tIns="46269" rIns="92538" bIns="46269" rtlCol="0"/>
          <a:lstStyle>
            <a:lvl1pPr algn="r">
              <a:defRPr sz="1200"/>
            </a:lvl1pPr>
          </a:lstStyle>
          <a:p>
            <a:fld id="{77CDD462-39FC-4FE6-AD44-4A1FB527B3A0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7662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8" tIns="46269" rIns="92538" bIns="462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5" y="4447154"/>
            <a:ext cx="5563870" cy="3638580"/>
          </a:xfrm>
          <a:prstGeom prst="rect">
            <a:avLst/>
          </a:prstGeom>
        </p:spPr>
        <p:txBody>
          <a:bodyPr vert="horz" lIns="92538" tIns="46269" rIns="92538" bIns="462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4"/>
            <a:ext cx="3013763" cy="463646"/>
          </a:xfrm>
          <a:prstGeom prst="rect">
            <a:avLst/>
          </a:prstGeom>
        </p:spPr>
        <p:txBody>
          <a:bodyPr vert="horz" lIns="92538" tIns="46269" rIns="92538" bIns="462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4"/>
            <a:ext cx="3013763" cy="463646"/>
          </a:xfrm>
          <a:prstGeom prst="rect">
            <a:avLst/>
          </a:prstGeom>
        </p:spPr>
        <p:txBody>
          <a:bodyPr vert="horz" lIns="92538" tIns="46269" rIns="92538" bIns="46269" rtlCol="0" anchor="b"/>
          <a:lstStyle>
            <a:lvl1pPr algn="r">
              <a:defRPr sz="1200"/>
            </a:lvl1pPr>
          </a:lstStyle>
          <a:p>
            <a:fld id="{5BB3F90C-4769-4A8B-BE6D-2C809A901B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CA86A979-3BAF-484B-8272-F5F945FBA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321" indent="-28589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572" indent="-228714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1000" indent="-228714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8429" indent="-228714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5857" indent="-2287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3286" indent="-2287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0715" indent="-2287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8143" indent="-22871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099D36-D0B0-0E4B-A30A-B218E1A92326}" type="slidenum">
              <a:rPr lang="en-US" altLang="en-US" sz="1200">
                <a:latin typeface="Calibri" panose="020F0502020204030204" pitchFamily="34" charset="0"/>
              </a:rPr>
              <a:pPr/>
              <a:t>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35842" name="Rectangle 7">
            <a:extLst>
              <a:ext uri="{FF2B5EF4-FFF2-40B4-BE49-F238E27FC236}">
                <a16:creationId xmlns:a16="http://schemas.microsoft.com/office/drawing/2014/main" id="{DE760A81-3C73-8443-962E-CFEA55607F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275" y="8689692"/>
            <a:ext cx="2973837" cy="45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6" tIns="45743" rIns="91486" bIns="45743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C7C3747-9F8B-2C46-A6B5-CE851A806044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35843" name="Rectangle 7">
            <a:extLst>
              <a:ext uri="{FF2B5EF4-FFF2-40B4-BE49-F238E27FC236}">
                <a16:creationId xmlns:a16="http://schemas.microsoft.com/office/drawing/2014/main" id="{31069CC2-A3F9-F04F-B33B-548B1F0B8F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275" y="8689692"/>
            <a:ext cx="2973837" cy="45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6" tIns="45743" rIns="91486" bIns="45743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B6C7FA0-B39D-A649-8A6D-9876C4BE898D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B9DA711F-4C95-1C45-A622-0C521D0EE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9937" cy="3433762"/>
          </a:xfrm>
          <a:ln/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041D9ABD-698F-C64E-B218-66557B568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6270" y="4345640"/>
            <a:ext cx="5490160" cy="4118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870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7275" y="8689692"/>
            <a:ext cx="2973837" cy="4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6" tIns="45743" rIns="91486" bIns="45743" anchor="b"/>
          <a:lstStyle/>
          <a:p>
            <a:pPr algn="r"/>
            <a:fld id="{595499A0-2D07-4F0F-87A6-C6B53A240A76}" type="slidenum">
              <a:rPr lang="en-US" sz="1200"/>
              <a:pPr algn="r"/>
              <a:t>10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You may have a large copy of this in your handouts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tatoo..it is washable (just kidding)..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Example –</a:t>
            </a:r>
          </a:p>
          <a:p>
            <a:pPr eaLnBrk="1" hangingPunct="1"/>
            <a:r>
              <a:rPr lang="en-US" dirty="0">
                <a:latin typeface="Arial" charset="0"/>
              </a:rPr>
              <a:t>SW – Respect – Response Be kind – show poster ahead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Secondary – student could not write very well – even when given coke..skill deficit – then accommodate with writing prompt and remediate – teach skills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Tertiary – attention – personal greetings at the door and pre-correction was enough</a:t>
            </a:r>
          </a:p>
        </p:txBody>
      </p:sp>
    </p:spTree>
    <p:extLst>
      <p:ext uri="{BB962C8B-B14F-4D97-AF65-F5344CB8AC3E}">
        <p14:creationId xmlns:p14="http://schemas.microsoft.com/office/powerpoint/2010/main" val="168213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870" indent="-2891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6723" indent="-23134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9411" indent="-23134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2101" indent="-23134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4790" indent="-2313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7479" indent="-2313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0168" indent="-2313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2856" indent="-2313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A1C3A3-8BD7-9C48-ADFA-B660D1E6FB47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39466" y="8777192"/>
            <a:ext cx="3013763" cy="46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8" tIns="46269" rIns="92538" bIns="4626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A3FF951-1A9E-AC47-9EE9-91454123CB02}" type="slidenum">
              <a:rPr lang="en-US" sz="1200">
                <a:latin typeface="Calibri" charset="0"/>
                <a:cs typeface="Arial" charset="0"/>
              </a:rPr>
              <a:pPr algn="r" eaLnBrk="1" hangingPunct="1"/>
              <a:t>13</a:t>
            </a:fld>
            <a:endParaRPr lang="en-US" sz="1200" dirty="0">
              <a:latin typeface="Calibri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1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Einstein – if I had 25 minutes to save the world, I would spend 55 minutes identifying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713D4-5E87-C44D-AA25-BDB7DAEF4C1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1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321" indent="-285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572" indent="-2287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1000" indent="-2287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429" indent="-2287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857" indent="-2287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3286" indent="-2287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715" indent="-2287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8143" indent="-2287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8CC7CE-0426-4F45-859B-B81047EA88FF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8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5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0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7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7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9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3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5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1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7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bohano" TargetMode="External"/><Relationship Id="rId2" Type="http://schemas.openxmlformats.org/officeDocument/2006/relationships/hyperlink" Target="http://www.hankbohanon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inmagine.com/searchterms/private_jet.html" TargetMode="External"/><Relationship Id="rId4" Type="http://schemas.openxmlformats.org/officeDocument/2006/relationships/hyperlink" Target="http://en.wikipedia.org/wiki/Josh_Groba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apoefentherapie.nl/blog/slaapproblemen-adolescenten-puber-gevolg-oplossin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udlguidelines.cas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flickr.com/photos/36224492@N06/897396281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udlproject.com/udl-tools---all-grades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ntarte.com/2010/09/is-it-time-for-you-to-self-reflect-5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adelosreyes.blogspot.com/2020/10/walt-disney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full/10.1177/1098300711412076?casa_token=X8AIM-rYzDIAAAAA%3AEUXwelMFm3OvYDuE9lbDs4t_AfVJSM0w4qqYn9HzvGLbVoSwQl72rzSjFZJnnE7Qh_JFnddhoe5fYQ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ci3t.org/pdf/SESS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urses.lumenlearning.com/suny-wcc-collegesuccess2/chapter/welcome-your-first-year-seminar/" TargetMode="External"/><Relationship Id="rId5" Type="http://schemas.openxmlformats.org/officeDocument/2006/relationships/image" Target="../media/image28.jpg"/><Relationship Id="rId4" Type="http://schemas.openxmlformats.org/officeDocument/2006/relationships/hyperlink" Target="http://hankbohanon.net/wp-content/uploads/2014/04/SCH_student_involve_Resource.doc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Core-Six-Strategies-Professional-Development/dp/141661475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.edu/gcce/index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interventioncentral.org/academic-interventions/math/self-monitoring-customized-math-self-correction-checklist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udlguidelines.cas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inspirationsandexplorations.com/2012/10/03/transforming-a-gilded-mirror-frame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hankbohanon.net/embedding-udl-into-multi-tiered-systems-of-supports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udlin15minutes.podbean.com/" TargetMode="External"/><Relationship Id="rId2" Type="http://schemas.openxmlformats.org/officeDocument/2006/relationships/hyperlink" Target="http://udlguidelines.cast.or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udlapproach.com/" TargetMode="External"/><Relationship Id="rId2" Type="http://schemas.openxmlformats.org/officeDocument/2006/relationships/hyperlink" Target="https://iris.peabody.vanderbilt.edu/module/udl/cresource/q1/p01/#conten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choolsocialwork.net/implementing-systematic-supports-a-guide-for-secondary-schoo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om/Implementing-Systematic-Interventions-Secondary-School-dp-0367279096/dp/0367279096/ref=mt_other?_encoding=UTF8&amp;me=&amp;qid=161444785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usa.soapaid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1472"/>
            <a:ext cx="77724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Embedding UDL into Multi-Tiered Systems of Supports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53497"/>
            <a:ext cx="6858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400" dirty="0"/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Hank Bohanon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Loyola University of Chicago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hbohano@luc.edu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u="sng" dirty="0">
                <a:solidFill>
                  <a:srgbClr val="0563C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  <a:hlinkClick r:id="rId2"/>
              </a:rPr>
              <a:t>http://www.hankbohanon.net</a:t>
            </a:r>
            <a:r>
              <a:rPr lang="en-US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  <a:hlinkClick r:id="rId3"/>
              </a:rPr>
              <a:t>https://twitter.com/hbohano</a:t>
            </a:r>
            <a:endParaRPr lang="en-US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3810000" y="2287588"/>
            <a:ext cx="534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Comic Sans MS" pitchFamily="66" charset="0"/>
              </a:rPr>
              <a:t>1-5%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4876800" y="2287588"/>
            <a:ext cx="534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Comic Sans MS" pitchFamily="66" charset="0"/>
              </a:rPr>
              <a:t>1-5%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3429000" y="3049588"/>
            <a:ext cx="628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Comic Sans MS" pitchFamily="66" charset="0"/>
              </a:rPr>
              <a:t>5-10%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5105400" y="3049588"/>
            <a:ext cx="628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Comic Sans MS" pitchFamily="66" charset="0"/>
              </a:rPr>
              <a:t>5-10%</a:t>
            </a: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2819400" y="4662488"/>
            <a:ext cx="747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Comic Sans MS" pitchFamily="66" charset="0"/>
              </a:rPr>
              <a:t>80-90%</a:t>
            </a: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5700713" y="4584700"/>
            <a:ext cx="747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latin typeface="Comic Sans MS" pitchFamily="66" charset="0"/>
              </a:rPr>
              <a:t>80-90%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1905000"/>
            <a:ext cx="3352800" cy="539750"/>
            <a:chOff x="192" y="1297"/>
            <a:chExt cx="2112" cy="239"/>
          </a:xfrm>
        </p:grpSpPr>
        <p:sp>
          <p:nvSpPr>
            <p:cNvPr id="1054" name="Text Box 9"/>
            <p:cNvSpPr txBox="1">
              <a:spLocks noChangeArrowheads="1"/>
            </p:cNvSpPr>
            <p:nvPr/>
          </p:nvSpPr>
          <p:spPr bwMode="auto">
            <a:xfrm>
              <a:off x="192" y="1297"/>
              <a:ext cx="1741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u="sng" dirty="0">
                  <a:latin typeface="Comic Sans MS" pitchFamily="66" charset="0"/>
                </a:rPr>
                <a:t>Tertiary Interventions/Tier 3:</a:t>
              </a:r>
              <a:endParaRPr lang="en-US" sz="1400" dirty="0">
                <a:latin typeface="Comic Sans MS" pitchFamily="66" charset="0"/>
              </a:endParaRP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Dig deeper – why?</a:t>
              </a:r>
            </a:p>
          </p:txBody>
        </p:sp>
        <p:sp>
          <p:nvSpPr>
            <p:cNvPr id="1055" name="Line 10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 dirty="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484813" y="2057401"/>
            <a:ext cx="3287712" cy="1169988"/>
            <a:chOff x="3455" y="1296"/>
            <a:chExt cx="2071" cy="737"/>
          </a:xfrm>
        </p:grpSpPr>
        <p:sp>
          <p:nvSpPr>
            <p:cNvPr id="1052" name="Line 12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053" name="Text Box 13"/>
            <p:cNvSpPr txBox="1">
              <a:spLocks noChangeArrowheads="1"/>
            </p:cNvSpPr>
            <p:nvPr/>
          </p:nvSpPr>
          <p:spPr bwMode="auto">
            <a:xfrm>
              <a:off x="3840" y="1296"/>
              <a:ext cx="1686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u="sng" dirty="0">
                  <a:latin typeface="Comic Sans MS" pitchFamily="66" charset="0"/>
                </a:rPr>
                <a:t>Tertiary Intervention/Tier 3:</a:t>
              </a: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Ask questions, </a:t>
              </a: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Teach what works better </a:t>
              </a:r>
            </a:p>
            <a:p>
              <a:pPr eaLnBrk="0" hangingPunct="0"/>
              <a:r>
                <a:rPr lang="en-US" sz="1400" b="1" dirty="0">
                  <a:latin typeface="Comic Sans MS" pitchFamily="66" charset="0"/>
                </a:rPr>
                <a:t>Cholesterol drugs</a:t>
              </a:r>
            </a:p>
            <a:p>
              <a:pPr eaLnBrk="0" hangingPunct="0"/>
              <a:endParaRPr lang="en-US" sz="1400" dirty="0">
                <a:latin typeface="Comic Sans MS" pitchFamily="66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2952750"/>
            <a:ext cx="2971800" cy="523875"/>
            <a:chOff x="192" y="1876"/>
            <a:chExt cx="1872" cy="154"/>
          </a:xfrm>
        </p:grpSpPr>
        <p:sp>
          <p:nvSpPr>
            <p:cNvPr id="1050" name="Text Box 15"/>
            <p:cNvSpPr txBox="1">
              <a:spLocks noChangeArrowheads="1"/>
            </p:cNvSpPr>
            <p:nvPr/>
          </p:nvSpPr>
          <p:spPr bwMode="auto">
            <a:xfrm>
              <a:off x="192" y="1876"/>
              <a:ext cx="18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u="sng" dirty="0">
                  <a:latin typeface="Comic Sans MS" pitchFamily="66" charset="0"/>
                </a:rPr>
                <a:t>Secondary Interventions/Tier 2:</a:t>
              </a:r>
              <a:endParaRPr lang="en-US" sz="1400" dirty="0">
                <a:latin typeface="Comic Sans MS" pitchFamily="66" charset="0"/>
              </a:endParaRP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Can’t do/won’t do</a:t>
              </a:r>
            </a:p>
          </p:txBody>
        </p:sp>
        <p:sp>
          <p:nvSpPr>
            <p:cNvPr id="1051" name="Line 16"/>
            <p:cNvSpPr>
              <a:spLocks noChangeShapeType="1"/>
            </p:cNvSpPr>
            <p:nvPr/>
          </p:nvSpPr>
          <p:spPr bwMode="auto">
            <a:xfrm>
              <a:off x="1728" y="201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 dirty="0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646738" y="3092450"/>
            <a:ext cx="3467100" cy="1384300"/>
            <a:chOff x="3749" y="1853"/>
            <a:chExt cx="2184" cy="872"/>
          </a:xfrm>
        </p:grpSpPr>
        <p:sp>
          <p:nvSpPr>
            <p:cNvPr id="1048" name="Text Box 18"/>
            <p:cNvSpPr txBox="1">
              <a:spLocks noChangeArrowheads="1"/>
            </p:cNvSpPr>
            <p:nvPr/>
          </p:nvSpPr>
          <p:spPr bwMode="auto">
            <a:xfrm>
              <a:off x="4085" y="1853"/>
              <a:ext cx="1848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u="sng" dirty="0">
                  <a:latin typeface="Comic Sans MS" pitchFamily="66" charset="0"/>
                </a:rPr>
                <a:t>Secondary Interventions/Tier 2:</a:t>
              </a:r>
              <a:endParaRPr lang="en-US" sz="1400" dirty="0">
                <a:latin typeface="Comic Sans MS" pitchFamily="66" charset="0"/>
              </a:endParaRP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Coke test analogy..</a:t>
              </a:r>
            </a:p>
            <a:p>
              <a:pPr eaLnBrk="0" hangingPunct="0"/>
              <a:endParaRPr lang="en-US" sz="1400" dirty="0">
                <a:latin typeface="Comic Sans MS" pitchFamily="66" charset="0"/>
              </a:endParaRP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	</a:t>
              </a:r>
              <a:r>
                <a:rPr lang="en-US" sz="1400" b="1" dirty="0">
                  <a:latin typeface="Comic Sans MS" pitchFamily="66" charset="0"/>
                </a:rPr>
                <a:t>Over 50 Daily Aspirin</a:t>
              </a:r>
            </a:p>
            <a:p>
              <a:pPr eaLnBrk="0" hangingPunct="0"/>
              <a:endParaRPr lang="en-US" sz="1400" dirty="0">
                <a:latin typeface="Comic Sans MS" pitchFamily="66" charset="0"/>
              </a:endParaRPr>
            </a:p>
            <a:p>
              <a:pPr eaLnBrk="0" hangingPunct="0"/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 rot="10739161">
              <a:off x="3749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 dirty="0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52400" y="4648197"/>
            <a:ext cx="4724400" cy="1386089"/>
            <a:chOff x="144" y="2929"/>
            <a:chExt cx="4447" cy="397"/>
          </a:xfrm>
        </p:grpSpPr>
        <p:sp>
          <p:nvSpPr>
            <p:cNvPr id="1046" name="Text Box 21"/>
            <p:cNvSpPr txBox="1">
              <a:spLocks noChangeArrowheads="1"/>
            </p:cNvSpPr>
            <p:nvPr/>
          </p:nvSpPr>
          <p:spPr bwMode="auto">
            <a:xfrm>
              <a:off x="144" y="2929"/>
              <a:ext cx="4447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u="sng" dirty="0">
                  <a:latin typeface="Comic Sans MS" pitchFamily="66" charset="0"/>
                </a:rPr>
                <a:t>Universal Intervention</a:t>
              </a:r>
            </a:p>
            <a:p>
              <a:pPr eaLnBrk="0" hangingPunct="0"/>
              <a:r>
                <a:rPr lang="en-US" sz="1400" u="sng" dirty="0">
                  <a:latin typeface="Comic Sans MS" pitchFamily="66" charset="0"/>
                </a:rPr>
                <a:t>Tier 1:</a:t>
              </a: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Were we clear? Does it work?</a:t>
              </a: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How do we respond? Did we use</a:t>
              </a: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multiple means for instruction?</a:t>
              </a:r>
            </a:p>
            <a:p>
              <a:pPr eaLnBrk="0" hangingPunct="0"/>
              <a:r>
                <a:rPr lang="en-US" sz="1400" u="sng" dirty="0">
                  <a:latin typeface="Comic Sans MS" pitchFamily="66" charset="0"/>
                </a:rPr>
                <a:t>  </a:t>
              </a:r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1047" name="Line 22"/>
            <p:cNvSpPr>
              <a:spLocks noChangeShapeType="1"/>
            </p:cNvSpPr>
            <p:nvPr/>
          </p:nvSpPr>
          <p:spPr bwMode="auto">
            <a:xfrm>
              <a:off x="2134" y="2994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 dirty="0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751514" y="4679952"/>
            <a:ext cx="3440113" cy="1816101"/>
            <a:chOff x="4343" y="2871"/>
            <a:chExt cx="2167" cy="1144"/>
          </a:xfrm>
        </p:grpSpPr>
        <p:sp>
          <p:nvSpPr>
            <p:cNvPr id="1044" name="Text Box 24"/>
            <p:cNvSpPr txBox="1">
              <a:spLocks noChangeArrowheads="1"/>
            </p:cNvSpPr>
            <p:nvPr/>
          </p:nvSpPr>
          <p:spPr bwMode="auto">
            <a:xfrm>
              <a:off x="4654" y="2871"/>
              <a:ext cx="1856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u="sng" dirty="0">
                  <a:latin typeface="Comic Sans MS" pitchFamily="66" charset="0"/>
                </a:rPr>
                <a:t>Universal Intervention/Tier 1:</a:t>
              </a: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Be clear on expectations,</a:t>
              </a: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 make sure they work, be humane</a:t>
              </a:r>
            </a:p>
            <a:p>
              <a:pPr eaLnBrk="0" hangingPunct="0"/>
              <a:endParaRPr lang="en-US" sz="1400" dirty="0">
                <a:latin typeface="Comic Sans MS" pitchFamily="66" charset="0"/>
              </a:endParaRPr>
            </a:p>
            <a:p>
              <a:pPr eaLnBrk="0" hangingPunct="0"/>
              <a:r>
                <a:rPr lang="en-US" sz="1400" dirty="0">
                  <a:latin typeface="Comic Sans MS" pitchFamily="66" charset="0"/>
                </a:rPr>
                <a:t>	</a:t>
              </a:r>
              <a:r>
                <a:rPr lang="en-US" sz="1400" b="1" dirty="0">
                  <a:latin typeface="Comic Sans MS" pitchFamily="66" charset="0"/>
                </a:rPr>
                <a:t>Banning smoking in</a:t>
              </a:r>
            </a:p>
            <a:p>
              <a:pPr eaLnBrk="0" hangingPunct="0"/>
              <a:r>
                <a:rPr lang="en-US" sz="1400" b="1" dirty="0">
                  <a:latin typeface="Comic Sans MS" pitchFamily="66" charset="0"/>
                </a:rPr>
                <a:t>	 public places*</a:t>
              </a:r>
            </a:p>
            <a:p>
              <a:pPr eaLnBrk="0" hangingPunct="0"/>
              <a:endParaRPr lang="en-US" sz="1400" u="sng" dirty="0">
                <a:latin typeface="Comic Sans MS" pitchFamily="66" charset="0"/>
              </a:endParaRPr>
            </a:p>
            <a:p>
              <a:pPr eaLnBrk="0" hangingPunct="0"/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1045" name="Line 25"/>
            <p:cNvSpPr>
              <a:spLocks noChangeShapeType="1"/>
            </p:cNvSpPr>
            <p:nvPr/>
          </p:nvSpPr>
          <p:spPr bwMode="auto">
            <a:xfrm rot="10779294">
              <a:off x="4343" y="3031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 dirty="0"/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00400" y="2057400"/>
          <a:ext cx="12954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3" imgW="1304925" imgH="4419600" progId="">
                  <p:embed/>
                </p:oleObj>
              </mc:Choice>
              <mc:Fallback>
                <p:oleObj name="Drawing" r:id="rId3" imgW="1304925" imgH="4419600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57400"/>
                        <a:ext cx="12954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05325" y="2057400"/>
          <a:ext cx="1285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5" imgW="1295400" imgH="4419600" progId="">
                  <p:embed/>
                </p:oleObj>
              </mc:Choice>
              <mc:Fallback>
                <p:oleObj name="Drawing" r:id="rId5" imgW="1295400" imgH="4419600" progId="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2057400"/>
                        <a:ext cx="12858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0375"/>
            <a:ext cx="8229600" cy="450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 dirty="0"/>
              <a:t>Designing School-Wide Systems for Student Success</a:t>
            </a:r>
            <a:br>
              <a:rPr lang="en-US" sz="2400" b="1" dirty="0"/>
            </a:br>
            <a:r>
              <a:rPr lang="en-US" sz="2400" b="1" i="1" dirty="0"/>
              <a:t>A Response to Intervention Model/MTSS</a:t>
            </a:r>
          </a:p>
        </p:txBody>
      </p:sp>
      <p:sp>
        <p:nvSpPr>
          <p:cNvPr id="1041" name="Text Box 29"/>
          <p:cNvSpPr txBox="1">
            <a:spLocks noChangeArrowheads="1"/>
          </p:cNvSpPr>
          <p:nvPr/>
        </p:nvSpPr>
        <p:spPr bwMode="auto">
          <a:xfrm>
            <a:off x="533400" y="1524000"/>
            <a:ext cx="147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Questions</a:t>
            </a:r>
          </a:p>
        </p:txBody>
      </p:sp>
      <p:sp>
        <p:nvSpPr>
          <p:cNvPr id="1042" name="Text Box 30"/>
          <p:cNvSpPr txBox="1">
            <a:spLocks noChangeArrowheads="1"/>
          </p:cNvSpPr>
          <p:nvPr/>
        </p:nvSpPr>
        <p:spPr bwMode="auto">
          <a:xfrm>
            <a:off x="5715000" y="1600200"/>
            <a:ext cx="1268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Answers</a:t>
            </a:r>
          </a:p>
        </p:txBody>
      </p:sp>
      <p:sp>
        <p:nvSpPr>
          <p:cNvPr id="1043" name="TextBox 9"/>
          <p:cNvSpPr txBox="1">
            <a:spLocks noChangeArrowheads="1"/>
          </p:cNvSpPr>
          <p:nvPr/>
        </p:nvSpPr>
        <p:spPr bwMode="auto">
          <a:xfrm>
            <a:off x="6553200" y="6553200"/>
            <a:ext cx="2181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*</a:t>
            </a:r>
            <a:r>
              <a:rPr lang="en-US" sz="1200" dirty="0"/>
              <a:t>Greenburg &amp;  Abenavoli, 2017</a:t>
            </a:r>
          </a:p>
        </p:txBody>
      </p:sp>
    </p:spTree>
    <p:extLst>
      <p:ext uri="{BB962C8B-B14F-4D97-AF65-F5344CB8AC3E}">
        <p14:creationId xmlns:p14="http://schemas.microsoft.com/office/powerpoint/2010/main" val="39364294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AF4D-471B-4AF9-A601-83760752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0" u="none" strike="noStrike" dirty="0">
                <a:effectLst/>
                <a:latin typeface="Calibri Light"/>
                <a:cs typeface="Calibri Light"/>
              </a:rPr>
              <a:t>Reflective Question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E142-BC15-417D-9DF5-36E6B38BF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1" u="none" strike="noStrike" dirty="0">
                <a:effectLst/>
              </a:rPr>
              <a:t>Why do you think some interventions are not successful in school settings? Why do you think some interventions, in your experience, have been successful?</a:t>
            </a:r>
            <a:endParaRPr lang="en-US" i="1" dirty="0"/>
          </a:p>
        </p:txBody>
      </p:sp>
      <p:pic>
        <p:nvPicPr>
          <p:cNvPr id="5" name="Picture 4" descr="Question mark symbol">
            <a:extLst>
              <a:ext uri="{FF2B5EF4-FFF2-40B4-BE49-F238E27FC236}">
                <a16:creationId xmlns:a16="http://schemas.microsoft.com/office/drawing/2014/main" id="{CF734B67-E739-02C1-61AE-971B0BAFA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41" y="3429000"/>
            <a:ext cx="5366327" cy="301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1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ture of 4 elements of PBL https://www.pbis.org/topics/equity">
            <a:extLst>
              <a:ext uri="{FF2B5EF4-FFF2-40B4-BE49-F238E27FC236}">
                <a16:creationId xmlns:a16="http://schemas.microsoft.com/office/drawing/2014/main" id="{5F923580-2E34-2E31-45B9-24F7CAC03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344" y="1342847"/>
            <a:ext cx="7107351" cy="5394179"/>
          </a:xfr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60ED0F6B-A96A-F042-78F7-AEF7FB1DB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2" y="288925"/>
            <a:ext cx="54308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 dirty="0">
                <a:solidFill>
                  <a:schemeClr val="accent2"/>
                </a:solidFill>
              </a:rPr>
              <a:t>Supporting Social Competence &amp;</a:t>
            </a:r>
          </a:p>
          <a:p>
            <a:pPr algn="ctr" eaLnBrk="0" hangingPunct="0"/>
            <a:r>
              <a:rPr lang="en-US" altLang="en-US" sz="2800" dirty="0">
                <a:solidFill>
                  <a:schemeClr val="accent2"/>
                </a:solidFill>
              </a:rPr>
              <a:t>Academic Achievement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B052E5-37DD-8B68-DB35-DE8D44758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0"/>
            <a:ext cx="2514600" cy="1524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200" dirty="0">
                <a:solidFill>
                  <a:srgbClr val="008000"/>
                </a:solidFill>
              </a:rPr>
              <a:t>4 MTSS/PBIS Elements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5326E-CCC9-43D9-B01A-9B3E18082EEC}"/>
              </a:ext>
            </a:extLst>
          </p:cNvPr>
          <p:cNvSpPr txBox="1"/>
          <p:nvPr/>
        </p:nvSpPr>
        <p:spPr>
          <a:xfrm flipH="1">
            <a:off x="228600" y="6118502"/>
            <a:ext cx="6341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From https://www.pbis.org/topics/equity</a:t>
            </a:r>
          </a:p>
        </p:txBody>
      </p:sp>
    </p:spTree>
    <p:extLst>
      <p:ext uri="{BB962C8B-B14F-4D97-AF65-F5344CB8AC3E}">
        <p14:creationId xmlns:p14="http://schemas.microsoft.com/office/powerpoint/2010/main" val="402719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Elements of Systems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 Systems – </a:t>
            </a:r>
            <a:r>
              <a:rPr lang="en-US" b="1" dirty="0">
                <a:latin typeface="Arial" charset="0"/>
              </a:rPr>
              <a:t>Josh, flight, checklist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Administrative Commitments, Coaching (external/internal), Representative Teams, Audit of Practices, Priority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Practices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Based on evidence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Process and impact – dropout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 What and with whom?</a:t>
            </a:r>
          </a:p>
        </p:txBody>
      </p:sp>
      <p:pic>
        <p:nvPicPr>
          <p:cNvPr id="66563" name="Picture 4" descr="Image of Josh Grob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13716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609600" y="6172200"/>
            <a:ext cx="390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hlinkClick r:id="rId4"/>
              </a:rPr>
              <a:t>http://en.wikipedia.org/wiki/Josh_Groban</a:t>
            </a:r>
            <a:endParaRPr lang="en-US" sz="1200" dirty="0"/>
          </a:p>
          <a:p>
            <a:pPr eaLnBrk="1" hangingPunct="1"/>
            <a:r>
              <a:rPr lang="en-US" sz="1200" dirty="0">
                <a:hlinkClick r:id="rId5"/>
              </a:rPr>
              <a:t>http://www.inmagine.com/searchterms/private_jet.html</a:t>
            </a:r>
            <a:r>
              <a:rPr lang="en-US" sz="1200" dirty="0"/>
              <a:t> </a:t>
            </a:r>
          </a:p>
        </p:txBody>
      </p:sp>
      <p:pic>
        <p:nvPicPr>
          <p:cNvPr id="66565" name="Picture 6" descr="Image of man standing next to jet pla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0"/>
            <a:ext cx="1295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10200"/>
            <a:ext cx="1238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1549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A3D7-6882-374D-B1B6-BD3E8484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Problem Solving – </a:t>
            </a:r>
            <a:r>
              <a:rPr lang="en-US" b="1" i="1" dirty="0"/>
              <a:t>Where do you already use these steps?</a:t>
            </a:r>
          </a:p>
        </p:txBody>
      </p:sp>
      <p:pic>
        <p:nvPicPr>
          <p:cNvPr id="5" name="Content Placeholder 4" descr="Picture of Lego Albert Einstein">
            <a:extLst>
              <a:ext uri="{FF2B5EF4-FFF2-40B4-BE49-F238E27FC236}">
                <a16:creationId xmlns:a16="http://schemas.microsoft.com/office/drawing/2014/main" id="{7CB4999F-12E1-2C41-B9A4-A6673AEE2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662" y="1915237"/>
            <a:ext cx="4351338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03EA1D-A7F0-8749-A198-B1A3FD7AC1F5}"/>
              </a:ext>
            </a:extLst>
          </p:cNvPr>
          <p:cNvSpPr/>
          <p:nvPr/>
        </p:nvSpPr>
        <p:spPr>
          <a:xfrm>
            <a:off x="628650" y="6641640"/>
            <a:ext cx="25090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From Flickr creative commons https://flic.kr/p/24UJUYy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32F23E-FF6E-A24A-A732-08A86D9AE8E5}"/>
              </a:ext>
            </a:extLst>
          </p:cNvPr>
          <p:cNvGrpSpPr/>
          <p:nvPr/>
        </p:nvGrpSpPr>
        <p:grpSpPr>
          <a:xfrm>
            <a:off x="4990453" y="2763159"/>
            <a:ext cx="3667932" cy="697424"/>
            <a:chOff x="5375329" y="2756115"/>
            <a:chExt cx="3130657" cy="6974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16A97E-BE19-2848-BB96-54B0003EEDD7}"/>
                </a:ext>
              </a:extLst>
            </p:cNvPr>
            <p:cNvSpPr txBox="1"/>
            <p:nvPr/>
          </p:nvSpPr>
          <p:spPr>
            <a:xfrm>
              <a:off x="6239035" y="2818493"/>
              <a:ext cx="14688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Analyze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788578-1B79-AC4B-AF60-6C7B68AA78E1}"/>
                </a:ext>
              </a:extLst>
            </p:cNvPr>
            <p:cNvSpPr/>
            <p:nvPr/>
          </p:nvSpPr>
          <p:spPr>
            <a:xfrm>
              <a:off x="5375329" y="2756115"/>
              <a:ext cx="3130657" cy="697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D5D606-E219-5141-A9EA-C688B75931ED}"/>
              </a:ext>
            </a:extLst>
          </p:cNvPr>
          <p:cNvGrpSpPr/>
          <p:nvPr/>
        </p:nvGrpSpPr>
        <p:grpSpPr>
          <a:xfrm>
            <a:off x="4990455" y="1960057"/>
            <a:ext cx="3667932" cy="697424"/>
            <a:chOff x="5375329" y="2756115"/>
            <a:chExt cx="3130657" cy="6974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46DC35-BE04-3744-81AC-7CB8DF89B506}"/>
                </a:ext>
              </a:extLst>
            </p:cNvPr>
            <p:cNvSpPr txBox="1"/>
            <p:nvPr/>
          </p:nvSpPr>
          <p:spPr>
            <a:xfrm>
              <a:off x="6207219" y="2820228"/>
              <a:ext cx="14668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Identify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FA32E6-A1D2-4342-A6D1-A3915EB32468}"/>
                </a:ext>
              </a:extLst>
            </p:cNvPr>
            <p:cNvSpPr/>
            <p:nvPr/>
          </p:nvSpPr>
          <p:spPr>
            <a:xfrm>
              <a:off x="5375329" y="2756115"/>
              <a:ext cx="3130657" cy="697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509FE2-4DA8-0947-8758-8457F6BDEBDF}"/>
              </a:ext>
            </a:extLst>
          </p:cNvPr>
          <p:cNvGrpSpPr/>
          <p:nvPr/>
        </p:nvGrpSpPr>
        <p:grpSpPr>
          <a:xfrm>
            <a:off x="4990454" y="3599317"/>
            <a:ext cx="3667931" cy="697424"/>
            <a:chOff x="5375329" y="2756115"/>
            <a:chExt cx="3130657" cy="6974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330DFA-D80D-B144-BC40-7F347A09781C}"/>
                </a:ext>
              </a:extLst>
            </p:cNvPr>
            <p:cNvSpPr txBox="1"/>
            <p:nvPr/>
          </p:nvSpPr>
          <p:spPr>
            <a:xfrm>
              <a:off x="6379184" y="2816682"/>
              <a:ext cx="9044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Plan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8326B0-142C-1C4E-B858-206EA316888C}"/>
                </a:ext>
              </a:extLst>
            </p:cNvPr>
            <p:cNvSpPr/>
            <p:nvPr/>
          </p:nvSpPr>
          <p:spPr>
            <a:xfrm>
              <a:off x="5375329" y="2756115"/>
              <a:ext cx="3130657" cy="697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D46A22-07A1-124D-8F0E-0D803BA03827}"/>
              </a:ext>
            </a:extLst>
          </p:cNvPr>
          <p:cNvGrpSpPr/>
          <p:nvPr/>
        </p:nvGrpSpPr>
        <p:grpSpPr>
          <a:xfrm>
            <a:off x="4997595" y="4364334"/>
            <a:ext cx="3730531" cy="1328848"/>
            <a:chOff x="5375329" y="2666539"/>
            <a:chExt cx="3130657" cy="10772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0A6B29-EEA2-7D45-97E0-B106F056C644}"/>
                </a:ext>
              </a:extLst>
            </p:cNvPr>
            <p:cNvSpPr txBox="1"/>
            <p:nvPr/>
          </p:nvSpPr>
          <p:spPr>
            <a:xfrm>
              <a:off x="5827682" y="2666539"/>
              <a:ext cx="217341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Implement/</a:t>
              </a:r>
            </a:p>
            <a:p>
              <a:pPr algn="ctr"/>
              <a:r>
                <a:rPr lang="en-US" sz="3200" dirty="0"/>
                <a:t>Evaluate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F066A5-06BC-BB46-8F59-1BC302FC303E}"/>
                </a:ext>
              </a:extLst>
            </p:cNvPr>
            <p:cNvSpPr/>
            <p:nvPr/>
          </p:nvSpPr>
          <p:spPr>
            <a:xfrm>
              <a:off x="5375329" y="2756115"/>
              <a:ext cx="3130657" cy="697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0B8F4BA-009D-5440-92BF-979EC1527E47}"/>
              </a:ext>
            </a:extLst>
          </p:cNvPr>
          <p:cNvSpPr txBox="1"/>
          <p:nvPr/>
        </p:nvSpPr>
        <p:spPr>
          <a:xfrm>
            <a:off x="3193088" y="6338787"/>
            <a:ext cx="477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Harms, Nantais, Tuomikoski, &amp; Weaver, S. (2019) </a:t>
            </a:r>
          </a:p>
        </p:txBody>
      </p:sp>
    </p:spTree>
    <p:extLst>
      <p:ext uri="{BB962C8B-B14F-4D97-AF65-F5344CB8AC3E}">
        <p14:creationId xmlns:p14="http://schemas.microsoft.com/office/powerpoint/2010/main" val="410113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AF73-B92A-57FB-6071-6B59D65B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AU" sz="4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Reflection on Universal Design for Learning – Providing Flexible Means of Engagement</a:t>
            </a:r>
            <a:b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A0A0A-7450-E682-4A88-C676E57DF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25687"/>
            <a:ext cx="7886700" cy="4351338"/>
          </a:xfrm>
        </p:spPr>
        <p:txBody>
          <a:bodyPr/>
          <a:lstStyle/>
          <a:p>
            <a:r>
              <a:rPr lang="en-US" dirty="0"/>
              <a:t>Think about the worst class you ever attended, why was it so bad/frustrating?</a:t>
            </a:r>
          </a:p>
        </p:txBody>
      </p:sp>
      <p:pic>
        <p:nvPicPr>
          <p:cNvPr id="5" name="Picture 4" descr="A group of students in a classroom&#10;&#10;Description automatically generated with low confidence">
            <a:extLst>
              <a:ext uri="{FF2B5EF4-FFF2-40B4-BE49-F238E27FC236}">
                <a16:creationId xmlns:a16="http://schemas.microsoft.com/office/drawing/2014/main" id="{BAD1D11A-AE2B-4D07-4576-DDC6715D8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69525" y="3429000"/>
            <a:ext cx="5398684" cy="283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5FE785-D7A8-0813-A7EE-0BB9FAC8DD91}"/>
              </a:ext>
            </a:extLst>
          </p:cNvPr>
          <p:cNvSpPr txBox="1"/>
          <p:nvPr/>
        </p:nvSpPr>
        <p:spPr>
          <a:xfrm>
            <a:off x="2796209" y="6357856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slaapoefentherapie.nl/blog/slaapproblemen-adolescenten-puber-gevolg-oplossi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11722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60EA-9052-5243-ADC1-3AA1CF86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Design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F591-27E6-545B-1D50-40AF7CD23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from old UDL presentation</a:t>
            </a:r>
          </a:p>
        </p:txBody>
      </p:sp>
      <p:pic>
        <p:nvPicPr>
          <p:cNvPr id="5" name="Picture 4" descr="Diagram of universal design for learning">
            <a:hlinkClick r:id="rId2"/>
            <a:extLst>
              <a:ext uri="{FF2B5EF4-FFF2-40B4-BE49-F238E27FC236}">
                <a16:creationId xmlns:a16="http://schemas.microsoft.com/office/drawing/2014/main" id="{38CA4615-D756-323E-B141-081B17B43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CED689-F4E8-6995-5130-D2E9690D38F1}"/>
              </a:ext>
            </a:extLst>
          </p:cNvPr>
          <p:cNvSpPr txBox="1"/>
          <p:nvPr/>
        </p:nvSpPr>
        <p:spPr>
          <a:xfrm>
            <a:off x="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flickr.com/photos/36224492@N06/8973962812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2775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is is a table that has self-reflection statements for each area of UDL, Engagement, Representation, and Multiple Means of Action and Expression. There is 5 levels of implementation, UDL Explorer, Novice, Intermediate, Advanced, and Idol. Each has &amp;#34;I&amp;#34; statements to help identify which &amp;#34;level&amp;#34; the instruction falls. ">
            <a:extLst>
              <a:ext uri="{FF2B5EF4-FFF2-40B4-BE49-F238E27FC236}">
                <a16:creationId xmlns:a16="http://schemas.microsoft.com/office/drawing/2014/main" id="{E3334C6F-759E-465A-80A6-F1A342C4F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8" y="6062"/>
            <a:ext cx="9683452" cy="735003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7E3C19-33AA-4997-B516-F64997436D0D}"/>
              </a:ext>
            </a:extLst>
          </p:cNvPr>
          <p:cNvSpPr txBox="1"/>
          <p:nvPr/>
        </p:nvSpPr>
        <p:spPr>
          <a:xfrm>
            <a:off x="3872753" y="-40341"/>
            <a:ext cx="57149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https://www.theudlproject.com/udl-tools---all-grades.html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93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21D6-47A7-4A55-863D-A90401BE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UDL and Tier 1: A Perfect Union!</a:t>
            </a:r>
            <a:endParaRPr lang="en-US" dirty="0">
              <a:cs typeface="Calibri Light"/>
            </a:endParaRPr>
          </a:p>
        </p:txBody>
      </p:sp>
      <p:pic>
        <p:nvPicPr>
          <p:cNvPr id="4" name="Picture 4" descr="Two adjoining hearts.&#10;&#10;">
            <a:extLst>
              <a:ext uri="{FF2B5EF4-FFF2-40B4-BE49-F238E27FC236}">
                <a16:creationId xmlns:a16="http://schemas.microsoft.com/office/drawing/2014/main" id="{699748D7-5436-48DE-9DA1-EF98D2FEB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475" y="2612621"/>
            <a:ext cx="2390595" cy="187157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44858-4F07-4CF8-ADD8-3A83848841F4}"/>
              </a:ext>
            </a:extLst>
          </p:cNvPr>
          <p:cNvSpPr txBox="1"/>
          <p:nvPr/>
        </p:nvSpPr>
        <p:spPr>
          <a:xfrm>
            <a:off x="626853" y="1719533"/>
            <a:ext cx="5316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cs typeface="Calibri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FC2ECC5-32E8-48EB-88F8-B7888E132B6F}"/>
              </a:ext>
            </a:extLst>
          </p:cNvPr>
          <p:cNvGraphicFramePr>
            <a:graphicFrameLocks noGrp="1"/>
          </p:cNvGraphicFramePr>
          <p:nvPr/>
        </p:nvGraphicFramePr>
        <p:xfrm>
          <a:off x="341194" y="1773497"/>
          <a:ext cx="5868175" cy="3203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879">
                  <a:extLst>
                    <a:ext uri="{9D8B030D-6E8A-4147-A177-3AD203B41FA5}">
                      <a16:colId xmlns:a16="http://schemas.microsoft.com/office/drawing/2014/main" val="2351680561"/>
                    </a:ext>
                  </a:extLst>
                </a:gridCol>
                <a:gridCol w="1568705">
                  <a:extLst>
                    <a:ext uri="{9D8B030D-6E8A-4147-A177-3AD203B41FA5}">
                      <a16:colId xmlns:a16="http://schemas.microsoft.com/office/drawing/2014/main" val="3678045578"/>
                    </a:ext>
                  </a:extLst>
                </a:gridCol>
                <a:gridCol w="1355591">
                  <a:extLst>
                    <a:ext uri="{9D8B030D-6E8A-4147-A177-3AD203B41FA5}">
                      <a16:colId xmlns:a16="http://schemas.microsoft.com/office/drawing/2014/main" val="2228690295"/>
                    </a:ext>
                  </a:extLst>
                </a:gridCol>
              </a:tblGrid>
              <a:tr h="3685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MTSS Tier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198145"/>
                  </a:ext>
                </a:extLst>
              </a:tr>
              <a:tr h="6361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Proactive 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(planned in advance)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694195"/>
                  </a:ext>
                </a:extLst>
              </a:tr>
              <a:tr h="9088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Supports all learners in achieving common standards for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834795"/>
                  </a:ext>
                </a:extLst>
              </a:tr>
              <a:tr h="6361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Fosters independence in learners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881656"/>
                  </a:ext>
                </a:extLst>
              </a:tr>
              <a:tr h="6361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Flexible enough to meet wide variety of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361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0B6BED1-05CA-4309-8B77-21AE2ECAB7DB}"/>
              </a:ext>
            </a:extLst>
          </p:cNvPr>
          <p:cNvSpPr txBox="1"/>
          <p:nvPr/>
        </p:nvSpPr>
        <p:spPr>
          <a:xfrm>
            <a:off x="352784" y="5571766"/>
            <a:ext cx="81634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UDL and MTSS are not the same thing, but many elements overlap and they work well together – MTSS can systematize elements of UDL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7401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50E70-8C9C-4642-A7B9-F4F4B02D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6498-078E-41B4-B12A-725172854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78" y="2098675"/>
            <a:ext cx="3943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 have you seen an intervention not work because one of these system/data components was not in place? It may or may not be related to UDL</a:t>
            </a:r>
          </a:p>
          <a:p>
            <a:pPr marL="0" indent="0">
              <a:buNone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See Slide 13</a:t>
            </a:r>
          </a:p>
        </p:txBody>
      </p:sp>
      <p:pic>
        <p:nvPicPr>
          <p:cNvPr id="5" name="Picture 4" descr="A picture containing table, mirror, cheval glass&#10;&#10;Description automatically generated">
            <a:extLst>
              <a:ext uri="{FF2B5EF4-FFF2-40B4-BE49-F238E27FC236}">
                <a16:creationId xmlns:a16="http://schemas.microsoft.com/office/drawing/2014/main" id="{D52A61AC-4870-4B3F-A078-FD8316595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42691" y="1974563"/>
            <a:ext cx="4433455" cy="37822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4D96E3-3068-4063-9BAE-D098AA2EAFA5}"/>
              </a:ext>
            </a:extLst>
          </p:cNvPr>
          <p:cNvSpPr txBox="1"/>
          <p:nvPr/>
        </p:nvSpPr>
        <p:spPr>
          <a:xfrm>
            <a:off x="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justintarte.com/2010/09/is-it-time-for-you-to-self-reflect-5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9552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B7DBD17-7E75-E940-BC4B-981A94CB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Everyone working together</a:t>
            </a:r>
          </a:p>
        </p:txBody>
      </p:sp>
      <p:pic>
        <p:nvPicPr>
          <p:cNvPr id="29698" name="Content Placeholder 3">
            <a:extLst>
              <a:ext uri="{FF2B5EF4-FFF2-40B4-BE49-F238E27FC236}">
                <a16:creationId xmlns:a16="http://schemas.microsoft.com/office/drawing/2014/main" id="{1211ED35-73FC-F842-9742-AA86CCD87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7363" y="1747838"/>
            <a:ext cx="5629275" cy="4229100"/>
          </a:xfrm>
        </p:spPr>
      </p:pic>
    </p:spTree>
    <p:extLst>
      <p:ext uri="{BB962C8B-B14F-4D97-AF65-F5344CB8AC3E}">
        <p14:creationId xmlns:p14="http://schemas.microsoft.com/office/powerpoint/2010/main" val="2320065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660C14-11CD-42C6-9025-B97DEAF2C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30556"/>
            <a:ext cx="7772400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/>
                <a:ea typeface="Calibri" panose="020F0502020204030204" pitchFamily="34" charset="0"/>
                <a:cs typeface="Calibri"/>
              </a:rPr>
              <a:t>Embedding UDL Into MTSS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680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D5E9-EB5F-87B2-DE5C-C9603485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72B5E-85B7-7DA4-A800-B5B7F34AF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Walt Disney – “unarticulated expectations are premeditated disappointments” </a:t>
            </a:r>
          </a:p>
        </p:txBody>
      </p:sp>
      <p:pic>
        <p:nvPicPr>
          <p:cNvPr id="5" name="Picture 4" descr="A person holding a stuffed animal&#10;&#10;Description automatically generated with medium confidence">
            <a:extLst>
              <a:ext uri="{FF2B5EF4-FFF2-40B4-BE49-F238E27FC236}">
                <a16:creationId xmlns:a16="http://schemas.microsoft.com/office/drawing/2014/main" id="{CE9BD61C-ECD5-BCA1-D72A-15CD92C7F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2216" y="2839168"/>
            <a:ext cx="6567055" cy="3653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0A9EAF-6271-D2A0-1B5F-ECE9809EAF28}"/>
              </a:ext>
            </a:extLst>
          </p:cNvPr>
          <p:cNvSpPr txBox="1"/>
          <p:nvPr/>
        </p:nvSpPr>
        <p:spPr>
          <a:xfrm>
            <a:off x="1122216" y="6608290"/>
            <a:ext cx="6567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historiadelosreyes.blogspot.com/2020/10/walt-disney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42637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C4E2-7C94-429C-9DF8-5B3C649B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30" y="365126"/>
            <a:ext cx="8864359" cy="13399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cs typeface="Calibri Light"/>
              </a:rPr>
              <a:t>Example: </a:t>
            </a:r>
            <a:r>
              <a:rPr lang="en-US" i="1" dirty="0">
                <a:cs typeface="Calibri Light"/>
              </a:rPr>
              <a:t>Flexible Engagement elements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with connections to </a:t>
            </a:r>
            <a:r>
              <a:rPr lang="en-US" b="1" dirty="0">
                <a:cs typeface="Calibri Light"/>
              </a:rPr>
              <a:t>Tier 1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45D7-A848-4973-8BC6-AA87670B7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1424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cs typeface="Calibri"/>
              </a:rPr>
              <a:t>Creating </a:t>
            </a:r>
            <a:r>
              <a:rPr lang="en-US" b="1" dirty="0">
                <a:cs typeface="Calibri"/>
              </a:rPr>
              <a:t>clear expectations</a:t>
            </a:r>
            <a:r>
              <a:rPr lang="en-US" dirty="0">
                <a:cs typeface="Calibri"/>
              </a:rPr>
              <a:t> for different spaces and activities with </a:t>
            </a:r>
            <a:r>
              <a:rPr lang="en-US" b="1" dirty="0">
                <a:cs typeface="Calibri"/>
              </a:rPr>
              <a:t>explicit lesson plans</a:t>
            </a:r>
            <a:r>
              <a:rPr lang="en-US" dirty="0">
                <a:cs typeface="Calibri"/>
              </a:rPr>
              <a:t> to help students develop the social emotional learning skills needed to meet the expectations can help </a:t>
            </a:r>
            <a:r>
              <a:rPr lang="en-US" i="1" dirty="0">
                <a:cs typeface="Calibri"/>
              </a:rPr>
              <a:t>recruit interest by minimizing threats</a:t>
            </a:r>
            <a:r>
              <a:rPr lang="en-US" dirty="0">
                <a:cs typeface="Calibri"/>
              </a:rPr>
              <a:t> </a:t>
            </a:r>
            <a:r>
              <a:rPr lang="en-US" i="1" dirty="0">
                <a:ea typeface="+mn-lt"/>
                <a:cs typeface="+mn-lt"/>
              </a:rPr>
              <a:t>(CAST, 2018)</a:t>
            </a:r>
            <a:r>
              <a:rPr lang="en-US" dirty="0">
                <a:ea typeface="+mn-lt"/>
                <a:cs typeface="+mn-lt"/>
              </a:rPr>
              <a:t> by making the space more predictable</a:t>
            </a:r>
            <a:endParaRPr lang="en-US" dirty="0">
              <a:cs typeface="Calibri"/>
            </a:endParaRPr>
          </a:p>
          <a:p>
            <a:pPr lvl="1"/>
            <a:r>
              <a:rPr lang="en-US" b="1" dirty="0">
                <a:cs typeface="Calibri"/>
              </a:rPr>
              <a:t>Collaborating with students to develop the expectations</a:t>
            </a:r>
            <a:r>
              <a:rPr lang="en-US" dirty="0">
                <a:cs typeface="Calibri"/>
              </a:rPr>
              <a:t> also </a:t>
            </a:r>
            <a:r>
              <a:rPr lang="en-US" i="1" dirty="0">
                <a:cs typeface="Calibri"/>
              </a:rPr>
              <a:t>optimizes relevance, value, and authenticity </a:t>
            </a:r>
            <a:r>
              <a:rPr lang="en-US" i="1" dirty="0">
                <a:ea typeface="+mn-lt"/>
                <a:cs typeface="+mn-lt"/>
              </a:rPr>
              <a:t>(CAST, 2018)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69E43-0988-98ED-073B-FC59EDB2F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001" y="4839869"/>
            <a:ext cx="1376498" cy="19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34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3-5</a:t>
            </a:r>
          </a:p>
          <a:p>
            <a:r>
              <a:rPr lang="en-US" dirty="0"/>
              <a:t>General </a:t>
            </a:r>
          </a:p>
          <a:p>
            <a:r>
              <a:rPr lang="en-US" dirty="0"/>
              <a:t>Positively stated</a:t>
            </a:r>
          </a:p>
          <a:p>
            <a:r>
              <a:rPr lang="en-US" dirty="0"/>
              <a:t> Use an acronym if possible</a:t>
            </a:r>
          </a:p>
          <a:p>
            <a:pPr lvl="1"/>
            <a:r>
              <a:rPr lang="en-US" dirty="0"/>
              <a:t>Respectful, Appropriate, Determined (RAD)</a:t>
            </a:r>
          </a:p>
          <a:p>
            <a:r>
              <a:rPr lang="en-US" dirty="0"/>
              <a:t>Connect to school mascot if possible</a:t>
            </a:r>
          </a:p>
          <a:p>
            <a:r>
              <a:rPr lang="en-US" dirty="0"/>
              <a:t>Academic and social and emotional standards</a:t>
            </a:r>
          </a:p>
          <a:p>
            <a:r>
              <a:rPr lang="en-US" dirty="0"/>
              <a:t>Align with mission and vision</a:t>
            </a:r>
          </a:p>
        </p:txBody>
      </p:sp>
      <p:pic>
        <p:nvPicPr>
          <p:cNvPr id="5" name="Picture 4" descr="Thumbs up">
            <a:extLst>
              <a:ext uri="{FF2B5EF4-FFF2-40B4-BE49-F238E27FC236}">
                <a16:creationId xmlns:a16="http://schemas.microsoft.com/office/drawing/2014/main" id="{525F49C8-54FF-C444-C19A-76544B15D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2" y="1485348"/>
            <a:ext cx="2915478" cy="194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61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7888288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Box 4"/>
          <p:cNvSpPr txBox="1">
            <a:spLocks noChangeArrowheads="1"/>
          </p:cNvSpPr>
          <p:nvPr/>
        </p:nvSpPr>
        <p:spPr bwMode="auto">
          <a:xfrm>
            <a:off x="6858000" y="5867400"/>
            <a:ext cx="1403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Newcomer (2009)</a:t>
            </a:r>
          </a:p>
        </p:txBody>
      </p:sp>
      <p:sp>
        <p:nvSpPr>
          <p:cNvPr id="118788" name="Title 5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altLang="en-US" dirty="0"/>
              <a:t>Sample Classroom Matrix</a:t>
            </a:r>
          </a:p>
        </p:txBody>
      </p:sp>
      <p:sp>
        <p:nvSpPr>
          <p:cNvPr id="118789" name="TextBox 4"/>
          <p:cNvSpPr txBox="1">
            <a:spLocks noChangeArrowheads="1"/>
          </p:cNvSpPr>
          <p:nvPr/>
        </p:nvSpPr>
        <p:spPr bwMode="auto">
          <a:xfrm>
            <a:off x="1371600" y="6248400"/>
            <a:ext cx="5557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Which of these behaviors would you like to address?</a:t>
            </a:r>
          </a:p>
        </p:txBody>
      </p:sp>
    </p:spTree>
    <p:extLst>
      <p:ext uri="{BB962C8B-B14F-4D97-AF65-F5344CB8AC3E}">
        <p14:creationId xmlns:p14="http://schemas.microsoft.com/office/powerpoint/2010/main" val="2260503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itchFamily="82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10" name="Content Placeholder 9" descr="Spring 2011 03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8600"/>
            <a:ext cx="4267200" cy="5791200"/>
          </a:xfrm>
        </p:spPr>
      </p:pic>
      <p:pic>
        <p:nvPicPr>
          <p:cNvPr id="49154" name="Picture 2" descr="\\HZFS01\Users\hzorr\My Pictures\Spring 2011\Spring 2011 0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42306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Box 4"/>
          <p:cNvSpPr txBox="1">
            <a:spLocks noChangeArrowheads="1"/>
          </p:cNvSpPr>
          <p:nvPr/>
        </p:nvSpPr>
        <p:spPr bwMode="auto">
          <a:xfrm>
            <a:off x="5715000" y="381000"/>
            <a:ext cx="2008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Shawnee Mission Schools, KS</a:t>
            </a:r>
          </a:p>
        </p:txBody>
      </p:sp>
    </p:spTree>
    <p:extLst>
      <p:ext uri="{BB962C8B-B14F-4D97-AF65-F5344CB8AC3E}">
        <p14:creationId xmlns:p14="http://schemas.microsoft.com/office/powerpoint/2010/main" val="2820610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EBCDF8-A54B-E9DF-B168-D17F273B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Expectations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65DE4-9C06-5027-986C-4CEAD103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8231"/>
            <a:ext cx="7886700" cy="4351338"/>
          </a:xfrm>
        </p:spPr>
        <p:txBody>
          <a:bodyPr/>
          <a:lstStyle/>
          <a:p>
            <a:r>
              <a:rPr lang="en-US" dirty="0"/>
              <a:t>Include your whole community</a:t>
            </a:r>
          </a:p>
          <a:p>
            <a:r>
              <a:rPr lang="en-US" dirty="0"/>
              <a:t>Schoolwide Expectations Survey for Specific Settings </a:t>
            </a:r>
            <a:r>
              <a:rPr lang="en-US" dirty="0">
                <a:hlinkClick r:id="rId2"/>
              </a:rPr>
              <a:t>https://ci3t.org/pdf/SESSS.pdf</a:t>
            </a:r>
            <a:endParaRPr lang="en-US" dirty="0"/>
          </a:p>
          <a:p>
            <a:r>
              <a:rPr lang="en-US" dirty="0"/>
              <a:t>60% = respect, responsibility, and safety (</a:t>
            </a:r>
            <a:r>
              <a:rPr lang="en-US" dirty="0">
                <a:hlinkClick r:id="rId3"/>
              </a:rPr>
              <a:t>Lynass, et al., 2012</a:t>
            </a:r>
            <a:r>
              <a:rPr lang="en-US" dirty="0"/>
              <a:t>) </a:t>
            </a:r>
          </a:p>
          <a:p>
            <a:r>
              <a:rPr lang="en-US" dirty="0"/>
              <a:t>See this </a:t>
            </a:r>
            <a:r>
              <a:rPr lang="en-US" dirty="0">
                <a:hlinkClick r:id="rId4"/>
              </a:rPr>
              <a:t>example</a:t>
            </a:r>
            <a:r>
              <a:rPr lang="en-US" dirty="0"/>
              <a:t>, why were the teacher expectations included?</a:t>
            </a:r>
          </a:p>
        </p:txBody>
      </p:sp>
      <p:pic>
        <p:nvPicPr>
          <p:cNvPr id="8" name="Picture 7" descr="A group of people outside&#10;&#10;Description automatically generated with medium confidence">
            <a:extLst>
              <a:ext uri="{FF2B5EF4-FFF2-40B4-BE49-F238E27FC236}">
                <a16:creationId xmlns:a16="http://schemas.microsoft.com/office/drawing/2014/main" id="{22FA921C-A257-FD94-8409-C261C849B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06557" y="4574889"/>
            <a:ext cx="6930886" cy="2227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882088-2945-CDF3-DAA8-F5260872818C}"/>
              </a:ext>
            </a:extLst>
          </p:cNvPr>
          <p:cNvSpPr txBox="1"/>
          <p:nvPr/>
        </p:nvSpPr>
        <p:spPr>
          <a:xfrm>
            <a:off x="0" y="6753875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courses.lumenlearning.com/suny-wcc-collegesuccess2/chapter/welcome-your-first-year-seminar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59176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C4E2-7C94-429C-9DF8-5B3C649B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53" y="365126"/>
            <a:ext cx="9065642" cy="13399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cs typeface="Calibri Light"/>
              </a:rPr>
              <a:t>Example: </a:t>
            </a:r>
            <a:r>
              <a:rPr lang="en-US" i="1" dirty="0">
                <a:cs typeface="Calibri Light"/>
              </a:rPr>
              <a:t>Flexible Representation elements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with connections to </a:t>
            </a:r>
            <a:r>
              <a:rPr lang="en-US" b="1" dirty="0">
                <a:cs typeface="Calibri Light"/>
              </a:rPr>
              <a:t>Tier 1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45D7-A848-4973-8BC6-AA87670B7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14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Using an </a:t>
            </a:r>
            <a:r>
              <a:rPr lang="en-US" b="1" dirty="0">
                <a:cs typeface="Calibri"/>
              </a:rPr>
              <a:t>instructional routine such as the Reading for Meaning process with graphic organizer</a:t>
            </a:r>
            <a:r>
              <a:rPr lang="en-US" dirty="0">
                <a:cs typeface="Calibri"/>
              </a:rPr>
              <a:t> (Silver, Dewing, Perini, 2012) helps to </a:t>
            </a:r>
            <a:r>
              <a:rPr lang="en-US" i="1" dirty="0">
                <a:cs typeface="Calibri"/>
              </a:rPr>
              <a:t>provide options for comprehension through highlighting critical features and big ideas, as well as guiding information processing and visualizing </a:t>
            </a:r>
            <a:r>
              <a:rPr lang="en-US" i="1" dirty="0">
                <a:ea typeface="+mn-lt"/>
                <a:cs typeface="+mn-lt"/>
              </a:rPr>
              <a:t>(CAST, 2018)</a:t>
            </a:r>
            <a:endParaRPr lang="en-US" dirty="0">
              <a:ea typeface="+mn-lt"/>
              <a:cs typeface="+mn-lt"/>
            </a:endParaRPr>
          </a:p>
          <a:p>
            <a:endParaRPr lang="en-US" i="1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7B374-EAF0-54FE-F2E6-BFA9E82B9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057" y="4194355"/>
            <a:ext cx="1693547" cy="255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5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B9E7-D043-4735-965A-CF5DB358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Let's talk through an example...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13CA83B-6DBC-401C-AC4B-FC1AC63570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5518" y="1940644"/>
          <a:ext cx="7886700" cy="3579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16989627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7356395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948862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Evidence to prove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Claim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Evidence to refute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12902502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Table 1 shows that people with PhDs make an average income of $80,000 versus those with BAs make an average of $40,000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People with more advanced degrees make more money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39309881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Most people work in the field they study for in college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Paragraph 5 stated that "75% of college graduates work in a different field than their BA was geared toward"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8969618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E2B1F1-AA46-41DF-9474-20C5995FAA78}"/>
              </a:ext>
            </a:extLst>
          </p:cNvPr>
          <p:cNvSpPr txBox="1"/>
          <p:nvPr/>
        </p:nvSpPr>
        <p:spPr>
          <a:xfrm>
            <a:off x="3157268" y="276907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C4F648-5E0D-4472-8633-359A3095BF1B}"/>
              </a:ext>
            </a:extLst>
          </p:cNvPr>
          <p:cNvSpPr txBox="1"/>
          <p:nvPr/>
        </p:nvSpPr>
        <p:spPr>
          <a:xfrm>
            <a:off x="828135" y="1503872"/>
            <a:ext cx="75883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Reading for Meaning Example</a:t>
            </a:r>
            <a:r>
              <a:rPr lang="en-US" sz="2000" b="1" dirty="0">
                <a:ea typeface="+mn-lt"/>
                <a:cs typeface="+mn-lt"/>
              </a:rPr>
              <a:t> (</a:t>
            </a:r>
            <a:r>
              <a:rPr lang="en-US" sz="2000" dirty="0">
                <a:ea typeface="+mn-lt"/>
                <a:cs typeface="+mn-lt"/>
                <a:hlinkClick r:id="rId2"/>
              </a:rPr>
              <a:t>Silver, Dewing, Perini, 2012</a:t>
            </a:r>
            <a:r>
              <a:rPr lang="en-US" sz="2000" b="1" dirty="0">
                <a:ea typeface="+mn-lt"/>
                <a:cs typeface="+mn-lt"/>
              </a:rPr>
              <a:t>)</a:t>
            </a:r>
            <a:endParaRPr lang="en-US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995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C4E2-7C94-429C-9DF8-5B3C649B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53" y="365126"/>
            <a:ext cx="9065642" cy="13399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Calibri Light"/>
              </a:rPr>
              <a:t>Example: </a:t>
            </a:r>
            <a:r>
              <a:rPr lang="en-US" i="1" dirty="0">
                <a:cs typeface="Calibri Light"/>
              </a:rPr>
              <a:t>Flexible Expression elements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with connections to </a:t>
            </a:r>
            <a:r>
              <a:rPr lang="en-US" b="1" dirty="0">
                <a:cs typeface="Calibri Light"/>
              </a:rPr>
              <a:t>Tier 1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45D7-A848-4973-8BC6-AA87670B7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14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Using a</a:t>
            </a:r>
            <a:r>
              <a:rPr lang="en-US" b="1" dirty="0">
                <a:cs typeface="Calibri"/>
              </a:rPr>
              <a:t> common checklist to self monitor problem-solving steps in math </a:t>
            </a:r>
            <a:r>
              <a:rPr lang="en-US" dirty="0">
                <a:cs typeface="Calibri"/>
              </a:rPr>
              <a:t>helps to </a:t>
            </a:r>
            <a:r>
              <a:rPr lang="en-US" i="1" dirty="0">
                <a:cs typeface="Calibri"/>
              </a:rPr>
              <a:t>provide options for executive function by supporting planning and strategy development (CAST, 2018)</a:t>
            </a:r>
          </a:p>
          <a:p>
            <a:endParaRPr lang="en-US" i="1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05D97-901A-8AED-87C6-1C8E46D7B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708" y="3588636"/>
            <a:ext cx="1924319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6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D23F0C0-E8A0-E948-9AC9-5B81B1464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1A802-3D33-E14F-93D6-4BCDFB7D6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Andrew M. Greeley Center for Catholic Education</a:t>
            </a:r>
          </a:p>
        </p:txBody>
      </p:sp>
      <p:pic>
        <p:nvPicPr>
          <p:cNvPr id="4" name="Picture 3" descr="Image of Greeley Center for Catholic Education symbol">
            <a:hlinkClick r:id="rId3"/>
            <a:extLst>
              <a:ext uri="{FF2B5EF4-FFF2-40B4-BE49-F238E27FC236}">
                <a16:creationId xmlns:a16="http://schemas.microsoft.com/office/drawing/2014/main" id="{6675BA1C-6B04-E83F-F97B-D68B65A0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976" y="2590366"/>
            <a:ext cx="3476047" cy="34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8018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BE44-4E9B-4829-80FA-97E477E25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Reading for Meaning continued</a:t>
            </a:r>
            <a:endParaRPr lang="en-US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5152260-5B72-4552-A928-BC392811E22F}"/>
              </a:ext>
            </a:extLst>
          </p:cNvPr>
          <p:cNvSpPr txBox="1"/>
          <p:nvPr/>
        </p:nvSpPr>
        <p:spPr>
          <a:xfrm>
            <a:off x="280897" y="1833652"/>
            <a:ext cx="7674633" cy="304698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400" dirty="0"/>
              <a:t>Flex it up!</a:t>
            </a:r>
            <a:endParaRPr lang="en-US" sz="2400" dirty="0"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Allow students to choose from articles at different Lexile levels on the same topic, or different claims with vary levels of "difficulty" to prove or disprove</a:t>
            </a:r>
            <a:endParaRPr lang="en-US" sz="2400" dirty="0"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 panose="020F0502020204030204"/>
              </a:rPr>
              <a:t>Use images, songs, websites, directions, etc. As texts to "read"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 panose="020F0502020204030204"/>
              </a:rPr>
              <a:t>Once comfortable with the routine, students can create their own and challenge each other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EE6F78C-3A99-E4B2-6139-9180C9243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09" y="9236"/>
            <a:ext cx="8538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0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7E88-E8AB-637D-A26A-FBF5908B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on UDL and Core MTSS/Tier One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47E27-CB7B-2406-DE00-EE74B2915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8790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Identify at least one core UDL-related strategy that might all teachers (at least 80%) </a:t>
            </a:r>
            <a:r>
              <a:rPr lang="en-US" b="1" i="1" dirty="0"/>
              <a:t>might consider implementing</a:t>
            </a:r>
            <a:r>
              <a:rPr lang="en-US" i="1" dirty="0"/>
              <a:t> that might be </a:t>
            </a:r>
            <a:r>
              <a:rPr lang="en-US" b="1" i="1" dirty="0"/>
              <a:t>efficient</a:t>
            </a:r>
            <a:r>
              <a:rPr lang="en-US" i="1" dirty="0"/>
              <a:t> for all staff.</a:t>
            </a:r>
          </a:p>
          <a:p>
            <a:pPr marL="573088"/>
            <a:r>
              <a:rPr lang="en-US" i="1" dirty="0"/>
              <a:t>Representation</a:t>
            </a:r>
          </a:p>
          <a:p>
            <a:pPr marL="573088"/>
            <a:r>
              <a:rPr lang="en-US" i="1" dirty="0"/>
              <a:t>Engage</a:t>
            </a:r>
          </a:p>
          <a:p>
            <a:pPr marL="573088"/>
            <a:r>
              <a:rPr lang="en-US" i="1" dirty="0"/>
              <a:t>Expression</a:t>
            </a:r>
          </a:p>
          <a:p>
            <a:endParaRPr lang="en-US" i="1" dirty="0"/>
          </a:p>
          <a:p>
            <a:r>
              <a:rPr lang="en-US" dirty="0">
                <a:hlinkClick r:id="rId2"/>
              </a:rPr>
              <a:t>See the UDL Guidelines</a:t>
            </a:r>
            <a:endParaRPr lang="en-US" dirty="0"/>
          </a:p>
        </p:txBody>
      </p:sp>
      <p:pic>
        <p:nvPicPr>
          <p:cNvPr id="5" name="Picture 4" descr="A picture containing ground, outdoor, curb&#10;&#10;Description automatically generated">
            <a:extLst>
              <a:ext uri="{FF2B5EF4-FFF2-40B4-BE49-F238E27FC236}">
                <a16:creationId xmlns:a16="http://schemas.microsoft.com/office/drawing/2014/main" id="{4339D997-30B4-F48D-D6FD-70887E629A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16557" y="2059516"/>
            <a:ext cx="3715636" cy="3621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C56755-D55F-4209-FFFF-AD6A7C7383B3}"/>
              </a:ext>
            </a:extLst>
          </p:cNvPr>
          <p:cNvSpPr txBox="1"/>
          <p:nvPr/>
        </p:nvSpPr>
        <p:spPr>
          <a:xfrm>
            <a:off x="6826187" y="5807631"/>
            <a:ext cx="180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inspirationsandexplorations.com/2012/10/03/transforming-a-gilded-mirror-frame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85578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DAA2-7BFB-F223-E2E7-EA226DB5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408A9-B24E-D62D-0588-ECF3EE3A8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questions do you have related to MTSS and UDL?</a:t>
            </a:r>
          </a:p>
          <a:p>
            <a:r>
              <a:rPr lang="en-US" dirty="0"/>
              <a:t> What additional strategies or ideas do you have related to MTSS and UDL?</a:t>
            </a:r>
          </a:p>
        </p:txBody>
      </p:sp>
    </p:spTree>
    <p:extLst>
      <p:ext uri="{BB962C8B-B14F-4D97-AF65-F5344CB8AC3E}">
        <p14:creationId xmlns:p14="http://schemas.microsoft.com/office/powerpoint/2010/main" val="2323280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999D-D3C0-BC5B-3634-CA772781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259919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For More Information</a:t>
            </a:r>
          </a:p>
        </p:txBody>
      </p:sp>
      <p:pic>
        <p:nvPicPr>
          <p:cNvPr id="9" name="Picture 8" descr="Picture of young man sitting at desk, picture links to blog article on UDL and MTSS http://www.hankbohanon.net/embedding-udl-into-multi-tiered-systems-of-supports/">
            <a:hlinkClick r:id="rId2"/>
            <a:extLst>
              <a:ext uri="{FF2B5EF4-FFF2-40B4-BE49-F238E27FC236}">
                <a16:creationId xmlns:a16="http://schemas.microsoft.com/office/drawing/2014/main" id="{3DD60722-0C21-3F42-1E37-AE362B707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149" y="277090"/>
            <a:ext cx="5516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90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7C9D-5C7D-4C45-8B08-413DAA51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4D46D-EA06-4D7A-AA29-30EE8FEA1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CAST (2018). Universal Design for Learning Guidelines version 2.2. Retrieved from </a:t>
            </a:r>
            <a:r>
              <a:rPr lang="en-US" sz="2000" dirty="0">
                <a:ea typeface="+mn-lt"/>
                <a:cs typeface="+mn-lt"/>
                <a:hlinkClick r:id="rId2"/>
              </a:rPr>
              <a:t>http://udlguidelines.cast.org</a:t>
            </a:r>
            <a:br>
              <a:rPr lang="en-US" sz="2000" dirty="0"/>
            </a:br>
            <a:endParaRPr lang="en-US" sz="2000" dirty="0">
              <a:cs typeface="Calibri" panose="020F0502020204030204"/>
            </a:endParaRPr>
          </a:p>
          <a:p>
            <a:r>
              <a:rPr lang="en-US" sz="2000" dirty="0"/>
              <a:t>Harms, A., Nantais, M., Tuomikoski, K., &amp; Weaver, S. (2019). Designing educational data systems to support continuous improvement. </a:t>
            </a:r>
            <a:r>
              <a:rPr lang="en-US" sz="2000" i="1" dirty="0"/>
              <a:t>Association for Positive Behavior Support Newsletter, 17</a:t>
            </a:r>
            <a:r>
              <a:rPr lang="en-US" sz="2000" dirty="0"/>
              <a:t>(1), 2-3</a:t>
            </a:r>
            <a:r>
              <a:rPr lang="en-US" sz="2000"/>
              <a:t>. 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UDL in 15 Minutes </a:t>
            </a:r>
            <a:r>
              <a:rPr lang="en-US" sz="2000" dirty="0">
                <a:ea typeface="+mn-lt"/>
                <a:cs typeface="+mn-lt"/>
                <a:hlinkClick r:id="rId3"/>
              </a:rPr>
              <a:t>https://udlin15minutes.podbean.com/</a:t>
            </a:r>
            <a:r>
              <a:rPr lang="en-US" sz="2000" dirty="0">
                <a:ea typeface="+mn-lt"/>
                <a:cs typeface="+mn-lt"/>
              </a:rPr>
              <a:t> </a:t>
            </a:r>
          </a:p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4595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7C9D-5C7D-4C45-8B08-413DAA51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4D46D-EA06-4D7A-AA29-30EE8FEA1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Iris Center Modul on UDL retrieved from</a:t>
            </a:r>
            <a:r>
              <a:rPr lang="en-US" sz="2000" dirty="0">
                <a:ea typeface="+mn-lt"/>
                <a:cs typeface="+mn-lt"/>
                <a:hlinkClick r:id="rId2"/>
              </a:rPr>
              <a:t> https://iris.peabody.vanderbilt.edu/module/udl/cresource/q1/p01/#content 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  <a:hlinkClick r:id="rId3"/>
              </a:rPr>
              <a:t>The UDL Approach (great books and podcast)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Silver, H. F., Dewing, R. T., &amp; Perini, M. J. (2012). </a:t>
            </a:r>
            <a:r>
              <a:rPr lang="en-US" sz="2000" i="1" dirty="0">
                <a:ea typeface="+mn-lt"/>
                <a:cs typeface="+mn-lt"/>
              </a:rPr>
              <a:t>The Core Six: Essential Strategies for Achieving Excellence with the Common Core</a:t>
            </a:r>
            <a:r>
              <a:rPr lang="en-US" sz="2000" dirty="0">
                <a:ea typeface="+mn-lt"/>
                <a:cs typeface="+mn-lt"/>
              </a:rPr>
              <a:t>. Association for Supervision and Curriculum Development.</a:t>
            </a:r>
            <a:endParaRPr lang="en-US" dirty="0"/>
          </a:p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65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E706-3926-457A-B106-5EE3630A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Learn More 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BC573-7F71-4E75-A279-600780D3F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07" y="1492666"/>
            <a:ext cx="3323777" cy="49283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6E4BE0-EAD2-483A-9E7E-8716CAA66FDC}"/>
              </a:ext>
            </a:extLst>
          </p:cNvPr>
          <p:cNvSpPr txBox="1"/>
          <p:nvPr/>
        </p:nvSpPr>
        <p:spPr>
          <a:xfrm>
            <a:off x="3588774" y="6492874"/>
            <a:ext cx="285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Amazon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5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6A11-1257-499F-985D-FC40147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5890"/>
            <a:ext cx="7886700" cy="1325563"/>
          </a:xfrm>
        </p:spPr>
        <p:txBody>
          <a:bodyPr/>
          <a:lstStyle/>
          <a:p>
            <a:r>
              <a:rPr lang="en-US" dirty="0"/>
              <a:t>Co-Authors and Content</a:t>
            </a:r>
          </a:p>
        </p:txBody>
      </p:sp>
      <p:pic>
        <p:nvPicPr>
          <p:cNvPr id="7" name="Picture 6" descr="Picture of Kelly Morrissey">
            <a:extLst>
              <a:ext uri="{FF2B5EF4-FFF2-40B4-BE49-F238E27FC236}">
                <a16:creationId xmlns:a16="http://schemas.microsoft.com/office/drawing/2014/main" id="{6C51F924-A9AC-414C-9E34-99551ED61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73" y="1507735"/>
            <a:ext cx="2704715" cy="2521527"/>
          </a:xfrm>
          <a:prstGeom prst="rect">
            <a:avLst/>
          </a:prstGeom>
        </p:spPr>
      </p:pic>
      <p:pic>
        <p:nvPicPr>
          <p:cNvPr id="9" name="Picture 8" descr="Picture of Lisa Caputo Love">
            <a:extLst>
              <a:ext uri="{FF2B5EF4-FFF2-40B4-BE49-F238E27FC236}">
                <a16:creationId xmlns:a16="http://schemas.microsoft.com/office/drawing/2014/main" id="{C9E29A26-73E5-49A9-9CDD-E554932DF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79" y="1678022"/>
            <a:ext cx="3347035" cy="21440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738738-B363-4ADF-9B9F-592A75DC5F95}"/>
              </a:ext>
            </a:extLst>
          </p:cNvPr>
          <p:cNvSpPr txBox="1"/>
          <p:nvPr/>
        </p:nvSpPr>
        <p:spPr>
          <a:xfrm>
            <a:off x="758380" y="4114211"/>
            <a:ext cx="302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Kelly  Morrissey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5ECDDD-250C-47A8-A911-B29F6A10B475}"/>
              </a:ext>
            </a:extLst>
          </p:cNvPr>
          <p:cNvSpPr txBox="1"/>
          <p:nvPr/>
        </p:nvSpPr>
        <p:spPr>
          <a:xfrm>
            <a:off x="4946732" y="3878071"/>
            <a:ext cx="302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Lisa Caputo Love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0EEB6-D828-7622-DAF2-3944E4C7A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0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BE2C-2E36-416E-A034-B4A351DE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DFB23-EDAA-4C02-8C7C-9A91B9C38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u="none" strike="noStrike" dirty="0">
                <a:effectLst/>
                <a:latin typeface="Calibri"/>
                <a:cs typeface="Calibri"/>
              </a:rPr>
              <a:t>Help participants learn strategies for </a:t>
            </a:r>
            <a:r>
              <a:rPr lang="en-US" b="1" i="1" u="none" strike="noStrike" dirty="0">
                <a:effectLst/>
                <a:latin typeface="Calibri"/>
                <a:cs typeface="Calibri"/>
              </a:rPr>
              <a:t>embedding UDL into related multi-tiered systems of support </a:t>
            </a:r>
            <a:r>
              <a:rPr lang="en-US" b="0" i="0" u="none" strike="noStrike" dirty="0">
                <a:effectLst/>
                <a:latin typeface="Calibri"/>
                <a:cs typeface="Calibri"/>
              </a:rPr>
              <a:t>(MTSS) and school improvement in PK-12 school settings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5" name="Picture 4" descr="Soccer goal in net">
            <a:extLst>
              <a:ext uri="{FF2B5EF4-FFF2-40B4-BE49-F238E27FC236}">
                <a16:creationId xmlns:a16="http://schemas.microsoft.com/office/drawing/2014/main" id="{613D1E3B-25F5-4846-E2A5-AA67FDAC2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55" y="3496733"/>
            <a:ext cx="4359564" cy="29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2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EE69-F323-4730-88AB-CC7F58AB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4B6EA-CF61-4F7A-A710-37ACD9456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areas of strength and need for improvement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 to your Universal Design For Learning Strategies (UDL) related to </a:t>
            </a:r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systems, practices, and data</a:t>
            </a:r>
          </a:p>
          <a:p>
            <a:pPr marL="0" indent="0">
              <a:buNone/>
            </a:pP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i="1" dirty="0"/>
              <a:t>Identify your current schoolwide strategies </a:t>
            </a:r>
            <a:r>
              <a:rPr lang="en-US" dirty="0"/>
              <a:t>related to UDL and </a:t>
            </a:r>
            <a:r>
              <a:rPr lang="en-US" b="1" i="1" dirty="0"/>
              <a:t>one strategy </a:t>
            </a:r>
            <a:r>
              <a:rPr lang="en-US" dirty="0"/>
              <a:t>that all teachers might be able to </a:t>
            </a:r>
            <a:r>
              <a:rPr lang="en-US" b="1" i="1" dirty="0"/>
              <a:t>implement efficiently and effectively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55823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110875-E9B7-6B7A-C0F3-AC1A4AD43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64" y="-508122"/>
            <a:ext cx="7772400" cy="2387600"/>
          </a:xfrm>
        </p:spPr>
        <p:txBody>
          <a:bodyPr/>
          <a:lstStyle/>
          <a:p>
            <a:r>
              <a:rPr lang="en-US" dirty="0"/>
              <a:t>UDL and MTSS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F88F2E-BDC9-6096-770C-AB9736182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220" y="3572541"/>
            <a:ext cx="3202858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Role Water Fall</a:t>
            </a:r>
          </a:p>
          <a:p>
            <a:r>
              <a:rPr lang="en-US" dirty="0"/>
              <a:t>Type your role in the chat (wait)</a:t>
            </a:r>
          </a:p>
          <a:p>
            <a:r>
              <a:rPr lang="en-US" dirty="0"/>
              <a:t>When I say </a:t>
            </a:r>
            <a:r>
              <a:rPr lang="en-US" dirty="0" err="1"/>
              <a:t>go..hit</a:t>
            </a:r>
            <a:r>
              <a:rPr lang="en-US" dirty="0"/>
              <a:t> enter</a:t>
            </a:r>
          </a:p>
        </p:txBody>
      </p:sp>
      <p:pic>
        <p:nvPicPr>
          <p:cNvPr id="3" name="Picture 2" descr="Waterfalls at sea">
            <a:extLst>
              <a:ext uri="{FF2B5EF4-FFF2-40B4-BE49-F238E27FC236}">
                <a16:creationId xmlns:a16="http://schemas.microsoft.com/office/drawing/2014/main" id="{7572F9C1-5B4C-B570-9EBF-402F0B067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94" y="3097161"/>
            <a:ext cx="5070006" cy="33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5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B71CD-077B-B9B1-5C7C-990B9714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– A Simple Bar of Soap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6029B-1E9A-09C3-EF11-5A516429A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466272" cy="4351338"/>
          </a:xfrm>
        </p:spPr>
        <p:txBody>
          <a:bodyPr>
            <a:normAutofit/>
          </a:bodyPr>
          <a:lstStyle/>
          <a:p>
            <a:r>
              <a:rPr lang="en-US" dirty="0"/>
              <a:t>1.4 million children die each year due to preventable infectious diseases (e.g., diarrhea, pneumonia)</a:t>
            </a:r>
          </a:p>
          <a:p>
            <a:r>
              <a:rPr lang="en-US" dirty="0"/>
              <a:t>Equal to AIDS, malaria, measles, meningitis, and tetanus combined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BAC1B0-5783-E37A-2014-D905DE463DDF}"/>
              </a:ext>
            </a:extLst>
          </p:cNvPr>
          <p:cNvSpPr txBox="1"/>
          <p:nvPr/>
        </p:nvSpPr>
        <p:spPr>
          <a:xfrm>
            <a:off x="628650" y="6176963"/>
            <a:ext cx="6016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2"/>
              </a:rPr>
              <a:t>https://usa.soapaid.org/</a:t>
            </a:r>
            <a:endParaRPr lang="en-US" sz="1000" dirty="0"/>
          </a:p>
          <a:p>
            <a:r>
              <a:rPr lang="en-US" sz="1000" dirty="0"/>
              <a:t>Image from https://usa.soapaid.org/wp-content/uploads/2018/09/boys-washing-hands-1024x594.jpg</a:t>
            </a:r>
          </a:p>
        </p:txBody>
      </p:sp>
      <p:pic>
        <p:nvPicPr>
          <p:cNvPr id="8" name="Picture 7" descr="Picture of children washing hands">
            <a:extLst>
              <a:ext uri="{FF2B5EF4-FFF2-40B4-BE49-F238E27FC236}">
                <a16:creationId xmlns:a16="http://schemas.microsoft.com/office/drawing/2014/main" id="{3FFCD30E-7C16-8E24-FBB0-1EEFF88C4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22" y="2300159"/>
            <a:ext cx="4572000" cy="26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07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1557</Words>
  <Application>Microsoft Office PowerPoint</Application>
  <PresentationFormat>On-screen Show (4:3)</PresentationFormat>
  <Paragraphs>206</Paragraphs>
  <Slides>35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Calibri Light</vt:lpstr>
      <vt:lpstr>Times New Roman</vt:lpstr>
      <vt:lpstr>Georgia</vt:lpstr>
      <vt:lpstr>Imprint MT Shadow</vt:lpstr>
      <vt:lpstr>Comic Sans MS</vt:lpstr>
      <vt:lpstr>Arial</vt:lpstr>
      <vt:lpstr>Calibri</vt:lpstr>
      <vt:lpstr>office theme</vt:lpstr>
      <vt:lpstr>Drawing</vt:lpstr>
      <vt:lpstr>Embedding UDL into Multi-Tiered Systems of Supports</vt:lpstr>
      <vt:lpstr>Everyone working together</vt:lpstr>
      <vt:lpstr>Thank you!</vt:lpstr>
      <vt:lpstr>To Learn More (link)</vt:lpstr>
      <vt:lpstr>Co-Authors and Content</vt:lpstr>
      <vt:lpstr>Goal</vt:lpstr>
      <vt:lpstr>Objectives</vt:lpstr>
      <vt:lpstr>UDL and MTSS</vt:lpstr>
      <vt:lpstr>Prevention – A Simple Bar of Soap</vt:lpstr>
      <vt:lpstr>Designing School-Wide Systems for Student Success A Response to Intervention Model/MTSS</vt:lpstr>
      <vt:lpstr>Reflective Question</vt:lpstr>
      <vt:lpstr>PowerPoint Presentation</vt:lpstr>
      <vt:lpstr>Key Elements of Systems</vt:lpstr>
      <vt:lpstr>Problem Solving – Where do you already use these steps?</vt:lpstr>
      <vt:lpstr>Reflection on Universal Design for Learning – Providing Flexible Means of Engagement </vt:lpstr>
      <vt:lpstr>Universal Design Slide</vt:lpstr>
      <vt:lpstr>PowerPoint Presentation</vt:lpstr>
      <vt:lpstr>UDL and Tier 1: A Perfect Union!</vt:lpstr>
      <vt:lpstr>Activity Slide</vt:lpstr>
      <vt:lpstr>Embedding UDL Into MTSS</vt:lpstr>
      <vt:lpstr>Clear Expectations</vt:lpstr>
      <vt:lpstr>Example: Flexible Engagement elements with connections to Tier 1 strategies</vt:lpstr>
      <vt:lpstr>Developing Expectations</vt:lpstr>
      <vt:lpstr>Sample Classroom Matrix</vt:lpstr>
      <vt:lpstr>PowerPoint Presentation</vt:lpstr>
      <vt:lpstr>Developing Expectations</vt:lpstr>
      <vt:lpstr>Example: Flexible Representation elements with connections to Tier 1 strategies</vt:lpstr>
      <vt:lpstr>Let's talk through an example...</vt:lpstr>
      <vt:lpstr>Example: Flexible Expression elements with connections to Tier 1 strategies</vt:lpstr>
      <vt:lpstr>Reading for Meaning continued</vt:lpstr>
      <vt:lpstr>Reflection on UDL and Core MTSS/Tier One Strategies</vt:lpstr>
      <vt:lpstr>Dialog</vt:lpstr>
      <vt:lpstr>For More Information</vt:lpstr>
      <vt:lpstr>Resources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Hank Bohanon</dc:creator>
  <cp:lastModifiedBy>Hank Bohanon</cp:lastModifiedBy>
  <cp:revision>3</cp:revision>
  <cp:lastPrinted>2022-10-10T01:02:20Z</cp:lastPrinted>
  <dcterms:created xsi:type="dcterms:W3CDTF">2021-02-17T16:20:38Z</dcterms:created>
  <dcterms:modified xsi:type="dcterms:W3CDTF">2022-10-10T01:27:51Z</dcterms:modified>
</cp:coreProperties>
</file>