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43"/>
  </p:notesMasterIdLst>
  <p:sldIdLst>
    <p:sldId id="256" r:id="rId5"/>
    <p:sldId id="540" r:id="rId6"/>
    <p:sldId id="3582" r:id="rId7"/>
    <p:sldId id="3636" r:id="rId8"/>
    <p:sldId id="323" r:id="rId9"/>
    <p:sldId id="324" r:id="rId10"/>
    <p:sldId id="353" r:id="rId11"/>
    <p:sldId id="3642" r:id="rId12"/>
    <p:sldId id="537" r:id="rId13"/>
    <p:sldId id="3637" r:id="rId14"/>
    <p:sldId id="3640" r:id="rId15"/>
    <p:sldId id="3641" r:id="rId16"/>
    <p:sldId id="3643" r:id="rId17"/>
    <p:sldId id="3645" r:id="rId18"/>
    <p:sldId id="3644" r:id="rId19"/>
    <p:sldId id="3646" r:id="rId20"/>
    <p:sldId id="3647" r:id="rId21"/>
    <p:sldId id="3648" r:id="rId22"/>
    <p:sldId id="3649" r:id="rId23"/>
    <p:sldId id="3650" r:id="rId24"/>
    <p:sldId id="3651" r:id="rId25"/>
    <p:sldId id="3652" r:id="rId26"/>
    <p:sldId id="3653" r:id="rId27"/>
    <p:sldId id="3654" r:id="rId28"/>
    <p:sldId id="3657" r:id="rId29"/>
    <p:sldId id="3655" r:id="rId30"/>
    <p:sldId id="261" r:id="rId31"/>
    <p:sldId id="3585" r:id="rId32"/>
    <p:sldId id="524" r:id="rId33"/>
    <p:sldId id="429" r:id="rId34"/>
    <p:sldId id="525" r:id="rId35"/>
    <p:sldId id="527" r:id="rId36"/>
    <p:sldId id="472" r:id="rId37"/>
    <p:sldId id="573" r:id="rId38"/>
    <p:sldId id="577" r:id="rId39"/>
    <p:sldId id="3656" r:id="rId40"/>
    <p:sldId id="3638" r:id="rId41"/>
    <p:sldId id="3639"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8FA550-A586-4AAC-84B2-D4E63EFB6E98}" v="35" dt="2023-02-15T21:03:24.2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5033" autoAdjust="0"/>
  </p:normalViewPr>
  <p:slideViewPr>
    <p:cSldViewPr snapToGrid="0">
      <p:cViewPr varScale="1">
        <p:scale>
          <a:sx n="79" d="100"/>
          <a:sy n="79" d="100"/>
        </p:scale>
        <p:origin x="542" y="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873344-E8DB-4698-9B50-878344E4E399}" type="doc">
      <dgm:prSet loTypeId="urn:microsoft.com/office/officeart/2018/5/layout/IconCircleLabelList" loCatId="icon" qsTypeId="urn:microsoft.com/office/officeart/2005/8/quickstyle/simple1" qsCatId="simple" csTypeId="urn:microsoft.com/office/officeart/2018/5/colors/Iconchunking_neutralicon_accent4_2" csCatId="accent4" phldr="1"/>
      <dgm:spPr/>
      <dgm:t>
        <a:bodyPr/>
        <a:lstStyle/>
        <a:p>
          <a:endParaRPr lang="en-US"/>
        </a:p>
      </dgm:t>
    </dgm:pt>
    <dgm:pt modelId="{B93996F1-8EB5-4430-AD0B-4FF6B070711A}">
      <dgm:prSet custT="1"/>
      <dgm:spPr/>
      <dgm:t>
        <a:bodyPr/>
        <a:lstStyle/>
        <a:p>
          <a:pPr>
            <a:defRPr cap="all"/>
          </a:pPr>
          <a:r>
            <a:rPr lang="en-US" sz="2400" dirty="0"/>
            <a:t>Students had significant levels of trauma</a:t>
          </a:r>
        </a:p>
      </dgm:t>
    </dgm:pt>
    <dgm:pt modelId="{BB7D0407-D5A4-4533-BF09-37C5E5CC3631}" type="parTrans" cxnId="{89AE9750-CB5F-4D6A-A5C5-24DDED6874A2}">
      <dgm:prSet/>
      <dgm:spPr/>
      <dgm:t>
        <a:bodyPr/>
        <a:lstStyle/>
        <a:p>
          <a:endParaRPr lang="en-US"/>
        </a:p>
      </dgm:t>
    </dgm:pt>
    <dgm:pt modelId="{6E07292A-7430-4D57-9C04-CF714A3D3F40}" type="sibTrans" cxnId="{89AE9750-CB5F-4D6A-A5C5-24DDED6874A2}">
      <dgm:prSet/>
      <dgm:spPr/>
      <dgm:t>
        <a:bodyPr/>
        <a:lstStyle/>
        <a:p>
          <a:endParaRPr lang="en-US"/>
        </a:p>
      </dgm:t>
    </dgm:pt>
    <dgm:pt modelId="{404ADA1D-79CC-4CF4-AF4E-17BA1CD0D55F}">
      <dgm:prSet custT="1"/>
      <dgm:spPr/>
      <dgm:t>
        <a:bodyPr/>
        <a:lstStyle/>
        <a:p>
          <a:pPr>
            <a:defRPr cap="all"/>
          </a:pPr>
          <a:r>
            <a:rPr lang="en-US" sz="2400" dirty="0"/>
            <a:t>Staff also experienced stress</a:t>
          </a:r>
        </a:p>
      </dgm:t>
    </dgm:pt>
    <dgm:pt modelId="{1B49A48D-6281-4375-8312-3051798D28F6}" type="parTrans" cxnId="{5A624D03-4C90-435E-8E44-B6D8FFAB75BD}">
      <dgm:prSet/>
      <dgm:spPr/>
      <dgm:t>
        <a:bodyPr/>
        <a:lstStyle/>
        <a:p>
          <a:endParaRPr lang="en-US"/>
        </a:p>
      </dgm:t>
    </dgm:pt>
    <dgm:pt modelId="{89D963B9-F1DB-42DD-97EC-4D166F5909DA}" type="sibTrans" cxnId="{5A624D03-4C90-435E-8E44-B6D8FFAB75BD}">
      <dgm:prSet/>
      <dgm:spPr/>
      <dgm:t>
        <a:bodyPr/>
        <a:lstStyle/>
        <a:p>
          <a:endParaRPr lang="en-US"/>
        </a:p>
      </dgm:t>
    </dgm:pt>
    <dgm:pt modelId="{9271FAF9-5258-47BB-9F1A-F57F35999FC1}">
      <dgm:prSet custT="1"/>
      <dgm:spPr/>
      <dgm:t>
        <a:bodyPr/>
        <a:lstStyle/>
        <a:p>
          <a:pPr>
            <a:defRPr cap="all"/>
          </a:pPr>
          <a:r>
            <a:rPr lang="en-US" sz="2400" dirty="0"/>
            <a:t>Scaling intervention without systems is problematic</a:t>
          </a:r>
        </a:p>
      </dgm:t>
    </dgm:pt>
    <dgm:pt modelId="{7A8CBE41-DA10-4F3B-9FE5-546FF3D8EDD3}" type="parTrans" cxnId="{CF5E5A34-4979-40D5-81A5-EACE76AD3ED4}">
      <dgm:prSet/>
      <dgm:spPr/>
      <dgm:t>
        <a:bodyPr/>
        <a:lstStyle/>
        <a:p>
          <a:endParaRPr lang="en-US"/>
        </a:p>
      </dgm:t>
    </dgm:pt>
    <dgm:pt modelId="{8AC78EC8-5C15-4EA5-AA22-9A38C85787A0}" type="sibTrans" cxnId="{CF5E5A34-4979-40D5-81A5-EACE76AD3ED4}">
      <dgm:prSet/>
      <dgm:spPr/>
      <dgm:t>
        <a:bodyPr/>
        <a:lstStyle/>
        <a:p>
          <a:endParaRPr lang="en-US"/>
        </a:p>
      </dgm:t>
    </dgm:pt>
    <dgm:pt modelId="{C8FC4343-4D90-410F-B974-E9BE683B690D}" type="pres">
      <dgm:prSet presAssocID="{93873344-E8DB-4698-9B50-878344E4E399}" presName="root" presStyleCnt="0">
        <dgm:presLayoutVars>
          <dgm:dir/>
          <dgm:resizeHandles val="exact"/>
        </dgm:presLayoutVars>
      </dgm:prSet>
      <dgm:spPr/>
    </dgm:pt>
    <dgm:pt modelId="{2554B4D0-1AF1-4094-BEBD-4A1556793469}" type="pres">
      <dgm:prSet presAssocID="{B93996F1-8EB5-4430-AD0B-4FF6B070711A}" presName="compNode" presStyleCnt="0"/>
      <dgm:spPr/>
    </dgm:pt>
    <dgm:pt modelId="{FD775734-AA61-4788-A6D2-37C39B01568B}" type="pres">
      <dgm:prSet presAssocID="{B93996F1-8EB5-4430-AD0B-4FF6B070711A}" presName="iconBgRect" presStyleLbl="bgShp" presStyleIdx="0" presStyleCnt="3"/>
      <dgm:spPr/>
    </dgm:pt>
    <dgm:pt modelId="{703CCD8E-420A-475E-8FE0-C9D30F0A578C}" type="pres">
      <dgm:prSet presAssocID="{B93996F1-8EB5-4430-AD0B-4FF6B070711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7DA49620-BBB7-4790-8D90-9A1B3E77F14C}" type="pres">
      <dgm:prSet presAssocID="{B93996F1-8EB5-4430-AD0B-4FF6B070711A}" presName="spaceRect" presStyleCnt="0"/>
      <dgm:spPr/>
    </dgm:pt>
    <dgm:pt modelId="{E0A16230-B43C-4D8B-86C0-29F6682D44A1}" type="pres">
      <dgm:prSet presAssocID="{B93996F1-8EB5-4430-AD0B-4FF6B070711A}" presName="textRect" presStyleLbl="revTx" presStyleIdx="0" presStyleCnt="3">
        <dgm:presLayoutVars>
          <dgm:chMax val="1"/>
          <dgm:chPref val="1"/>
        </dgm:presLayoutVars>
      </dgm:prSet>
      <dgm:spPr/>
    </dgm:pt>
    <dgm:pt modelId="{0F51DC6B-4552-40AE-B249-ED7B724D8634}" type="pres">
      <dgm:prSet presAssocID="{6E07292A-7430-4D57-9C04-CF714A3D3F40}" presName="sibTrans" presStyleCnt="0"/>
      <dgm:spPr/>
    </dgm:pt>
    <dgm:pt modelId="{9E9DD104-B57F-4AD1-98E3-9CA0CE8E3E8F}" type="pres">
      <dgm:prSet presAssocID="{404ADA1D-79CC-4CF4-AF4E-17BA1CD0D55F}" presName="compNode" presStyleCnt="0"/>
      <dgm:spPr/>
    </dgm:pt>
    <dgm:pt modelId="{3C042E7C-AFF0-4970-BB6A-D6870A7F304D}" type="pres">
      <dgm:prSet presAssocID="{404ADA1D-79CC-4CF4-AF4E-17BA1CD0D55F}" presName="iconBgRect" presStyleLbl="bgShp" presStyleIdx="1" presStyleCnt="3"/>
      <dgm:spPr/>
    </dgm:pt>
    <dgm:pt modelId="{7A764154-E011-49E0-A87D-F5917CBBD0A3}" type="pres">
      <dgm:prSet presAssocID="{404ADA1D-79CC-4CF4-AF4E-17BA1CD0D55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20C0DE8A-6F37-4A36-93BD-78266B8D00EF}" type="pres">
      <dgm:prSet presAssocID="{404ADA1D-79CC-4CF4-AF4E-17BA1CD0D55F}" presName="spaceRect" presStyleCnt="0"/>
      <dgm:spPr/>
    </dgm:pt>
    <dgm:pt modelId="{88F3D364-C2E1-4AD9-B4E5-C680011B529B}" type="pres">
      <dgm:prSet presAssocID="{404ADA1D-79CC-4CF4-AF4E-17BA1CD0D55F}" presName="textRect" presStyleLbl="revTx" presStyleIdx="1" presStyleCnt="3">
        <dgm:presLayoutVars>
          <dgm:chMax val="1"/>
          <dgm:chPref val="1"/>
        </dgm:presLayoutVars>
      </dgm:prSet>
      <dgm:spPr/>
    </dgm:pt>
    <dgm:pt modelId="{FA9072E3-8D1B-429B-B611-092DEC4D4798}" type="pres">
      <dgm:prSet presAssocID="{89D963B9-F1DB-42DD-97EC-4D166F5909DA}" presName="sibTrans" presStyleCnt="0"/>
      <dgm:spPr/>
    </dgm:pt>
    <dgm:pt modelId="{F2AB990E-70BB-440D-84A3-63B72952AC92}" type="pres">
      <dgm:prSet presAssocID="{9271FAF9-5258-47BB-9F1A-F57F35999FC1}" presName="compNode" presStyleCnt="0"/>
      <dgm:spPr/>
    </dgm:pt>
    <dgm:pt modelId="{EFB34A2C-68E1-4871-9F6E-92FC50CE8951}" type="pres">
      <dgm:prSet presAssocID="{9271FAF9-5258-47BB-9F1A-F57F35999FC1}" presName="iconBgRect" presStyleLbl="bgShp" presStyleIdx="2" presStyleCnt="3" custLinFactNeighborY="1578"/>
      <dgm:spPr/>
    </dgm:pt>
    <dgm:pt modelId="{F27A5930-86A3-4169-9506-FA2DBBE7C0C1}" type="pres">
      <dgm:prSet presAssocID="{9271FAF9-5258-47BB-9F1A-F57F35999FC1}" presName="iconRect" presStyleLbl="node1" presStyleIdx="2" presStyleCnt="3" custLinFactNeighborY="275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ears"/>
        </a:ext>
      </dgm:extLst>
    </dgm:pt>
    <dgm:pt modelId="{F55DBD93-F51D-434D-B4F3-C8B69B6500DA}" type="pres">
      <dgm:prSet presAssocID="{9271FAF9-5258-47BB-9F1A-F57F35999FC1}" presName="spaceRect" presStyleCnt="0"/>
      <dgm:spPr/>
    </dgm:pt>
    <dgm:pt modelId="{B25BCD95-83A9-48F4-96F1-6D04BC6EC985}" type="pres">
      <dgm:prSet presAssocID="{9271FAF9-5258-47BB-9F1A-F57F35999FC1}" presName="textRect" presStyleLbl="revTx" presStyleIdx="2" presStyleCnt="3">
        <dgm:presLayoutVars>
          <dgm:chMax val="1"/>
          <dgm:chPref val="1"/>
        </dgm:presLayoutVars>
      </dgm:prSet>
      <dgm:spPr/>
    </dgm:pt>
  </dgm:ptLst>
  <dgm:cxnLst>
    <dgm:cxn modelId="{5A624D03-4C90-435E-8E44-B6D8FFAB75BD}" srcId="{93873344-E8DB-4698-9B50-878344E4E399}" destId="{404ADA1D-79CC-4CF4-AF4E-17BA1CD0D55F}" srcOrd="1" destOrd="0" parTransId="{1B49A48D-6281-4375-8312-3051798D28F6}" sibTransId="{89D963B9-F1DB-42DD-97EC-4D166F5909DA}"/>
    <dgm:cxn modelId="{CF5E5A34-4979-40D5-81A5-EACE76AD3ED4}" srcId="{93873344-E8DB-4698-9B50-878344E4E399}" destId="{9271FAF9-5258-47BB-9F1A-F57F35999FC1}" srcOrd="2" destOrd="0" parTransId="{7A8CBE41-DA10-4F3B-9FE5-546FF3D8EDD3}" sibTransId="{8AC78EC8-5C15-4EA5-AA22-9A38C85787A0}"/>
    <dgm:cxn modelId="{4C01DA40-2663-4DC1-8869-8BEFEFDB11D5}" type="presOf" srcId="{404ADA1D-79CC-4CF4-AF4E-17BA1CD0D55F}" destId="{88F3D364-C2E1-4AD9-B4E5-C680011B529B}" srcOrd="0" destOrd="0" presId="urn:microsoft.com/office/officeart/2018/5/layout/IconCircleLabelList"/>
    <dgm:cxn modelId="{89AE9750-CB5F-4D6A-A5C5-24DDED6874A2}" srcId="{93873344-E8DB-4698-9B50-878344E4E399}" destId="{B93996F1-8EB5-4430-AD0B-4FF6B070711A}" srcOrd="0" destOrd="0" parTransId="{BB7D0407-D5A4-4533-BF09-37C5E5CC3631}" sibTransId="{6E07292A-7430-4D57-9C04-CF714A3D3F40}"/>
    <dgm:cxn modelId="{92D628B0-FDC3-4104-AE94-01B59261E800}" type="presOf" srcId="{93873344-E8DB-4698-9B50-878344E4E399}" destId="{C8FC4343-4D90-410F-B974-E9BE683B690D}" srcOrd="0" destOrd="0" presId="urn:microsoft.com/office/officeart/2018/5/layout/IconCircleLabelList"/>
    <dgm:cxn modelId="{C74381BC-1125-4AC9-B18F-0EF88AA3565A}" type="presOf" srcId="{9271FAF9-5258-47BB-9F1A-F57F35999FC1}" destId="{B25BCD95-83A9-48F4-96F1-6D04BC6EC985}" srcOrd="0" destOrd="0" presId="urn:microsoft.com/office/officeart/2018/5/layout/IconCircleLabelList"/>
    <dgm:cxn modelId="{BF3245E6-D044-416C-8A83-6179269FB219}" type="presOf" srcId="{B93996F1-8EB5-4430-AD0B-4FF6B070711A}" destId="{E0A16230-B43C-4D8B-86C0-29F6682D44A1}" srcOrd="0" destOrd="0" presId="urn:microsoft.com/office/officeart/2018/5/layout/IconCircleLabelList"/>
    <dgm:cxn modelId="{149B19A5-42A7-4F5F-8765-C2368F68B5D8}" type="presParOf" srcId="{C8FC4343-4D90-410F-B974-E9BE683B690D}" destId="{2554B4D0-1AF1-4094-BEBD-4A1556793469}" srcOrd="0" destOrd="0" presId="urn:microsoft.com/office/officeart/2018/5/layout/IconCircleLabelList"/>
    <dgm:cxn modelId="{0C11614A-FB61-4976-AAE7-3447035E6957}" type="presParOf" srcId="{2554B4D0-1AF1-4094-BEBD-4A1556793469}" destId="{FD775734-AA61-4788-A6D2-37C39B01568B}" srcOrd="0" destOrd="0" presId="urn:microsoft.com/office/officeart/2018/5/layout/IconCircleLabelList"/>
    <dgm:cxn modelId="{142115A0-3641-4E74-9577-EE14D4D97E84}" type="presParOf" srcId="{2554B4D0-1AF1-4094-BEBD-4A1556793469}" destId="{703CCD8E-420A-475E-8FE0-C9D30F0A578C}" srcOrd="1" destOrd="0" presId="urn:microsoft.com/office/officeart/2018/5/layout/IconCircleLabelList"/>
    <dgm:cxn modelId="{66FF7F9F-84F9-477B-8482-FF71DF977A0A}" type="presParOf" srcId="{2554B4D0-1AF1-4094-BEBD-4A1556793469}" destId="{7DA49620-BBB7-4790-8D90-9A1B3E77F14C}" srcOrd="2" destOrd="0" presId="urn:microsoft.com/office/officeart/2018/5/layout/IconCircleLabelList"/>
    <dgm:cxn modelId="{D4662144-0745-485E-8324-9474CD84BDA5}" type="presParOf" srcId="{2554B4D0-1AF1-4094-BEBD-4A1556793469}" destId="{E0A16230-B43C-4D8B-86C0-29F6682D44A1}" srcOrd="3" destOrd="0" presId="urn:microsoft.com/office/officeart/2018/5/layout/IconCircleLabelList"/>
    <dgm:cxn modelId="{5C99D7C1-193C-4E9F-9DC7-CCD9C559A8F2}" type="presParOf" srcId="{C8FC4343-4D90-410F-B974-E9BE683B690D}" destId="{0F51DC6B-4552-40AE-B249-ED7B724D8634}" srcOrd="1" destOrd="0" presId="urn:microsoft.com/office/officeart/2018/5/layout/IconCircleLabelList"/>
    <dgm:cxn modelId="{DC9046FA-CD1A-4E1B-9427-6DCBEA507C69}" type="presParOf" srcId="{C8FC4343-4D90-410F-B974-E9BE683B690D}" destId="{9E9DD104-B57F-4AD1-98E3-9CA0CE8E3E8F}" srcOrd="2" destOrd="0" presId="urn:microsoft.com/office/officeart/2018/5/layout/IconCircleLabelList"/>
    <dgm:cxn modelId="{0178C7B8-7402-4F51-BACA-B426D553C0BF}" type="presParOf" srcId="{9E9DD104-B57F-4AD1-98E3-9CA0CE8E3E8F}" destId="{3C042E7C-AFF0-4970-BB6A-D6870A7F304D}" srcOrd="0" destOrd="0" presId="urn:microsoft.com/office/officeart/2018/5/layout/IconCircleLabelList"/>
    <dgm:cxn modelId="{5DCD9F6D-74C9-47D9-BE90-AE342A3AED33}" type="presParOf" srcId="{9E9DD104-B57F-4AD1-98E3-9CA0CE8E3E8F}" destId="{7A764154-E011-49E0-A87D-F5917CBBD0A3}" srcOrd="1" destOrd="0" presId="urn:microsoft.com/office/officeart/2018/5/layout/IconCircleLabelList"/>
    <dgm:cxn modelId="{E935E681-1ED1-42B3-8B9D-1DC7FD731849}" type="presParOf" srcId="{9E9DD104-B57F-4AD1-98E3-9CA0CE8E3E8F}" destId="{20C0DE8A-6F37-4A36-93BD-78266B8D00EF}" srcOrd="2" destOrd="0" presId="urn:microsoft.com/office/officeart/2018/5/layout/IconCircleLabelList"/>
    <dgm:cxn modelId="{52E6391F-35AF-40D1-BB52-6CD75691786D}" type="presParOf" srcId="{9E9DD104-B57F-4AD1-98E3-9CA0CE8E3E8F}" destId="{88F3D364-C2E1-4AD9-B4E5-C680011B529B}" srcOrd="3" destOrd="0" presId="urn:microsoft.com/office/officeart/2018/5/layout/IconCircleLabelList"/>
    <dgm:cxn modelId="{8BF6B7EE-EF03-46AC-9EAA-10D4FAEA15BB}" type="presParOf" srcId="{C8FC4343-4D90-410F-B974-E9BE683B690D}" destId="{FA9072E3-8D1B-429B-B611-092DEC4D4798}" srcOrd="3" destOrd="0" presId="urn:microsoft.com/office/officeart/2018/5/layout/IconCircleLabelList"/>
    <dgm:cxn modelId="{4FAA7C4C-A745-4E01-A505-9B83B6A801BC}" type="presParOf" srcId="{C8FC4343-4D90-410F-B974-E9BE683B690D}" destId="{F2AB990E-70BB-440D-84A3-63B72952AC92}" srcOrd="4" destOrd="0" presId="urn:microsoft.com/office/officeart/2018/5/layout/IconCircleLabelList"/>
    <dgm:cxn modelId="{D68173B6-70FE-44DA-B743-EA455ECA7F65}" type="presParOf" srcId="{F2AB990E-70BB-440D-84A3-63B72952AC92}" destId="{EFB34A2C-68E1-4871-9F6E-92FC50CE8951}" srcOrd="0" destOrd="0" presId="urn:microsoft.com/office/officeart/2018/5/layout/IconCircleLabelList"/>
    <dgm:cxn modelId="{780C5421-3E60-48B9-8B4D-6B297A13EE41}" type="presParOf" srcId="{F2AB990E-70BB-440D-84A3-63B72952AC92}" destId="{F27A5930-86A3-4169-9506-FA2DBBE7C0C1}" srcOrd="1" destOrd="0" presId="urn:microsoft.com/office/officeart/2018/5/layout/IconCircleLabelList"/>
    <dgm:cxn modelId="{7BDA7065-FE8C-48FF-AA75-1703994C30FC}" type="presParOf" srcId="{F2AB990E-70BB-440D-84A3-63B72952AC92}" destId="{F55DBD93-F51D-434D-B4F3-C8B69B6500DA}" srcOrd="2" destOrd="0" presId="urn:microsoft.com/office/officeart/2018/5/layout/IconCircleLabelList"/>
    <dgm:cxn modelId="{1E42C2A7-AE0E-4270-97B3-C0171DA4621B}" type="presParOf" srcId="{F2AB990E-70BB-440D-84A3-63B72952AC92}" destId="{B25BCD95-83A9-48F4-96F1-6D04BC6EC98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7037B4-DC1C-4868-8499-F419FDDD376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842C6FF-5EEB-4198-AD5D-9A17AE0D0773}">
      <dgm:prSet custT="1"/>
      <dgm:spPr/>
      <dgm:t>
        <a:bodyPr/>
        <a:lstStyle/>
        <a:p>
          <a:r>
            <a:rPr lang="en-US" sz="2400" dirty="0"/>
            <a:t>During Pandemic – 1 in 3 experienced poor mental health</a:t>
          </a:r>
        </a:p>
      </dgm:t>
    </dgm:pt>
    <dgm:pt modelId="{D14F3F6B-9D0D-4668-BFC9-55CC82CEC0EB}" type="parTrans" cxnId="{46FEA232-2285-4560-AB11-00684A0FBF56}">
      <dgm:prSet/>
      <dgm:spPr/>
      <dgm:t>
        <a:bodyPr/>
        <a:lstStyle/>
        <a:p>
          <a:endParaRPr lang="en-US"/>
        </a:p>
      </dgm:t>
    </dgm:pt>
    <dgm:pt modelId="{E90F1130-99CA-42FF-A77A-8E02A0499E6E}" type="sibTrans" cxnId="{46FEA232-2285-4560-AB11-00684A0FBF56}">
      <dgm:prSet/>
      <dgm:spPr/>
      <dgm:t>
        <a:bodyPr/>
        <a:lstStyle/>
        <a:p>
          <a:endParaRPr lang="en-US"/>
        </a:p>
      </dgm:t>
    </dgm:pt>
    <dgm:pt modelId="{593EA39A-9007-408A-9EBA-78D7B9BAA090}">
      <dgm:prSet custT="1"/>
      <dgm:spPr/>
      <dgm:t>
        <a:bodyPr/>
        <a:lstStyle/>
        <a:p>
          <a:r>
            <a:rPr lang="en-US" sz="2400" dirty="0"/>
            <a:t>1/2  felt persistently sad/hopeless</a:t>
          </a:r>
        </a:p>
      </dgm:t>
    </dgm:pt>
    <dgm:pt modelId="{6911F136-C485-4BE2-8F80-B39C1732EC1D}" type="parTrans" cxnId="{2F00CE85-ADB2-4763-92E0-9F2955E28265}">
      <dgm:prSet/>
      <dgm:spPr/>
      <dgm:t>
        <a:bodyPr/>
        <a:lstStyle/>
        <a:p>
          <a:endParaRPr lang="en-US"/>
        </a:p>
      </dgm:t>
    </dgm:pt>
    <dgm:pt modelId="{46FA4550-330C-4485-93A5-8FD44FB6FE0D}" type="sibTrans" cxnId="{2F00CE85-ADB2-4763-92E0-9F2955E28265}">
      <dgm:prSet/>
      <dgm:spPr/>
      <dgm:t>
        <a:bodyPr/>
        <a:lstStyle/>
        <a:p>
          <a:endParaRPr lang="en-US"/>
        </a:p>
      </dgm:t>
    </dgm:pt>
    <dgm:pt modelId="{517734B9-311C-4923-9E49-50E1FB7FEB6C}">
      <dgm:prSet custT="1"/>
      <dgm:spPr/>
      <dgm:t>
        <a:bodyPr/>
        <a:lstStyle/>
        <a:p>
          <a:r>
            <a:rPr lang="en-US" sz="2400" dirty="0"/>
            <a:t>Economic hardships, hunger, and abuse </a:t>
          </a:r>
          <a:r>
            <a:rPr lang="en-US" sz="1200" dirty="0"/>
            <a:t>(CDC, 2022)</a:t>
          </a:r>
        </a:p>
      </dgm:t>
    </dgm:pt>
    <dgm:pt modelId="{3E878F6B-AA38-47AE-BD5C-32E9E678F021}" type="parTrans" cxnId="{60278446-AF01-4597-AC20-DFA5EDB425B4}">
      <dgm:prSet/>
      <dgm:spPr/>
      <dgm:t>
        <a:bodyPr/>
        <a:lstStyle/>
        <a:p>
          <a:endParaRPr lang="en-US"/>
        </a:p>
      </dgm:t>
    </dgm:pt>
    <dgm:pt modelId="{5FA96A54-7FB6-4C51-9F25-B7C1AF7C17A9}" type="sibTrans" cxnId="{60278446-AF01-4597-AC20-DFA5EDB425B4}">
      <dgm:prSet/>
      <dgm:spPr/>
      <dgm:t>
        <a:bodyPr/>
        <a:lstStyle/>
        <a:p>
          <a:endParaRPr lang="en-US"/>
        </a:p>
      </dgm:t>
    </dgm:pt>
    <dgm:pt modelId="{BAF3CD33-A257-4528-8137-AC759D316479}">
      <dgm:prSet custT="1"/>
      <dgm:spPr/>
      <dgm:t>
        <a:bodyPr/>
        <a:lstStyle/>
        <a:p>
          <a:r>
            <a:rPr lang="en-US" sz="2400" dirty="0"/>
            <a:t>Mental health leading cause of disability and poor life outcomes </a:t>
          </a:r>
          <a:r>
            <a:rPr lang="en-US" sz="1200" dirty="0"/>
            <a:t>(Perou et al., 2013) </a:t>
          </a:r>
        </a:p>
      </dgm:t>
    </dgm:pt>
    <dgm:pt modelId="{6D8185B1-07B3-4AB8-8501-5038FC4507FB}" type="parTrans" cxnId="{A0A6AA92-1120-4639-BCA2-50C62078539F}">
      <dgm:prSet/>
      <dgm:spPr/>
      <dgm:t>
        <a:bodyPr/>
        <a:lstStyle/>
        <a:p>
          <a:endParaRPr lang="en-US"/>
        </a:p>
      </dgm:t>
    </dgm:pt>
    <dgm:pt modelId="{FD478DF6-1AEB-429C-9AEF-57FD29F12035}" type="sibTrans" cxnId="{A0A6AA92-1120-4639-BCA2-50C62078539F}">
      <dgm:prSet/>
      <dgm:spPr/>
      <dgm:t>
        <a:bodyPr/>
        <a:lstStyle/>
        <a:p>
          <a:endParaRPr lang="en-US"/>
        </a:p>
      </dgm:t>
    </dgm:pt>
    <dgm:pt modelId="{5C0F47FE-716B-4798-B8E2-64617699B8FC}">
      <dgm:prSet custT="1"/>
      <dgm:spPr/>
      <dgm:t>
        <a:bodyPr/>
        <a:lstStyle/>
        <a:p>
          <a:r>
            <a:rPr lang="en-US" sz="2400" dirty="0"/>
            <a:t>25% experienced depression</a:t>
          </a:r>
        </a:p>
        <a:p>
          <a:r>
            <a:rPr lang="en-US" sz="2400" dirty="0"/>
            <a:t>20% experienced anxiety </a:t>
          </a:r>
          <a:r>
            <a:rPr lang="en-US" sz="1200" dirty="0"/>
            <a:t>(Racine et al., 2021)</a:t>
          </a:r>
        </a:p>
      </dgm:t>
    </dgm:pt>
    <dgm:pt modelId="{4E2FD837-BF74-4551-954C-838FC65A4C46}" type="parTrans" cxnId="{4226EB7F-6757-4DDD-A75D-F4A2C3072438}">
      <dgm:prSet/>
      <dgm:spPr/>
      <dgm:t>
        <a:bodyPr/>
        <a:lstStyle/>
        <a:p>
          <a:endParaRPr lang="en-US"/>
        </a:p>
      </dgm:t>
    </dgm:pt>
    <dgm:pt modelId="{68E1C2E6-A925-4036-94E7-48CAF0D4ED31}" type="sibTrans" cxnId="{4226EB7F-6757-4DDD-A75D-F4A2C3072438}">
      <dgm:prSet/>
      <dgm:spPr/>
      <dgm:t>
        <a:bodyPr/>
        <a:lstStyle/>
        <a:p>
          <a:endParaRPr lang="en-US"/>
        </a:p>
      </dgm:t>
    </dgm:pt>
    <dgm:pt modelId="{8563B0A4-730D-412F-A656-E603754150B0}" type="pres">
      <dgm:prSet presAssocID="{DB7037B4-DC1C-4868-8499-F419FDDD3766}" presName="diagram" presStyleCnt="0">
        <dgm:presLayoutVars>
          <dgm:dir/>
          <dgm:resizeHandles val="exact"/>
        </dgm:presLayoutVars>
      </dgm:prSet>
      <dgm:spPr/>
    </dgm:pt>
    <dgm:pt modelId="{94DAFEB4-7F59-4BC1-8AF1-8486247A521F}" type="pres">
      <dgm:prSet presAssocID="{2842C6FF-5EEB-4198-AD5D-9A17AE0D0773}" presName="node" presStyleLbl="node1" presStyleIdx="0" presStyleCnt="5">
        <dgm:presLayoutVars>
          <dgm:bulletEnabled val="1"/>
        </dgm:presLayoutVars>
      </dgm:prSet>
      <dgm:spPr/>
    </dgm:pt>
    <dgm:pt modelId="{324FE032-9EB3-4630-A15B-CDBAAEC2A7ED}" type="pres">
      <dgm:prSet presAssocID="{E90F1130-99CA-42FF-A77A-8E02A0499E6E}" presName="sibTrans" presStyleCnt="0"/>
      <dgm:spPr/>
    </dgm:pt>
    <dgm:pt modelId="{368AD5D5-679B-4617-ABED-31C56E98F4F3}" type="pres">
      <dgm:prSet presAssocID="{593EA39A-9007-408A-9EBA-78D7B9BAA090}" presName="node" presStyleLbl="node1" presStyleIdx="1" presStyleCnt="5">
        <dgm:presLayoutVars>
          <dgm:bulletEnabled val="1"/>
        </dgm:presLayoutVars>
      </dgm:prSet>
      <dgm:spPr/>
    </dgm:pt>
    <dgm:pt modelId="{C0E547F2-95B4-499B-BDF1-1864D42226BB}" type="pres">
      <dgm:prSet presAssocID="{46FA4550-330C-4485-93A5-8FD44FB6FE0D}" presName="sibTrans" presStyleCnt="0"/>
      <dgm:spPr/>
    </dgm:pt>
    <dgm:pt modelId="{1B43D514-9131-49C6-8BFF-EB96BA685A25}" type="pres">
      <dgm:prSet presAssocID="{517734B9-311C-4923-9E49-50E1FB7FEB6C}" presName="node" presStyleLbl="node1" presStyleIdx="2" presStyleCnt="5">
        <dgm:presLayoutVars>
          <dgm:bulletEnabled val="1"/>
        </dgm:presLayoutVars>
      </dgm:prSet>
      <dgm:spPr/>
    </dgm:pt>
    <dgm:pt modelId="{F6F4BE53-48FF-450B-A616-7BFCB15D7FB8}" type="pres">
      <dgm:prSet presAssocID="{5FA96A54-7FB6-4C51-9F25-B7C1AF7C17A9}" presName="sibTrans" presStyleCnt="0"/>
      <dgm:spPr/>
    </dgm:pt>
    <dgm:pt modelId="{4286C4F0-BD08-4BC3-B784-FC83A97661E1}" type="pres">
      <dgm:prSet presAssocID="{BAF3CD33-A257-4528-8137-AC759D316479}" presName="node" presStyleLbl="node1" presStyleIdx="3" presStyleCnt="5">
        <dgm:presLayoutVars>
          <dgm:bulletEnabled val="1"/>
        </dgm:presLayoutVars>
      </dgm:prSet>
      <dgm:spPr/>
    </dgm:pt>
    <dgm:pt modelId="{BBEACC3F-3DF1-4E61-B8EF-817A567D13BB}" type="pres">
      <dgm:prSet presAssocID="{FD478DF6-1AEB-429C-9AEF-57FD29F12035}" presName="sibTrans" presStyleCnt="0"/>
      <dgm:spPr/>
    </dgm:pt>
    <dgm:pt modelId="{8B3FA2BF-B22D-4681-8198-1A60D7270BCC}" type="pres">
      <dgm:prSet presAssocID="{5C0F47FE-716B-4798-B8E2-64617699B8FC}" presName="node" presStyleLbl="node1" presStyleIdx="4" presStyleCnt="5">
        <dgm:presLayoutVars>
          <dgm:bulletEnabled val="1"/>
        </dgm:presLayoutVars>
      </dgm:prSet>
      <dgm:spPr/>
    </dgm:pt>
  </dgm:ptLst>
  <dgm:cxnLst>
    <dgm:cxn modelId="{46FEA232-2285-4560-AB11-00684A0FBF56}" srcId="{DB7037B4-DC1C-4868-8499-F419FDDD3766}" destId="{2842C6FF-5EEB-4198-AD5D-9A17AE0D0773}" srcOrd="0" destOrd="0" parTransId="{D14F3F6B-9D0D-4668-BFC9-55CC82CEC0EB}" sibTransId="{E90F1130-99CA-42FF-A77A-8E02A0499E6E}"/>
    <dgm:cxn modelId="{88CEA33A-7A23-4AB1-9A77-4C582EFA7A7E}" type="presOf" srcId="{517734B9-311C-4923-9E49-50E1FB7FEB6C}" destId="{1B43D514-9131-49C6-8BFF-EB96BA685A25}" srcOrd="0" destOrd="0" presId="urn:microsoft.com/office/officeart/2005/8/layout/default"/>
    <dgm:cxn modelId="{60278446-AF01-4597-AC20-DFA5EDB425B4}" srcId="{DB7037B4-DC1C-4868-8499-F419FDDD3766}" destId="{517734B9-311C-4923-9E49-50E1FB7FEB6C}" srcOrd="2" destOrd="0" parTransId="{3E878F6B-AA38-47AE-BD5C-32E9E678F021}" sibTransId="{5FA96A54-7FB6-4C51-9F25-B7C1AF7C17A9}"/>
    <dgm:cxn modelId="{BD5CF254-1FFF-48CB-AF3D-FFF47562BFF3}" type="presOf" srcId="{DB7037B4-DC1C-4868-8499-F419FDDD3766}" destId="{8563B0A4-730D-412F-A656-E603754150B0}" srcOrd="0" destOrd="0" presId="urn:microsoft.com/office/officeart/2005/8/layout/default"/>
    <dgm:cxn modelId="{4226EB7F-6757-4DDD-A75D-F4A2C3072438}" srcId="{DB7037B4-DC1C-4868-8499-F419FDDD3766}" destId="{5C0F47FE-716B-4798-B8E2-64617699B8FC}" srcOrd="4" destOrd="0" parTransId="{4E2FD837-BF74-4551-954C-838FC65A4C46}" sibTransId="{68E1C2E6-A925-4036-94E7-48CAF0D4ED31}"/>
    <dgm:cxn modelId="{2F00CE85-ADB2-4763-92E0-9F2955E28265}" srcId="{DB7037B4-DC1C-4868-8499-F419FDDD3766}" destId="{593EA39A-9007-408A-9EBA-78D7B9BAA090}" srcOrd="1" destOrd="0" parTransId="{6911F136-C485-4BE2-8F80-B39C1732EC1D}" sibTransId="{46FA4550-330C-4485-93A5-8FD44FB6FE0D}"/>
    <dgm:cxn modelId="{A0A6AA92-1120-4639-BCA2-50C62078539F}" srcId="{DB7037B4-DC1C-4868-8499-F419FDDD3766}" destId="{BAF3CD33-A257-4528-8137-AC759D316479}" srcOrd="3" destOrd="0" parTransId="{6D8185B1-07B3-4AB8-8501-5038FC4507FB}" sibTransId="{FD478DF6-1AEB-429C-9AEF-57FD29F12035}"/>
    <dgm:cxn modelId="{A283B09F-22A2-43B6-B0CC-8258A6D0DE2E}" type="presOf" srcId="{5C0F47FE-716B-4798-B8E2-64617699B8FC}" destId="{8B3FA2BF-B22D-4681-8198-1A60D7270BCC}" srcOrd="0" destOrd="0" presId="urn:microsoft.com/office/officeart/2005/8/layout/default"/>
    <dgm:cxn modelId="{EBB34AC4-0817-489D-A189-55934F57D629}" type="presOf" srcId="{2842C6FF-5EEB-4198-AD5D-9A17AE0D0773}" destId="{94DAFEB4-7F59-4BC1-8AF1-8486247A521F}" srcOrd="0" destOrd="0" presId="urn:microsoft.com/office/officeart/2005/8/layout/default"/>
    <dgm:cxn modelId="{A93AC9CF-E5C1-4809-86E0-B57EAC77C2A3}" type="presOf" srcId="{593EA39A-9007-408A-9EBA-78D7B9BAA090}" destId="{368AD5D5-679B-4617-ABED-31C56E98F4F3}" srcOrd="0" destOrd="0" presId="urn:microsoft.com/office/officeart/2005/8/layout/default"/>
    <dgm:cxn modelId="{EA97ADFC-17D0-4F6B-B838-4DBA373A7B98}" type="presOf" srcId="{BAF3CD33-A257-4528-8137-AC759D316479}" destId="{4286C4F0-BD08-4BC3-B784-FC83A97661E1}" srcOrd="0" destOrd="0" presId="urn:microsoft.com/office/officeart/2005/8/layout/default"/>
    <dgm:cxn modelId="{EE316A55-9A38-490E-B719-C0E627606572}" type="presParOf" srcId="{8563B0A4-730D-412F-A656-E603754150B0}" destId="{94DAFEB4-7F59-4BC1-8AF1-8486247A521F}" srcOrd="0" destOrd="0" presId="urn:microsoft.com/office/officeart/2005/8/layout/default"/>
    <dgm:cxn modelId="{A9821179-BCA7-4C63-8E4A-6EEB9E0923AC}" type="presParOf" srcId="{8563B0A4-730D-412F-A656-E603754150B0}" destId="{324FE032-9EB3-4630-A15B-CDBAAEC2A7ED}" srcOrd="1" destOrd="0" presId="urn:microsoft.com/office/officeart/2005/8/layout/default"/>
    <dgm:cxn modelId="{BB397F3D-CDB4-4377-9969-CC17D04AE0B3}" type="presParOf" srcId="{8563B0A4-730D-412F-A656-E603754150B0}" destId="{368AD5D5-679B-4617-ABED-31C56E98F4F3}" srcOrd="2" destOrd="0" presId="urn:microsoft.com/office/officeart/2005/8/layout/default"/>
    <dgm:cxn modelId="{95049ECD-6644-4D3A-AFBB-CE408800A6C0}" type="presParOf" srcId="{8563B0A4-730D-412F-A656-E603754150B0}" destId="{C0E547F2-95B4-499B-BDF1-1864D42226BB}" srcOrd="3" destOrd="0" presId="urn:microsoft.com/office/officeart/2005/8/layout/default"/>
    <dgm:cxn modelId="{EBF9F814-5D24-4870-A9BD-513130957CAB}" type="presParOf" srcId="{8563B0A4-730D-412F-A656-E603754150B0}" destId="{1B43D514-9131-49C6-8BFF-EB96BA685A25}" srcOrd="4" destOrd="0" presId="urn:microsoft.com/office/officeart/2005/8/layout/default"/>
    <dgm:cxn modelId="{770A5525-4AD4-4C94-996C-932F41A13768}" type="presParOf" srcId="{8563B0A4-730D-412F-A656-E603754150B0}" destId="{F6F4BE53-48FF-450B-A616-7BFCB15D7FB8}" srcOrd="5" destOrd="0" presId="urn:microsoft.com/office/officeart/2005/8/layout/default"/>
    <dgm:cxn modelId="{3B018D42-D451-4A06-BA42-456092EBF19C}" type="presParOf" srcId="{8563B0A4-730D-412F-A656-E603754150B0}" destId="{4286C4F0-BD08-4BC3-B784-FC83A97661E1}" srcOrd="6" destOrd="0" presId="urn:microsoft.com/office/officeart/2005/8/layout/default"/>
    <dgm:cxn modelId="{5F6E89D0-7650-44FF-8475-F03E1124B20C}" type="presParOf" srcId="{8563B0A4-730D-412F-A656-E603754150B0}" destId="{BBEACC3F-3DF1-4E61-B8EF-817A567D13BB}" srcOrd="7" destOrd="0" presId="urn:microsoft.com/office/officeart/2005/8/layout/default"/>
    <dgm:cxn modelId="{4B1F8010-6C36-433E-9637-AB179078F32E}" type="presParOf" srcId="{8563B0A4-730D-412F-A656-E603754150B0}" destId="{8B3FA2BF-B22D-4681-8198-1A60D7270BC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91E4CC-E8D2-41B1-8D92-1EA8507D8DEF}"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B99244A2-1A3C-47CE-8FC9-BB4E7E958C77}">
      <dgm:prSet/>
      <dgm:spPr/>
      <dgm:t>
        <a:bodyPr/>
        <a:lstStyle/>
        <a:p>
          <a:r>
            <a:rPr lang="en-US" dirty="0"/>
            <a:t>Teacher’s life satisfaction linked to students’ subjective physical/mental health (Maricuțoiu et al., 2022)</a:t>
          </a:r>
        </a:p>
      </dgm:t>
    </dgm:pt>
    <dgm:pt modelId="{D50FA7E7-423F-4D69-83EA-377B12BB36A9}" type="parTrans" cxnId="{5A954254-527D-4EE4-9002-BD575F385497}">
      <dgm:prSet/>
      <dgm:spPr/>
      <dgm:t>
        <a:bodyPr/>
        <a:lstStyle/>
        <a:p>
          <a:endParaRPr lang="en-US"/>
        </a:p>
      </dgm:t>
    </dgm:pt>
    <dgm:pt modelId="{23C91D87-FFB4-4DA3-8613-CF7E31F70D19}" type="sibTrans" cxnId="{5A954254-527D-4EE4-9002-BD575F385497}">
      <dgm:prSet/>
      <dgm:spPr/>
      <dgm:t>
        <a:bodyPr/>
        <a:lstStyle/>
        <a:p>
          <a:endParaRPr lang="en-US"/>
        </a:p>
      </dgm:t>
    </dgm:pt>
    <dgm:pt modelId="{EA3A10F9-CB6D-440B-8547-B47084138455}">
      <dgm:prSet/>
      <dgm:spPr/>
      <dgm:t>
        <a:bodyPr/>
        <a:lstStyle/>
        <a:p>
          <a:r>
            <a:rPr lang="en-US" dirty="0"/>
            <a:t>Teachers’ negative affect correlated with </a:t>
          </a:r>
        </a:p>
      </dgm:t>
    </dgm:pt>
    <dgm:pt modelId="{684D9D78-0637-4550-A4F4-C0B0FB690C19}" type="parTrans" cxnId="{220387E6-EA48-4C55-9DA9-2CE0FE4335E4}">
      <dgm:prSet/>
      <dgm:spPr/>
      <dgm:t>
        <a:bodyPr/>
        <a:lstStyle/>
        <a:p>
          <a:endParaRPr lang="en-US"/>
        </a:p>
      </dgm:t>
    </dgm:pt>
    <dgm:pt modelId="{83FA4B7D-919D-4B48-8BD2-40A9A3E0A4B3}" type="sibTrans" cxnId="{220387E6-EA48-4C55-9DA9-2CE0FE4335E4}">
      <dgm:prSet/>
      <dgm:spPr/>
      <dgm:t>
        <a:bodyPr/>
        <a:lstStyle/>
        <a:p>
          <a:endParaRPr lang="en-US"/>
        </a:p>
      </dgm:t>
    </dgm:pt>
    <dgm:pt modelId="{ED304202-7A46-4898-AB84-8618319A7CB5}">
      <dgm:prSet custT="1"/>
      <dgm:spPr/>
      <dgm:t>
        <a:bodyPr/>
        <a:lstStyle/>
        <a:p>
          <a:r>
            <a:rPr lang="en-US" sz="2000" dirty="0"/>
            <a:t>Low student achievement (Prewett &amp; Whitney, 2021)</a:t>
          </a:r>
        </a:p>
      </dgm:t>
    </dgm:pt>
    <dgm:pt modelId="{71C0A81A-4035-4B9A-8856-958344C973F9}" type="parTrans" cxnId="{3711A877-D72E-4C8C-8FE5-D026182509C1}">
      <dgm:prSet/>
      <dgm:spPr/>
      <dgm:t>
        <a:bodyPr/>
        <a:lstStyle/>
        <a:p>
          <a:endParaRPr lang="en-US"/>
        </a:p>
      </dgm:t>
    </dgm:pt>
    <dgm:pt modelId="{39C0ECBF-C50D-488D-877F-D5EDFFA6A24A}" type="sibTrans" cxnId="{3711A877-D72E-4C8C-8FE5-D026182509C1}">
      <dgm:prSet/>
      <dgm:spPr/>
      <dgm:t>
        <a:bodyPr/>
        <a:lstStyle/>
        <a:p>
          <a:endParaRPr lang="en-US"/>
        </a:p>
      </dgm:t>
    </dgm:pt>
    <dgm:pt modelId="{09FA134B-89C9-497F-BC00-B1784D86987B}">
      <dgm:prSet custT="1"/>
      <dgm:spPr/>
      <dgm:t>
        <a:bodyPr/>
        <a:lstStyle/>
        <a:p>
          <a:r>
            <a:rPr lang="en-US" sz="2000" dirty="0"/>
            <a:t>Poor vocabulary development and school adjustment, higher levels of externalizing problems (Koenen et al., 2017)</a:t>
          </a:r>
        </a:p>
      </dgm:t>
    </dgm:pt>
    <dgm:pt modelId="{A6EF1302-AE98-491F-8371-A82B6E8C2D2B}" type="parTrans" cxnId="{AC1DFF34-58A6-4A05-A9F9-2137E512C330}">
      <dgm:prSet/>
      <dgm:spPr/>
      <dgm:t>
        <a:bodyPr/>
        <a:lstStyle/>
        <a:p>
          <a:endParaRPr lang="en-US"/>
        </a:p>
      </dgm:t>
    </dgm:pt>
    <dgm:pt modelId="{2F0DEDAE-3DC4-419C-A7BB-519F877AF73C}" type="sibTrans" cxnId="{AC1DFF34-58A6-4A05-A9F9-2137E512C330}">
      <dgm:prSet/>
      <dgm:spPr/>
      <dgm:t>
        <a:bodyPr/>
        <a:lstStyle/>
        <a:p>
          <a:endParaRPr lang="en-US"/>
        </a:p>
      </dgm:t>
    </dgm:pt>
    <dgm:pt modelId="{F7BA7C0E-C364-4F4A-93E3-1D8918DB2BCE}" type="pres">
      <dgm:prSet presAssocID="{BF91E4CC-E8D2-41B1-8D92-1EA8507D8DEF}" presName="Name0" presStyleCnt="0">
        <dgm:presLayoutVars>
          <dgm:dir/>
          <dgm:animLvl val="lvl"/>
          <dgm:resizeHandles val="exact"/>
        </dgm:presLayoutVars>
      </dgm:prSet>
      <dgm:spPr/>
    </dgm:pt>
    <dgm:pt modelId="{20109069-9E48-42A8-A4C8-DFCBF46E3DC5}" type="pres">
      <dgm:prSet presAssocID="{EA3A10F9-CB6D-440B-8547-B47084138455}" presName="boxAndChildren" presStyleCnt="0"/>
      <dgm:spPr/>
    </dgm:pt>
    <dgm:pt modelId="{F1C24A91-7C08-44B7-B751-4D4B01CC3288}" type="pres">
      <dgm:prSet presAssocID="{EA3A10F9-CB6D-440B-8547-B47084138455}" presName="parentTextBox" presStyleLbl="node1" presStyleIdx="0" presStyleCnt="2"/>
      <dgm:spPr/>
    </dgm:pt>
    <dgm:pt modelId="{8C19317E-CDC5-42FE-989B-CF949B0FF2E2}" type="pres">
      <dgm:prSet presAssocID="{EA3A10F9-CB6D-440B-8547-B47084138455}" presName="entireBox" presStyleLbl="node1" presStyleIdx="0" presStyleCnt="2"/>
      <dgm:spPr/>
    </dgm:pt>
    <dgm:pt modelId="{19EE3FAA-207F-4905-8392-A29F2B966CDA}" type="pres">
      <dgm:prSet presAssocID="{EA3A10F9-CB6D-440B-8547-B47084138455}" presName="descendantBox" presStyleCnt="0"/>
      <dgm:spPr/>
    </dgm:pt>
    <dgm:pt modelId="{88E60D8D-EC38-4523-8BE6-CA519E3A6E2B}" type="pres">
      <dgm:prSet presAssocID="{ED304202-7A46-4898-AB84-8618319A7CB5}" presName="childTextBox" presStyleLbl="fgAccFollowNode1" presStyleIdx="0" presStyleCnt="2">
        <dgm:presLayoutVars>
          <dgm:bulletEnabled val="1"/>
        </dgm:presLayoutVars>
      </dgm:prSet>
      <dgm:spPr/>
    </dgm:pt>
    <dgm:pt modelId="{050E34D2-29B1-4F8F-95D0-B91D216BD8F2}" type="pres">
      <dgm:prSet presAssocID="{09FA134B-89C9-497F-BC00-B1784D86987B}" presName="childTextBox" presStyleLbl="fgAccFollowNode1" presStyleIdx="1" presStyleCnt="2">
        <dgm:presLayoutVars>
          <dgm:bulletEnabled val="1"/>
        </dgm:presLayoutVars>
      </dgm:prSet>
      <dgm:spPr/>
    </dgm:pt>
    <dgm:pt modelId="{B26F3F5B-7048-4F83-AF2C-8A3B5A98391B}" type="pres">
      <dgm:prSet presAssocID="{23C91D87-FFB4-4DA3-8613-CF7E31F70D19}" presName="sp" presStyleCnt="0"/>
      <dgm:spPr/>
    </dgm:pt>
    <dgm:pt modelId="{CC0100B0-30D2-4DE4-82F8-9DACB4515CB2}" type="pres">
      <dgm:prSet presAssocID="{B99244A2-1A3C-47CE-8FC9-BB4E7E958C77}" presName="arrowAndChildren" presStyleCnt="0"/>
      <dgm:spPr/>
    </dgm:pt>
    <dgm:pt modelId="{91C1B1AF-3905-47F5-93A0-1086BB59C822}" type="pres">
      <dgm:prSet presAssocID="{B99244A2-1A3C-47CE-8FC9-BB4E7E958C77}" presName="parentTextArrow" presStyleLbl="node1" presStyleIdx="1" presStyleCnt="2"/>
      <dgm:spPr/>
    </dgm:pt>
  </dgm:ptLst>
  <dgm:cxnLst>
    <dgm:cxn modelId="{DE842E15-6E75-4904-ABA1-0B524E76EB46}" type="presOf" srcId="{09FA134B-89C9-497F-BC00-B1784D86987B}" destId="{050E34D2-29B1-4F8F-95D0-B91D216BD8F2}" srcOrd="0" destOrd="0" presId="urn:microsoft.com/office/officeart/2005/8/layout/process4"/>
    <dgm:cxn modelId="{AC1DFF34-58A6-4A05-A9F9-2137E512C330}" srcId="{EA3A10F9-CB6D-440B-8547-B47084138455}" destId="{09FA134B-89C9-497F-BC00-B1784D86987B}" srcOrd="1" destOrd="0" parTransId="{A6EF1302-AE98-491F-8371-A82B6E8C2D2B}" sibTransId="{2F0DEDAE-3DC4-419C-A7BB-519F877AF73C}"/>
    <dgm:cxn modelId="{5A954254-527D-4EE4-9002-BD575F385497}" srcId="{BF91E4CC-E8D2-41B1-8D92-1EA8507D8DEF}" destId="{B99244A2-1A3C-47CE-8FC9-BB4E7E958C77}" srcOrd="0" destOrd="0" parTransId="{D50FA7E7-423F-4D69-83EA-377B12BB36A9}" sibTransId="{23C91D87-FFB4-4DA3-8613-CF7E31F70D19}"/>
    <dgm:cxn modelId="{3711A877-D72E-4C8C-8FE5-D026182509C1}" srcId="{EA3A10F9-CB6D-440B-8547-B47084138455}" destId="{ED304202-7A46-4898-AB84-8618319A7CB5}" srcOrd="0" destOrd="0" parTransId="{71C0A81A-4035-4B9A-8856-958344C973F9}" sibTransId="{39C0ECBF-C50D-488D-877F-D5EDFFA6A24A}"/>
    <dgm:cxn modelId="{2A23A794-2D03-41F0-A721-F95B9F508872}" type="presOf" srcId="{ED304202-7A46-4898-AB84-8618319A7CB5}" destId="{88E60D8D-EC38-4523-8BE6-CA519E3A6E2B}" srcOrd="0" destOrd="0" presId="urn:microsoft.com/office/officeart/2005/8/layout/process4"/>
    <dgm:cxn modelId="{34F3B697-4D48-4478-81B5-A804B979AFAA}" type="presOf" srcId="{B99244A2-1A3C-47CE-8FC9-BB4E7E958C77}" destId="{91C1B1AF-3905-47F5-93A0-1086BB59C822}" srcOrd="0" destOrd="0" presId="urn:microsoft.com/office/officeart/2005/8/layout/process4"/>
    <dgm:cxn modelId="{3CCC6FAB-4B6C-4EEF-8367-166DB8D9994E}" type="presOf" srcId="{EA3A10F9-CB6D-440B-8547-B47084138455}" destId="{8C19317E-CDC5-42FE-989B-CF949B0FF2E2}" srcOrd="1" destOrd="0" presId="urn:microsoft.com/office/officeart/2005/8/layout/process4"/>
    <dgm:cxn modelId="{FE59C5C7-0EF6-4A4A-BF4C-8814AE629793}" type="presOf" srcId="{BF91E4CC-E8D2-41B1-8D92-1EA8507D8DEF}" destId="{F7BA7C0E-C364-4F4A-93E3-1D8918DB2BCE}" srcOrd="0" destOrd="0" presId="urn:microsoft.com/office/officeart/2005/8/layout/process4"/>
    <dgm:cxn modelId="{BF6BC0DC-FCE5-4689-BCAE-C2D3C95910D5}" type="presOf" srcId="{EA3A10F9-CB6D-440B-8547-B47084138455}" destId="{F1C24A91-7C08-44B7-B751-4D4B01CC3288}" srcOrd="0" destOrd="0" presId="urn:microsoft.com/office/officeart/2005/8/layout/process4"/>
    <dgm:cxn modelId="{220387E6-EA48-4C55-9DA9-2CE0FE4335E4}" srcId="{BF91E4CC-E8D2-41B1-8D92-1EA8507D8DEF}" destId="{EA3A10F9-CB6D-440B-8547-B47084138455}" srcOrd="1" destOrd="0" parTransId="{684D9D78-0637-4550-A4F4-C0B0FB690C19}" sibTransId="{83FA4B7D-919D-4B48-8BD2-40A9A3E0A4B3}"/>
    <dgm:cxn modelId="{B1A22E45-CC5F-43CC-8EE7-B9D013961957}" type="presParOf" srcId="{F7BA7C0E-C364-4F4A-93E3-1D8918DB2BCE}" destId="{20109069-9E48-42A8-A4C8-DFCBF46E3DC5}" srcOrd="0" destOrd="0" presId="urn:microsoft.com/office/officeart/2005/8/layout/process4"/>
    <dgm:cxn modelId="{DAF4C0F4-2639-4C7F-A8BB-F14E09BC9CB4}" type="presParOf" srcId="{20109069-9E48-42A8-A4C8-DFCBF46E3DC5}" destId="{F1C24A91-7C08-44B7-B751-4D4B01CC3288}" srcOrd="0" destOrd="0" presId="urn:microsoft.com/office/officeart/2005/8/layout/process4"/>
    <dgm:cxn modelId="{2EDF49E7-F4A5-4A61-89D4-5564D89EC51B}" type="presParOf" srcId="{20109069-9E48-42A8-A4C8-DFCBF46E3DC5}" destId="{8C19317E-CDC5-42FE-989B-CF949B0FF2E2}" srcOrd="1" destOrd="0" presId="urn:microsoft.com/office/officeart/2005/8/layout/process4"/>
    <dgm:cxn modelId="{AFC6E92B-B12D-4580-B4F6-5FE9F98770ED}" type="presParOf" srcId="{20109069-9E48-42A8-A4C8-DFCBF46E3DC5}" destId="{19EE3FAA-207F-4905-8392-A29F2B966CDA}" srcOrd="2" destOrd="0" presId="urn:microsoft.com/office/officeart/2005/8/layout/process4"/>
    <dgm:cxn modelId="{B8551636-51E4-4087-9836-03A7F7891472}" type="presParOf" srcId="{19EE3FAA-207F-4905-8392-A29F2B966CDA}" destId="{88E60D8D-EC38-4523-8BE6-CA519E3A6E2B}" srcOrd="0" destOrd="0" presId="urn:microsoft.com/office/officeart/2005/8/layout/process4"/>
    <dgm:cxn modelId="{E46EEF5B-EB31-452F-A5B1-71CE115808CC}" type="presParOf" srcId="{19EE3FAA-207F-4905-8392-A29F2B966CDA}" destId="{050E34D2-29B1-4F8F-95D0-B91D216BD8F2}" srcOrd="1" destOrd="0" presId="urn:microsoft.com/office/officeart/2005/8/layout/process4"/>
    <dgm:cxn modelId="{6CA896C9-3FFF-4B53-A534-FBAA540C76EF}" type="presParOf" srcId="{F7BA7C0E-C364-4F4A-93E3-1D8918DB2BCE}" destId="{B26F3F5B-7048-4F83-AF2C-8A3B5A98391B}" srcOrd="1" destOrd="0" presId="urn:microsoft.com/office/officeart/2005/8/layout/process4"/>
    <dgm:cxn modelId="{49A68E04-F876-44FB-85CF-D5BEFB6C527E}" type="presParOf" srcId="{F7BA7C0E-C364-4F4A-93E3-1D8918DB2BCE}" destId="{CC0100B0-30D2-4DE4-82F8-9DACB4515CB2}" srcOrd="2" destOrd="0" presId="urn:microsoft.com/office/officeart/2005/8/layout/process4"/>
    <dgm:cxn modelId="{01EA4EFA-9428-4F9B-B1B4-A2C8F7AB738B}" type="presParOf" srcId="{CC0100B0-30D2-4DE4-82F8-9DACB4515CB2}" destId="{91C1B1AF-3905-47F5-93A0-1086BB59C82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C33CF5-A4C1-43EB-AFCF-6FCDC387EFF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421563B-763A-4A38-A814-8270E30AA512}">
      <dgm:prSet/>
      <dgm:spPr/>
      <dgm:t>
        <a:bodyPr/>
        <a:lstStyle/>
        <a:p>
          <a:r>
            <a:rPr lang="en-US" b="1" dirty="0"/>
            <a:t>Gratitude Journal</a:t>
          </a:r>
          <a:endParaRPr lang="en-US" dirty="0"/>
        </a:p>
      </dgm:t>
    </dgm:pt>
    <dgm:pt modelId="{624A2FCB-2ADA-42B7-91D5-5BEF94DB96C4}" type="parTrans" cxnId="{E426F57B-F5CF-4B7D-B44E-1A9594446C79}">
      <dgm:prSet/>
      <dgm:spPr/>
      <dgm:t>
        <a:bodyPr/>
        <a:lstStyle/>
        <a:p>
          <a:endParaRPr lang="en-US"/>
        </a:p>
      </dgm:t>
    </dgm:pt>
    <dgm:pt modelId="{F25DA99C-74E0-4D9D-81FC-3E2D9EE1B930}" type="sibTrans" cxnId="{E426F57B-F5CF-4B7D-B44E-1A9594446C79}">
      <dgm:prSet/>
      <dgm:spPr/>
      <dgm:t>
        <a:bodyPr/>
        <a:lstStyle/>
        <a:p>
          <a:endParaRPr lang="en-US"/>
        </a:p>
      </dgm:t>
    </dgm:pt>
    <dgm:pt modelId="{8B9F3CB5-2B79-4181-9EC0-1F3410E3FC06}">
      <dgm:prSet/>
      <dgm:spPr/>
      <dgm:t>
        <a:bodyPr/>
        <a:lstStyle/>
        <a:p>
          <a:r>
            <a:rPr lang="en-US" b="1" dirty="0"/>
            <a:t>Reflection Time</a:t>
          </a:r>
          <a:endParaRPr lang="en-US" dirty="0"/>
        </a:p>
      </dgm:t>
    </dgm:pt>
    <dgm:pt modelId="{7A96AAC4-C022-4077-BE16-6F7E3066AB5B}" type="parTrans" cxnId="{14C57F7E-D075-4A0A-A901-A7E588F2DDE1}">
      <dgm:prSet/>
      <dgm:spPr/>
      <dgm:t>
        <a:bodyPr/>
        <a:lstStyle/>
        <a:p>
          <a:endParaRPr lang="en-US"/>
        </a:p>
      </dgm:t>
    </dgm:pt>
    <dgm:pt modelId="{CB40766D-803C-4D8A-82CE-0DBE2B32D1B5}" type="sibTrans" cxnId="{14C57F7E-D075-4A0A-A901-A7E588F2DDE1}">
      <dgm:prSet/>
      <dgm:spPr/>
      <dgm:t>
        <a:bodyPr/>
        <a:lstStyle/>
        <a:p>
          <a:endParaRPr lang="en-US"/>
        </a:p>
      </dgm:t>
    </dgm:pt>
    <dgm:pt modelId="{96DF32B6-9476-4742-BD41-A1E1866335B1}">
      <dgm:prSet/>
      <dgm:spPr/>
      <dgm:t>
        <a:bodyPr/>
        <a:lstStyle/>
        <a:p>
          <a:r>
            <a:rPr lang="en-US" b="1" dirty="0"/>
            <a:t>Exercise</a:t>
          </a:r>
          <a:endParaRPr lang="en-US" dirty="0"/>
        </a:p>
      </dgm:t>
    </dgm:pt>
    <dgm:pt modelId="{E3D9563E-567E-4934-9C1F-06A8D5D466C9}" type="parTrans" cxnId="{FA2CA6EA-F51C-4515-B8EB-0C08329002A1}">
      <dgm:prSet/>
      <dgm:spPr/>
      <dgm:t>
        <a:bodyPr/>
        <a:lstStyle/>
        <a:p>
          <a:endParaRPr lang="en-US"/>
        </a:p>
      </dgm:t>
    </dgm:pt>
    <dgm:pt modelId="{2381CC4A-2768-4A98-80D3-4936E0A28CD7}" type="sibTrans" cxnId="{FA2CA6EA-F51C-4515-B8EB-0C08329002A1}">
      <dgm:prSet/>
      <dgm:spPr/>
      <dgm:t>
        <a:bodyPr/>
        <a:lstStyle/>
        <a:p>
          <a:endParaRPr lang="en-US"/>
        </a:p>
      </dgm:t>
    </dgm:pt>
    <dgm:pt modelId="{208FE520-6FA3-4B3B-8EBB-6C1F2B0A385F}">
      <dgm:prSet/>
      <dgm:spPr/>
      <dgm:t>
        <a:bodyPr/>
        <a:lstStyle/>
        <a:p>
          <a:r>
            <a:rPr lang="en-US" b="1" dirty="0"/>
            <a:t>Proper Diet</a:t>
          </a:r>
          <a:endParaRPr lang="en-US" dirty="0"/>
        </a:p>
      </dgm:t>
    </dgm:pt>
    <dgm:pt modelId="{897F05DB-BE0E-4BA7-A625-A0DF8D04C5DC}" type="parTrans" cxnId="{52991929-73A8-452A-A6AA-F3DE8B334D20}">
      <dgm:prSet/>
      <dgm:spPr/>
      <dgm:t>
        <a:bodyPr/>
        <a:lstStyle/>
        <a:p>
          <a:endParaRPr lang="en-US"/>
        </a:p>
      </dgm:t>
    </dgm:pt>
    <dgm:pt modelId="{AA5A236B-2F6D-4C29-854D-30175A9FEE2C}" type="sibTrans" cxnId="{52991929-73A8-452A-A6AA-F3DE8B334D20}">
      <dgm:prSet/>
      <dgm:spPr/>
      <dgm:t>
        <a:bodyPr/>
        <a:lstStyle/>
        <a:p>
          <a:endParaRPr lang="en-US"/>
        </a:p>
      </dgm:t>
    </dgm:pt>
    <dgm:pt modelId="{6870C1A0-1670-4A4C-BF8F-D66A3B937EEE}">
      <dgm:prSet/>
      <dgm:spPr/>
      <dgm:t>
        <a:bodyPr/>
        <a:lstStyle/>
        <a:p>
          <a:r>
            <a:rPr lang="en-US" b="1" dirty="0"/>
            <a:t>Family Time</a:t>
          </a:r>
          <a:endParaRPr lang="en-US" dirty="0"/>
        </a:p>
      </dgm:t>
    </dgm:pt>
    <dgm:pt modelId="{D2BBE8C8-639D-4E11-A832-91DD252FAC90}" type="parTrans" cxnId="{971E13C2-DFDA-49BD-804D-DE3BF942D25B}">
      <dgm:prSet/>
      <dgm:spPr/>
      <dgm:t>
        <a:bodyPr/>
        <a:lstStyle/>
        <a:p>
          <a:endParaRPr lang="en-US"/>
        </a:p>
      </dgm:t>
    </dgm:pt>
    <dgm:pt modelId="{5AC57BC8-4D41-4BCA-8D13-10031EC542B9}" type="sibTrans" cxnId="{971E13C2-DFDA-49BD-804D-DE3BF942D25B}">
      <dgm:prSet/>
      <dgm:spPr/>
      <dgm:t>
        <a:bodyPr/>
        <a:lstStyle/>
        <a:p>
          <a:endParaRPr lang="en-US"/>
        </a:p>
      </dgm:t>
    </dgm:pt>
    <dgm:pt modelId="{89FB4D85-D1BD-48B2-B0AA-377B970F0F60}" type="pres">
      <dgm:prSet presAssocID="{E0C33CF5-A4C1-43EB-AFCF-6FCDC387EFF8}" presName="linear" presStyleCnt="0">
        <dgm:presLayoutVars>
          <dgm:animLvl val="lvl"/>
          <dgm:resizeHandles val="exact"/>
        </dgm:presLayoutVars>
      </dgm:prSet>
      <dgm:spPr/>
    </dgm:pt>
    <dgm:pt modelId="{1071A960-D582-4FB4-AD40-7315EBD375C3}" type="pres">
      <dgm:prSet presAssocID="{B421563B-763A-4A38-A814-8270E30AA512}" presName="parentText" presStyleLbl="node1" presStyleIdx="0" presStyleCnt="5">
        <dgm:presLayoutVars>
          <dgm:chMax val="0"/>
          <dgm:bulletEnabled val="1"/>
        </dgm:presLayoutVars>
      </dgm:prSet>
      <dgm:spPr/>
    </dgm:pt>
    <dgm:pt modelId="{6C1DB77C-E1A9-4CE3-AC31-143E170E2F4E}" type="pres">
      <dgm:prSet presAssocID="{F25DA99C-74E0-4D9D-81FC-3E2D9EE1B930}" presName="spacer" presStyleCnt="0"/>
      <dgm:spPr/>
    </dgm:pt>
    <dgm:pt modelId="{B2520BB3-3E70-4FC5-BE98-AFC1F52472DE}" type="pres">
      <dgm:prSet presAssocID="{8B9F3CB5-2B79-4181-9EC0-1F3410E3FC06}" presName="parentText" presStyleLbl="node1" presStyleIdx="1" presStyleCnt="5">
        <dgm:presLayoutVars>
          <dgm:chMax val="0"/>
          <dgm:bulletEnabled val="1"/>
        </dgm:presLayoutVars>
      </dgm:prSet>
      <dgm:spPr/>
    </dgm:pt>
    <dgm:pt modelId="{5DF05FBB-B80F-41B9-9664-47B04CD55C47}" type="pres">
      <dgm:prSet presAssocID="{CB40766D-803C-4D8A-82CE-0DBE2B32D1B5}" presName="spacer" presStyleCnt="0"/>
      <dgm:spPr/>
    </dgm:pt>
    <dgm:pt modelId="{6ADF80E6-8979-4410-8D60-C41C95679DE0}" type="pres">
      <dgm:prSet presAssocID="{96DF32B6-9476-4742-BD41-A1E1866335B1}" presName="parentText" presStyleLbl="node1" presStyleIdx="2" presStyleCnt="5">
        <dgm:presLayoutVars>
          <dgm:chMax val="0"/>
          <dgm:bulletEnabled val="1"/>
        </dgm:presLayoutVars>
      </dgm:prSet>
      <dgm:spPr/>
    </dgm:pt>
    <dgm:pt modelId="{7004CE52-4951-4456-B7A8-E7ACC2BCCF2B}" type="pres">
      <dgm:prSet presAssocID="{2381CC4A-2768-4A98-80D3-4936E0A28CD7}" presName="spacer" presStyleCnt="0"/>
      <dgm:spPr/>
    </dgm:pt>
    <dgm:pt modelId="{E2761682-4883-44E1-906D-ADDE86181B9C}" type="pres">
      <dgm:prSet presAssocID="{208FE520-6FA3-4B3B-8EBB-6C1F2B0A385F}" presName="parentText" presStyleLbl="node1" presStyleIdx="3" presStyleCnt="5">
        <dgm:presLayoutVars>
          <dgm:chMax val="0"/>
          <dgm:bulletEnabled val="1"/>
        </dgm:presLayoutVars>
      </dgm:prSet>
      <dgm:spPr/>
    </dgm:pt>
    <dgm:pt modelId="{260EE139-9192-4B3F-AF92-84E9D41995C4}" type="pres">
      <dgm:prSet presAssocID="{AA5A236B-2F6D-4C29-854D-30175A9FEE2C}" presName="spacer" presStyleCnt="0"/>
      <dgm:spPr/>
    </dgm:pt>
    <dgm:pt modelId="{E6F7F628-FD6E-42C7-B118-C19B3B58DA2A}" type="pres">
      <dgm:prSet presAssocID="{6870C1A0-1670-4A4C-BF8F-D66A3B937EEE}" presName="parentText" presStyleLbl="node1" presStyleIdx="4" presStyleCnt="5">
        <dgm:presLayoutVars>
          <dgm:chMax val="0"/>
          <dgm:bulletEnabled val="1"/>
        </dgm:presLayoutVars>
      </dgm:prSet>
      <dgm:spPr/>
    </dgm:pt>
  </dgm:ptLst>
  <dgm:cxnLst>
    <dgm:cxn modelId="{164D580E-C6DD-476E-BB96-87DE647EB271}" type="presOf" srcId="{8B9F3CB5-2B79-4181-9EC0-1F3410E3FC06}" destId="{B2520BB3-3E70-4FC5-BE98-AFC1F52472DE}" srcOrd="0" destOrd="0" presId="urn:microsoft.com/office/officeart/2005/8/layout/vList2"/>
    <dgm:cxn modelId="{138AF911-5736-4925-A525-24B99E77B6F7}" type="presOf" srcId="{96DF32B6-9476-4742-BD41-A1E1866335B1}" destId="{6ADF80E6-8979-4410-8D60-C41C95679DE0}" srcOrd="0" destOrd="0" presId="urn:microsoft.com/office/officeart/2005/8/layout/vList2"/>
    <dgm:cxn modelId="{52991929-73A8-452A-A6AA-F3DE8B334D20}" srcId="{E0C33CF5-A4C1-43EB-AFCF-6FCDC387EFF8}" destId="{208FE520-6FA3-4B3B-8EBB-6C1F2B0A385F}" srcOrd="3" destOrd="0" parTransId="{897F05DB-BE0E-4BA7-A625-A0DF8D04C5DC}" sibTransId="{AA5A236B-2F6D-4C29-854D-30175A9FEE2C}"/>
    <dgm:cxn modelId="{6C95DA4C-8CF9-476A-9CDC-43A709C6F503}" type="presOf" srcId="{6870C1A0-1670-4A4C-BF8F-D66A3B937EEE}" destId="{E6F7F628-FD6E-42C7-B118-C19B3B58DA2A}" srcOrd="0" destOrd="0" presId="urn:microsoft.com/office/officeart/2005/8/layout/vList2"/>
    <dgm:cxn modelId="{10424453-FFB0-4C06-A1A3-E0E5A8A5504B}" type="presOf" srcId="{E0C33CF5-A4C1-43EB-AFCF-6FCDC387EFF8}" destId="{89FB4D85-D1BD-48B2-B0AA-377B970F0F60}" srcOrd="0" destOrd="0" presId="urn:microsoft.com/office/officeart/2005/8/layout/vList2"/>
    <dgm:cxn modelId="{A8941E58-DA34-4DC3-A679-128C55DA5FBB}" type="presOf" srcId="{208FE520-6FA3-4B3B-8EBB-6C1F2B0A385F}" destId="{E2761682-4883-44E1-906D-ADDE86181B9C}" srcOrd="0" destOrd="0" presId="urn:microsoft.com/office/officeart/2005/8/layout/vList2"/>
    <dgm:cxn modelId="{E426F57B-F5CF-4B7D-B44E-1A9594446C79}" srcId="{E0C33CF5-A4C1-43EB-AFCF-6FCDC387EFF8}" destId="{B421563B-763A-4A38-A814-8270E30AA512}" srcOrd="0" destOrd="0" parTransId="{624A2FCB-2ADA-42B7-91D5-5BEF94DB96C4}" sibTransId="{F25DA99C-74E0-4D9D-81FC-3E2D9EE1B930}"/>
    <dgm:cxn modelId="{14C57F7E-D075-4A0A-A901-A7E588F2DDE1}" srcId="{E0C33CF5-A4C1-43EB-AFCF-6FCDC387EFF8}" destId="{8B9F3CB5-2B79-4181-9EC0-1F3410E3FC06}" srcOrd="1" destOrd="0" parTransId="{7A96AAC4-C022-4077-BE16-6F7E3066AB5B}" sibTransId="{CB40766D-803C-4D8A-82CE-0DBE2B32D1B5}"/>
    <dgm:cxn modelId="{A084BDBC-23F9-425F-8329-7712736D834B}" type="presOf" srcId="{B421563B-763A-4A38-A814-8270E30AA512}" destId="{1071A960-D582-4FB4-AD40-7315EBD375C3}" srcOrd="0" destOrd="0" presId="urn:microsoft.com/office/officeart/2005/8/layout/vList2"/>
    <dgm:cxn modelId="{971E13C2-DFDA-49BD-804D-DE3BF942D25B}" srcId="{E0C33CF5-A4C1-43EB-AFCF-6FCDC387EFF8}" destId="{6870C1A0-1670-4A4C-BF8F-D66A3B937EEE}" srcOrd="4" destOrd="0" parTransId="{D2BBE8C8-639D-4E11-A832-91DD252FAC90}" sibTransId="{5AC57BC8-4D41-4BCA-8D13-10031EC542B9}"/>
    <dgm:cxn modelId="{FA2CA6EA-F51C-4515-B8EB-0C08329002A1}" srcId="{E0C33CF5-A4C1-43EB-AFCF-6FCDC387EFF8}" destId="{96DF32B6-9476-4742-BD41-A1E1866335B1}" srcOrd="2" destOrd="0" parTransId="{E3D9563E-567E-4934-9C1F-06A8D5D466C9}" sibTransId="{2381CC4A-2768-4A98-80D3-4936E0A28CD7}"/>
    <dgm:cxn modelId="{8812BCF4-65B1-48EC-A9F3-2A7FA0A8A625}" type="presParOf" srcId="{89FB4D85-D1BD-48B2-B0AA-377B970F0F60}" destId="{1071A960-D582-4FB4-AD40-7315EBD375C3}" srcOrd="0" destOrd="0" presId="urn:microsoft.com/office/officeart/2005/8/layout/vList2"/>
    <dgm:cxn modelId="{70FF5986-F084-4531-AECC-0478E8BE7F95}" type="presParOf" srcId="{89FB4D85-D1BD-48B2-B0AA-377B970F0F60}" destId="{6C1DB77C-E1A9-4CE3-AC31-143E170E2F4E}" srcOrd="1" destOrd="0" presId="urn:microsoft.com/office/officeart/2005/8/layout/vList2"/>
    <dgm:cxn modelId="{8AB4DCC3-9504-443C-BCE8-31C8D9022C36}" type="presParOf" srcId="{89FB4D85-D1BD-48B2-B0AA-377B970F0F60}" destId="{B2520BB3-3E70-4FC5-BE98-AFC1F52472DE}" srcOrd="2" destOrd="0" presId="urn:microsoft.com/office/officeart/2005/8/layout/vList2"/>
    <dgm:cxn modelId="{0F66AC11-FE91-4458-B8B3-EA4A2DB7AA16}" type="presParOf" srcId="{89FB4D85-D1BD-48B2-B0AA-377B970F0F60}" destId="{5DF05FBB-B80F-41B9-9664-47B04CD55C47}" srcOrd="3" destOrd="0" presId="urn:microsoft.com/office/officeart/2005/8/layout/vList2"/>
    <dgm:cxn modelId="{EFDDA3A2-6A7C-4D78-AEE6-595E20E22074}" type="presParOf" srcId="{89FB4D85-D1BD-48B2-B0AA-377B970F0F60}" destId="{6ADF80E6-8979-4410-8D60-C41C95679DE0}" srcOrd="4" destOrd="0" presId="urn:microsoft.com/office/officeart/2005/8/layout/vList2"/>
    <dgm:cxn modelId="{0FCCFE66-CCDC-4D46-80FF-67D417DFADED}" type="presParOf" srcId="{89FB4D85-D1BD-48B2-B0AA-377B970F0F60}" destId="{7004CE52-4951-4456-B7A8-E7ACC2BCCF2B}" srcOrd="5" destOrd="0" presId="urn:microsoft.com/office/officeart/2005/8/layout/vList2"/>
    <dgm:cxn modelId="{6BB61BCC-81DD-44C3-9287-15F4DBE701B6}" type="presParOf" srcId="{89FB4D85-D1BD-48B2-B0AA-377B970F0F60}" destId="{E2761682-4883-44E1-906D-ADDE86181B9C}" srcOrd="6" destOrd="0" presId="urn:microsoft.com/office/officeart/2005/8/layout/vList2"/>
    <dgm:cxn modelId="{35A94FBB-FB8A-4DA4-8A89-F0E893080365}" type="presParOf" srcId="{89FB4D85-D1BD-48B2-B0AA-377B970F0F60}" destId="{260EE139-9192-4B3F-AF92-84E9D41995C4}" srcOrd="7" destOrd="0" presId="urn:microsoft.com/office/officeart/2005/8/layout/vList2"/>
    <dgm:cxn modelId="{109922FE-5555-43B1-A4B2-7D5BC80BE4B9}" type="presParOf" srcId="{89FB4D85-D1BD-48B2-B0AA-377B970F0F60}" destId="{E6F7F628-FD6E-42C7-B118-C19B3B58DA2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C33CF5-A4C1-43EB-AFCF-6FCDC387EFF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421563B-763A-4A38-A814-8270E30AA512}">
      <dgm:prSet/>
      <dgm:spPr/>
      <dgm:t>
        <a:bodyPr/>
        <a:lstStyle/>
        <a:p>
          <a:r>
            <a:rPr lang="en-US" b="1" dirty="0"/>
            <a:t>School Confidant</a:t>
          </a:r>
          <a:endParaRPr lang="en-US" dirty="0"/>
        </a:p>
      </dgm:t>
    </dgm:pt>
    <dgm:pt modelId="{624A2FCB-2ADA-42B7-91D5-5BEF94DB96C4}" type="parTrans" cxnId="{E426F57B-F5CF-4B7D-B44E-1A9594446C79}">
      <dgm:prSet/>
      <dgm:spPr/>
      <dgm:t>
        <a:bodyPr/>
        <a:lstStyle/>
        <a:p>
          <a:endParaRPr lang="en-US"/>
        </a:p>
      </dgm:t>
    </dgm:pt>
    <dgm:pt modelId="{F25DA99C-74E0-4D9D-81FC-3E2D9EE1B930}" type="sibTrans" cxnId="{E426F57B-F5CF-4B7D-B44E-1A9594446C79}">
      <dgm:prSet/>
      <dgm:spPr/>
      <dgm:t>
        <a:bodyPr/>
        <a:lstStyle/>
        <a:p>
          <a:endParaRPr lang="en-US"/>
        </a:p>
      </dgm:t>
    </dgm:pt>
    <dgm:pt modelId="{8B9F3CB5-2B79-4181-9EC0-1F3410E3FC06}">
      <dgm:prSet/>
      <dgm:spPr/>
      <dgm:t>
        <a:bodyPr/>
        <a:lstStyle/>
        <a:p>
          <a:r>
            <a:rPr lang="en-US" b="1" dirty="0"/>
            <a:t>Pet Therapy</a:t>
          </a:r>
          <a:endParaRPr lang="en-US" dirty="0"/>
        </a:p>
      </dgm:t>
    </dgm:pt>
    <dgm:pt modelId="{7A96AAC4-C022-4077-BE16-6F7E3066AB5B}" type="parTrans" cxnId="{14C57F7E-D075-4A0A-A901-A7E588F2DDE1}">
      <dgm:prSet/>
      <dgm:spPr/>
      <dgm:t>
        <a:bodyPr/>
        <a:lstStyle/>
        <a:p>
          <a:endParaRPr lang="en-US"/>
        </a:p>
      </dgm:t>
    </dgm:pt>
    <dgm:pt modelId="{CB40766D-803C-4D8A-82CE-0DBE2B32D1B5}" type="sibTrans" cxnId="{14C57F7E-D075-4A0A-A901-A7E588F2DDE1}">
      <dgm:prSet/>
      <dgm:spPr/>
      <dgm:t>
        <a:bodyPr/>
        <a:lstStyle/>
        <a:p>
          <a:endParaRPr lang="en-US"/>
        </a:p>
      </dgm:t>
    </dgm:pt>
    <dgm:pt modelId="{96DF32B6-9476-4742-BD41-A1E1866335B1}">
      <dgm:prSet/>
      <dgm:spPr/>
      <dgm:t>
        <a:bodyPr/>
        <a:lstStyle/>
        <a:p>
          <a:r>
            <a:rPr lang="en-US" b="1" dirty="0"/>
            <a:t>Stress Management Plan</a:t>
          </a:r>
          <a:endParaRPr lang="en-US" dirty="0"/>
        </a:p>
      </dgm:t>
    </dgm:pt>
    <dgm:pt modelId="{E3D9563E-567E-4934-9C1F-06A8D5D466C9}" type="parTrans" cxnId="{FA2CA6EA-F51C-4515-B8EB-0C08329002A1}">
      <dgm:prSet/>
      <dgm:spPr/>
      <dgm:t>
        <a:bodyPr/>
        <a:lstStyle/>
        <a:p>
          <a:endParaRPr lang="en-US"/>
        </a:p>
      </dgm:t>
    </dgm:pt>
    <dgm:pt modelId="{2381CC4A-2768-4A98-80D3-4936E0A28CD7}" type="sibTrans" cxnId="{FA2CA6EA-F51C-4515-B8EB-0C08329002A1}">
      <dgm:prSet/>
      <dgm:spPr/>
      <dgm:t>
        <a:bodyPr/>
        <a:lstStyle/>
        <a:p>
          <a:endParaRPr lang="en-US"/>
        </a:p>
      </dgm:t>
    </dgm:pt>
    <dgm:pt modelId="{208FE520-6FA3-4B3B-8EBB-6C1F2B0A385F}">
      <dgm:prSet/>
      <dgm:spPr/>
      <dgm:t>
        <a:bodyPr/>
        <a:lstStyle/>
        <a:p>
          <a:r>
            <a:rPr lang="en-US" b="1" dirty="0"/>
            <a:t>Instructional Improvement</a:t>
          </a:r>
          <a:endParaRPr lang="en-US" dirty="0"/>
        </a:p>
      </dgm:t>
    </dgm:pt>
    <dgm:pt modelId="{897F05DB-BE0E-4BA7-A625-A0DF8D04C5DC}" type="parTrans" cxnId="{52991929-73A8-452A-A6AA-F3DE8B334D20}">
      <dgm:prSet/>
      <dgm:spPr/>
      <dgm:t>
        <a:bodyPr/>
        <a:lstStyle/>
        <a:p>
          <a:endParaRPr lang="en-US"/>
        </a:p>
      </dgm:t>
    </dgm:pt>
    <dgm:pt modelId="{AA5A236B-2F6D-4C29-854D-30175A9FEE2C}" type="sibTrans" cxnId="{52991929-73A8-452A-A6AA-F3DE8B334D20}">
      <dgm:prSet/>
      <dgm:spPr/>
      <dgm:t>
        <a:bodyPr/>
        <a:lstStyle/>
        <a:p>
          <a:endParaRPr lang="en-US"/>
        </a:p>
      </dgm:t>
    </dgm:pt>
    <dgm:pt modelId="{6870C1A0-1670-4A4C-BF8F-D66A3B937EEE}">
      <dgm:prSet/>
      <dgm:spPr/>
      <dgm:t>
        <a:bodyPr/>
        <a:lstStyle/>
        <a:p>
          <a:r>
            <a:rPr lang="en-US" b="1" dirty="0"/>
            <a:t>Celebrate Accomplishments</a:t>
          </a:r>
          <a:endParaRPr lang="en-US" dirty="0"/>
        </a:p>
      </dgm:t>
    </dgm:pt>
    <dgm:pt modelId="{D2BBE8C8-639D-4E11-A832-91DD252FAC90}" type="parTrans" cxnId="{971E13C2-DFDA-49BD-804D-DE3BF942D25B}">
      <dgm:prSet/>
      <dgm:spPr/>
      <dgm:t>
        <a:bodyPr/>
        <a:lstStyle/>
        <a:p>
          <a:endParaRPr lang="en-US"/>
        </a:p>
      </dgm:t>
    </dgm:pt>
    <dgm:pt modelId="{5AC57BC8-4D41-4BCA-8D13-10031EC542B9}" type="sibTrans" cxnId="{971E13C2-DFDA-49BD-804D-DE3BF942D25B}">
      <dgm:prSet/>
      <dgm:spPr/>
      <dgm:t>
        <a:bodyPr/>
        <a:lstStyle/>
        <a:p>
          <a:endParaRPr lang="en-US"/>
        </a:p>
      </dgm:t>
    </dgm:pt>
    <dgm:pt modelId="{89FB4D85-D1BD-48B2-B0AA-377B970F0F60}" type="pres">
      <dgm:prSet presAssocID="{E0C33CF5-A4C1-43EB-AFCF-6FCDC387EFF8}" presName="linear" presStyleCnt="0">
        <dgm:presLayoutVars>
          <dgm:animLvl val="lvl"/>
          <dgm:resizeHandles val="exact"/>
        </dgm:presLayoutVars>
      </dgm:prSet>
      <dgm:spPr/>
    </dgm:pt>
    <dgm:pt modelId="{1071A960-D582-4FB4-AD40-7315EBD375C3}" type="pres">
      <dgm:prSet presAssocID="{B421563B-763A-4A38-A814-8270E30AA512}" presName="parentText" presStyleLbl="node1" presStyleIdx="0" presStyleCnt="5" custScaleY="104483" custLinFactNeighborY="-94234">
        <dgm:presLayoutVars>
          <dgm:chMax val="0"/>
          <dgm:bulletEnabled val="1"/>
        </dgm:presLayoutVars>
      </dgm:prSet>
      <dgm:spPr/>
    </dgm:pt>
    <dgm:pt modelId="{6C1DB77C-E1A9-4CE3-AC31-143E170E2F4E}" type="pres">
      <dgm:prSet presAssocID="{F25DA99C-74E0-4D9D-81FC-3E2D9EE1B930}" presName="spacer" presStyleCnt="0"/>
      <dgm:spPr/>
    </dgm:pt>
    <dgm:pt modelId="{B2520BB3-3E70-4FC5-BE98-AFC1F52472DE}" type="pres">
      <dgm:prSet presAssocID="{8B9F3CB5-2B79-4181-9EC0-1F3410E3FC06}" presName="parentText" presStyleLbl="node1" presStyleIdx="1" presStyleCnt="5" custScaleY="103134" custLinFactY="-2140" custLinFactNeighborY="-100000">
        <dgm:presLayoutVars>
          <dgm:chMax val="0"/>
          <dgm:bulletEnabled val="1"/>
        </dgm:presLayoutVars>
      </dgm:prSet>
      <dgm:spPr/>
    </dgm:pt>
    <dgm:pt modelId="{5DF05FBB-B80F-41B9-9664-47B04CD55C47}" type="pres">
      <dgm:prSet presAssocID="{CB40766D-803C-4D8A-82CE-0DBE2B32D1B5}" presName="spacer" presStyleCnt="0"/>
      <dgm:spPr/>
    </dgm:pt>
    <dgm:pt modelId="{6ADF80E6-8979-4410-8D60-C41C95679DE0}" type="pres">
      <dgm:prSet presAssocID="{96DF32B6-9476-4742-BD41-A1E1866335B1}" presName="parentText" presStyleLbl="node1" presStyleIdx="2" presStyleCnt="5" custScaleY="111429" custLinFactNeighborY="-71125">
        <dgm:presLayoutVars>
          <dgm:chMax val="0"/>
          <dgm:bulletEnabled val="1"/>
        </dgm:presLayoutVars>
      </dgm:prSet>
      <dgm:spPr/>
    </dgm:pt>
    <dgm:pt modelId="{7004CE52-4951-4456-B7A8-E7ACC2BCCF2B}" type="pres">
      <dgm:prSet presAssocID="{2381CC4A-2768-4A98-80D3-4936E0A28CD7}" presName="spacer" presStyleCnt="0"/>
      <dgm:spPr/>
    </dgm:pt>
    <dgm:pt modelId="{E2761682-4883-44E1-906D-ADDE86181B9C}" type="pres">
      <dgm:prSet presAssocID="{208FE520-6FA3-4B3B-8EBB-6C1F2B0A385F}" presName="parentText" presStyleLbl="node1" presStyleIdx="3" presStyleCnt="5" custLinFactNeighborY="-28450">
        <dgm:presLayoutVars>
          <dgm:chMax val="0"/>
          <dgm:bulletEnabled val="1"/>
        </dgm:presLayoutVars>
      </dgm:prSet>
      <dgm:spPr/>
    </dgm:pt>
    <dgm:pt modelId="{260EE139-9192-4B3F-AF92-84E9D41995C4}" type="pres">
      <dgm:prSet presAssocID="{AA5A236B-2F6D-4C29-854D-30175A9FEE2C}" presName="spacer" presStyleCnt="0"/>
      <dgm:spPr/>
    </dgm:pt>
    <dgm:pt modelId="{E6F7F628-FD6E-42C7-B118-C19B3B58DA2A}" type="pres">
      <dgm:prSet presAssocID="{6870C1A0-1670-4A4C-BF8F-D66A3B937EEE}" presName="parentText" presStyleLbl="node1" presStyleIdx="4" presStyleCnt="5" custScaleY="106832">
        <dgm:presLayoutVars>
          <dgm:chMax val="0"/>
          <dgm:bulletEnabled val="1"/>
        </dgm:presLayoutVars>
      </dgm:prSet>
      <dgm:spPr/>
    </dgm:pt>
  </dgm:ptLst>
  <dgm:cxnLst>
    <dgm:cxn modelId="{164D580E-C6DD-476E-BB96-87DE647EB271}" type="presOf" srcId="{8B9F3CB5-2B79-4181-9EC0-1F3410E3FC06}" destId="{B2520BB3-3E70-4FC5-BE98-AFC1F52472DE}" srcOrd="0" destOrd="0" presId="urn:microsoft.com/office/officeart/2005/8/layout/vList2"/>
    <dgm:cxn modelId="{138AF911-5736-4925-A525-24B99E77B6F7}" type="presOf" srcId="{96DF32B6-9476-4742-BD41-A1E1866335B1}" destId="{6ADF80E6-8979-4410-8D60-C41C95679DE0}" srcOrd="0" destOrd="0" presId="urn:microsoft.com/office/officeart/2005/8/layout/vList2"/>
    <dgm:cxn modelId="{52991929-73A8-452A-A6AA-F3DE8B334D20}" srcId="{E0C33CF5-A4C1-43EB-AFCF-6FCDC387EFF8}" destId="{208FE520-6FA3-4B3B-8EBB-6C1F2B0A385F}" srcOrd="3" destOrd="0" parTransId="{897F05DB-BE0E-4BA7-A625-A0DF8D04C5DC}" sibTransId="{AA5A236B-2F6D-4C29-854D-30175A9FEE2C}"/>
    <dgm:cxn modelId="{6C95DA4C-8CF9-476A-9CDC-43A709C6F503}" type="presOf" srcId="{6870C1A0-1670-4A4C-BF8F-D66A3B937EEE}" destId="{E6F7F628-FD6E-42C7-B118-C19B3B58DA2A}" srcOrd="0" destOrd="0" presId="urn:microsoft.com/office/officeart/2005/8/layout/vList2"/>
    <dgm:cxn modelId="{10424453-FFB0-4C06-A1A3-E0E5A8A5504B}" type="presOf" srcId="{E0C33CF5-A4C1-43EB-AFCF-6FCDC387EFF8}" destId="{89FB4D85-D1BD-48B2-B0AA-377B970F0F60}" srcOrd="0" destOrd="0" presId="urn:microsoft.com/office/officeart/2005/8/layout/vList2"/>
    <dgm:cxn modelId="{A8941E58-DA34-4DC3-A679-128C55DA5FBB}" type="presOf" srcId="{208FE520-6FA3-4B3B-8EBB-6C1F2B0A385F}" destId="{E2761682-4883-44E1-906D-ADDE86181B9C}" srcOrd="0" destOrd="0" presId="urn:microsoft.com/office/officeart/2005/8/layout/vList2"/>
    <dgm:cxn modelId="{E426F57B-F5CF-4B7D-B44E-1A9594446C79}" srcId="{E0C33CF5-A4C1-43EB-AFCF-6FCDC387EFF8}" destId="{B421563B-763A-4A38-A814-8270E30AA512}" srcOrd="0" destOrd="0" parTransId="{624A2FCB-2ADA-42B7-91D5-5BEF94DB96C4}" sibTransId="{F25DA99C-74E0-4D9D-81FC-3E2D9EE1B930}"/>
    <dgm:cxn modelId="{14C57F7E-D075-4A0A-A901-A7E588F2DDE1}" srcId="{E0C33CF5-A4C1-43EB-AFCF-6FCDC387EFF8}" destId="{8B9F3CB5-2B79-4181-9EC0-1F3410E3FC06}" srcOrd="1" destOrd="0" parTransId="{7A96AAC4-C022-4077-BE16-6F7E3066AB5B}" sibTransId="{CB40766D-803C-4D8A-82CE-0DBE2B32D1B5}"/>
    <dgm:cxn modelId="{A084BDBC-23F9-425F-8329-7712736D834B}" type="presOf" srcId="{B421563B-763A-4A38-A814-8270E30AA512}" destId="{1071A960-D582-4FB4-AD40-7315EBD375C3}" srcOrd="0" destOrd="0" presId="urn:microsoft.com/office/officeart/2005/8/layout/vList2"/>
    <dgm:cxn modelId="{971E13C2-DFDA-49BD-804D-DE3BF942D25B}" srcId="{E0C33CF5-A4C1-43EB-AFCF-6FCDC387EFF8}" destId="{6870C1A0-1670-4A4C-BF8F-D66A3B937EEE}" srcOrd="4" destOrd="0" parTransId="{D2BBE8C8-639D-4E11-A832-91DD252FAC90}" sibTransId="{5AC57BC8-4D41-4BCA-8D13-10031EC542B9}"/>
    <dgm:cxn modelId="{FA2CA6EA-F51C-4515-B8EB-0C08329002A1}" srcId="{E0C33CF5-A4C1-43EB-AFCF-6FCDC387EFF8}" destId="{96DF32B6-9476-4742-BD41-A1E1866335B1}" srcOrd="2" destOrd="0" parTransId="{E3D9563E-567E-4934-9C1F-06A8D5D466C9}" sibTransId="{2381CC4A-2768-4A98-80D3-4936E0A28CD7}"/>
    <dgm:cxn modelId="{8812BCF4-65B1-48EC-A9F3-2A7FA0A8A625}" type="presParOf" srcId="{89FB4D85-D1BD-48B2-B0AA-377B970F0F60}" destId="{1071A960-D582-4FB4-AD40-7315EBD375C3}" srcOrd="0" destOrd="0" presId="urn:microsoft.com/office/officeart/2005/8/layout/vList2"/>
    <dgm:cxn modelId="{70FF5986-F084-4531-AECC-0478E8BE7F95}" type="presParOf" srcId="{89FB4D85-D1BD-48B2-B0AA-377B970F0F60}" destId="{6C1DB77C-E1A9-4CE3-AC31-143E170E2F4E}" srcOrd="1" destOrd="0" presId="urn:microsoft.com/office/officeart/2005/8/layout/vList2"/>
    <dgm:cxn modelId="{8AB4DCC3-9504-443C-BCE8-31C8D9022C36}" type="presParOf" srcId="{89FB4D85-D1BD-48B2-B0AA-377B970F0F60}" destId="{B2520BB3-3E70-4FC5-BE98-AFC1F52472DE}" srcOrd="2" destOrd="0" presId="urn:microsoft.com/office/officeart/2005/8/layout/vList2"/>
    <dgm:cxn modelId="{0F66AC11-FE91-4458-B8B3-EA4A2DB7AA16}" type="presParOf" srcId="{89FB4D85-D1BD-48B2-B0AA-377B970F0F60}" destId="{5DF05FBB-B80F-41B9-9664-47B04CD55C47}" srcOrd="3" destOrd="0" presId="urn:microsoft.com/office/officeart/2005/8/layout/vList2"/>
    <dgm:cxn modelId="{EFDDA3A2-6A7C-4D78-AEE6-595E20E22074}" type="presParOf" srcId="{89FB4D85-D1BD-48B2-B0AA-377B970F0F60}" destId="{6ADF80E6-8979-4410-8D60-C41C95679DE0}" srcOrd="4" destOrd="0" presId="urn:microsoft.com/office/officeart/2005/8/layout/vList2"/>
    <dgm:cxn modelId="{0FCCFE66-CCDC-4D46-80FF-67D417DFADED}" type="presParOf" srcId="{89FB4D85-D1BD-48B2-B0AA-377B970F0F60}" destId="{7004CE52-4951-4456-B7A8-E7ACC2BCCF2B}" srcOrd="5" destOrd="0" presId="urn:microsoft.com/office/officeart/2005/8/layout/vList2"/>
    <dgm:cxn modelId="{6BB61BCC-81DD-44C3-9287-15F4DBE701B6}" type="presParOf" srcId="{89FB4D85-D1BD-48B2-B0AA-377B970F0F60}" destId="{E2761682-4883-44E1-906D-ADDE86181B9C}" srcOrd="6" destOrd="0" presId="urn:microsoft.com/office/officeart/2005/8/layout/vList2"/>
    <dgm:cxn modelId="{35A94FBB-FB8A-4DA4-8A89-F0E893080365}" type="presParOf" srcId="{89FB4D85-D1BD-48B2-B0AA-377B970F0F60}" destId="{260EE139-9192-4B3F-AF92-84E9D41995C4}" srcOrd="7" destOrd="0" presId="urn:microsoft.com/office/officeart/2005/8/layout/vList2"/>
    <dgm:cxn modelId="{109922FE-5555-43B1-A4B2-7D5BC80BE4B9}" type="presParOf" srcId="{89FB4D85-D1BD-48B2-B0AA-377B970F0F60}" destId="{E6F7F628-FD6E-42C7-B118-C19B3B58DA2A}" srcOrd="8"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C28C4E-2CBD-41F1-9093-66CD89C3F94E}"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357AB728-C33D-4349-A7A9-CC7BB515D731}">
      <dgm:prSet custT="1"/>
      <dgm:spPr/>
      <dgm:t>
        <a:bodyPr/>
        <a:lstStyle/>
        <a:p>
          <a:pPr>
            <a:lnSpc>
              <a:spcPct val="100000"/>
            </a:lnSpc>
            <a:defRPr b="1"/>
          </a:pPr>
          <a:r>
            <a:rPr lang="en-US" sz="2400" dirty="0"/>
            <a:t>Review the matrix and write one area of strength and one area for improvement</a:t>
          </a:r>
        </a:p>
      </dgm:t>
    </dgm:pt>
    <dgm:pt modelId="{B8A4A856-686D-4AAB-B2F7-DB71EEEF13B6}" type="parTrans" cxnId="{5A7F5D6E-030A-472E-B2AE-31686C955310}">
      <dgm:prSet/>
      <dgm:spPr/>
      <dgm:t>
        <a:bodyPr/>
        <a:lstStyle/>
        <a:p>
          <a:endParaRPr lang="en-US"/>
        </a:p>
      </dgm:t>
    </dgm:pt>
    <dgm:pt modelId="{2B42541F-1E24-4855-BFC2-90075CB7F7B4}" type="sibTrans" cxnId="{5A7F5D6E-030A-472E-B2AE-31686C955310}">
      <dgm:prSet/>
      <dgm:spPr/>
      <dgm:t>
        <a:bodyPr/>
        <a:lstStyle/>
        <a:p>
          <a:endParaRPr lang="en-US"/>
        </a:p>
      </dgm:t>
    </dgm:pt>
    <dgm:pt modelId="{B40A8478-81FB-4E23-924D-7B469A68F71B}">
      <dgm:prSet/>
      <dgm:spPr/>
      <dgm:t>
        <a:bodyPr/>
        <a:lstStyle/>
        <a:p>
          <a:pPr>
            <a:lnSpc>
              <a:spcPct val="100000"/>
            </a:lnSpc>
            <a:defRPr b="1"/>
          </a:pPr>
          <a:r>
            <a:rPr lang="en-US" dirty="0"/>
            <a:t>Write the next actionable step</a:t>
          </a:r>
        </a:p>
      </dgm:t>
    </dgm:pt>
    <dgm:pt modelId="{4DE44763-1904-4BA2-9860-C0B66D275A18}" type="parTrans" cxnId="{6570C93E-16A0-4E63-882F-814CAC7FB255}">
      <dgm:prSet/>
      <dgm:spPr/>
      <dgm:t>
        <a:bodyPr/>
        <a:lstStyle/>
        <a:p>
          <a:endParaRPr lang="en-US"/>
        </a:p>
      </dgm:t>
    </dgm:pt>
    <dgm:pt modelId="{B9FAA876-6608-45CB-933D-B60446AC0D8E}" type="sibTrans" cxnId="{6570C93E-16A0-4E63-882F-814CAC7FB255}">
      <dgm:prSet/>
      <dgm:spPr/>
      <dgm:t>
        <a:bodyPr/>
        <a:lstStyle/>
        <a:p>
          <a:endParaRPr lang="en-US"/>
        </a:p>
      </dgm:t>
    </dgm:pt>
    <dgm:pt modelId="{44B9A57B-3A6E-4206-991C-36240EDF1C86}">
      <dgm:prSet/>
      <dgm:spPr/>
      <dgm:t>
        <a:bodyPr/>
        <a:lstStyle/>
        <a:p>
          <a:pPr>
            <a:lnSpc>
              <a:spcPct val="100000"/>
            </a:lnSpc>
            <a:defRPr b="1"/>
          </a:pPr>
          <a:r>
            <a:rPr lang="en-US" dirty="0"/>
            <a:t>Text your next step to someone who can help with accountability</a:t>
          </a:r>
        </a:p>
      </dgm:t>
    </dgm:pt>
    <dgm:pt modelId="{E9418CDB-D568-446C-9492-65F8D1EA0B1F}" type="parTrans" cxnId="{C12BD634-D8ED-4B3A-B686-72CEF8243851}">
      <dgm:prSet/>
      <dgm:spPr/>
      <dgm:t>
        <a:bodyPr/>
        <a:lstStyle/>
        <a:p>
          <a:endParaRPr lang="en-US"/>
        </a:p>
      </dgm:t>
    </dgm:pt>
    <dgm:pt modelId="{0DD09AB1-A0EA-4F08-9C89-B4D7045257FC}" type="sibTrans" cxnId="{C12BD634-D8ED-4B3A-B686-72CEF8243851}">
      <dgm:prSet/>
      <dgm:spPr/>
      <dgm:t>
        <a:bodyPr/>
        <a:lstStyle/>
        <a:p>
          <a:endParaRPr lang="en-US"/>
        </a:p>
      </dgm:t>
    </dgm:pt>
    <dgm:pt modelId="{5351BC59-BE7F-44EF-BA89-84D5085E01B3}">
      <dgm:prSet/>
      <dgm:spPr/>
      <dgm:t>
        <a:bodyPr/>
        <a:lstStyle/>
        <a:p>
          <a:pPr>
            <a:lnSpc>
              <a:spcPct val="100000"/>
            </a:lnSpc>
          </a:pPr>
          <a:endParaRPr lang="en-US" dirty="0"/>
        </a:p>
      </dgm:t>
    </dgm:pt>
    <dgm:pt modelId="{402711B1-D80F-4CCB-B665-3A3628C60F34}" type="parTrans" cxnId="{A136C4E0-734B-428E-91F3-07931B3D56D1}">
      <dgm:prSet/>
      <dgm:spPr/>
      <dgm:t>
        <a:bodyPr/>
        <a:lstStyle/>
        <a:p>
          <a:endParaRPr lang="en-US"/>
        </a:p>
      </dgm:t>
    </dgm:pt>
    <dgm:pt modelId="{5AF70289-2FDF-4EEC-A074-ADC2F3393D10}" type="sibTrans" cxnId="{A136C4E0-734B-428E-91F3-07931B3D56D1}">
      <dgm:prSet/>
      <dgm:spPr/>
      <dgm:t>
        <a:bodyPr/>
        <a:lstStyle/>
        <a:p>
          <a:endParaRPr lang="en-US"/>
        </a:p>
      </dgm:t>
    </dgm:pt>
    <dgm:pt modelId="{27C3923E-D2BE-46D6-88D1-03BD92C17B54}" type="pres">
      <dgm:prSet presAssocID="{BCC28C4E-2CBD-41F1-9093-66CD89C3F94E}" presName="root" presStyleCnt="0">
        <dgm:presLayoutVars>
          <dgm:dir/>
          <dgm:resizeHandles val="exact"/>
        </dgm:presLayoutVars>
      </dgm:prSet>
      <dgm:spPr/>
    </dgm:pt>
    <dgm:pt modelId="{7E39EA3B-33B5-46A6-89D7-991704017E58}" type="pres">
      <dgm:prSet presAssocID="{357AB728-C33D-4349-A7A9-CC7BB515D731}" presName="compNode" presStyleCnt="0"/>
      <dgm:spPr/>
    </dgm:pt>
    <dgm:pt modelId="{F6D9B968-2769-4C4E-A4C3-01809C493A8D}" type="pres">
      <dgm:prSet presAssocID="{357AB728-C33D-4349-A7A9-CC7BB515D73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56698814-88AD-40E0-8DC4-C5BD786F56F3}" type="pres">
      <dgm:prSet presAssocID="{357AB728-C33D-4349-A7A9-CC7BB515D731}" presName="iconSpace" presStyleCnt="0"/>
      <dgm:spPr/>
    </dgm:pt>
    <dgm:pt modelId="{88467C1A-1220-4D20-BF1C-4EF9718B3020}" type="pres">
      <dgm:prSet presAssocID="{357AB728-C33D-4349-A7A9-CC7BB515D731}" presName="parTx" presStyleLbl="revTx" presStyleIdx="0" presStyleCnt="6">
        <dgm:presLayoutVars>
          <dgm:chMax val="0"/>
          <dgm:chPref val="0"/>
        </dgm:presLayoutVars>
      </dgm:prSet>
      <dgm:spPr/>
    </dgm:pt>
    <dgm:pt modelId="{038EA8FE-DEBC-49D0-BD7D-ADECC4719046}" type="pres">
      <dgm:prSet presAssocID="{357AB728-C33D-4349-A7A9-CC7BB515D731}" presName="txSpace" presStyleCnt="0"/>
      <dgm:spPr/>
    </dgm:pt>
    <dgm:pt modelId="{65859004-2A0D-4878-B9D6-DF701FC9E47A}" type="pres">
      <dgm:prSet presAssocID="{357AB728-C33D-4349-A7A9-CC7BB515D731}" presName="desTx" presStyleLbl="revTx" presStyleIdx="1" presStyleCnt="6">
        <dgm:presLayoutVars/>
      </dgm:prSet>
      <dgm:spPr/>
    </dgm:pt>
    <dgm:pt modelId="{52B5BC8D-6E37-4F53-A7FF-36142A56FEB9}" type="pres">
      <dgm:prSet presAssocID="{2B42541F-1E24-4855-BFC2-90075CB7F7B4}" presName="sibTrans" presStyleCnt="0"/>
      <dgm:spPr/>
    </dgm:pt>
    <dgm:pt modelId="{D5E7524C-E120-4A9D-9E57-305683FA98D3}" type="pres">
      <dgm:prSet presAssocID="{B40A8478-81FB-4E23-924D-7B469A68F71B}" presName="compNode" presStyleCnt="0"/>
      <dgm:spPr/>
    </dgm:pt>
    <dgm:pt modelId="{7A8E2A41-9E4D-44EC-9B07-D1B2B6A20F91}" type="pres">
      <dgm:prSet presAssocID="{B40A8478-81FB-4E23-924D-7B469A68F71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5EFF4CE0-FC74-47D1-9B88-B1957E35FBEB}" type="pres">
      <dgm:prSet presAssocID="{B40A8478-81FB-4E23-924D-7B469A68F71B}" presName="iconSpace" presStyleCnt="0"/>
      <dgm:spPr/>
    </dgm:pt>
    <dgm:pt modelId="{7CDD1D0B-AC79-4993-88B8-1C15212CD7E7}" type="pres">
      <dgm:prSet presAssocID="{B40A8478-81FB-4E23-924D-7B469A68F71B}" presName="parTx" presStyleLbl="revTx" presStyleIdx="2" presStyleCnt="6">
        <dgm:presLayoutVars>
          <dgm:chMax val="0"/>
          <dgm:chPref val="0"/>
        </dgm:presLayoutVars>
      </dgm:prSet>
      <dgm:spPr/>
    </dgm:pt>
    <dgm:pt modelId="{EB7A36AC-149F-4A3F-AD33-70190C421A4C}" type="pres">
      <dgm:prSet presAssocID="{B40A8478-81FB-4E23-924D-7B469A68F71B}" presName="txSpace" presStyleCnt="0"/>
      <dgm:spPr/>
    </dgm:pt>
    <dgm:pt modelId="{E6627DB9-0766-461B-B776-2E0942F9B7CD}" type="pres">
      <dgm:prSet presAssocID="{B40A8478-81FB-4E23-924D-7B469A68F71B}" presName="desTx" presStyleLbl="revTx" presStyleIdx="3" presStyleCnt="6">
        <dgm:presLayoutVars/>
      </dgm:prSet>
      <dgm:spPr/>
    </dgm:pt>
    <dgm:pt modelId="{1B453989-69E0-406E-AD27-F0D32FABA7A6}" type="pres">
      <dgm:prSet presAssocID="{B9FAA876-6608-45CB-933D-B60446AC0D8E}" presName="sibTrans" presStyleCnt="0"/>
      <dgm:spPr/>
    </dgm:pt>
    <dgm:pt modelId="{71EA597D-0B52-4DD0-AC08-4A94DAE247DE}" type="pres">
      <dgm:prSet presAssocID="{44B9A57B-3A6E-4206-991C-36240EDF1C86}" presName="compNode" presStyleCnt="0"/>
      <dgm:spPr/>
    </dgm:pt>
    <dgm:pt modelId="{C830287B-6902-4877-8505-8A5B34109F7D}" type="pres">
      <dgm:prSet presAssocID="{44B9A57B-3A6E-4206-991C-36240EDF1C8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82000525-17CE-4796-8BEA-06DBD72BCF3C}" type="pres">
      <dgm:prSet presAssocID="{44B9A57B-3A6E-4206-991C-36240EDF1C86}" presName="iconSpace" presStyleCnt="0"/>
      <dgm:spPr/>
    </dgm:pt>
    <dgm:pt modelId="{EB672910-F9F3-4781-BF4E-22847BDE021B}" type="pres">
      <dgm:prSet presAssocID="{44B9A57B-3A6E-4206-991C-36240EDF1C86}" presName="parTx" presStyleLbl="revTx" presStyleIdx="4" presStyleCnt="6">
        <dgm:presLayoutVars>
          <dgm:chMax val="0"/>
          <dgm:chPref val="0"/>
        </dgm:presLayoutVars>
      </dgm:prSet>
      <dgm:spPr/>
    </dgm:pt>
    <dgm:pt modelId="{77AA645B-4E6C-4605-8B9E-9F69EA4812F5}" type="pres">
      <dgm:prSet presAssocID="{44B9A57B-3A6E-4206-991C-36240EDF1C86}" presName="txSpace" presStyleCnt="0"/>
      <dgm:spPr/>
    </dgm:pt>
    <dgm:pt modelId="{F2F4164A-4576-4A1C-AD29-8071393DDFDE}" type="pres">
      <dgm:prSet presAssocID="{44B9A57B-3A6E-4206-991C-36240EDF1C86}" presName="desTx" presStyleLbl="revTx" presStyleIdx="5" presStyleCnt="6">
        <dgm:presLayoutVars/>
      </dgm:prSet>
      <dgm:spPr/>
    </dgm:pt>
  </dgm:ptLst>
  <dgm:cxnLst>
    <dgm:cxn modelId="{2EAB7C0A-B5BC-4C0A-BC7D-72D0F4E264D3}" type="presOf" srcId="{5351BC59-BE7F-44EF-BA89-84D5085E01B3}" destId="{F2F4164A-4576-4A1C-AD29-8071393DDFDE}" srcOrd="0" destOrd="0" presId="urn:microsoft.com/office/officeart/2018/5/layout/CenteredIconLabelDescriptionList"/>
    <dgm:cxn modelId="{BC8B3934-6349-4E30-91F6-D0D0FCECE3E3}" type="presOf" srcId="{357AB728-C33D-4349-A7A9-CC7BB515D731}" destId="{88467C1A-1220-4D20-BF1C-4EF9718B3020}" srcOrd="0" destOrd="0" presId="urn:microsoft.com/office/officeart/2018/5/layout/CenteredIconLabelDescriptionList"/>
    <dgm:cxn modelId="{C12BD634-D8ED-4B3A-B686-72CEF8243851}" srcId="{BCC28C4E-2CBD-41F1-9093-66CD89C3F94E}" destId="{44B9A57B-3A6E-4206-991C-36240EDF1C86}" srcOrd="2" destOrd="0" parTransId="{E9418CDB-D568-446C-9492-65F8D1EA0B1F}" sibTransId="{0DD09AB1-A0EA-4F08-9C89-B4D7045257FC}"/>
    <dgm:cxn modelId="{6570C93E-16A0-4E63-882F-814CAC7FB255}" srcId="{BCC28C4E-2CBD-41F1-9093-66CD89C3F94E}" destId="{B40A8478-81FB-4E23-924D-7B469A68F71B}" srcOrd="1" destOrd="0" parTransId="{4DE44763-1904-4BA2-9860-C0B66D275A18}" sibTransId="{B9FAA876-6608-45CB-933D-B60446AC0D8E}"/>
    <dgm:cxn modelId="{5A7F5D6E-030A-472E-B2AE-31686C955310}" srcId="{BCC28C4E-2CBD-41F1-9093-66CD89C3F94E}" destId="{357AB728-C33D-4349-A7A9-CC7BB515D731}" srcOrd="0" destOrd="0" parTransId="{B8A4A856-686D-4AAB-B2F7-DB71EEEF13B6}" sibTransId="{2B42541F-1E24-4855-BFC2-90075CB7F7B4}"/>
    <dgm:cxn modelId="{DFF34AB8-E80F-4914-A4B6-C65B205B1FB2}" type="presOf" srcId="{B40A8478-81FB-4E23-924D-7B469A68F71B}" destId="{7CDD1D0B-AC79-4993-88B8-1C15212CD7E7}" srcOrd="0" destOrd="0" presId="urn:microsoft.com/office/officeart/2018/5/layout/CenteredIconLabelDescriptionList"/>
    <dgm:cxn modelId="{FA72CFD9-110E-41E6-96D2-D7EDB6BC7FCB}" type="presOf" srcId="{BCC28C4E-2CBD-41F1-9093-66CD89C3F94E}" destId="{27C3923E-D2BE-46D6-88D1-03BD92C17B54}" srcOrd="0" destOrd="0" presId="urn:microsoft.com/office/officeart/2018/5/layout/CenteredIconLabelDescriptionList"/>
    <dgm:cxn modelId="{A136C4E0-734B-428E-91F3-07931B3D56D1}" srcId="{44B9A57B-3A6E-4206-991C-36240EDF1C86}" destId="{5351BC59-BE7F-44EF-BA89-84D5085E01B3}" srcOrd="0" destOrd="0" parTransId="{402711B1-D80F-4CCB-B665-3A3628C60F34}" sibTransId="{5AF70289-2FDF-4EEC-A074-ADC2F3393D10}"/>
    <dgm:cxn modelId="{0B6C56EF-1CA5-450C-9EF0-5A7B2387C855}" type="presOf" srcId="{44B9A57B-3A6E-4206-991C-36240EDF1C86}" destId="{EB672910-F9F3-4781-BF4E-22847BDE021B}" srcOrd="0" destOrd="0" presId="urn:microsoft.com/office/officeart/2018/5/layout/CenteredIconLabelDescriptionList"/>
    <dgm:cxn modelId="{F14E79DD-604E-458B-BC93-985A70F953F3}" type="presParOf" srcId="{27C3923E-D2BE-46D6-88D1-03BD92C17B54}" destId="{7E39EA3B-33B5-46A6-89D7-991704017E58}" srcOrd="0" destOrd="0" presId="urn:microsoft.com/office/officeart/2018/5/layout/CenteredIconLabelDescriptionList"/>
    <dgm:cxn modelId="{DE6FF5E4-FA20-4681-A6BE-E1342DE2A279}" type="presParOf" srcId="{7E39EA3B-33B5-46A6-89D7-991704017E58}" destId="{F6D9B968-2769-4C4E-A4C3-01809C493A8D}" srcOrd="0" destOrd="0" presId="urn:microsoft.com/office/officeart/2018/5/layout/CenteredIconLabelDescriptionList"/>
    <dgm:cxn modelId="{FDB1EA98-935B-4389-AE31-D8722A8EB2F2}" type="presParOf" srcId="{7E39EA3B-33B5-46A6-89D7-991704017E58}" destId="{56698814-88AD-40E0-8DC4-C5BD786F56F3}" srcOrd="1" destOrd="0" presId="urn:microsoft.com/office/officeart/2018/5/layout/CenteredIconLabelDescriptionList"/>
    <dgm:cxn modelId="{918E47B2-0AD8-42AB-9ECA-5DEF05F1319E}" type="presParOf" srcId="{7E39EA3B-33B5-46A6-89D7-991704017E58}" destId="{88467C1A-1220-4D20-BF1C-4EF9718B3020}" srcOrd="2" destOrd="0" presId="urn:microsoft.com/office/officeart/2018/5/layout/CenteredIconLabelDescriptionList"/>
    <dgm:cxn modelId="{730A56D3-00B9-4A07-946C-F1FAC30E6D02}" type="presParOf" srcId="{7E39EA3B-33B5-46A6-89D7-991704017E58}" destId="{038EA8FE-DEBC-49D0-BD7D-ADECC4719046}" srcOrd="3" destOrd="0" presId="urn:microsoft.com/office/officeart/2018/5/layout/CenteredIconLabelDescriptionList"/>
    <dgm:cxn modelId="{7BBD68E2-0C76-4A62-9727-440DB1A01F90}" type="presParOf" srcId="{7E39EA3B-33B5-46A6-89D7-991704017E58}" destId="{65859004-2A0D-4878-B9D6-DF701FC9E47A}" srcOrd="4" destOrd="0" presId="urn:microsoft.com/office/officeart/2018/5/layout/CenteredIconLabelDescriptionList"/>
    <dgm:cxn modelId="{0BF35A2D-79DA-44E5-894B-934DAEA95668}" type="presParOf" srcId="{27C3923E-D2BE-46D6-88D1-03BD92C17B54}" destId="{52B5BC8D-6E37-4F53-A7FF-36142A56FEB9}" srcOrd="1" destOrd="0" presId="urn:microsoft.com/office/officeart/2018/5/layout/CenteredIconLabelDescriptionList"/>
    <dgm:cxn modelId="{F908135F-33B9-4CE2-AC8C-B51F5DF8BA94}" type="presParOf" srcId="{27C3923E-D2BE-46D6-88D1-03BD92C17B54}" destId="{D5E7524C-E120-4A9D-9E57-305683FA98D3}" srcOrd="2" destOrd="0" presId="urn:microsoft.com/office/officeart/2018/5/layout/CenteredIconLabelDescriptionList"/>
    <dgm:cxn modelId="{E36196F9-03D4-453F-BEC9-C00FD3774D9B}" type="presParOf" srcId="{D5E7524C-E120-4A9D-9E57-305683FA98D3}" destId="{7A8E2A41-9E4D-44EC-9B07-D1B2B6A20F91}" srcOrd="0" destOrd="0" presId="urn:microsoft.com/office/officeart/2018/5/layout/CenteredIconLabelDescriptionList"/>
    <dgm:cxn modelId="{738B5CE7-A470-4474-9B4B-73219D0BC104}" type="presParOf" srcId="{D5E7524C-E120-4A9D-9E57-305683FA98D3}" destId="{5EFF4CE0-FC74-47D1-9B88-B1957E35FBEB}" srcOrd="1" destOrd="0" presId="urn:microsoft.com/office/officeart/2018/5/layout/CenteredIconLabelDescriptionList"/>
    <dgm:cxn modelId="{30BB2AF7-A84B-40B6-A6D7-44F15FC93E3D}" type="presParOf" srcId="{D5E7524C-E120-4A9D-9E57-305683FA98D3}" destId="{7CDD1D0B-AC79-4993-88B8-1C15212CD7E7}" srcOrd="2" destOrd="0" presId="urn:microsoft.com/office/officeart/2018/5/layout/CenteredIconLabelDescriptionList"/>
    <dgm:cxn modelId="{E95E2F0C-6E17-4504-9374-9A9ACFB37DDA}" type="presParOf" srcId="{D5E7524C-E120-4A9D-9E57-305683FA98D3}" destId="{EB7A36AC-149F-4A3F-AD33-70190C421A4C}" srcOrd="3" destOrd="0" presId="urn:microsoft.com/office/officeart/2018/5/layout/CenteredIconLabelDescriptionList"/>
    <dgm:cxn modelId="{F9397D92-4F45-4B7D-B2C1-B601CB5B394C}" type="presParOf" srcId="{D5E7524C-E120-4A9D-9E57-305683FA98D3}" destId="{E6627DB9-0766-461B-B776-2E0942F9B7CD}" srcOrd="4" destOrd="0" presId="urn:microsoft.com/office/officeart/2018/5/layout/CenteredIconLabelDescriptionList"/>
    <dgm:cxn modelId="{894C9C7B-41D9-4B77-814A-30EDA692F3FE}" type="presParOf" srcId="{27C3923E-D2BE-46D6-88D1-03BD92C17B54}" destId="{1B453989-69E0-406E-AD27-F0D32FABA7A6}" srcOrd="3" destOrd="0" presId="urn:microsoft.com/office/officeart/2018/5/layout/CenteredIconLabelDescriptionList"/>
    <dgm:cxn modelId="{278FA72F-B600-4024-A144-241EC9634417}" type="presParOf" srcId="{27C3923E-D2BE-46D6-88D1-03BD92C17B54}" destId="{71EA597D-0B52-4DD0-AC08-4A94DAE247DE}" srcOrd="4" destOrd="0" presId="urn:microsoft.com/office/officeart/2018/5/layout/CenteredIconLabelDescriptionList"/>
    <dgm:cxn modelId="{D450B19E-3284-42E8-B83E-3159E53B5015}" type="presParOf" srcId="{71EA597D-0B52-4DD0-AC08-4A94DAE247DE}" destId="{C830287B-6902-4877-8505-8A5B34109F7D}" srcOrd="0" destOrd="0" presId="urn:microsoft.com/office/officeart/2018/5/layout/CenteredIconLabelDescriptionList"/>
    <dgm:cxn modelId="{D5998987-4691-4000-982F-8A1C288FAC58}" type="presParOf" srcId="{71EA597D-0B52-4DD0-AC08-4A94DAE247DE}" destId="{82000525-17CE-4796-8BEA-06DBD72BCF3C}" srcOrd="1" destOrd="0" presId="urn:microsoft.com/office/officeart/2018/5/layout/CenteredIconLabelDescriptionList"/>
    <dgm:cxn modelId="{54B38C73-58AC-4B92-A25C-27BC1630F270}" type="presParOf" srcId="{71EA597D-0B52-4DD0-AC08-4A94DAE247DE}" destId="{EB672910-F9F3-4781-BF4E-22847BDE021B}" srcOrd="2" destOrd="0" presId="urn:microsoft.com/office/officeart/2018/5/layout/CenteredIconLabelDescriptionList"/>
    <dgm:cxn modelId="{E97D0947-2CE2-47F5-9A8D-306D6D588652}" type="presParOf" srcId="{71EA597D-0B52-4DD0-AC08-4A94DAE247DE}" destId="{77AA645B-4E6C-4605-8B9E-9F69EA4812F5}" srcOrd="3" destOrd="0" presId="urn:microsoft.com/office/officeart/2018/5/layout/CenteredIconLabelDescriptionList"/>
    <dgm:cxn modelId="{1923E3A8-B707-4B25-826C-CEE4877A9CF7}" type="presParOf" srcId="{71EA597D-0B52-4DD0-AC08-4A94DAE247DE}" destId="{F2F4164A-4576-4A1C-AD29-8071393DDFDE}"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75734-AA61-4788-A6D2-37C39B01568B}">
      <dsp:nvSpPr>
        <dsp:cNvPr id="0" name=""/>
        <dsp:cNvSpPr/>
      </dsp:nvSpPr>
      <dsp:spPr>
        <a:xfrm>
          <a:off x="718664" y="307652"/>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3CCD8E-420A-475E-8FE0-C9D30F0A578C}">
      <dsp:nvSpPr>
        <dsp:cNvPr id="0" name=""/>
        <dsp:cNvSpPr/>
      </dsp:nvSpPr>
      <dsp:spPr>
        <a:xfrm>
          <a:off x="1135476" y="72446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A16230-B43C-4D8B-86C0-29F6682D44A1}">
      <dsp:nvSpPr>
        <dsp:cNvPr id="0" name=""/>
        <dsp:cNvSpPr/>
      </dsp:nvSpPr>
      <dsp:spPr>
        <a:xfrm>
          <a:off x="93445" y="2872652"/>
          <a:ext cx="320625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Students had significant levels of trauma</a:t>
          </a:r>
        </a:p>
      </dsp:txBody>
      <dsp:txXfrm>
        <a:off x="93445" y="2872652"/>
        <a:ext cx="3206250" cy="1012500"/>
      </dsp:txXfrm>
    </dsp:sp>
    <dsp:sp modelId="{3C042E7C-AFF0-4970-BB6A-D6870A7F304D}">
      <dsp:nvSpPr>
        <dsp:cNvPr id="0" name=""/>
        <dsp:cNvSpPr/>
      </dsp:nvSpPr>
      <dsp:spPr>
        <a:xfrm>
          <a:off x="4486008" y="307652"/>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764154-E011-49E0-A87D-F5917CBBD0A3}">
      <dsp:nvSpPr>
        <dsp:cNvPr id="0" name=""/>
        <dsp:cNvSpPr/>
      </dsp:nvSpPr>
      <dsp:spPr>
        <a:xfrm>
          <a:off x="4902820" y="72446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F3D364-C2E1-4AD9-B4E5-C680011B529B}">
      <dsp:nvSpPr>
        <dsp:cNvPr id="0" name=""/>
        <dsp:cNvSpPr/>
      </dsp:nvSpPr>
      <dsp:spPr>
        <a:xfrm>
          <a:off x="3860789" y="2872652"/>
          <a:ext cx="320625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Staff also experienced stress</a:t>
          </a:r>
        </a:p>
      </dsp:txBody>
      <dsp:txXfrm>
        <a:off x="3860789" y="2872652"/>
        <a:ext cx="3206250" cy="1012500"/>
      </dsp:txXfrm>
    </dsp:sp>
    <dsp:sp modelId="{EFB34A2C-68E1-4871-9F6E-92FC50CE8951}">
      <dsp:nvSpPr>
        <dsp:cNvPr id="0" name=""/>
        <dsp:cNvSpPr/>
      </dsp:nvSpPr>
      <dsp:spPr>
        <a:xfrm>
          <a:off x="8253352" y="338515"/>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7A5930-86A3-4169-9506-FA2DBBE7C0C1}">
      <dsp:nvSpPr>
        <dsp:cNvPr id="0" name=""/>
        <dsp:cNvSpPr/>
      </dsp:nvSpPr>
      <dsp:spPr>
        <a:xfrm>
          <a:off x="8670164" y="755325"/>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5BCD95-83A9-48F4-96F1-6D04BC6EC985}">
      <dsp:nvSpPr>
        <dsp:cNvPr id="0" name=""/>
        <dsp:cNvSpPr/>
      </dsp:nvSpPr>
      <dsp:spPr>
        <a:xfrm>
          <a:off x="7628133" y="2872652"/>
          <a:ext cx="320625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dirty="0"/>
            <a:t>Scaling intervention without systems is problematic</a:t>
          </a:r>
        </a:p>
      </dsp:txBody>
      <dsp:txXfrm>
        <a:off x="7628133" y="2872652"/>
        <a:ext cx="3206250" cy="101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AFEB4-7F59-4BC1-8AF1-8486247A521F}">
      <dsp:nvSpPr>
        <dsp:cNvPr id="0" name=""/>
        <dsp:cNvSpPr/>
      </dsp:nvSpPr>
      <dsp:spPr>
        <a:xfrm>
          <a:off x="0" y="40290"/>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During Pandemic – 1 in 3 experienced poor mental health</a:t>
          </a:r>
        </a:p>
      </dsp:txBody>
      <dsp:txXfrm>
        <a:off x="0" y="40290"/>
        <a:ext cx="3286125" cy="1971675"/>
      </dsp:txXfrm>
    </dsp:sp>
    <dsp:sp modelId="{368AD5D5-679B-4617-ABED-31C56E98F4F3}">
      <dsp:nvSpPr>
        <dsp:cNvPr id="0" name=""/>
        <dsp:cNvSpPr/>
      </dsp:nvSpPr>
      <dsp:spPr>
        <a:xfrm>
          <a:off x="3614737" y="40290"/>
          <a:ext cx="3286125" cy="1971675"/>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1/2  felt persistently sad/hopeless</a:t>
          </a:r>
        </a:p>
      </dsp:txBody>
      <dsp:txXfrm>
        <a:off x="3614737" y="40290"/>
        <a:ext cx="3286125" cy="1971675"/>
      </dsp:txXfrm>
    </dsp:sp>
    <dsp:sp modelId="{1B43D514-9131-49C6-8BFF-EB96BA685A25}">
      <dsp:nvSpPr>
        <dsp:cNvPr id="0" name=""/>
        <dsp:cNvSpPr/>
      </dsp:nvSpPr>
      <dsp:spPr>
        <a:xfrm>
          <a:off x="7229475" y="40290"/>
          <a:ext cx="3286125" cy="1971675"/>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Economic hardships, hunger, and abuse </a:t>
          </a:r>
          <a:r>
            <a:rPr lang="en-US" sz="1200" kern="1200" dirty="0"/>
            <a:t>(CDC, 2022)</a:t>
          </a:r>
        </a:p>
      </dsp:txBody>
      <dsp:txXfrm>
        <a:off x="7229475" y="40290"/>
        <a:ext cx="3286125" cy="1971675"/>
      </dsp:txXfrm>
    </dsp:sp>
    <dsp:sp modelId="{4286C4F0-BD08-4BC3-B784-FC83A97661E1}">
      <dsp:nvSpPr>
        <dsp:cNvPr id="0" name=""/>
        <dsp:cNvSpPr/>
      </dsp:nvSpPr>
      <dsp:spPr>
        <a:xfrm>
          <a:off x="1807368" y="2340578"/>
          <a:ext cx="3286125" cy="1971675"/>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Mental health leading cause of disability and poor life outcomes </a:t>
          </a:r>
          <a:r>
            <a:rPr lang="en-US" sz="1200" kern="1200" dirty="0"/>
            <a:t>(Perou et al., 2013) </a:t>
          </a:r>
        </a:p>
      </dsp:txBody>
      <dsp:txXfrm>
        <a:off x="1807368" y="2340578"/>
        <a:ext cx="3286125" cy="1971675"/>
      </dsp:txXfrm>
    </dsp:sp>
    <dsp:sp modelId="{8B3FA2BF-B22D-4681-8198-1A60D7270BCC}">
      <dsp:nvSpPr>
        <dsp:cNvPr id="0" name=""/>
        <dsp:cNvSpPr/>
      </dsp:nvSpPr>
      <dsp:spPr>
        <a:xfrm>
          <a:off x="5422106" y="2340578"/>
          <a:ext cx="3286125" cy="197167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25% experienced depression</a:t>
          </a:r>
        </a:p>
        <a:p>
          <a:pPr marL="0" lvl="0" indent="0" algn="ctr" defTabSz="1066800">
            <a:lnSpc>
              <a:spcPct val="90000"/>
            </a:lnSpc>
            <a:spcBef>
              <a:spcPct val="0"/>
            </a:spcBef>
            <a:spcAft>
              <a:spcPct val="35000"/>
            </a:spcAft>
            <a:buNone/>
          </a:pPr>
          <a:r>
            <a:rPr lang="en-US" sz="2400" kern="1200" dirty="0"/>
            <a:t>20% experienced anxiety </a:t>
          </a:r>
          <a:r>
            <a:rPr lang="en-US" sz="1200" kern="1200" dirty="0"/>
            <a:t>(Racine et al., 2021)</a:t>
          </a:r>
        </a:p>
      </dsp:txBody>
      <dsp:txXfrm>
        <a:off x="5422106" y="2340578"/>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9317E-CDC5-42FE-989B-CF949B0FF2E2}">
      <dsp:nvSpPr>
        <dsp:cNvPr id="0" name=""/>
        <dsp:cNvSpPr/>
      </dsp:nvSpPr>
      <dsp:spPr>
        <a:xfrm>
          <a:off x="0" y="2626263"/>
          <a:ext cx="10515600" cy="172311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Teachers’ negative affect correlated with </a:t>
          </a:r>
        </a:p>
      </dsp:txBody>
      <dsp:txXfrm>
        <a:off x="0" y="2626263"/>
        <a:ext cx="10515600" cy="930480"/>
      </dsp:txXfrm>
    </dsp:sp>
    <dsp:sp modelId="{88E60D8D-EC38-4523-8BE6-CA519E3A6E2B}">
      <dsp:nvSpPr>
        <dsp:cNvPr id="0" name=""/>
        <dsp:cNvSpPr/>
      </dsp:nvSpPr>
      <dsp:spPr>
        <a:xfrm>
          <a:off x="0" y="3522281"/>
          <a:ext cx="5257799" cy="79263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Low student achievement (Prewett &amp; Whitney, 2021)</a:t>
          </a:r>
        </a:p>
      </dsp:txBody>
      <dsp:txXfrm>
        <a:off x="0" y="3522281"/>
        <a:ext cx="5257799" cy="792631"/>
      </dsp:txXfrm>
    </dsp:sp>
    <dsp:sp modelId="{050E34D2-29B1-4F8F-95D0-B91D216BD8F2}">
      <dsp:nvSpPr>
        <dsp:cNvPr id="0" name=""/>
        <dsp:cNvSpPr/>
      </dsp:nvSpPr>
      <dsp:spPr>
        <a:xfrm>
          <a:off x="5257800" y="3522281"/>
          <a:ext cx="5257799" cy="792631"/>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Poor vocabulary development and school adjustment, higher levels of externalizing problems (Koenen et al., 2017)</a:t>
          </a:r>
        </a:p>
      </dsp:txBody>
      <dsp:txXfrm>
        <a:off x="5257800" y="3522281"/>
        <a:ext cx="5257799" cy="792631"/>
      </dsp:txXfrm>
    </dsp:sp>
    <dsp:sp modelId="{91C1B1AF-3905-47F5-93A0-1086BB59C822}">
      <dsp:nvSpPr>
        <dsp:cNvPr id="0" name=""/>
        <dsp:cNvSpPr/>
      </dsp:nvSpPr>
      <dsp:spPr>
        <a:xfrm rot="10800000">
          <a:off x="0" y="1962"/>
          <a:ext cx="10515600" cy="2650147"/>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Teacher’s life satisfaction linked to students’ subjective physical/mental health (Maricuțoiu et al., 2022)</a:t>
          </a:r>
        </a:p>
      </dsp:txBody>
      <dsp:txXfrm rot="10800000">
        <a:off x="0" y="1962"/>
        <a:ext cx="10515600" cy="17219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1A960-D582-4FB4-AD40-7315EBD375C3}">
      <dsp:nvSpPr>
        <dsp:cNvPr id="0" name=""/>
        <dsp:cNvSpPr/>
      </dsp:nvSpPr>
      <dsp:spPr>
        <a:xfrm>
          <a:off x="0" y="6826"/>
          <a:ext cx="40894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t>Gratitude Journal</a:t>
          </a:r>
          <a:endParaRPr lang="en-US" sz="3300" kern="1200" dirty="0"/>
        </a:p>
      </dsp:txBody>
      <dsp:txXfrm>
        <a:off x="38638" y="45464"/>
        <a:ext cx="4012124" cy="714229"/>
      </dsp:txXfrm>
    </dsp:sp>
    <dsp:sp modelId="{B2520BB3-3E70-4FC5-BE98-AFC1F52472DE}">
      <dsp:nvSpPr>
        <dsp:cNvPr id="0" name=""/>
        <dsp:cNvSpPr/>
      </dsp:nvSpPr>
      <dsp:spPr>
        <a:xfrm>
          <a:off x="0" y="893371"/>
          <a:ext cx="40894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t>Reflection Time</a:t>
          </a:r>
          <a:endParaRPr lang="en-US" sz="3300" kern="1200" dirty="0"/>
        </a:p>
      </dsp:txBody>
      <dsp:txXfrm>
        <a:off x="38638" y="932009"/>
        <a:ext cx="4012124" cy="714229"/>
      </dsp:txXfrm>
    </dsp:sp>
    <dsp:sp modelId="{6ADF80E6-8979-4410-8D60-C41C95679DE0}">
      <dsp:nvSpPr>
        <dsp:cNvPr id="0" name=""/>
        <dsp:cNvSpPr/>
      </dsp:nvSpPr>
      <dsp:spPr>
        <a:xfrm>
          <a:off x="0" y="1779916"/>
          <a:ext cx="40894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t>Exercise</a:t>
          </a:r>
          <a:endParaRPr lang="en-US" sz="3300" kern="1200" dirty="0"/>
        </a:p>
      </dsp:txBody>
      <dsp:txXfrm>
        <a:off x="38638" y="1818554"/>
        <a:ext cx="4012124" cy="714229"/>
      </dsp:txXfrm>
    </dsp:sp>
    <dsp:sp modelId="{E2761682-4883-44E1-906D-ADDE86181B9C}">
      <dsp:nvSpPr>
        <dsp:cNvPr id="0" name=""/>
        <dsp:cNvSpPr/>
      </dsp:nvSpPr>
      <dsp:spPr>
        <a:xfrm>
          <a:off x="0" y="2666461"/>
          <a:ext cx="40894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t>Proper Diet</a:t>
          </a:r>
          <a:endParaRPr lang="en-US" sz="3300" kern="1200" dirty="0"/>
        </a:p>
      </dsp:txBody>
      <dsp:txXfrm>
        <a:off x="38638" y="2705099"/>
        <a:ext cx="4012124" cy="714229"/>
      </dsp:txXfrm>
    </dsp:sp>
    <dsp:sp modelId="{E6F7F628-FD6E-42C7-B118-C19B3B58DA2A}">
      <dsp:nvSpPr>
        <dsp:cNvPr id="0" name=""/>
        <dsp:cNvSpPr/>
      </dsp:nvSpPr>
      <dsp:spPr>
        <a:xfrm>
          <a:off x="0" y="3553006"/>
          <a:ext cx="4089400" cy="7915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dirty="0"/>
            <a:t>Family Time</a:t>
          </a:r>
          <a:endParaRPr lang="en-US" sz="3300" kern="1200" dirty="0"/>
        </a:p>
      </dsp:txBody>
      <dsp:txXfrm>
        <a:off x="38638" y="3591644"/>
        <a:ext cx="4012124" cy="7142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1A960-D582-4FB4-AD40-7315EBD375C3}">
      <dsp:nvSpPr>
        <dsp:cNvPr id="0" name=""/>
        <dsp:cNvSpPr/>
      </dsp:nvSpPr>
      <dsp:spPr>
        <a:xfrm>
          <a:off x="0" y="444502"/>
          <a:ext cx="4927591" cy="7768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School Confidant</a:t>
          </a:r>
          <a:endParaRPr lang="en-US" sz="3100" kern="1200" dirty="0"/>
        </a:p>
      </dsp:txBody>
      <dsp:txXfrm>
        <a:off x="37924" y="482426"/>
        <a:ext cx="4851743" cy="701019"/>
      </dsp:txXfrm>
    </dsp:sp>
    <dsp:sp modelId="{B2520BB3-3E70-4FC5-BE98-AFC1F52472DE}">
      <dsp:nvSpPr>
        <dsp:cNvPr id="0" name=""/>
        <dsp:cNvSpPr/>
      </dsp:nvSpPr>
      <dsp:spPr>
        <a:xfrm>
          <a:off x="0" y="1289590"/>
          <a:ext cx="4927591" cy="7668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Pet Therapy</a:t>
          </a:r>
          <a:endParaRPr lang="en-US" sz="3100" kern="1200" dirty="0"/>
        </a:p>
      </dsp:txBody>
      <dsp:txXfrm>
        <a:off x="37434" y="1327024"/>
        <a:ext cx="4852723" cy="691969"/>
      </dsp:txXfrm>
    </dsp:sp>
    <dsp:sp modelId="{6ADF80E6-8979-4410-8D60-C41C95679DE0}">
      <dsp:nvSpPr>
        <dsp:cNvPr id="0" name=""/>
        <dsp:cNvSpPr/>
      </dsp:nvSpPr>
      <dsp:spPr>
        <a:xfrm>
          <a:off x="0" y="2187399"/>
          <a:ext cx="4927591" cy="8285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Stress Management Plan</a:t>
          </a:r>
          <a:endParaRPr lang="en-US" sz="3100" kern="1200" dirty="0"/>
        </a:p>
      </dsp:txBody>
      <dsp:txXfrm>
        <a:off x="40445" y="2227844"/>
        <a:ext cx="4846701" cy="747623"/>
      </dsp:txXfrm>
    </dsp:sp>
    <dsp:sp modelId="{E2761682-4883-44E1-906D-ADDE86181B9C}">
      <dsp:nvSpPr>
        <dsp:cNvPr id="0" name=""/>
        <dsp:cNvSpPr/>
      </dsp:nvSpPr>
      <dsp:spPr>
        <a:xfrm>
          <a:off x="0" y="3143293"/>
          <a:ext cx="4927591" cy="743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Instructional Improvement</a:t>
          </a:r>
          <a:endParaRPr lang="en-US" sz="3100" kern="1200" dirty="0"/>
        </a:p>
      </dsp:txBody>
      <dsp:txXfrm>
        <a:off x="36296" y="3179589"/>
        <a:ext cx="4854999" cy="670943"/>
      </dsp:txXfrm>
    </dsp:sp>
    <dsp:sp modelId="{E6F7F628-FD6E-42C7-B118-C19B3B58DA2A}">
      <dsp:nvSpPr>
        <dsp:cNvPr id="0" name=""/>
        <dsp:cNvSpPr/>
      </dsp:nvSpPr>
      <dsp:spPr>
        <a:xfrm>
          <a:off x="0" y="4001508"/>
          <a:ext cx="4927591" cy="7943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Celebrate Accomplishments</a:t>
          </a:r>
          <a:endParaRPr lang="en-US" sz="3100" kern="1200" dirty="0"/>
        </a:p>
      </dsp:txBody>
      <dsp:txXfrm>
        <a:off x="38776" y="4040284"/>
        <a:ext cx="4850039" cy="7167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9B968-2769-4C4E-A4C3-01809C493A8D}">
      <dsp:nvSpPr>
        <dsp:cNvPr id="0" name=""/>
        <dsp:cNvSpPr/>
      </dsp:nvSpPr>
      <dsp:spPr>
        <a:xfrm>
          <a:off x="1020487" y="393490"/>
          <a:ext cx="1098562" cy="109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467C1A-1220-4D20-BF1C-4EF9718B3020}">
      <dsp:nvSpPr>
        <dsp:cNvPr id="0" name=""/>
        <dsp:cNvSpPr/>
      </dsp:nvSpPr>
      <dsp:spPr>
        <a:xfrm>
          <a:off x="393" y="1645320"/>
          <a:ext cx="3138750" cy="1488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kern="1200" dirty="0"/>
            <a:t>Review the matrix and write one area of strength and one area for improvement</a:t>
          </a:r>
        </a:p>
      </dsp:txBody>
      <dsp:txXfrm>
        <a:off x="393" y="1645320"/>
        <a:ext cx="3138750" cy="1488375"/>
      </dsp:txXfrm>
    </dsp:sp>
    <dsp:sp modelId="{65859004-2A0D-4878-B9D6-DF701FC9E47A}">
      <dsp:nvSpPr>
        <dsp:cNvPr id="0" name=""/>
        <dsp:cNvSpPr/>
      </dsp:nvSpPr>
      <dsp:spPr>
        <a:xfrm>
          <a:off x="393" y="3204982"/>
          <a:ext cx="3138750" cy="752865"/>
        </a:xfrm>
        <a:prstGeom prst="rect">
          <a:avLst/>
        </a:prstGeom>
        <a:noFill/>
        <a:ln>
          <a:noFill/>
        </a:ln>
        <a:effectLst/>
      </dsp:spPr>
      <dsp:style>
        <a:lnRef idx="0">
          <a:scrgbClr r="0" g="0" b="0"/>
        </a:lnRef>
        <a:fillRef idx="0">
          <a:scrgbClr r="0" g="0" b="0"/>
        </a:fillRef>
        <a:effectRef idx="0">
          <a:scrgbClr r="0" g="0" b="0"/>
        </a:effectRef>
        <a:fontRef idx="minor"/>
      </dsp:style>
    </dsp:sp>
    <dsp:sp modelId="{7A8E2A41-9E4D-44EC-9B07-D1B2B6A20F91}">
      <dsp:nvSpPr>
        <dsp:cNvPr id="0" name=""/>
        <dsp:cNvSpPr/>
      </dsp:nvSpPr>
      <dsp:spPr>
        <a:xfrm>
          <a:off x="4708518" y="393490"/>
          <a:ext cx="1098562" cy="109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DD1D0B-AC79-4993-88B8-1C15212CD7E7}">
      <dsp:nvSpPr>
        <dsp:cNvPr id="0" name=""/>
        <dsp:cNvSpPr/>
      </dsp:nvSpPr>
      <dsp:spPr>
        <a:xfrm>
          <a:off x="3688425" y="1645320"/>
          <a:ext cx="3138750" cy="1488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kern="1200" dirty="0"/>
            <a:t>Write the next actionable step</a:t>
          </a:r>
        </a:p>
      </dsp:txBody>
      <dsp:txXfrm>
        <a:off x="3688425" y="1645320"/>
        <a:ext cx="3138750" cy="1488375"/>
      </dsp:txXfrm>
    </dsp:sp>
    <dsp:sp modelId="{E6627DB9-0766-461B-B776-2E0942F9B7CD}">
      <dsp:nvSpPr>
        <dsp:cNvPr id="0" name=""/>
        <dsp:cNvSpPr/>
      </dsp:nvSpPr>
      <dsp:spPr>
        <a:xfrm>
          <a:off x="3688425" y="3204982"/>
          <a:ext cx="3138750" cy="752865"/>
        </a:xfrm>
        <a:prstGeom prst="rect">
          <a:avLst/>
        </a:prstGeom>
        <a:noFill/>
        <a:ln>
          <a:noFill/>
        </a:ln>
        <a:effectLst/>
      </dsp:spPr>
      <dsp:style>
        <a:lnRef idx="0">
          <a:scrgbClr r="0" g="0" b="0"/>
        </a:lnRef>
        <a:fillRef idx="0">
          <a:scrgbClr r="0" g="0" b="0"/>
        </a:fillRef>
        <a:effectRef idx="0">
          <a:scrgbClr r="0" g="0" b="0"/>
        </a:effectRef>
        <a:fontRef idx="minor"/>
      </dsp:style>
    </dsp:sp>
    <dsp:sp modelId="{C830287B-6902-4877-8505-8A5B34109F7D}">
      <dsp:nvSpPr>
        <dsp:cNvPr id="0" name=""/>
        <dsp:cNvSpPr/>
      </dsp:nvSpPr>
      <dsp:spPr>
        <a:xfrm>
          <a:off x="8396550" y="393490"/>
          <a:ext cx="1098562" cy="1098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672910-F9F3-4781-BF4E-22847BDE021B}">
      <dsp:nvSpPr>
        <dsp:cNvPr id="0" name=""/>
        <dsp:cNvSpPr/>
      </dsp:nvSpPr>
      <dsp:spPr>
        <a:xfrm>
          <a:off x="7376456" y="1645320"/>
          <a:ext cx="3138750" cy="1488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b="1"/>
          </a:pPr>
          <a:r>
            <a:rPr lang="en-US" sz="2400" kern="1200" dirty="0"/>
            <a:t>Text your next step to someone who can help with accountability</a:t>
          </a:r>
        </a:p>
      </dsp:txBody>
      <dsp:txXfrm>
        <a:off x="7376456" y="1645320"/>
        <a:ext cx="3138750" cy="1488375"/>
      </dsp:txXfrm>
    </dsp:sp>
    <dsp:sp modelId="{F2F4164A-4576-4A1C-AD29-8071393DDFDE}">
      <dsp:nvSpPr>
        <dsp:cNvPr id="0" name=""/>
        <dsp:cNvSpPr/>
      </dsp:nvSpPr>
      <dsp:spPr>
        <a:xfrm>
          <a:off x="7376456" y="3204982"/>
          <a:ext cx="3138750" cy="752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endParaRPr lang="en-US" sz="1800" kern="1200" dirty="0"/>
        </a:p>
      </dsp:txBody>
      <dsp:txXfrm>
        <a:off x="7376456" y="3204982"/>
        <a:ext cx="3138750" cy="75286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C0CE00-474B-3F4D-BA7A-93BE2B19E85D}" type="datetimeFigureOut">
              <a:rPr lang="en-US" smtClean="0"/>
              <a:t>2/22/2023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73D992-679B-064D-9AE1-E22D563419CE}" type="slidenum">
              <a:rPr lang="en-US" smtClean="0"/>
              <a:t>‹#›</a:t>
            </a:fld>
            <a:endParaRPr lang="en-US" dirty="0"/>
          </a:p>
        </p:txBody>
      </p:sp>
    </p:spTree>
    <p:extLst>
      <p:ext uri="{BB962C8B-B14F-4D97-AF65-F5344CB8AC3E}">
        <p14:creationId xmlns:p14="http://schemas.microsoft.com/office/powerpoint/2010/main" val="3596732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CA86A979-3BAF-484B-8272-F5F945FBAF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3099D36-D0B0-0E4B-A30A-B218E1A92326}" type="slidenum">
              <a:rPr lang="en-US" altLang="en-US" sz="1200">
                <a:latin typeface="Calibri" panose="020F0502020204030204" pitchFamily="34" charset="0"/>
              </a:rPr>
              <a:pPr/>
              <a:t>3</a:t>
            </a:fld>
            <a:endParaRPr lang="en-US" altLang="en-US" sz="1200" dirty="0">
              <a:latin typeface="Calibri" panose="020F0502020204030204" pitchFamily="34" charset="0"/>
            </a:endParaRPr>
          </a:p>
        </p:txBody>
      </p:sp>
      <p:sp>
        <p:nvSpPr>
          <p:cNvPr id="35842" name="Rectangle 7">
            <a:extLst>
              <a:ext uri="{FF2B5EF4-FFF2-40B4-BE49-F238E27FC236}">
                <a16:creationId xmlns:a16="http://schemas.microsoft.com/office/drawing/2014/main" id="{DE760A81-3C73-8443-962E-CFEA55607F2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1C7C3747-9F8B-2C46-A6B5-CE851A806044}" type="slidenum">
              <a:rPr lang="en-US" altLang="en-US" sz="1200">
                <a:latin typeface="Calibri" panose="020F0502020204030204" pitchFamily="34" charset="0"/>
              </a:rPr>
              <a:pPr algn="r" eaLnBrk="1" hangingPunct="1"/>
              <a:t>3</a:t>
            </a:fld>
            <a:endParaRPr lang="en-US" altLang="en-US" sz="1200" dirty="0">
              <a:latin typeface="Calibri" panose="020F0502020204030204" pitchFamily="34" charset="0"/>
            </a:endParaRPr>
          </a:p>
        </p:txBody>
      </p:sp>
      <p:sp>
        <p:nvSpPr>
          <p:cNvPr id="35843" name="Rectangle 7">
            <a:extLst>
              <a:ext uri="{FF2B5EF4-FFF2-40B4-BE49-F238E27FC236}">
                <a16:creationId xmlns:a16="http://schemas.microsoft.com/office/drawing/2014/main" id="{31069CC2-A3F9-F04F-B33B-548B1F0B8F7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1B6C7FA0-B39D-A649-8A6D-9876C4BE898D}" type="slidenum">
              <a:rPr lang="en-US" altLang="en-US" sz="1200">
                <a:latin typeface="Calibri" panose="020F0502020204030204" pitchFamily="34" charset="0"/>
              </a:rPr>
              <a:pPr algn="r" eaLnBrk="1" hangingPunct="1"/>
              <a:t>3</a:t>
            </a:fld>
            <a:endParaRPr lang="en-US" altLang="en-US" sz="1200" dirty="0">
              <a:latin typeface="Calibri" panose="020F0502020204030204" pitchFamily="34" charset="0"/>
            </a:endParaRPr>
          </a:p>
        </p:txBody>
      </p:sp>
      <p:sp>
        <p:nvSpPr>
          <p:cNvPr id="35844" name="Rectangle 2">
            <a:extLst>
              <a:ext uri="{FF2B5EF4-FFF2-40B4-BE49-F238E27FC236}">
                <a16:creationId xmlns:a16="http://schemas.microsoft.com/office/drawing/2014/main" id="{B9DA711F-4C95-1C45-A622-0C521D0EE53E}"/>
              </a:ext>
            </a:extLst>
          </p:cNvPr>
          <p:cNvSpPr>
            <a:spLocks noGrp="1" noRot="1" noChangeAspect="1" noChangeArrowheads="1" noTextEdit="1"/>
          </p:cNvSpPr>
          <p:nvPr>
            <p:ph type="sldImg"/>
          </p:nvPr>
        </p:nvSpPr>
        <p:spPr>
          <a:xfrm>
            <a:off x="379413" y="684213"/>
            <a:ext cx="6100762" cy="3432175"/>
          </a:xfrm>
          <a:ln/>
        </p:spPr>
      </p:sp>
      <p:sp>
        <p:nvSpPr>
          <p:cNvPr id="35845" name="Rectangle 3">
            <a:extLst>
              <a:ext uri="{FF2B5EF4-FFF2-40B4-BE49-F238E27FC236}">
                <a16:creationId xmlns:a16="http://schemas.microsoft.com/office/drawing/2014/main" id="{041D9ABD-698F-C64E-B218-66557B568597}"/>
              </a:ext>
            </a:extLst>
          </p:cNvPr>
          <p:cNvSpPr>
            <a:spLocks noGrp="1" noChangeArrowheads="1"/>
          </p:cNvSpPr>
          <p:nvPr>
            <p:ph type="body" idx="1"/>
          </p:nvPr>
        </p:nvSpPr>
        <p:spPr>
          <a:xfrm>
            <a:off x="685800" y="4343400"/>
            <a:ext cx="54864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442735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D992-679B-064D-9AE1-E22D563419CE}" type="slidenum">
              <a:rPr lang="en-US" smtClean="0"/>
              <a:t>5</a:t>
            </a:fld>
            <a:endParaRPr lang="en-US" dirty="0"/>
          </a:p>
        </p:txBody>
      </p:sp>
    </p:spTree>
    <p:extLst>
      <p:ext uri="{BB962C8B-B14F-4D97-AF65-F5344CB8AC3E}">
        <p14:creationId xmlns:p14="http://schemas.microsoft.com/office/powerpoint/2010/main" val="2255000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4DE24333-7657-D845-B2C4-242A5CD71F82}"/>
              </a:ext>
            </a:extLst>
          </p:cNvPr>
          <p:cNvSpPr>
            <a:spLocks noGrp="1" noRot="1" noChangeAspect="1" noTextEdit="1"/>
          </p:cNvSpPr>
          <p:nvPr>
            <p:ph type="sldImg"/>
          </p:nvPr>
        </p:nvSpPr>
        <p:spPr>
          <a:xfrm>
            <a:off x="685800" y="1143000"/>
            <a:ext cx="5486400" cy="3086100"/>
          </a:xfrm>
          <a:ln/>
        </p:spPr>
      </p:sp>
      <p:sp>
        <p:nvSpPr>
          <p:cNvPr id="32770" name="Notes Placeholder 2">
            <a:extLst>
              <a:ext uri="{FF2B5EF4-FFF2-40B4-BE49-F238E27FC236}">
                <a16:creationId xmlns:a16="http://schemas.microsoft.com/office/drawing/2014/main" id="{AA51574F-585A-0041-982D-931DF4CFB5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B27AF30C-E738-AB40-9ED1-53A2E6EC97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D7DEDC0-0154-6E45-9F1E-CAE545EF63AD}" type="slidenum">
              <a:rPr lang="en-US" altLang="en-US" sz="1200"/>
              <a:pPr/>
              <a:t>6</a:t>
            </a:fld>
            <a:endParaRPr lang="en-US" altLang="en-US" sz="1200" dirty="0"/>
          </a:p>
        </p:txBody>
      </p:sp>
    </p:spTree>
    <p:extLst>
      <p:ext uri="{BB962C8B-B14F-4D97-AF65-F5344CB8AC3E}">
        <p14:creationId xmlns:p14="http://schemas.microsoft.com/office/powerpoint/2010/main" val="2913404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73D992-679B-064D-9AE1-E22D563419CE}" type="slidenum">
              <a:rPr lang="en-US" smtClean="0"/>
              <a:t>8</a:t>
            </a:fld>
            <a:endParaRPr lang="en-US" dirty="0"/>
          </a:p>
        </p:txBody>
      </p:sp>
    </p:spTree>
    <p:extLst>
      <p:ext uri="{BB962C8B-B14F-4D97-AF65-F5344CB8AC3E}">
        <p14:creationId xmlns:p14="http://schemas.microsoft.com/office/powerpoint/2010/main" val="4071807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Students are struggling to connect with their schools and are dealing with emotional due to stress related to their personal experiences, and are having even more difficulty learning than before the pandemic – reconnecting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Staff feel overwhelmed personally and professionally there are efficient ways to help teachers address the needs of their students, and for them to take better care of themselves in the process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My own experiences – teaching with my boys – hair pre and post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Anxiety and depression symptoms doubled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73D992-679B-064D-9AE1-E22D563419CE}" type="slidenum">
              <a:rPr lang="en-US" smtClean="0"/>
              <a:t>10</a:t>
            </a:fld>
            <a:endParaRPr lang="en-US" dirty="0"/>
          </a:p>
        </p:txBody>
      </p:sp>
    </p:spTree>
    <p:extLst>
      <p:ext uri="{BB962C8B-B14F-4D97-AF65-F5344CB8AC3E}">
        <p14:creationId xmlns:p14="http://schemas.microsoft.com/office/powerpoint/2010/main" val="2956874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Tell</a:t>
            </a:r>
          </a:p>
        </p:txBody>
      </p:sp>
      <p:sp>
        <p:nvSpPr>
          <p:cNvPr id="4" name="Slide Number Placeholder 3"/>
          <p:cNvSpPr>
            <a:spLocks noGrp="1"/>
          </p:cNvSpPr>
          <p:nvPr>
            <p:ph type="sldNum" sz="quarter" idx="5"/>
          </p:nvPr>
        </p:nvSpPr>
        <p:spPr/>
        <p:txBody>
          <a:bodyPr/>
          <a:lstStyle/>
          <a:p>
            <a:fld id="{E573D992-679B-064D-9AE1-E22D563419CE}" type="slidenum">
              <a:rPr lang="en-US" smtClean="0"/>
              <a:t>13</a:t>
            </a:fld>
            <a:endParaRPr lang="en-US" dirty="0"/>
          </a:p>
        </p:txBody>
      </p:sp>
    </p:spTree>
    <p:extLst>
      <p:ext uri="{BB962C8B-B14F-4D97-AF65-F5344CB8AC3E}">
        <p14:creationId xmlns:p14="http://schemas.microsoft.com/office/powerpoint/2010/main" val="4273096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rPr>
              <a:t>Teachers are just interested in your learning . . . if you’re just sitting</a:t>
            </a:r>
            <a:br>
              <a:rPr lang="en-US" dirty="0"/>
            </a:br>
            <a:r>
              <a:rPr lang="en-US" dirty="0">
                <a:effectLst/>
                <a:latin typeface="Times New Roman" panose="02020603050405020304" pitchFamily="18" charset="0"/>
              </a:rPr>
              <a:t>there not doing nothing. Some teachers will just call to you and tell you,</a:t>
            </a:r>
            <a:br>
              <a:rPr lang="en-US" dirty="0"/>
            </a:br>
            <a:r>
              <a:rPr lang="en-US" dirty="0">
                <a:effectLst/>
                <a:latin typeface="Times New Roman" panose="02020603050405020304" pitchFamily="18" charset="0"/>
              </a:rPr>
              <a:t>“Hey, do your work.” But they’ll never ask you, “Oh, what’s wrong?</a:t>
            </a:r>
            <a:br>
              <a:rPr lang="en-US" dirty="0"/>
            </a:br>
            <a:r>
              <a:rPr lang="en-US" dirty="0">
                <a:effectLst/>
                <a:latin typeface="Times New Roman" panose="02020603050405020304" pitchFamily="18" charset="0"/>
              </a:rPr>
              <a:t>Are you feeling all right? Do you need something?” </a:t>
            </a:r>
          </a:p>
          <a:p>
            <a:endParaRPr lang="en-US" dirty="0">
              <a:effectLst/>
              <a:latin typeface="Times New Roman" panose="02020603050405020304" pitchFamily="18" charset="0"/>
            </a:endParaRPr>
          </a:p>
          <a:p>
            <a:r>
              <a:rPr lang="en-US" dirty="0">
                <a:effectLst/>
                <a:latin typeface="Times New Roman" panose="02020603050405020304" pitchFamily="18" charset="0"/>
              </a:rPr>
              <a:t>it’s hard to notice from someone like me</a:t>
            </a:r>
            <a:br>
              <a:rPr lang="en-US" dirty="0"/>
            </a:br>
            <a:r>
              <a:rPr lang="en-US" dirty="0">
                <a:effectLst/>
                <a:latin typeface="Times New Roman" panose="02020603050405020304" pitchFamily="18" charset="0"/>
              </a:rPr>
              <a:t>because I don’t really like to talk about it . . . She didn’t know what</a:t>
            </a:r>
            <a:br>
              <a:rPr lang="en-US" dirty="0"/>
            </a:br>
            <a:r>
              <a:rPr lang="en-US" dirty="0">
                <a:effectLst/>
                <a:latin typeface="Times New Roman" panose="02020603050405020304" pitchFamily="18" charset="0"/>
              </a:rPr>
              <a:t>was going on . . . She thought I was just a good student in school and</a:t>
            </a:r>
            <a:br>
              <a:rPr lang="en-US" dirty="0"/>
            </a:br>
            <a:r>
              <a:rPr lang="en-US" dirty="0">
                <a:effectLst/>
                <a:latin typeface="Times New Roman" panose="02020603050405020304" pitchFamily="18" charset="0"/>
              </a:rPr>
              <a:t>not worrying about anything at home and stuff. When I told her my</a:t>
            </a:r>
            <a:br>
              <a:rPr lang="en-US" dirty="0"/>
            </a:br>
            <a:r>
              <a:rPr lang="en-US" dirty="0">
                <a:effectLst/>
                <a:latin typeface="Times New Roman" panose="02020603050405020304" pitchFamily="18" charset="0"/>
              </a:rPr>
              <a:t>problems, I felt like she knew me, because she told me . . . “It’s going</a:t>
            </a:r>
            <a:br>
              <a:rPr lang="en-US" dirty="0"/>
            </a:br>
            <a:r>
              <a:rPr lang="en-US" dirty="0">
                <a:effectLst/>
                <a:latin typeface="Times New Roman" panose="02020603050405020304" pitchFamily="18" charset="0"/>
              </a:rPr>
              <a:t>to be okay.” </a:t>
            </a:r>
            <a:endParaRPr lang="en-US" dirty="0"/>
          </a:p>
        </p:txBody>
      </p:sp>
      <p:sp>
        <p:nvSpPr>
          <p:cNvPr id="4" name="Slide Number Placeholder 3"/>
          <p:cNvSpPr>
            <a:spLocks noGrp="1"/>
          </p:cNvSpPr>
          <p:nvPr>
            <p:ph type="sldNum" sz="quarter" idx="5"/>
          </p:nvPr>
        </p:nvSpPr>
        <p:spPr/>
        <p:txBody>
          <a:bodyPr/>
          <a:lstStyle/>
          <a:p>
            <a:fld id="{E573D992-679B-064D-9AE1-E22D563419CE}" type="slidenum">
              <a:rPr lang="en-US" smtClean="0"/>
              <a:t>15</a:t>
            </a:fld>
            <a:endParaRPr lang="en-US" dirty="0"/>
          </a:p>
        </p:txBody>
      </p:sp>
    </p:spTree>
    <p:extLst>
      <p:ext uri="{BB962C8B-B14F-4D97-AF65-F5344CB8AC3E}">
        <p14:creationId xmlns:p14="http://schemas.microsoft.com/office/powerpoint/2010/main" val="4214053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29BC57AD-6C0A-0645-8EAB-547B51283A22}"/>
              </a:ext>
            </a:extLst>
          </p:cNvPr>
          <p:cNvSpPr>
            <a:spLocks noGrp="1" noRot="1" noChangeAspect="1" noTextEdit="1"/>
          </p:cNvSpPr>
          <p:nvPr>
            <p:ph type="sldImg"/>
          </p:nvPr>
        </p:nvSpPr>
        <p:spPr>
          <a:xfrm>
            <a:off x="685800" y="1143000"/>
            <a:ext cx="5486400" cy="3086100"/>
          </a:xfrm>
          <a:ln/>
        </p:spPr>
      </p:sp>
      <p:sp>
        <p:nvSpPr>
          <p:cNvPr id="56322" name="Notes Placeholder 2">
            <a:extLst>
              <a:ext uri="{FF2B5EF4-FFF2-40B4-BE49-F238E27FC236}">
                <a16:creationId xmlns:a16="http://schemas.microsoft.com/office/drawing/2014/main" id="{F7F0B6A3-3897-074C-8857-806AFD9E1E0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Play video on missions that don</a:t>
            </a:r>
            <a:r>
              <a:rPr lang="fr-FR" altLang="en-US" dirty="0">
                <a:ea typeface="ＭＳ Ｐゴシック" panose="020B0600070205080204" pitchFamily="34" charset="-128"/>
              </a:rPr>
              <a:t>’</a:t>
            </a:r>
            <a:r>
              <a:rPr lang="en-US" altLang="ja-JP" dirty="0">
                <a:ea typeface="ＭＳ Ｐゴシック" panose="020B0600070205080204" pitchFamily="34" charset="-128"/>
              </a:rPr>
              <a:t>t suck</a:t>
            </a:r>
            <a:endParaRPr lang="en-US" altLang="en-US" dirty="0">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F08A4548-C9F6-C742-8F39-4C0CED5006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FBA8132-51B7-0C49-9375-D72F3146670F}" type="slidenum">
              <a:rPr lang="en-US" altLang="en-US" sz="1200"/>
              <a:pPr/>
              <a:t>30</a:t>
            </a:fld>
            <a:endParaRPr lang="en-US" altLang="en-US" sz="1200" dirty="0"/>
          </a:p>
        </p:txBody>
      </p:sp>
    </p:spTree>
    <p:extLst>
      <p:ext uri="{BB962C8B-B14F-4D97-AF65-F5344CB8AC3E}">
        <p14:creationId xmlns:p14="http://schemas.microsoft.com/office/powerpoint/2010/main" val="1008526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4240697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435003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685927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1"/>
          </p:nvPr>
        </p:nvSpPr>
        <p:spPr>
          <a:xfrm>
            <a:off x="203200" y="914400"/>
            <a:ext cx="11785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0" hasCustomPrompt="1"/>
          </p:nvPr>
        </p:nvSpPr>
        <p:spPr>
          <a:xfrm>
            <a:off x="203200" y="5486400"/>
            <a:ext cx="11785600" cy="228600"/>
          </a:xfrm>
        </p:spPr>
        <p:txBody>
          <a:bodyPr anchor="ctr"/>
          <a:lstStyle>
            <a:lvl1pPr marL="0" indent="0">
              <a:buNone/>
              <a:defRPr sz="1800" b="0"/>
            </a:lvl1pPr>
            <a:lvl2pPr marL="365760" indent="0">
              <a:buNone/>
              <a:defRPr/>
            </a:lvl2pPr>
            <a:lvl3pPr marL="685800" indent="0">
              <a:buNone/>
              <a:defRPr/>
            </a:lvl3pPr>
            <a:lvl4pPr marL="896112" indent="0">
              <a:buNone/>
              <a:defRPr/>
            </a:lvl4pPr>
            <a:lvl5pPr marL="1097280" indent="0">
              <a:buNone/>
              <a:defRPr/>
            </a:lvl5pPr>
          </a:lstStyle>
          <a:p>
            <a:pPr lvl="0"/>
            <a:r>
              <a:rPr lang="en-US" dirty="0"/>
              <a:t>Enter Source</a:t>
            </a:r>
          </a:p>
        </p:txBody>
      </p:sp>
    </p:spTree>
    <p:extLst>
      <p:ext uri="{BB962C8B-B14F-4D97-AF65-F5344CB8AC3E}">
        <p14:creationId xmlns:p14="http://schemas.microsoft.com/office/powerpoint/2010/main" val="3880892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1"/>
          </p:nvPr>
        </p:nvSpPr>
        <p:spPr>
          <a:xfrm>
            <a:off x="203200" y="914400"/>
            <a:ext cx="11785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0" hasCustomPrompt="1"/>
          </p:nvPr>
        </p:nvSpPr>
        <p:spPr>
          <a:xfrm>
            <a:off x="203200" y="5486400"/>
            <a:ext cx="11785600" cy="228600"/>
          </a:xfrm>
        </p:spPr>
        <p:txBody>
          <a:bodyPr anchor="ctr"/>
          <a:lstStyle>
            <a:lvl1pPr marL="0" indent="0">
              <a:buNone/>
              <a:defRPr sz="1800" b="0"/>
            </a:lvl1pPr>
            <a:lvl2pPr marL="365760" indent="0">
              <a:buNone/>
              <a:defRPr/>
            </a:lvl2pPr>
            <a:lvl3pPr marL="685800" indent="0">
              <a:buNone/>
              <a:defRPr/>
            </a:lvl3pPr>
            <a:lvl4pPr marL="896112" indent="0">
              <a:buNone/>
              <a:defRPr/>
            </a:lvl4pPr>
            <a:lvl5pPr marL="1097280" indent="0">
              <a:buNone/>
              <a:defRPr/>
            </a:lvl5pPr>
          </a:lstStyle>
          <a:p>
            <a:pPr lvl="0"/>
            <a:r>
              <a:rPr lang="en-US" dirty="0"/>
              <a:t>Enter Source</a:t>
            </a:r>
          </a:p>
        </p:txBody>
      </p:sp>
    </p:spTree>
    <p:extLst>
      <p:ext uri="{BB962C8B-B14F-4D97-AF65-F5344CB8AC3E}">
        <p14:creationId xmlns:p14="http://schemas.microsoft.com/office/powerpoint/2010/main" val="2646266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1"/>
          </p:nvPr>
        </p:nvSpPr>
        <p:spPr>
          <a:xfrm>
            <a:off x="203200" y="914400"/>
            <a:ext cx="11785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0" hasCustomPrompt="1"/>
          </p:nvPr>
        </p:nvSpPr>
        <p:spPr>
          <a:xfrm>
            <a:off x="203200" y="5486400"/>
            <a:ext cx="11785600" cy="228600"/>
          </a:xfrm>
        </p:spPr>
        <p:txBody>
          <a:bodyPr anchor="ctr"/>
          <a:lstStyle>
            <a:lvl1pPr marL="0" indent="0">
              <a:buNone/>
              <a:defRPr sz="1800" b="0"/>
            </a:lvl1pPr>
            <a:lvl2pPr marL="365760" indent="0">
              <a:buNone/>
              <a:defRPr/>
            </a:lvl2pPr>
            <a:lvl3pPr marL="685800" indent="0">
              <a:buNone/>
              <a:defRPr/>
            </a:lvl3pPr>
            <a:lvl4pPr marL="896112" indent="0">
              <a:buNone/>
              <a:defRPr/>
            </a:lvl4pPr>
            <a:lvl5pPr marL="1097280" indent="0">
              <a:buNone/>
              <a:defRPr/>
            </a:lvl5pPr>
          </a:lstStyle>
          <a:p>
            <a:pPr lvl="0"/>
            <a:r>
              <a:rPr lang="en-US" dirty="0"/>
              <a:t>Enter Source</a:t>
            </a:r>
          </a:p>
        </p:txBody>
      </p:sp>
    </p:spTree>
    <p:extLst>
      <p:ext uri="{BB962C8B-B14F-4D97-AF65-F5344CB8AC3E}">
        <p14:creationId xmlns:p14="http://schemas.microsoft.com/office/powerpoint/2010/main" val="2429941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1"/>
          </p:nvPr>
        </p:nvSpPr>
        <p:spPr>
          <a:xfrm>
            <a:off x="203200" y="914400"/>
            <a:ext cx="11785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0" hasCustomPrompt="1"/>
          </p:nvPr>
        </p:nvSpPr>
        <p:spPr>
          <a:xfrm>
            <a:off x="203200" y="5486400"/>
            <a:ext cx="11785600" cy="228600"/>
          </a:xfrm>
        </p:spPr>
        <p:txBody>
          <a:bodyPr anchor="ctr"/>
          <a:lstStyle>
            <a:lvl1pPr marL="0" indent="0">
              <a:buNone/>
              <a:defRPr sz="1800" b="0"/>
            </a:lvl1pPr>
            <a:lvl2pPr marL="365760" indent="0">
              <a:buNone/>
              <a:defRPr/>
            </a:lvl2pPr>
            <a:lvl3pPr marL="685800" indent="0">
              <a:buNone/>
              <a:defRPr/>
            </a:lvl3pPr>
            <a:lvl4pPr marL="896112" indent="0">
              <a:buNone/>
              <a:defRPr/>
            </a:lvl4pPr>
            <a:lvl5pPr marL="1097280" indent="0">
              <a:buNone/>
              <a:defRPr/>
            </a:lvl5pPr>
          </a:lstStyle>
          <a:p>
            <a:pPr lvl="0"/>
            <a:r>
              <a:rPr lang="en-US" dirty="0"/>
              <a:t>Enter Source</a:t>
            </a:r>
          </a:p>
        </p:txBody>
      </p:sp>
    </p:spTree>
    <p:extLst>
      <p:ext uri="{BB962C8B-B14F-4D97-AF65-F5344CB8AC3E}">
        <p14:creationId xmlns:p14="http://schemas.microsoft.com/office/powerpoint/2010/main" val="1680082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1"/>
          </p:nvPr>
        </p:nvSpPr>
        <p:spPr>
          <a:xfrm>
            <a:off x="203200" y="914400"/>
            <a:ext cx="11785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0" hasCustomPrompt="1"/>
          </p:nvPr>
        </p:nvSpPr>
        <p:spPr>
          <a:xfrm>
            <a:off x="203200" y="5486400"/>
            <a:ext cx="11785600" cy="228600"/>
          </a:xfrm>
        </p:spPr>
        <p:txBody>
          <a:bodyPr anchor="ctr"/>
          <a:lstStyle>
            <a:lvl1pPr marL="0" indent="0">
              <a:buNone/>
              <a:defRPr sz="1800" b="0"/>
            </a:lvl1pPr>
            <a:lvl2pPr marL="365760" indent="0">
              <a:buNone/>
              <a:defRPr/>
            </a:lvl2pPr>
            <a:lvl3pPr marL="685800" indent="0">
              <a:buNone/>
              <a:defRPr/>
            </a:lvl3pPr>
            <a:lvl4pPr marL="896112" indent="0">
              <a:buNone/>
              <a:defRPr/>
            </a:lvl4pPr>
            <a:lvl5pPr marL="1097280" indent="0">
              <a:buNone/>
              <a:defRPr/>
            </a:lvl5pPr>
          </a:lstStyle>
          <a:p>
            <a:pPr lvl="0"/>
            <a:r>
              <a:rPr lang="en-US" dirty="0"/>
              <a:t>Enter Source</a:t>
            </a:r>
          </a:p>
        </p:txBody>
      </p:sp>
    </p:spTree>
    <p:extLst>
      <p:ext uri="{BB962C8B-B14F-4D97-AF65-F5344CB8AC3E}">
        <p14:creationId xmlns:p14="http://schemas.microsoft.com/office/powerpoint/2010/main" val="240384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1"/>
          </p:nvPr>
        </p:nvSpPr>
        <p:spPr>
          <a:xfrm>
            <a:off x="203200" y="914400"/>
            <a:ext cx="117856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0" hasCustomPrompt="1"/>
          </p:nvPr>
        </p:nvSpPr>
        <p:spPr>
          <a:xfrm>
            <a:off x="203200" y="5486400"/>
            <a:ext cx="11785600" cy="228600"/>
          </a:xfrm>
        </p:spPr>
        <p:txBody>
          <a:bodyPr anchor="ctr"/>
          <a:lstStyle>
            <a:lvl1pPr marL="0" indent="0">
              <a:buNone/>
              <a:defRPr sz="1800" b="0"/>
            </a:lvl1pPr>
            <a:lvl2pPr marL="365760" indent="0">
              <a:buNone/>
              <a:defRPr/>
            </a:lvl2pPr>
            <a:lvl3pPr marL="685800" indent="0">
              <a:buNone/>
              <a:defRPr/>
            </a:lvl3pPr>
            <a:lvl4pPr marL="896112" indent="0">
              <a:buNone/>
              <a:defRPr/>
            </a:lvl4pPr>
            <a:lvl5pPr marL="1097280" indent="0">
              <a:buNone/>
              <a:defRPr/>
            </a:lvl5pPr>
          </a:lstStyle>
          <a:p>
            <a:pPr lvl="0"/>
            <a:r>
              <a:rPr lang="en-US" dirty="0"/>
              <a:t>Enter Source</a:t>
            </a:r>
          </a:p>
        </p:txBody>
      </p:sp>
    </p:spTree>
    <p:extLst>
      <p:ext uri="{BB962C8B-B14F-4D97-AF65-F5344CB8AC3E}">
        <p14:creationId xmlns:p14="http://schemas.microsoft.com/office/powerpoint/2010/main" val="936948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vl1pPr>
          </a:lstStyle>
          <a:p>
            <a:r>
              <a:rPr lang="en-US" dirty="0"/>
              <a:t>Click to edit Master title style</a:t>
            </a:r>
          </a:p>
        </p:txBody>
      </p:sp>
      <p:sp>
        <p:nvSpPr>
          <p:cNvPr id="3" name="Content Placeholder 2"/>
          <p:cNvSpPr>
            <a:spLocks noGrp="1"/>
          </p:cNvSpPr>
          <p:nvPr>
            <p:ph idx="1"/>
          </p:nvPr>
        </p:nvSpPr>
        <p:spPr/>
        <p:txBody>
          <a:bodyPr/>
          <a:lstStyle>
            <a:lvl1pPr>
              <a:defRPr sz="3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03087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568648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433649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885735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685151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34164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563110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504988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16605673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690" r:id="rId12"/>
    <p:sldLayoutId id="2147483693" r:id="rId13"/>
    <p:sldLayoutId id="2147483694" r:id="rId14"/>
    <p:sldLayoutId id="2147483695" r:id="rId15"/>
    <p:sldLayoutId id="2147483696" r:id="rId16"/>
    <p:sldLayoutId id="214748369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ankbohanon.net/" TargetMode="External"/><Relationship Id="rId2" Type="http://schemas.openxmlformats.org/officeDocument/2006/relationships/hyperlink" Target="mailto:hbohano@luc.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VxyxywShew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journals.sagepub.com/doi/full/10.1177/00400599221085727" TargetMode="External"/><Relationship Id="rId2" Type="http://schemas.openxmlformats.org/officeDocument/2006/relationships/hyperlink" Target="https://www.hankbohanon.net/how-blues-clues-can-make-you-a-better-teacher/" TargetMode="Externa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peardeck.com/"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youtube.com/watch?v=O6BbL4DrrB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news.gallup.com/poll/393500/workers-highest-burnout-rate.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WDARGvTb4u8&amp;feature=related" TargetMode="External"/><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wmf"/></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hyperlink" Target="https://journals.sagepub.com/doi/full/10.1177/0040059920936158" TargetMode="External"/><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www.amazon.com/Living-Forward-Proven-Plan-Drifting/dp/080101882X/ref=tmm_hrd_swatch_0?_encoding=UTF8&amp;qid=1676755155&amp;sr=8-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hyperlink" Target="https://behaviordoctor.or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www.hrobbins.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youtube.com/watch?v=LJhG3HZ7b4o"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hankbohanon.net/is-waiting-for-my-school-leader-to-retire-my-only-solution-to-bring-about-change/"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schoolsocialwork.net/implementing-systematic-supports-a-guide-for-secondary-schools/" TargetMode="External"/><Relationship Id="rId1" Type="http://schemas.openxmlformats.org/officeDocument/2006/relationships/slideLayout" Target="../slideLayouts/slideLayout2.xml"/><Relationship Id="rId6" Type="http://schemas.openxmlformats.org/officeDocument/2006/relationships/hyperlink" Target="https://www.hankbohanon.net/" TargetMode="External"/><Relationship Id="rId5" Type="http://schemas.openxmlformats.org/officeDocument/2006/relationships/image" Target="../media/image42.png"/><Relationship Id="rId4" Type="http://schemas.openxmlformats.org/officeDocument/2006/relationships/hyperlink" Target="https://www.amazon.com/Implementing-Systematic-Interventions-Secondary-School-dp-0367279096/dp/0367279096/ref=mt_other?_encoding=UTF8&amp;me=&amp;qid=1614447852"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i.org/10.1177/1063426617739579" TargetMode="External"/><Relationship Id="rId2" Type="http://schemas.openxmlformats.org/officeDocument/2006/relationships/hyperlink" Target="https://www.cdc.gov/healthyyouth/data/abes.ht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doi.org/10.1080/13664530.2020.185051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5781" y="309716"/>
            <a:ext cx="8876071" cy="2802194"/>
          </a:xfrm>
        </p:spPr>
        <p:txBody>
          <a:bodyPr>
            <a:noAutofit/>
          </a:bodyPr>
          <a:lstStyle/>
          <a:p>
            <a:r>
              <a:rPr lang="en-US" sz="4800" b="1" dirty="0">
                <a:latin typeface="Calibri" panose="020F0502020204030204" pitchFamily="34" charset="0"/>
                <a:cs typeface="Calibri" panose="020F0502020204030204" pitchFamily="34" charset="0"/>
              </a:rPr>
              <a:t>Together to Tomorrow: Creating Supportive Learning Environments for All</a:t>
            </a:r>
            <a:endParaRPr lang="en-US" sz="48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2524817" y="3930445"/>
            <a:ext cx="6858000" cy="1655762"/>
          </a:xfrm>
        </p:spPr>
        <p:txBody>
          <a:bodyPr>
            <a:noAutofit/>
          </a:bodyPr>
          <a:lstStyle/>
          <a:p>
            <a:r>
              <a:rPr lang="en-US" sz="3200" dirty="0"/>
              <a:t>Hank Bohanon</a:t>
            </a:r>
          </a:p>
          <a:p>
            <a:r>
              <a:rPr lang="en-US" sz="3200" dirty="0"/>
              <a:t>Loyola University of Chicago</a:t>
            </a:r>
          </a:p>
          <a:p>
            <a:r>
              <a:rPr lang="en-US" sz="3200" dirty="0">
                <a:hlinkClick r:id="rId2"/>
              </a:rPr>
              <a:t>hbohano@luc.edu</a:t>
            </a:r>
            <a:endParaRPr lang="en-US" sz="3200" dirty="0"/>
          </a:p>
          <a:p>
            <a:r>
              <a:rPr lang="en-US" sz="3200" dirty="0">
                <a:hlinkClick r:id="rId3"/>
              </a:rPr>
              <a:t>http://www.hankbohanon.net</a:t>
            </a:r>
            <a:endParaRPr lang="en-US" sz="3200" dirty="0"/>
          </a:p>
          <a:p>
            <a:endParaRPr lang="en-US" sz="2200" dirty="0"/>
          </a:p>
          <a:p>
            <a:r>
              <a:rPr lang="en-US" sz="2200" dirty="0"/>
              <a:t> </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F502C1-A3E2-D47E-A436-93D87703A4DC}"/>
              </a:ext>
            </a:extLst>
          </p:cNvPr>
          <p:cNvSpPr>
            <a:spLocks noGrp="1"/>
          </p:cNvSpPr>
          <p:nvPr>
            <p:ph type="title"/>
          </p:nvPr>
        </p:nvSpPr>
        <p:spPr>
          <a:xfrm>
            <a:off x="838200" y="557188"/>
            <a:ext cx="10515600" cy="1133499"/>
          </a:xfrm>
        </p:spPr>
        <p:txBody>
          <a:bodyPr>
            <a:normAutofit/>
          </a:bodyPr>
          <a:lstStyle/>
          <a:p>
            <a:pPr algn="ctr"/>
            <a:r>
              <a:rPr lang="en-US" sz="5200" dirty="0"/>
              <a:t>Conditions for Students</a:t>
            </a:r>
          </a:p>
        </p:txBody>
      </p:sp>
      <p:graphicFrame>
        <p:nvGraphicFramePr>
          <p:cNvPr id="5" name="Content Placeholder 2">
            <a:extLst>
              <a:ext uri="{FF2B5EF4-FFF2-40B4-BE49-F238E27FC236}">
                <a16:creationId xmlns:a16="http://schemas.microsoft.com/office/drawing/2014/main" id="{8043B34C-499F-C221-AF64-F5728FA5D3F3}"/>
              </a:ext>
            </a:extLst>
          </p:cNvPr>
          <p:cNvGraphicFramePr>
            <a:graphicFrameLocks noGrp="1"/>
          </p:cNvGraphicFramePr>
          <p:nvPr>
            <p:ph idx="1"/>
            <p:extLst>
              <p:ext uri="{D42A27DB-BD31-4B8C-83A1-F6EECF244321}">
                <p14:modId xmlns:p14="http://schemas.microsoft.com/office/powerpoint/2010/main" val="3131654943"/>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742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5EA97-69EC-31F6-57DF-DA35FAB22BAF}"/>
              </a:ext>
            </a:extLst>
          </p:cNvPr>
          <p:cNvSpPr>
            <a:spLocks noGrp="1"/>
          </p:cNvSpPr>
          <p:nvPr>
            <p:ph type="title"/>
          </p:nvPr>
        </p:nvSpPr>
        <p:spPr/>
        <p:txBody>
          <a:bodyPr>
            <a:normAutofit/>
          </a:bodyPr>
          <a:lstStyle/>
          <a:p>
            <a:r>
              <a:rPr lang="en-US" i="1" dirty="0"/>
              <a:t>The Impact of the Pandemic on One University Faculty Member</a:t>
            </a:r>
            <a:r>
              <a:rPr lang="en-US" dirty="0"/>
              <a:t> (Bohanon et al., 2023)</a:t>
            </a:r>
          </a:p>
        </p:txBody>
      </p:sp>
      <p:sp>
        <p:nvSpPr>
          <p:cNvPr id="4" name="Text Placeholder 3">
            <a:extLst>
              <a:ext uri="{FF2B5EF4-FFF2-40B4-BE49-F238E27FC236}">
                <a16:creationId xmlns:a16="http://schemas.microsoft.com/office/drawing/2014/main" id="{CA55C99D-ADAF-313E-2045-96BECA5B8337}"/>
              </a:ext>
            </a:extLst>
          </p:cNvPr>
          <p:cNvSpPr>
            <a:spLocks noGrp="1"/>
          </p:cNvSpPr>
          <p:nvPr>
            <p:ph type="body" idx="1"/>
          </p:nvPr>
        </p:nvSpPr>
        <p:spPr/>
        <p:txBody>
          <a:bodyPr/>
          <a:lstStyle/>
          <a:p>
            <a:r>
              <a:rPr lang="en-US" dirty="0"/>
              <a:t>Baseline – Pre-Pandemic </a:t>
            </a:r>
          </a:p>
        </p:txBody>
      </p:sp>
      <p:pic>
        <p:nvPicPr>
          <p:cNvPr id="9" name="Content Placeholder 8" descr="Image of David Hasselhoff">
            <a:extLst>
              <a:ext uri="{FF2B5EF4-FFF2-40B4-BE49-F238E27FC236}">
                <a16:creationId xmlns:a16="http://schemas.microsoft.com/office/drawing/2014/main" id="{26708CFC-8063-4A44-36E8-A86185F36C84}"/>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4424" y="2881883"/>
            <a:ext cx="3339483" cy="1878459"/>
          </a:xfrm>
        </p:spPr>
      </p:pic>
      <p:sp>
        <p:nvSpPr>
          <p:cNvPr id="6" name="Text Placeholder 5">
            <a:extLst>
              <a:ext uri="{FF2B5EF4-FFF2-40B4-BE49-F238E27FC236}">
                <a16:creationId xmlns:a16="http://schemas.microsoft.com/office/drawing/2014/main" id="{AF8EBF33-D377-7E48-40ED-7DF02BF418F0}"/>
              </a:ext>
            </a:extLst>
          </p:cNvPr>
          <p:cNvSpPr>
            <a:spLocks noGrp="1"/>
          </p:cNvSpPr>
          <p:nvPr>
            <p:ph type="body" sz="quarter" idx="3"/>
          </p:nvPr>
        </p:nvSpPr>
        <p:spPr>
          <a:xfrm>
            <a:off x="5404659" y="1681163"/>
            <a:ext cx="5183188" cy="823912"/>
          </a:xfrm>
        </p:spPr>
        <p:txBody>
          <a:bodyPr/>
          <a:lstStyle/>
          <a:p>
            <a:r>
              <a:rPr lang="en-US" dirty="0"/>
              <a:t>Phase I</a:t>
            </a:r>
          </a:p>
        </p:txBody>
      </p:sp>
      <p:sp>
        <p:nvSpPr>
          <p:cNvPr id="10" name="TextBox 9">
            <a:extLst>
              <a:ext uri="{FF2B5EF4-FFF2-40B4-BE49-F238E27FC236}">
                <a16:creationId xmlns:a16="http://schemas.microsoft.com/office/drawing/2014/main" id="{AB495EC0-5BA4-A247-29B8-D4A347FC999B}"/>
              </a:ext>
            </a:extLst>
          </p:cNvPr>
          <p:cNvSpPr txBox="1"/>
          <p:nvPr/>
        </p:nvSpPr>
        <p:spPr>
          <a:xfrm flipH="1">
            <a:off x="836612" y="6189662"/>
            <a:ext cx="9068784" cy="215444"/>
          </a:xfrm>
          <a:prstGeom prst="rect">
            <a:avLst/>
          </a:prstGeom>
          <a:noFill/>
        </p:spPr>
        <p:txBody>
          <a:bodyPr wrap="square" rtlCol="0">
            <a:spAutoFit/>
          </a:bodyPr>
          <a:lstStyle/>
          <a:p>
            <a:r>
              <a:rPr lang="en-US" sz="800" dirty="0"/>
              <a:t>Image from: https://www.mensjournal.com/health-fitness/photo-tribute-david-hasselhoff-paragon-manliness/</a:t>
            </a:r>
          </a:p>
        </p:txBody>
      </p:sp>
      <p:pic>
        <p:nvPicPr>
          <p:cNvPr id="11" name="Content Placeholder 4" descr="Image of Han Bohanon">
            <a:extLst>
              <a:ext uri="{FF2B5EF4-FFF2-40B4-BE49-F238E27FC236}">
                <a16:creationId xmlns:a16="http://schemas.microsoft.com/office/drawing/2014/main" id="{456AC648-BF3E-F289-2397-6C1D4B8C02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0866" y="2856344"/>
            <a:ext cx="3593418" cy="2012314"/>
          </a:xfrm>
          <a:prstGeom prst="rect">
            <a:avLst/>
          </a:prstGeom>
        </p:spPr>
      </p:pic>
      <p:pic>
        <p:nvPicPr>
          <p:cNvPr id="13" name="Picture 12">
            <a:extLst>
              <a:ext uri="{FF2B5EF4-FFF2-40B4-BE49-F238E27FC236}">
                <a16:creationId xmlns:a16="http://schemas.microsoft.com/office/drawing/2014/main" id="{AAA1CCBC-853A-5F2E-BBC8-A2BE588A7375}"/>
              </a:ext>
            </a:extLst>
          </p:cNvPr>
          <p:cNvPicPr>
            <a:picLocks noChangeAspect="1"/>
          </p:cNvPicPr>
          <p:nvPr/>
        </p:nvPicPr>
        <p:blipFill>
          <a:blip r:embed="rId4"/>
          <a:stretch>
            <a:fillRect/>
          </a:stretch>
        </p:blipFill>
        <p:spPr>
          <a:xfrm>
            <a:off x="8507668" y="2774379"/>
            <a:ext cx="2124075" cy="3971925"/>
          </a:xfrm>
          <a:prstGeom prst="rect">
            <a:avLst/>
          </a:prstGeom>
        </p:spPr>
      </p:pic>
      <p:sp>
        <p:nvSpPr>
          <p:cNvPr id="14" name="Text Placeholder 5">
            <a:extLst>
              <a:ext uri="{FF2B5EF4-FFF2-40B4-BE49-F238E27FC236}">
                <a16:creationId xmlns:a16="http://schemas.microsoft.com/office/drawing/2014/main" id="{A464616F-BB2D-BD48-6C5E-AB65FAD60BFE}"/>
              </a:ext>
            </a:extLst>
          </p:cNvPr>
          <p:cNvSpPr txBox="1">
            <a:spLocks/>
          </p:cNvSpPr>
          <p:nvPr/>
        </p:nvSpPr>
        <p:spPr>
          <a:xfrm>
            <a:off x="8902955" y="1609269"/>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Phase II</a:t>
            </a:r>
          </a:p>
        </p:txBody>
      </p:sp>
    </p:spTree>
    <p:extLst>
      <p:ext uri="{BB962C8B-B14F-4D97-AF65-F5344CB8AC3E}">
        <p14:creationId xmlns:p14="http://schemas.microsoft.com/office/powerpoint/2010/main" val="278522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43622-D64E-5D33-15B2-0D68FA888D5C}"/>
              </a:ext>
            </a:extLst>
          </p:cNvPr>
          <p:cNvSpPr>
            <a:spLocks noGrp="1"/>
          </p:cNvSpPr>
          <p:nvPr>
            <p:ph type="title"/>
          </p:nvPr>
        </p:nvSpPr>
        <p:spPr/>
        <p:txBody>
          <a:bodyPr/>
          <a:lstStyle/>
          <a:p>
            <a:r>
              <a:rPr lang="en-US" dirty="0"/>
              <a:t>Student Connections</a:t>
            </a:r>
          </a:p>
        </p:txBody>
      </p:sp>
      <p:sp>
        <p:nvSpPr>
          <p:cNvPr id="3" name="Content Placeholder 2">
            <a:extLst>
              <a:ext uri="{FF2B5EF4-FFF2-40B4-BE49-F238E27FC236}">
                <a16:creationId xmlns:a16="http://schemas.microsoft.com/office/drawing/2014/main" id="{6346360E-A547-321D-7231-2D8E0597D79B}"/>
              </a:ext>
            </a:extLst>
          </p:cNvPr>
          <p:cNvSpPr>
            <a:spLocks noGrp="1"/>
          </p:cNvSpPr>
          <p:nvPr>
            <p:ph idx="1"/>
          </p:nvPr>
        </p:nvSpPr>
        <p:spPr>
          <a:xfrm>
            <a:off x="643451" y="2040645"/>
            <a:ext cx="4361597" cy="4351338"/>
          </a:xfrm>
        </p:spPr>
        <p:txBody>
          <a:bodyPr/>
          <a:lstStyle/>
          <a:p>
            <a:r>
              <a:rPr lang="en-US" dirty="0"/>
              <a:t>Students who felt more connected to people at school had better mental health (CDC, 2022)</a:t>
            </a:r>
          </a:p>
        </p:txBody>
      </p:sp>
      <p:pic>
        <p:nvPicPr>
          <p:cNvPr id="5" name="Picture 4" descr="Child sitting on rug at school">
            <a:extLst>
              <a:ext uri="{FF2B5EF4-FFF2-40B4-BE49-F238E27FC236}">
                <a16:creationId xmlns:a16="http://schemas.microsoft.com/office/drawing/2014/main" id="{F959588B-CB6C-6F47-637B-CC99EB5F74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9923" y="2040645"/>
            <a:ext cx="6198626" cy="4136318"/>
          </a:xfrm>
          <a:prstGeom prst="rect">
            <a:avLst/>
          </a:prstGeom>
        </p:spPr>
      </p:pic>
    </p:spTree>
    <p:extLst>
      <p:ext uri="{BB962C8B-B14F-4D97-AF65-F5344CB8AC3E}">
        <p14:creationId xmlns:p14="http://schemas.microsoft.com/office/powerpoint/2010/main" val="3981258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9FFCE-D364-795C-93F3-9A6C30AFCA20}"/>
              </a:ext>
            </a:extLst>
          </p:cNvPr>
          <p:cNvSpPr>
            <a:spLocks noGrp="1"/>
          </p:cNvSpPr>
          <p:nvPr>
            <p:ph type="title"/>
          </p:nvPr>
        </p:nvSpPr>
        <p:spPr/>
        <p:txBody>
          <a:bodyPr/>
          <a:lstStyle/>
          <a:p>
            <a:r>
              <a:rPr lang="en-US" dirty="0"/>
              <a:t>Student Well-Being (</a:t>
            </a:r>
            <a:r>
              <a:rPr lang="en-US" dirty="0">
                <a:hlinkClick r:id="rId3"/>
              </a:rPr>
              <a:t>link</a:t>
            </a:r>
            <a:r>
              <a:rPr lang="en-US" dirty="0"/>
              <a:t>)</a:t>
            </a:r>
          </a:p>
        </p:txBody>
      </p:sp>
      <p:pic>
        <p:nvPicPr>
          <p:cNvPr id="5" name="Picture 4">
            <a:extLst>
              <a:ext uri="{FF2B5EF4-FFF2-40B4-BE49-F238E27FC236}">
                <a16:creationId xmlns:a16="http://schemas.microsoft.com/office/drawing/2014/main" id="{66A411EF-D682-56C6-61E9-6261BC8EF9E3}"/>
              </a:ext>
            </a:extLst>
          </p:cNvPr>
          <p:cNvPicPr>
            <a:picLocks noChangeAspect="1"/>
          </p:cNvPicPr>
          <p:nvPr/>
        </p:nvPicPr>
        <p:blipFill>
          <a:blip r:embed="rId4"/>
          <a:stretch>
            <a:fillRect/>
          </a:stretch>
        </p:blipFill>
        <p:spPr>
          <a:xfrm>
            <a:off x="1268361" y="1374220"/>
            <a:ext cx="9399331" cy="5333684"/>
          </a:xfrm>
          <a:prstGeom prst="rect">
            <a:avLst/>
          </a:prstGeom>
        </p:spPr>
      </p:pic>
    </p:spTree>
    <p:extLst>
      <p:ext uri="{BB962C8B-B14F-4D97-AF65-F5344CB8AC3E}">
        <p14:creationId xmlns:p14="http://schemas.microsoft.com/office/powerpoint/2010/main" val="1983038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46576-C3CC-2D21-F47B-603C4EEFCFC7}"/>
              </a:ext>
            </a:extLst>
          </p:cNvPr>
          <p:cNvSpPr>
            <a:spLocks noGrp="1"/>
          </p:cNvSpPr>
          <p:nvPr>
            <p:ph type="title"/>
          </p:nvPr>
        </p:nvSpPr>
        <p:spPr/>
        <p:txBody>
          <a:bodyPr/>
          <a:lstStyle/>
          <a:p>
            <a:r>
              <a:rPr lang="en-US" dirty="0"/>
              <a:t>Engaging and Connecting</a:t>
            </a:r>
          </a:p>
        </p:txBody>
      </p:sp>
      <p:sp>
        <p:nvSpPr>
          <p:cNvPr id="3" name="Content Placeholder 2">
            <a:extLst>
              <a:ext uri="{FF2B5EF4-FFF2-40B4-BE49-F238E27FC236}">
                <a16:creationId xmlns:a16="http://schemas.microsoft.com/office/drawing/2014/main" id="{2E8532DA-C3CD-11E2-3A7B-9FAF131BF2DD}"/>
              </a:ext>
            </a:extLst>
          </p:cNvPr>
          <p:cNvSpPr>
            <a:spLocks noGrp="1"/>
          </p:cNvSpPr>
          <p:nvPr>
            <p:ph idx="1"/>
          </p:nvPr>
        </p:nvSpPr>
        <p:spPr>
          <a:xfrm>
            <a:off x="838201" y="1825625"/>
            <a:ext cx="5257800" cy="4351338"/>
          </a:xfrm>
        </p:spPr>
        <p:txBody>
          <a:bodyPr/>
          <a:lstStyle/>
          <a:p>
            <a:r>
              <a:rPr lang="en-US" dirty="0"/>
              <a:t>Positive Door Greetings</a:t>
            </a:r>
          </a:p>
          <a:p>
            <a:r>
              <a:rPr lang="en-US" dirty="0"/>
              <a:t>Behavioral Momentum: High-Probability Requests</a:t>
            </a:r>
          </a:p>
          <a:p>
            <a:r>
              <a:rPr lang="en-US" dirty="0"/>
              <a:t>Instructional Choice</a:t>
            </a:r>
          </a:p>
          <a:p>
            <a:r>
              <a:rPr lang="en-US" dirty="0">
                <a:hlinkClick r:id="rId2"/>
              </a:rPr>
              <a:t>Opportunities to Respond</a:t>
            </a:r>
            <a:endParaRPr lang="en-US" dirty="0"/>
          </a:p>
          <a:p>
            <a:r>
              <a:rPr lang="en-US" dirty="0"/>
              <a:t>Behavior-Specific Praise </a:t>
            </a:r>
            <a:r>
              <a:rPr lang="en-US" sz="1800" dirty="0">
                <a:hlinkClick r:id="rId3"/>
              </a:rPr>
              <a:t>Collins &amp; Landrum, 2022</a:t>
            </a:r>
            <a:endParaRPr lang="en-US" sz="1800" dirty="0"/>
          </a:p>
          <a:p>
            <a:endParaRPr lang="en-US" dirty="0"/>
          </a:p>
        </p:txBody>
      </p:sp>
      <p:pic>
        <p:nvPicPr>
          <p:cNvPr id="5" name="Picture 4" descr="Classroom of students raising their hands in front of a teacher">
            <a:extLst>
              <a:ext uri="{FF2B5EF4-FFF2-40B4-BE49-F238E27FC236}">
                <a16:creationId xmlns:a16="http://schemas.microsoft.com/office/drawing/2014/main" id="{EF40B87C-110F-F6F8-09B8-B686F26517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2424" y="1825625"/>
            <a:ext cx="5498735" cy="3745476"/>
          </a:xfrm>
          <a:prstGeom prst="rect">
            <a:avLst/>
          </a:prstGeom>
        </p:spPr>
      </p:pic>
    </p:spTree>
    <p:extLst>
      <p:ext uri="{BB962C8B-B14F-4D97-AF65-F5344CB8AC3E}">
        <p14:creationId xmlns:p14="http://schemas.microsoft.com/office/powerpoint/2010/main" val="3040786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213BB-1982-B771-80AB-4665743A60E6}"/>
              </a:ext>
            </a:extLst>
          </p:cNvPr>
          <p:cNvSpPr>
            <a:spLocks noGrp="1"/>
          </p:cNvSpPr>
          <p:nvPr>
            <p:ph type="title"/>
          </p:nvPr>
        </p:nvSpPr>
        <p:spPr/>
        <p:txBody>
          <a:bodyPr>
            <a:normAutofit/>
          </a:bodyPr>
          <a:lstStyle/>
          <a:p>
            <a:pPr marL="0" indent="0">
              <a:buNone/>
            </a:pPr>
            <a:r>
              <a:rPr lang="en-US" dirty="0"/>
              <a:t>What are your first interactions each day?</a:t>
            </a:r>
          </a:p>
        </p:txBody>
      </p:sp>
      <p:sp>
        <p:nvSpPr>
          <p:cNvPr id="3" name="Content Placeholder 2">
            <a:extLst>
              <a:ext uri="{FF2B5EF4-FFF2-40B4-BE49-F238E27FC236}">
                <a16:creationId xmlns:a16="http://schemas.microsoft.com/office/drawing/2014/main" id="{34D35425-3F69-5857-4586-B8F6940C7BF0}"/>
              </a:ext>
            </a:extLst>
          </p:cNvPr>
          <p:cNvSpPr>
            <a:spLocks noGrp="1"/>
          </p:cNvSpPr>
          <p:nvPr>
            <p:ph idx="1"/>
          </p:nvPr>
        </p:nvSpPr>
        <p:spPr>
          <a:xfrm>
            <a:off x="566734" y="1524069"/>
            <a:ext cx="5644487" cy="4351338"/>
          </a:xfrm>
        </p:spPr>
        <p:txBody>
          <a:bodyPr>
            <a:normAutofit fontScale="85000" lnSpcReduction="20000"/>
          </a:bodyPr>
          <a:lstStyle/>
          <a:p>
            <a:pPr marL="0" indent="0">
              <a:buNone/>
            </a:pPr>
            <a:endParaRPr lang="en-US" dirty="0"/>
          </a:p>
          <a:p>
            <a:pPr marL="0" indent="0">
              <a:buNone/>
            </a:pPr>
            <a:r>
              <a:rPr lang="en-US" dirty="0"/>
              <a:t>Do:</a:t>
            </a:r>
          </a:p>
          <a:p>
            <a:r>
              <a:rPr lang="en-US" dirty="0"/>
              <a:t>Ask how the day is going</a:t>
            </a:r>
          </a:p>
          <a:p>
            <a:r>
              <a:rPr lang="en-US" dirty="0"/>
              <a:t>Ask if students need help and give feedback</a:t>
            </a:r>
          </a:p>
          <a:p>
            <a:pPr marL="0" indent="0">
              <a:buNone/>
            </a:pPr>
            <a:endParaRPr lang="en-US" dirty="0"/>
          </a:p>
          <a:p>
            <a:pPr marL="0" indent="0">
              <a:buNone/>
            </a:pPr>
            <a:r>
              <a:rPr lang="en-US" dirty="0"/>
              <a:t>Don’t:</a:t>
            </a:r>
          </a:p>
          <a:p>
            <a:r>
              <a:rPr lang="en-US" dirty="0"/>
              <a:t>Ask detailed questions</a:t>
            </a:r>
          </a:p>
          <a:p>
            <a:r>
              <a:rPr lang="en-US" dirty="0"/>
              <a:t>Hand out work without explicit instruction</a:t>
            </a:r>
          </a:p>
          <a:p>
            <a:pPr marL="0" indent="0">
              <a:buNone/>
            </a:pPr>
            <a:r>
              <a:rPr lang="en-US" sz="1200" dirty="0"/>
              <a:t>	(McHugh et al., 2013)</a:t>
            </a:r>
          </a:p>
        </p:txBody>
      </p:sp>
      <p:pic>
        <p:nvPicPr>
          <p:cNvPr id="5" name="Picture 4" descr="Teacher helping student in classroom">
            <a:extLst>
              <a:ext uri="{FF2B5EF4-FFF2-40B4-BE49-F238E27FC236}">
                <a16:creationId xmlns:a16="http://schemas.microsoft.com/office/drawing/2014/main" id="{4883DD52-BBA3-35AA-1DC8-6E1E1E7B42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9719" y="2224585"/>
            <a:ext cx="5169087" cy="3446058"/>
          </a:xfrm>
          <a:prstGeom prst="rect">
            <a:avLst/>
          </a:prstGeom>
        </p:spPr>
      </p:pic>
    </p:spTree>
    <p:extLst>
      <p:ext uri="{BB962C8B-B14F-4D97-AF65-F5344CB8AC3E}">
        <p14:creationId xmlns:p14="http://schemas.microsoft.com/office/powerpoint/2010/main" val="2543119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of 9 cats with different emitions">
            <a:extLst>
              <a:ext uri="{FF2B5EF4-FFF2-40B4-BE49-F238E27FC236}">
                <a16:creationId xmlns:a16="http://schemas.microsoft.com/office/drawing/2014/main" id="{4D658770-689A-6AF7-B495-02E41E5B6AE8}"/>
              </a:ext>
            </a:extLst>
          </p:cNvPr>
          <p:cNvPicPr>
            <a:picLocks noChangeAspect="1"/>
          </p:cNvPicPr>
          <p:nvPr/>
        </p:nvPicPr>
        <p:blipFill>
          <a:blip r:embed="rId2"/>
          <a:stretch>
            <a:fillRect/>
          </a:stretch>
        </p:blipFill>
        <p:spPr>
          <a:xfrm>
            <a:off x="1346200" y="1456314"/>
            <a:ext cx="9144000" cy="5176261"/>
          </a:xfrm>
          <a:prstGeom prst="rect">
            <a:avLst/>
          </a:prstGeom>
        </p:spPr>
      </p:pic>
      <p:sp>
        <p:nvSpPr>
          <p:cNvPr id="2" name="Title 1">
            <a:extLst>
              <a:ext uri="{FF2B5EF4-FFF2-40B4-BE49-F238E27FC236}">
                <a16:creationId xmlns:a16="http://schemas.microsoft.com/office/drawing/2014/main" id="{34989183-F91D-016A-4390-5572422F6B95}"/>
              </a:ext>
            </a:extLst>
          </p:cNvPr>
          <p:cNvSpPr>
            <a:spLocks noGrp="1"/>
          </p:cNvSpPr>
          <p:nvPr>
            <p:ph type="title"/>
          </p:nvPr>
        </p:nvSpPr>
        <p:spPr/>
        <p:txBody>
          <a:bodyPr/>
          <a:lstStyle/>
          <a:p>
            <a:r>
              <a:rPr lang="en-US" dirty="0"/>
              <a:t>Try Pair Deck (</a:t>
            </a:r>
            <a:r>
              <a:rPr lang="en-US" dirty="0">
                <a:hlinkClick r:id="rId3"/>
              </a:rPr>
              <a:t>link</a:t>
            </a:r>
            <a:r>
              <a:rPr lang="en-US" dirty="0"/>
              <a:t>)</a:t>
            </a:r>
          </a:p>
        </p:txBody>
      </p:sp>
      <p:pic>
        <p:nvPicPr>
          <p:cNvPr id="6" name="Content Placeholder 5" descr="Taco with solid fill">
            <a:extLst>
              <a:ext uri="{FF2B5EF4-FFF2-40B4-BE49-F238E27FC236}">
                <a16:creationId xmlns:a16="http://schemas.microsoft.com/office/drawing/2014/main" id="{AC3D5EDD-22EF-3302-BBE8-940473E5221F}"/>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64500" y="3365500"/>
            <a:ext cx="635000" cy="800100"/>
          </a:xfrm>
        </p:spPr>
      </p:pic>
    </p:spTree>
    <p:extLst>
      <p:ext uri="{BB962C8B-B14F-4D97-AF65-F5344CB8AC3E}">
        <p14:creationId xmlns:p14="http://schemas.microsoft.com/office/powerpoint/2010/main" val="376737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01B3F-93B1-09A5-FAC7-89B08805CA02}"/>
              </a:ext>
            </a:extLst>
          </p:cNvPr>
          <p:cNvSpPr>
            <a:spLocks noGrp="1"/>
          </p:cNvSpPr>
          <p:nvPr>
            <p:ph type="title"/>
          </p:nvPr>
        </p:nvSpPr>
        <p:spPr>
          <a:xfrm>
            <a:off x="617713" y="0"/>
            <a:ext cx="3276451" cy="1956841"/>
          </a:xfrm>
        </p:spPr>
        <p:txBody>
          <a:bodyPr anchor="b">
            <a:normAutofit/>
          </a:bodyPr>
          <a:lstStyle/>
          <a:p>
            <a:r>
              <a:rPr lang="en-US" dirty="0"/>
              <a:t>Make a Connection</a:t>
            </a:r>
          </a:p>
        </p:txBody>
      </p:sp>
      <p:sp>
        <p:nvSpPr>
          <p:cNvPr id="3" name="Content Placeholder 2">
            <a:extLst>
              <a:ext uri="{FF2B5EF4-FFF2-40B4-BE49-F238E27FC236}">
                <a16:creationId xmlns:a16="http://schemas.microsoft.com/office/drawing/2014/main" id="{6BECC515-A94D-B5D7-80BD-DCD1CBB4A813}"/>
              </a:ext>
            </a:extLst>
          </p:cNvPr>
          <p:cNvSpPr>
            <a:spLocks noGrp="1"/>
          </p:cNvSpPr>
          <p:nvPr>
            <p:ph idx="1"/>
          </p:nvPr>
        </p:nvSpPr>
        <p:spPr>
          <a:xfrm>
            <a:off x="991692" y="2208468"/>
            <a:ext cx="3816282" cy="3320668"/>
          </a:xfrm>
        </p:spPr>
        <p:txBody>
          <a:bodyPr>
            <a:noAutofit/>
          </a:bodyPr>
          <a:lstStyle/>
          <a:p>
            <a:r>
              <a:rPr lang="en-US" dirty="0"/>
              <a:t>Find someone with the same </a:t>
            </a:r>
            <a:r>
              <a:rPr lang="en-US" dirty="0">
                <a:hlinkClick r:id="rId2"/>
              </a:rPr>
              <a:t>color shoe</a:t>
            </a:r>
            <a:endParaRPr lang="en-US" dirty="0"/>
          </a:p>
          <a:p>
            <a:r>
              <a:rPr lang="en-AU" dirty="0">
                <a:ea typeface="Times New Roman" panose="02020603050405020304" pitchFamily="18" charset="0"/>
              </a:rPr>
              <a:t>Talk about your favorite strategy to address students’ whole child well-being</a:t>
            </a:r>
          </a:p>
          <a:p>
            <a:endParaRPr lang="en-US" dirty="0"/>
          </a:p>
        </p:txBody>
      </p:sp>
      <p:pic>
        <p:nvPicPr>
          <p:cNvPr id="5" name="Picture 4" descr="Shoes of bride and groom">
            <a:extLst>
              <a:ext uri="{FF2B5EF4-FFF2-40B4-BE49-F238E27FC236}">
                <a16:creationId xmlns:a16="http://schemas.microsoft.com/office/drawing/2014/main" id="{8D9CD543-F919-6424-70BF-B7E33AC58A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193" r="27592" b="-1"/>
          <a:stretch/>
        </p:blipFill>
        <p:spPr>
          <a:xfrm>
            <a:off x="5507777"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78907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409D2-38EF-EE42-8431-CBAC849DF917}"/>
              </a:ext>
            </a:extLst>
          </p:cNvPr>
          <p:cNvSpPr>
            <a:spLocks noGrp="1"/>
          </p:cNvSpPr>
          <p:nvPr>
            <p:ph type="ctrTitle"/>
          </p:nvPr>
        </p:nvSpPr>
        <p:spPr>
          <a:xfrm>
            <a:off x="723900" y="2235200"/>
            <a:ext cx="3289300" cy="2387600"/>
          </a:xfrm>
        </p:spPr>
        <p:txBody>
          <a:bodyPr>
            <a:normAutofit/>
          </a:bodyPr>
          <a:lstStyle/>
          <a:p>
            <a:r>
              <a:rPr lang="en-US" altLang="en-US" sz="4800" dirty="0">
                <a:ea typeface="ＭＳ Ｐゴシック" panose="020B0600070205080204" pitchFamily="34" charset="-128"/>
              </a:rPr>
              <a:t>Staff Quality of Life</a:t>
            </a:r>
            <a:endParaRPr lang="en-US" sz="4800" dirty="0"/>
          </a:p>
        </p:txBody>
      </p:sp>
      <p:sp>
        <p:nvSpPr>
          <p:cNvPr id="3" name="Subtitle 2">
            <a:extLst>
              <a:ext uri="{FF2B5EF4-FFF2-40B4-BE49-F238E27FC236}">
                <a16:creationId xmlns:a16="http://schemas.microsoft.com/office/drawing/2014/main" id="{C6BB5BE1-665E-E545-A45A-46C6DDC06B98}"/>
              </a:ext>
            </a:extLst>
          </p:cNvPr>
          <p:cNvSpPr>
            <a:spLocks noGrp="1"/>
          </p:cNvSpPr>
          <p:nvPr>
            <p:ph type="subTitle" idx="1"/>
          </p:nvPr>
        </p:nvSpPr>
        <p:spPr/>
        <p:txBody>
          <a:bodyPr/>
          <a:lstStyle/>
          <a:p>
            <a:endParaRPr lang="en-US" dirty="0"/>
          </a:p>
        </p:txBody>
      </p:sp>
      <p:pic>
        <p:nvPicPr>
          <p:cNvPr id="9" name="Picture 8" descr="Teacher smiling and writing on whiteboard">
            <a:extLst>
              <a:ext uri="{FF2B5EF4-FFF2-40B4-BE49-F238E27FC236}">
                <a16:creationId xmlns:a16="http://schemas.microsoft.com/office/drawing/2014/main" id="{E06D38D6-EBB1-8B5E-B233-685FD69782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3882" y="1166019"/>
            <a:ext cx="7309840" cy="4872037"/>
          </a:xfrm>
          <a:prstGeom prst="rect">
            <a:avLst/>
          </a:prstGeom>
        </p:spPr>
      </p:pic>
    </p:spTree>
    <p:extLst>
      <p:ext uri="{BB962C8B-B14F-4D97-AF65-F5344CB8AC3E}">
        <p14:creationId xmlns:p14="http://schemas.microsoft.com/office/powerpoint/2010/main" val="2981971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8FC05-95F9-1AA5-14F9-E6A4CF933644}"/>
              </a:ext>
            </a:extLst>
          </p:cNvPr>
          <p:cNvSpPr>
            <a:spLocks noGrp="1"/>
          </p:cNvSpPr>
          <p:nvPr>
            <p:ph type="title"/>
          </p:nvPr>
        </p:nvSpPr>
        <p:spPr/>
        <p:txBody>
          <a:bodyPr>
            <a:normAutofit fontScale="90000"/>
          </a:bodyPr>
          <a:lstStyle/>
          <a:p>
            <a:r>
              <a:rPr lang="en-US" dirty="0"/>
              <a:t>Do you think educators are more/less burned out than people in other fields?</a:t>
            </a:r>
          </a:p>
        </p:txBody>
      </p:sp>
      <p:graphicFrame>
        <p:nvGraphicFramePr>
          <p:cNvPr id="6" name="Table 6">
            <a:extLst>
              <a:ext uri="{FF2B5EF4-FFF2-40B4-BE49-F238E27FC236}">
                <a16:creationId xmlns:a16="http://schemas.microsoft.com/office/drawing/2014/main" id="{9DE3907C-1015-DCE5-9A40-C53A43402B68}"/>
              </a:ext>
            </a:extLst>
          </p:cNvPr>
          <p:cNvGraphicFramePr>
            <a:graphicFrameLocks noGrp="1"/>
          </p:cNvGraphicFramePr>
          <p:nvPr>
            <p:ph idx="1"/>
            <p:extLst>
              <p:ext uri="{D42A27DB-BD31-4B8C-83A1-F6EECF244321}">
                <p14:modId xmlns:p14="http://schemas.microsoft.com/office/powerpoint/2010/main" val="3692257681"/>
              </p:ext>
            </p:extLst>
          </p:nvPr>
        </p:nvGraphicFramePr>
        <p:xfrm>
          <a:off x="838200" y="1825625"/>
          <a:ext cx="10515600" cy="40538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879225667"/>
                    </a:ext>
                  </a:extLst>
                </a:gridCol>
                <a:gridCol w="5257800">
                  <a:extLst>
                    <a:ext uri="{9D8B030D-6E8A-4147-A177-3AD203B41FA5}">
                      <a16:colId xmlns:a16="http://schemas.microsoft.com/office/drawing/2014/main" val="1089622423"/>
                    </a:ext>
                  </a:extLst>
                </a:gridCol>
              </a:tblGrid>
              <a:tr h="484422">
                <a:tc>
                  <a:txBody>
                    <a:bodyPr/>
                    <a:lstStyle/>
                    <a:p>
                      <a:r>
                        <a:rPr lang="en-US" sz="3200" dirty="0"/>
                        <a:t>Field</a:t>
                      </a:r>
                    </a:p>
                  </a:txBody>
                  <a:tcPr/>
                </a:tc>
                <a:tc>
                  <a:txBody>
                    <a:bodyPr/>
                    <a:lstStyle/>
                    <a:p>
                      <a:pPr algn="ctr"/>
                      <a:r>
                        <a:rPr lang="en-US" sz="3200" dirty="0"/>
                        <a:t>% Always/Often</a:t>
                      </a:r>
                    </a:p>
                  </a:txBody>
                  <a:tcPr/>
                </a:tc>
                <a:extLst>
                  <a:ext uri="{0D108BD9-81ED-4DB2-BD59-A6C34878D82A}">
                    <a16:rowId xmlns:a16="http://schemas.microsoft.com/office/drawing/2014/main" val="703859738"/>
                  </a:ext>
                </a:extLst>
              </a:tr>
              <a:tr h="484422">
                <a:tc>
                  <a:txBody>
                    <a:bodyPr/>
                    <a:lstStyle/>
                    <a:p>
                      <a:r>
                        <a:rPr lang="en-US" sz="3200" dirty="0">
                          <a:effectLst/>
                        </a:rPr>
                        <a:t>K-12 education</a:t>
                      </a:r>
                    </a:p>
                  </a:txBody>
                  <a:tcPr anchor="ctr"/>
                </a:tc>
                <a:tc>
                  <a:txBody>
                    <a:bodyPr/>
                    <a:lstStyle/>
                    <a:p>
                      <a:pPr algn="ctr"/>
                      <a:r>
                        <a:rPr lang="en-US" sz="3200" dirty="0">
                          <a:effectLst/>
                        </a:rPr>
                        <a:t>44</a:t>
                      </a:r>
                    </a:p>
                  </a:txBody>
                  <a:tcPr anchor="ctr"/>
                </a:tc>
                <a:extLst>
                  <a:ext uri="{0D108BD9-81ED-4DB2-BD59-A6C34878D82A}">
                    <a16:rowId xmlns:a16="http://schemas.microsoft.com/office/drawing/2014/main" val="3503321557"/>
                  </a:ext>
                </a:extLst>
              </a:tr>
              <a:tr h="484422">
                <a:tc>
                  <a:txBody>
                    <a:bodyPr/>
                    <a:lstStyle/>
                    <a:p>
                      <a:r>
                        <a:rPr lang="en-US" sz="3200" dirty="0">
                          <a:effectLst/>
                        </a:rPr>
                        <a:t>College or university</a:t>
                      </a:r>
                    </a:p>
                  </a:txBody>
                  <a:tcPr anchor="ctr"/>
                </a:tc>
                <a:tc>
                  <a:txBody>
                    <a:bodyPr/>
                    <a:lstStyle/>
                    <a:p>
                      <a:pPr algn="ctr"/>
                      <a:r>
                        <a:rPr lang="en-US" sz="3200" dirty="0">
                          <a:effectLst/>
                        </a:rPr>
                        <a:t>35</a:t>
                      </a:r>
                    </a:p>
                  </a:txBody>
                  <a:tcPr anchor="ctr"/>
                </a:tc>
                <a:extLst>
                  <a:ext uri="{0D108BD9-81ED-4DB2-BD59-A6C34878D82A}">
                    <a16:rowId xmlns:a16="http://schemas.microsoft.com/office/drawing/2014/main" val="610213552"/>
                  </a:ext>
                </a:extLst>
              </a:tr>
              <a:tr h="484422">
                <a:tc>
                  <a:txBody>
                    <a:bodyPr/>
                    <a:lstStyle/>
                    <a:p>
                      <a:r>
                        <a:rPr lang="en-US" sz="3200" dirty="0">
                          <a:effectLst/>
                        </a:rPr>
                        <a:t>Professional services</a:t>
                      </a:r>
                    </a:p>
                  </a:txBody>
                  <a:tcPr anchor="ctr"/>
                </a:tc>
                <a:tc>
                  <a:txBody>
                    <a:bodyPr/>
                    <a:lstStyle/>
                    <a:p>
                      <a:pPr algn="ctr"/>
                      <a:r>
                        <a:rPr lang="en-US" sz="3200" dirty="0">
                          <a:effectLst/>
                        </a:rPr>
                        <a:t>33</a:t>
                      </a:r>
                    </a:p>
                  </a:txBody>
                  <a:tcPr anchor="ctr"/>
                </a:tc>
                <a:extLst>
                  <a:ext uri="{0D108BD9-81ED-4DB2-BD59-A6C34878D82A}">
                    <a16:rowId xmlns:a16="http://schemas.microsoft.com/office/drawing/2014/main" val="998165917"/>
                  </a:ext>
                </a:extLst>
              </a:tr>
              <a:tr h="484422">
                <a:tc>
                  <a:txBody>
                    <a:bodyPr/>
                    <a:lstStyle/>
                    <a:p>
                      <a:r>
                        <a:rPr lang="en-US" sz="3200" dirty="0">
                          <a:effectLst/>
                        </a:rPr>
                        <a:t>Government or public policy</a:t>
                      </a:r>
                    </a:p>
                  </a:txBody>
                  <a:tcPr anchor="ctr"/>
                </a:tc>
                <a:tc>
                  <a:txBody>
                    <a:bodyPr/>
                    <a:lstStyle/>
                    <a:p>
                      <a:pPr algn="ctr"/>
                      <a:r>
                        <a:rPr lang="en-US" sz="3200" dirty="0">
                          <a:effectLst/>
                        </a:rPr>
                        <a:t>33</a:t>
                      </a:r>
                    </a:p>
                  </a:txBody>
                  <a:tcPr anchor="ctr"/>
                </a:tc>
                <a:extLst>
                  <a:ext uri="{0D108BD9-81ED-4DB2-BD59-A6C34878D82A}">
                    <a16:rowId xmlns:a16="http://schemas.microsoft.com/office/drawing/2014/main" val="615491153"/>
                  </a:ext>
                </a:extLst>
              </a:tr>
              <a:tr h="484422">
                <a:tc>
                  <a:txBody>
                    <a:bodyPr/>
                    <a:lstStyle/>
                    <a:p>
                      <a:r>
                        <a:rPr lang="en-US" sz="3200" dirty="0">
                          <a:effectLst/>
                        </a:rPr>
                        <a:t>Retail</a:t>
                      </a:r>
                    </a:p>
                  </a:txBody>
                  <a:tcPr anchor="ctr"/>
                </a:tc>
                <a:tc>
                  <a:txBody>
                    <a:bodyPr/>
                    <a:lstStyle/>
                    <a:p>
                      <a:pPr algn="ctr"/>
                      <a:r>
                        <a:rPr lang="en-US" sz="3200" dirty="0">
                          <a:effectLst/>
                        </a:rPr>
                        <a:t>32</a:t>
                      </a:r>
                    </a:p>
                  </a:txBody>
                  <a:tcPr anchor="ctr"/>
                </a:tc>
                <a:extLst>
                  <a:ext uri="{0D108BD9-81ED-4DB2-BD59-A6C34878D82A}">
                    <a16:rowId xmlns:a16="http://schemas.microsoft.com/office/drawing/2014/main" val="2961291471"/>
                  </a:ext>
                </a:extLst>
              </a:tr>
              <a:tr h="484422">
                <a:tc>
                  <a:txBody>
                    <a:bodyPr/>
                    <a:lstStyle/>
                    <a:p>
                      <a:r>
                        <a:rPr lang="en-US" sz="3200" dirty="0">
                          <a:effectLst/>
                        </a:rPr>
                        <a:t>Healthcare</a:t>
                      </a:r>
                    </a:p>
                  </a:txBody>
                  <a:tcPr anchor="ctr"/>
                </a:tc>
                <a:tc>
                  <a:txBody>
                    <a:bodyPr/>
                    <a:lstStyle/>
                    <a:p>
                      <a:pPr algn="ctr"/>
                      <a:r>
                        <a:rPr lang="en-US" sz="3200" dirty="0">
                          <a:effectLst/>
                        </a:rPr>
                        <a:t>31</a:t>
                      </a:r>
                    </a:p>
                  </a:txBody>
                  <a:tcPr anchor="ctr"/>
                </a:tc>
                <a:extLst>
                  <a:ext uri="{0D108BD9-81ED-4DB2-BD59-A6C34878D82A}">
                    <a16:rowId xmlns:a16="http://schemas.microsoft.com/office/drawing/2014/main" val="590692435"/>
                  </a:ext>
                </a:extLst>
              </a:tr>
            </a:tbl>
          </a:graphicData>
        </a:graphic>
      </p:graphicFrame>
      <p:sp>
        <p:nvSpPr>
          <p:cNvPr id="7" name="TextBox 6">
            <a:extLst>
              <a:ext uri="{FF2B5EF4-FFF2-40B4-BE49-F238E27FC236}">
                <a16:creationId xmlns:a16="http://schemas.microsoft.com/office/drawing/2014/main" id="{7C8B7782-EF60-643C-0BA6-A12D8346288C}"/>
              </a:ext>
            </a:extLst>
          </p:cNvPr>
          <p:cNvSpPr txBox="1"/>
          <p:nvPr/>
        </p:nvSpPr>
        <p:spPr>
          <a:xfrm>
            <a:off x="3050123" y="6211669"/>
            <a:ext cx="7338060" cy="646331"/>
          </a:xfrm>
          <a:prstGeom prst="rect">
            <a:avLst/>
          </a:prstGeom>
          <a:noFill/>
        </p:spPr>
        <p:txBody>
          <a:bodyPr wrap="square" rtlCol="0">
            <a:spAutoFit/>
          </a:bodyPr>
          <a:lstStyle/>
          <a:p>
            <a:r>
              <a:rPr lang="en-US" b="1" dirty="0">
                <a:hlinkClick r:id="rId2"/>
              </a:rPr>
              <a:t>U.S. Workers' Burnout Rates by Industry, 2022 - Gallup</a:t>
            </a:r>
            <a:endParaRPr lang="en-US" b="1" dirty="0"/>
          </a:p>
          <a:p>
            <a:endParaRPr lang="en-US" dirty="0"/>
          </a:p>
        </p:txBody>
      </p:sp>
    </p:spTree>
    <p:extLst>
      <p:ext uri="{BB962C8B-B14F-4D97-AF65-F5344CB8AC3E}">
        <p14:creationId xmlns:p14="http://schemas.microsoft.com/office/powerpoint/2010/main" val="296634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6B7DBD17-7E75-E940-BC4B-981A94CBFAA7}"/>
              </a:ext>
            </a:extLst>
          </p:cNvPr>
          <p:cNvSpPr>
            <a:spLocks noGrp="1"/>
          </p:cNvSpPr>
          <p:nvPr>
            <p:ph type="title"/>
          </p:nvPr>
        </p:nvSpPr>
        <p:spPr/>
        <p:txBody>
          <a:bodyPr>
            <a:normAutofit/>
          </a:bodyPr>
          <a:lstStyle/>
          <a:p>
            <a:r>
              <a:rPr lang="en-US" altLang="en-US" sz="4800" dirty="0">
                <a:ea typeface="ＭＳ Ｐゴシック" panose="020B0600070205080204" pitchFamily="34" charset="-128"/>
              </a:rPr>
              <a:t>Everyone working together</a:t>
            </a:r>
          </a:p>
        </p:txBody>
      </p:sp>
      <p:pic>
        <p:nvPicPr>
          <p:cNvPr id="29698" name="Content Placeholder 3" descr="image of dogs at a table with a man">
            <a:extLst>
              <a:ext uri="{FF2B5EF4-FFF2-40B4-BE49-F238E27FC236}">
                <a16:creationId xmlns:a16="http://schemas.microsoft.com/office/drawing/2014/main" id="{1211ED35-73FC-F842-9742-AA86CCD874E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30584" y="1747838"/>
            <a:ext cx="6316029" cy="4745037"/>
          </a:xfrm>
        </p:spPr>
      </p:pic>
    </p:spTree>
    <p:extLst>
      <p:ext uri="{BB962C8B-B14F-4D97-AF65-F5344CB8AC3E}">
        <p14:creationId xmlns:p14="http://schemas.microsoft.com/office/powerpoint/2010/main" val="2320065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9A036F-E87A-35D8-8CE6-CC30A771C15D}"/>
              </a:ext>
            </a:extLst>
          </p:cNvPr>
          <p:cNvSpPr>
            <a:spLocks noGrp="1"/>
          </p:cNvSpPr>
          <p:nvPr>
            <p:ph type="title"/>
          </p:nvPr>
        </p:nvSpPr>
        <p:spPr>
          <a:xfrm>
            <a:off x="838200" y="556995"/>
            <a:ext cx="10515600" cy="1133693"/>
          </a:xfrm>
        </p:spPr>
        <p:txBody>
          <a:bodyPr vert="horz" lIns="91440" tIns="45720" rIns="91440" bIns="45720" rtlCol="0">
            <a:normAutofit/>
          </a:bodyPr>
          <a:lstStyle/>
          <a:p>
            <a:r>
              <a:rPr lang="en-US" sz="5200" kern="1200" dirty="0">
                <a:latin typeface="+mj-lt"/>
                <a:ea typeface="+mj-ea"/>
                <a:cs typeface="+mj-cs"/>
              </a:rPr>
              <a:t>Connections with Quality of Life</a:t>
            </a:r>
          </a:p>
        </p:txBody>
      </p:sp>
      <p:graphicFrame>
        <p:nvGraphicFramePr>
          <p:cNvPr id="5" name="Content Placeholder 2">
            <a:extLst>
              <a:ext uri="{FF2B5EF4-FFF2-40B4-BE49-F238E27FC236}">
                <a16:creationId xmlns:a16="http://schemas.microsoft.com/office/drawing/2014/main" id="{BBA6556B-4836-7EDC-ECEB-BC9DC14B51FF}"/>
              </a:ext>
            </a:extLst>
          </p:cNvPr>
          <p:cNvGraphicFramePr>
            <a:graphicFrameLocks noGrp="1"/>
          </p:cNvGraphicFramePr>
          <p:nvPr>
            <p:ph idx="1"/>
            <p:extLst>
              <p:ext uri="{D42A27DB-BD31-4B8C-83A1-F6EECF244321}">
                <p14:modId xmlns:p14="http://schemas.microsoft.com/office/powerpoint/2010/main" val="30200401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0177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FF11B-B8BB-9709-24F0-139B7A4743DD}"/>
              </a:ext>
            </a:extLst>
          </p:cNvPr>
          <p:cNvSpPr>
            <a:spLocks noGrp="1"/>
          </p:cNvSpPr>
          <p:nvPr>
            <p:ph type="title"/>
          </p:nvPr>
        </p:nvSpPr>
        <p:spPr/>
        <p:txBody>
          <a:bodyPr/>
          <a:lstStyle/>
          <a:p>
            <a:r>
              <a:rPr lang="en-US" dirty="0"/>
              <a:t>What Helps</a:t>
            </a:r>
          </a:p>
        </p:txBody>
      </p:sp>
      <p:sp>
        <p:nvSpPr>
          <p:cNvPr id="3" name="Content Placeholder 2">
            <a:extLst>
              <a:ext uri="{FF2B5EF4-FFF2-40B4-BE49-F238E27FC236}">
                <a16:creationId xmlns:a16="http://schemas.microsoft.com/office/drawing/2014/main" id="{A98BABF0-FC3E-67B5-DADC-B56C68ED5F7C}"/>
              </a:ext>
            </a:extLst>
          </p:cNvPr>
          <p:cNvSpPr>
            <a:spLocks noGrp="1"/>
          </p:cNvSpPr>
          <p:nvPr>
            <p:ph idx="1"/>
          </p:nvPr>
        </p:nvSpPr>
        <p:spPr>
          <a:xfrm>
            <a:off x="509752" y="2022475"/>
            <a:ext cx="5463031" cy="4351338"/>
          </a:xfrm>
        </p:spPr>
        <p:txBody>
          <a:bodyPr/>
          <a:lstStyle/>
          <a:p>
            <a:r>
              <a:rPr lang="en-US" dirty="0"/>
              <a:t> Wellbeing in settings with schoolwide MTSS for behavior </a:t>
            </a:r>
            <a:r>
              <a:rPr lang="en-US" sz="1400" dirty="0"/>
              <a:t>(Ross et al., 2012)</a:t>
            </a:r>
          </a:p>
          <a:p>
            <a:endParaRPr lang="en-US" sz="1400" dirty="0"/>
          </a:p>
          <a:p>
            <a:r>
              <a:rPr lang="en-US" dirty="0"/>
              <a:t> Specific praise – 5/1</a:t>
            </a:r>
          </a:p>
          <a:p>
            <a:pPr lvl="1"/>
            <a:r>
              <a:rPr lang="en-US" sz="2800" dirty="0"/>
              <a:t>Decreased emotional exhaustion </a:t>
            </a:r>
          </a:p>
          <a:p>
            <a:pPr lvl="1"/>
            <a:r>
              <a:rPr lang="en-US" sz="2800" dirty="0"/>
              <a:t>Higher efficacy </a:t>
            </a:r>
            <a:r>
              <a:rPr lang="en-US" sz="1400" dirty="0"/>
              <a:t>(Reinke et al., 2013)</a:t>
            </a:r>
          </a:p>
        </p:txBody>
      </p:sp>
      <p:pic>
        <p:nvPicPr>
          <p:cNvPr id="4" name="Picture 3" descr="Image of tired person">
            <a:extLst>
              <a:ext uri="{FF2B5EF4-FFF2-40B4-BE49-F238E27FC236}">
                <a16:creationId xmlns:a16="http://schemas.microsoft.com/office/drawing/2014/main" id="{7D28EEB5-D70A-2C4C-D4F9-74F61D56DFA4}"/>
              </a:ext>
            </a:extLst>
          </p:cNvPr>
          <p:cNvPicPr>
            <a:picLocks noChangeAspect="1"/>
          </p:cNvPicPr>
          <p:nvPr/>
        </p:nvPicPr>
        <p:blipFill>
          <a:blip r:embed="rId2" cstate="print"/>
          <a:stretch>
            <a:fillRect/>
          </a:stretch>
        </p:blipFill>
        <p:spPr>
          <a:xfrm>
            <a:off x="6331513" y="4514056"/>
            <a:ext cx="2638425" cy="1978819"/>
          </a:xfrm>
          <a:prstGeom prst="rect">
            <a:avLst/>
          </a:prstGeom>
        </p:spPr>
      </p:pic>
      <p:pic>
        <p:nvPicPr>
          <p:cNvPr id="5" name="Picture 4" descr="image of boy flexing muscles">
            <a:hlinkClick r:id="rId3"/>
            <a:extLst>
              <a:ext uri="{FF2B5EF4-FFF2-40B4-BE49-F238E27FC236}">
                <a16:creationId xmlns:a16="http://schemas.microsoft.com/office/drawing/2014/main" id="{340B6D70-86EF-C243-5BB3-70DD25CB7E91}"/>
              </a:ext>
            </a:extLst>
          </p:cNvPr>
          <p:cNvPicPr>
            <a:picLocks noChangeAspect="1" noChangeArrowheads="1"/>
          </p:cNvPicPr>
          <p:nvPr/>
        </p:nvPicPr>
        <p:blipFill>
          <a:blip r:embed="rId4" cstate="print"/>
          <a:srcRect/>
          <a:stretch>
            <a:fillRect/>
          </a:stretch>
        </p:blipFill>
        <p:spPr bwMode="auto">
          <a:xfrm>
            <a:off x="9437536" y="4385865"/>
            <a:ext cx="2244712" cy="2235200"/>
          </a:xfrm>
          <a:prstGeom prst="rect">
            <a:avLst/>
          </a:prstGeom>
          <a:noFill/>
          <a:ln w="9525">
            <a:noFill/>
            <a:miter lim="800000"/>
            <a:headEnd/>
            <a:tailEnd/>
          </a:ln>
        </p:spPr>
      </p:pic>
      <p:sp>
        <p:nvSpPr>
          <p:cNvPr id="7" name="TextBox 6">
            <a:extLst>
              <a:ext uri="{FF2B5EF4-FFF2-40B4-BE49-F238E27FC236}">
                <a16:creationId xmlns:a16="http://schemas.microsoft.com/office/drawing/2014/main" id="{D05585A9-28A1-A8BF-7C71-194F1BA9E232}"/>
              </a:ext>
            </a:extLst>
          </p:cNvPr>
          <p:cNvSpPr txBox="1"/>
          <p:nvPr/>
        </p:nvSpPr>
        <p:spPr>
          <a:xfrm>
            <a:off x="7081093" y="6677024"/>
            <a:ext cx="835485" cy="169277"/>
          </a:xfrm>
          <a:prstGeom prst="rect">
            <a:avLst/>
          </a:prstGeom>
          <a:noFill/>
        </p:spPr>
        <p:txBody>
          <a:bodyPr wrap="none" rtlCol="0">
            <a:spAutoFit/>
          </a:bodyPr>
          <a:lstStyle/>
          <a:p>
            <a:r>
              <a:rPr lang="en-US" sz="500" dirty="0"/>
              <a:t>Photo by Josh Thompson</a:t>
            </a:r>
          </a:p>
        </p:txBody>
      </p:sp>
      <p:pic>
        <p:nvPicPr>
          <p:cNvPr id="9" name="Picture 8" descr="Image of MTSS triangle">
            <a:extLst>
              <a:ext uri="{FF2B5EF4-FFF2-40B4-BE49-F238E27FC236}">
                <a16:creationId xmlns:a16="http://schemas.microsoft.com/office/drawing/2014/main" id="{E4CD843F-966B-47B2-375C-EA0FE16B4AA9}"/>
              </a:ext>
            </a:extLst>
          </p:cNvPr>
          <p:cNvPicPr>
            <a:picLocks noChangeAspect="1"/>
          </p:cNvPicPr>
          <p:nvPr/>
        </p:nvPicPr>
        <p:blipFill>
          <a:blip r:embed="rId5"/>
          <a:stretch>
            <a:fillRect/>
          </a:stretch>
        </p:blipFill>
        <p:spPr>
          <a:xfrm>
            <a:off x="6131267" y="513331"/>
            <a:ext cx="5222533" cy="3256795"/>
          </a:xfrm>
          <a:prstGeom prst="rect">
            <a:avLst/>
          </a:prstGeom>
        </p:spPr>
      </p:pic>
      <p:sp>
        <p:nvSpPr>
          <p:cNvPr id="10" name="TextBox 9">
            <a:extLst>
              <a:ext uri="{FF2B5EF4-FFF2-40B4-BE49-F238E27FC236}">
                <a16:creationId xmlns:a16="http://schemas.microsoft.com/office/drawing/2014/main" id="{E7871582-3161-BE68-7845-0D9D257D047E}"/>
              </a:ext>
            </a:extLst>
          </p:cNvPr>
          <p:cNvSpPr txBox="1"/>
          <p:nvPr/>
        </p:nvSpPr>
        <p:spPr>
          <a:xfrm>
            <a:off x="8605896" y="3972813"/>
            <a:ext cx="728084" cy="169277"/>
          </a:xfrm>
          <a:prstGeom prst="rect">
            <a:avLst/>
          </a:prstGeom>
          <a:noFill/>
        </p:spPr>
        <p:txBody>
          <a:bodyPr wrap="none" rtlCol="0">
            <a:spAutoFit/>
          </a:bodyPr>
          <a:lstStyle/>
          <a:p>
            <a:r>
              <a:rPr lang="en-US" sz="500" dirty="0"/>
              <a:t>Image from MI MTSS</a:t>
            </a:r>
          </a:p>
        </p:txBody>
      </p:sp>
    </p:spTree>
    <p:extLst>
      <p:ext uri="{BB962C8B-B14F-4D97-AF65-F5344CB8AC3E}">
        <p14:creationId xmlns:p14="http://schemas.microsoft.com/office/powerpoint/2010/main" val="1539449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33186-B751-1C59-A216-15587699D678}"/>
              </a:ext>
            </a:extLst>
          </p:cNvPr>
          <p:cNvSpPr>
            <a:spLocks noGrp="1"/>
          </p:cNvSpPr>
          <p:nvPr>
            <p:ph type="title"/>
          </p:nvPr>
        </p:nvSpPr>
        <p:spPr/>
        <p:txBody>
          <a:bodyPr/>
          <a:lstStyle/>
          <a:p>
            <a:r>
              <a:rPr lang="en-US" dirty="0"/>
              <a:t>Self-Care – </a:t>
            </a:r>
            <a:r>
              <a:rPr lang="en-US" i="1" dirty="0">
                <a:hlinkClick r:id="rId2"/>
              </a:rPr>
              <a:t>Teaching Exceptional Children</a:t>
            </a:r>
            <a:endParaRPr lang="en-US" i="1" dirty="0"/>
          </a:p>
        </p:txBody>
      </p:sp>
      <p:graphicFrame>
        <p:nvGraphicFramePr>
          <p:cNvPr id="8" name="Content Placeholder 2">
            <a:extLst>
              <a:ext uri="{FF2B5EF4-FFF2-40B4-BE49-F238E27FC236}">
                <a16:creationId xmlns:a16="http://schemas.microsoft.com/office/drawing/2014/main" id="{22C387EC-0706-6F5F-F288-9A189F332BBF}"/>
              </a:ext>
            </a:extLst>
          </p:cNvPr>
          <p:cNvGraphicFramePr>
            <a:graphicFrameLocks noGrp="1"/>
          </p:cNvGraphicFramePr>
          <p:nvPr>
            <p:ph sz="half" idx="1"/>
            <p:extLst>
              <p:ext uri="{D42A27DB-BD31-4B8C-83A1-F6EECF244321}">
                <p14:modId xmlns:p14="http://schemas.microsoft.com/office/powerpoint/2010/main" val="1075492137"/>
              </p:ext>
            </p:extLst>
          </p:nvPr>
        </p:nvGraphicFramePr>
        <p:xfrm>
          <a:off x="838200" y="1825625"/>
          <a:ext cx="40894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7AF8171-8C66-1320-EDCF-B2291A1044B2}"/>
              </a:ext>
            </a:extLst>
          </p:cNvPr>
          <p:cNvSpPr txBox="1"/>
          <p:nvPr/>
        </p:nvSpPr>
        <p:spPr>
          <a:xfrm>
            <a:off x="4563306" y="6336268"/>
            <a:ext cx="1693797" cy="369332"/>
          </a:xfrm>
          <a:prstGeom prst="rect">
            <a:avLst/>
          </a:prstGeom>
          <a:noFill/>
        </p:spPr>
        <p:txBody>
          <a:bodyPr wrap="none" rtlCol="0">
            <a:spAutoFit/>
          </a:bodyPr>
          <a:lstStyle/>
          <a:p>
            <a:r>
              <a:rPr lang="en-US" dirty="0"/>
              <a:t>Lesh, J. J. (2020)</a:t>
            </a:r>
          </a:p>
        </p:txBody>
      </p:sp>
      <p:graphicFrame>
        <p:nvGraphicFramePr>
          <p:cNvPr id="7" name="Content Placeholder 2">
            <a:extLst>
              <a:ext uri="{FF2B5EF4-FFF2-40B4-BE49-F238E27FC236}">
                <a16:creationId xmlns:a16="http://schemas.microsoft.com/office/drawing/2014/main" id="{4F9931D6-F7AE-FB0D-E2DB-3EDF16A9A87A}"/>
              </a:ext>
            </a:extLst>
          </p:cNvPr>
          <p:cNvGraphicFramePr>
            <a:graphicFrameLocks/>
          </p:cNvGraphicFramePr>
          <p:nvPr>
            <p:extLst>
              <p:ext uri="{D42A27DB-BD31-4B8C-83A1-F6EECF244321}">
                <p14:modId xmlns:p14="http://schemas.microsoft.com/office/powerpoint/2010/main" val="2917360830"/>
              </p:ext>
            </p:extLst>
          </p:nvPr>
        </p:nvGraphicFramePr>
        <p:xfrm>
          <a:off x="5892809" y="1381124"/>
          <a:ext cx="4927591" cy="53244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98616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58DB2-1870-25A3-CD9E-3557C1C9B7AA}"/>
              </a:ext>
            </a:extLst>
          </p:cNvPr>
          <p:cNvSpPr>
            <a:spLocks noGrp="1"/>
          </p:cNvSpPr>
          <p:nvPr>
            <p:ph type="title"/>
          </p:nvPr>
        </p:nvSpPr>
        <p:spPr>
          <a:xfrm>
            <a:off x="634999" y="608590"/>
            <a:ext cx="10515599" cy="932688"/>
          </a:xfrm>
        </p:spPr>
        <p:txBody>
          <a:bodyPr vert="horz" lIns="91440" tIns="45720" rIns="91440" bIns="45720" rtlCol="0" anchor="b">
            <a:normAutofit/>
          </a:bodyPr>
          <a:lstStyle/>
          <a:p>
            <a:r>
              <a:rPr lang="en-US" sz="5400" kern="1200" dirty="0">
                <a:solidFill>
                  <a:schemeClr val="tx1"/>
                </a:solidFill>
                <a:latin typeface="+mj-lt"/>
                <a:ea typeface="+mj-ea"/>
                <a:cs typeface="+mj-cs"/>
              </a:rPr>
              <a:t>Quality of Life Matrix Activity</a:t>
            </a:r>
          </a:p>
        </p:txBody>
      </p:sp>
      <p:graphicFrame>
        <p:nvGraphicFramePr>
          <p:cNvPr id="5" name="Table 5">
            <a:extLst>
              <a:ext uri="{FF2B5EF4-FFF2-40B4-BE49-F238E27FC236}">
                <a16:creationId xmlns:a16="http://schemas.microsoft.com/office/drawing/2014/main" id="{0FF1812F-184F-AC42-6F87-03E97D34AE3E}"/>
              </a:ext>
            </a:extLst>
          </p:cNvPr>
          <p:cNvGraphicFramePr>
            <a:graphicFrameLocks noGrp="1"/>
          </p:cNvGraphicFramePr>
          <p:nvPr>
            <p:ph sz="half" idx="1"/>
            <p:extLst>
              <p:ext uri="{D42A27DB-BD31-4B8C-83A1-F6EECF244321}">
                <p14:modId xmlns:p14="http://schemas.microsoft.com/office/powerpoint/2010/main" val="1159937866"/>
              </p:ext>
            </p:extLst>
          </p:nvPr>
        </p:nvGraphicFramePr>
        <p:xfrm>
          <a:off x="1381422" y="1863801"/>
          <a:ext cx="9429156" cy="4765916"/>
        </p:xfrm>
        <a:graphic>
          <a:graphicData uri="http://schemas.openxmlformats.org/drawingml/2006/table">
            <a:tbl>
              <a:tblPr firstRow="1" bandRow="1">
                <a:tableStyleId>{5C22544A-7EE6-4342-B048-85BDC9FD1C3A}</a:tableStyleId>
              </a:tblPr>
              <a:tblGrid>
                <a:gridCol w="4714578">
                  <a:extLst>
                    <a:ext uri="{9D8B030D-6E8A-4147-A177-3AD203B41FA5}">
                      <a16:colId xmlns:a16="http://schemas.microsoft.com/office/drawing/2014/main" val="1278262895"/>
                    </a:ext>
                  </a:extLst>
                </a:gridCol>
                <a:gridCol w="4714578">
                  <a:extLst>
                    <a:ext uri="{9D8B030D-6E8A-4147-A177-3AD203B41FA5}">
                      <a16:colId xmlns:a16="http://schemas.microsoft.com/office/drawing/2014/main" val="2601425647"/>
                    </a:ext>
                  </a:extLst>
                </a:gridCol>
              </a:tblGrid>
              <a:tr h="1730274">
                <a:tc>
                  <a:txBody>
                    <a:bodyPr/>
                    <a:lstStyle/>
                    <a:p>
                      <a:r>
                        <a:rPr lang="en-US" sz="3200" b="1" dirty="0">
                          <a:latin typeface="+mn-lt"/>
                        </a:rPr>
                        <a:t>Physical</a:t>
                      </a:r>
                    </a:p>
                    <a:p>
                      <a:pPr marL="285750" indent="-285750">
                        <a:buFont typeface="Arial" panose="020B0604020202020204" pitchFamily="34" charset="0"/>
                        <a:buChar char="•"/>
                      </a:pPr>
                      <a:r>
                        <a:rPr lang="en-US" sz="2800" b="0" dirty="0">
                          <a:latin typeface="+mn-lt"/>
                        </a:rPr>
                        <a:t>Exercise</a:t>
                      </a:r>
                    </a:p>
                    <a:p>
                      <a:pPr marL="285750" indent="-285750">
                        <a:buFont typeface="Arial" panose="020B0604020202020204" pitchFamily="34" charset="0"/>
                        <a:buChar char="•"/>
                      </a:pPr>
                      <a:r>
                        <a:rPr lang="en-US" sz="2800" b="0" dirty="0">
                          <a:latin typeface="+mn-lt"/>
                        </a:rPr>
                        <a:t>Diet</a:t>
                      </a:r>
                    </a:p>
                    <a:p>
                      <a:pPr marL="285750" indent="-285750">
                        <a:buFont typeface="Arial" panose="020B0604020202020204" pitchFamily="34" charset="0"/>
                        <a:buChar char="•"/>
                      </a:pPr>
                      <a:r>
                        <a:rPr lang="en-US" sz="2800" b="0" dirty="0">
                          <a:latin typeface="+mn-lt"/>
                        </a:rPr>
                        <a:t>Rest</a:t>
                      </a:r>
                    </a:p>
                    <a:p>
                      <a:pPr marL="0" indent="0" algn="ctr">
                        <a:buFont typeface="Arial" panose="020B0604020202020204" pitchFamily="34" charset="0"/>
                        <a:buNone/>
                      </a:pPr>
                      <a:endParaRPr lang="en-US" sz="1800" b="0" dirty="0">
                        <a:latin typeface="+mn-lt"/>
                      </a:endParaRPr>
                    </a:p>
                    <a:p>
                      <a:endParaRPr lang="en-US" sz="1800" b="0" dirty="0">
                        <a:latin typeface="+mn-lt"/>
                      </a:endParaRPr>
                    </a:p>
                  </a:txBody>
                  <a:tcPr marL="66478" marR="66478" marT="33239" marB="33239">
                    <a:solidFill>
                      <a:schemeClr val="accent1"/>
                    </a:solidFill>
                  </a:tcPr>
                </a:tc>
                <a:tc>
                  <a:txBody>
                    <a:bodyPr/>
                    <a:lstStyle/>
                    <a:p>
                      <a:r>
                        <a:rPr lang="en-US" sz="3200" b="1" dirty="0">
                          <a:latin typeface="+mn-lt"/>
                        </a:rPr>
                        <a:t>Personal</a:t>
                      </a:r>
                    </a:p>
                    <a:p>
                      <a:pPr marL="285750" indent="-285750">
                        <a:buFont typeface="Arial" panose="020B0604020202020204" pitchFamily="34" charset="0"/>
                        <a:buChar char="•"/>
                      </a:pPr>
                      <a:r>
                        <a:rPr lang="en-US" sz="2800" b="0" dirty="0">
                          <a:latin typeface="+mn-lt"/>
                        </a:rPr>
                        <a:t>Hobbies</a:t>
                      </a:r>
                    </a:p>
                    <a:p>
                      <a:pPr marL="285750" indent="-285750">
                        <a:buFont typeface="Arial" panose="020B0604020202020204" pitchFamily="34" charset="0"/>
                        <a:buChar char="•"/>
                      </a:pPr>
                      <a:r>
                        <a:rPr lang="en-US" sz="2800" b="0" dirty="0">
                          <a:latin typeface="+mn-lt"/>
                        </a:rPr>
                        <a:t>Finance </a:t>
                      </a:r>
                    </a:p>
                    <a:p>
                      <a:pPr marL="285750" indent="-285750">
                        <a:buFont typeface="Arial" panose="020B0604020202020204" pitchFamily="34" charset="0"/>
                        <a:buChar char="•"/>
                      </a:pPr>
                      <a:r>
                        <a:rPr lang="en-US" sz="2800" b="0" dirty="0">
                          <a:latin typeface="+mn-lt"/>
                        </a:rPr>
                        <a:t>Well-being</a:t>
                      </a:r>
                    </a:p>
                    <a:p>
                      <a:pPr marL="0" indent="0">
                        <a:buFont typeface="Arial" panose="020B0604020202020204" pitchFamily="34" charset="0"/>
                        <a:buNone/>
                      </a:pPr>
                      <a:endParaRPr lang="en-US" sz="1800" b="0" dirty="0">
                        <a:latin typeface="+mn-lt"/>
                      </a:endParaRPr>
                    </a:p>
                  </a:txBody>
                  <a:tcPr marL="66478" marR="66478" marT="33239" marB="33239">
                    <a:solidFill>
                      <a:schemeClr val="accent1"/>
                    </a:solidFill>
                  </a:tcPr>
                </a:tc>
                <a:extLst>
                  <a:ext uri="{0D108BD9-81ED-4DB2-BD59-A6C34878D82A}">
                    <a16:rowId xmlns:a16="http://schemas.microsoft.com/office/drawing/2014/main" val="3035661265"/>
                  </a:ext>
                </a:extLst>
              </a:tr>
              <a:tr h="2220373">
                <a:tc>
                  <a:txBody>
                    <a:bodyPr/>
                    <a:lstStyle/>
                    <a:p>
                      <a:r>
                        <a:rPr lang="en-US" sz="3200" b="1" dirty="0">
                          <a:solidFill>
                            <a:schemeClr val="bg1"/>
                          </a:solidFill>
                          <a:latin typeface="+mn-lt"/>
                        </a:rPr>
                        <a:t>Intellectual </a:t>
                      </a:r>
                    </a:p>
                    <a:p>
                      <a:pPr marL="285750" indent="-285750">
                        <a:buFont typeface="Arial" panose="020B0604020202020204" pitchFamily="34" charset="0"/>
                        <a:buChar char="•"/>
                      </a:pPr>
                      <a:r>
                        <a:rPr lang="en-US" sz="2800" b="0" dirty="0">
                          <a:solidFill>
                            <a:schemeClr val="bg1"/>
                          </a:solidFill>
                          <a:latin typeface="+mn-lt"/>
                        </a:rPr>
                        <a:t>Learn a new skill</a:t>
                      </a:r>
                    </a:p>
                    <a:p>
                      <a:pPr marL="285750" indent="-285750">
                        <a:buFont typeface="Arial" panose="020B0604020202020204" pitchFamily="34" charset="0"/>
                        <a:buChar char="•"/>
                      </a:pPr>
                      <a:r>
                        <a:rPr lang="en-US" sz="2800" b="0" dirty="0">
                          <a:solidFill>
                            <a:schemeClr val="bg1"/>
                          </a:solidFill>
                          <a:latin typeface="+mn-lt"/>
                        </a:rPr>
                        <a:t>Develop a skill</a:t>
                      </a:r>
                    </a:p>
                    <a:p>
                      <a:pPr marL="285750" indent="-285750">
                        <a:buFont typeface="Arial" panose="020B0604020202020204" pitchFamily="34" charset="0"/>
                        <a:buChar char="•"/>
                      </a:pPr>
                      <a:r>
                        <a:rPr lang="en-US" sz="2800" b="0" dirty="0">
                          <a:solidFill>
                            <a:schemeClr val="bg1"/>
                          </a:solidFill>
                          <a:latin typeface="+mn-lt"/>
                        </a:rPr>
                        <a:t>Self-improvement</a:t>
                      </a:r>
                    </a:p>
                    <a:p>
                      <a:pPr marL="285750" indent="-285750">
                        <a:buFont typeface="Arial" panose="020B0604020202020204" pitchFamily="34" charset="0"/>
                        <a:buChar char="•"/>
                      </a:pPr>
                      <a:endParaRPr lang="en-US" sz="1800" b="0" dirty="0">
                        <a:solidFill>
                          <a:schemeClr val="bg1"/>
                        </a:solidFill>
                        <a:latin typeface="+mn-lt"/>
                      </a:endParaRPr>
                    </a:p>
                    <a:p>
                      <a:endParaRPr lang="en-US" sz="1800" b="0" dirty="0">
                        <a:solidFill>
                          <a:schemeClr val="bg1"/>
                        </a:solidFill>
                        <a:latin typeface="+mn-lt"/>
                      </a:endParaRPr>
                    </a:p>
                  </a:txBody>
                  <a:tcPr marL="66478" marR="66478" marT="33239" marB="33239">
                    <a:solidFill>
                      <a:schemeClr val="accent1"/>
                    </a:solidFill>
                  </a:tcPr>
                </a:tc>
                <a:tc>
                  <a:txBody>
                    <a:bodyPr/>
                    <a:lstStyle/>
                    <a:p>
                      <a:r>
                        <a:rPr lang="en-US" sz="3200" b="1" dirty="0">
                          <a:solidFill>
                            <a:schemeClr val="bg1"/>
                          </a:solidFill>
                          <a:latin typeface="+mn-lt"/>
                        </a:rPr>
                        <a:t>Social</a:t>
                      </a:r>
                    </a:p>
                    <a:p>
                      <a:pPr marL="342900" indent="-342900">
                        <a:buFont typeface="Arial" panose="020B0604020202020204" pitchFamily="34" charset="0"/>
                        <a:buChar char="•"/>
                      </a:pPr>
                      <a:r>
                        <a:rPr lang="en-US" sz="2800" b="0" dirty="0">
                          <a:solidFill>
                            <a:schemeClr val="bg1"/>
                          </a:solidFill>
                          <a:latin typeface="+mn-lt"/>
                        </a:rPr>
                        <a:t>Family</a:t>
                      </a:r>
                    </a:p>
                    <a:p>
                      <a:pPr marL="342900" indent="-342900">
                        <a:buFont typeface="Arial" panose="020B0604020202020204" pitchFamily="34" charset="0"/>
                        <a:buChar char="•"/>
                      </a:pPr>
                      <a:r>
                        <a:rPr lang="en-US" sz="2800" b="0" dirty="0">
                          <a:solidFill>
                            <a:schemeClr val="bg1"/>
                          </a:solidFill>
                          <a:latin typeface="+mn-lt"/>
                        </a:rPr>
                        <a:t>Friends</a:t>
                      </a:r>
                    </a:p>
                    <a:p>
                      <a:pPr marL="342900" indent="-342900">
                        <a:buFont typeface="Arial" panose="020B0604020202020204" pitchFamily="34" charset="0"/>
                        <a:buChar char="•"/>
                      </a:pPr>
                      <a:r>
                        <a:rPr lang="en-US" sz="2800" b="0" dirty="0">
                          <a:solidFill>
                            <a:schemeClr val="bg1"/>
                          </a:solidFill>
                          <a:latin typeface="+mn-lt"/>
                        </a:rPr>
                        <a:t>Community</a:t>
                      </a:r>
                    </a:p>
                  </a:txBody>
                  <a:tcPr marL="66478" marR="66478" marT="33239" marB="33239">
                    <a:solidFill>
                      <a:schemeClr val="accent1"/>
                    </a:solidFill>
                  </a:tcPr>
                </a:tc>
                <a:extLst>
                  <a:ext uri="{0D108BD9-81ED-4DB2-BD59-A6C34878D82A}">
                    <a16:rowId xmlns:a16="http://schemas.microsoft.com/office/drawing/2014/main" val="3300986653"/>
                  </a:ext>
                </a:extLst>
              </a:tr>
            </a:tbl>
          </a:graphicData>
        </a:graphic>
      </p:graphicFrame>
    </p:spTree>
    <p:extLst>
      <p:ext uri="{BB962C8B-B14F-4D97-AF65-F5344CB8AC3E}">
        <p14:creationId xmlns:p14="http://schemas.microsoft.com/office/powerpoint/2010/main" val="3818388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9E789A-FDB9-3737-F017-019E4E071C61}"/>
              </a:ext>
            </a:extLst>
          </p:cNvPr>
          <p:cNvSpPr>
            <a:spLocks noGrp="1"/>
          </p:cNvSpPr>
          <p:nvPr>
            <p:ph type="title"/>
          </p:nvPr>
        </p:nvSpPr>
        <p:spPr>
          <a:xfrm>
            <a:off x="643467" y="321734"/>
            <a:ext cx="10905066" cy="1135737"/>
          </a:xfrm>
        </p:spPr>
        <p:txBody>
          <a:bodyPr>
            <a:normAutofit/>
          </a:bodyPr>
          <a:lstStyle/>
          <a:p>
            <a:r>
              <a:rPr lang="en-US" sz="3600" dirty="0"/>
              <a:t>Make a Plan – See Handout</a:t>
            </a:r>
          </a:p>
        </p:txBody>
      </p:sp>
      <p:sp>
        <p:nvSpPr>
          <p:cNvPr id="14" name="Rectangle 1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ontent Placeholder 5">
            <a:extLst>
              <a:ext uri="{FF2B5EF4-FFF2-40B4-BE49-F238E27FC236}">
                <a16:creationId xmlns:a16="http://schemas.microsoft.com/office/drawing/2014/main" id="{F4EA2910-1C39-C46D-8C29-9E5B58C357B6}"/>
              </a:ext>
            </a:extLst>
          </p:cNvPr>
          <p:cNvGraphicFramePr>
            <a:graphicFrameLocks noGrp="1"/>
          </p:cNvGraphicFramePr>
          <p:nvPr>
            <p:ph idx="1"/>
            <p:extLst>
              <p:ext uri="{D42A27DB-BD31-4B8C-83A1-F6EECF244321}">
                <p14:modId xmlns:p14="http://schemas.microsoft.com/office/powerpoint/2010/main" val="23890926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8328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3DECA-FAF1-5B75-2862-36694A76BA4C}"/>
              </a:ext>
            </a:extLst>
          </p:cNvPr>
          <p:cNvSpPr>
            <a:spLocks noGrp="1"/>
          </p:cNvSpPr>
          <p:nvPr>
            <p:ph type="title"/>
          </p:nvPr>
        </p:nvSpPr>
        <p:spPr/>
        <p:txBody>
          <a:bodyPr/>
          <a:lstStyle/>
          <a:p>
            <a:r>
              <a:rPr lang="en-US" dirty="0"/>
              <a:t>Great Book (</a:t>
            </a:r>
            <a:r>
              <a:rPr lang="en-US" dirty="0">
                <a:hlinkClick r:id="rId2"/>
              </a:rPr>
              <a:t>link</a:t>
            </a:r>
            <a:r>
              <a:rPr lang="en-US" dirty="0"/>
              <a:t>)</a:t>
            </a:r>
          </a:p>
        </p:txBody>
      </p:sp>
      <p:pic>
        <p:nvPicPr>
          <p:cNvPr id="5" name="Content Placeholder 4" descr="A picture containing text, device&#10;&#10;Description automatically generated">
            <a:extLst>
              <a:ext uri="{FF2B5EF4-FFF2-40B4-BE49-F238E27FC236}">
                <a16:creationId xmlns:a16="http://schemas.microsoft.com/office/drawing/2014/main" id="{48DCF448-0FF0-BE92-41FB-8CFCD344D9A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52800" y="1690688"/>
            <a:ext cx="4855369" cy="4855369"/>
          </a:xfrm>
        </p:spPr>
      </p:pic>
    </p:spTree>
    <p:extLst>
      <p:ext uri="{BB962C8B-B14F-4D97-AF65-F5344CB8AC3E}">
        <p14:creationId xmlns:p14="http://schemas.microsoft.com/office/powerpoint/2010/main" val="1100758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409D2-38EF-EE42-8431-CBAC849DF917}"/>
              </a:ext>
            </a:extLst>
          </p:cNvPr>
          <p:cNvSpPr>
            <a:spLocks noGrp="1"/>
          </p:cNvSpPr>
          <p:nvPr>
            <p:ph type="ctrTitle"/>
          </p:nvPr>
        </p:nvSpPr>
        <p:spPr>
          <a:xfrm>
            <a:off x="215900" y="1917700"/>
            <a:ext cx="4800600" cy="2387600"/>
          </a:xfrm>
        </p:spPr>
        <p:txBody>
          <a:bodyPr>
            <a:normAutofit/>
          </a:bodyPr>
          <a:lstStyle/>
          <a:p>
            <a:r>
              <a:rPr lang="en-US" sz="4800" dirty="0"/>
              <a:t>Systems Well-Being</a:t>
            </a:r>
          </a:p>
        </p:txBody>
      </p:sp>
      <p:pic>
        <p:nvPicPr>
          <p:cNvPr id="5" name="Picture 4" descr="Planetary model">
            <a:extLst>
              <a:ext uri="{FF2B5EF4-FFF2-40B4-BE49-F238E27FC236}">
                <a16:creationId xmlns:a16="http://schemas.microsoft.com/office/drawing/2014/main" id="{6C85FC7F-524A-3989-A9FA-6DE6CB1202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6197" y="1277937"/>
            <a:ext cx="6978603" cy="4657725"/>
          </a:xfrm>
          <a:prstGeom prst="rect">
            <a:avLst/>
          </a:prstGeom>
        </p:spPr>
      </p:pic>
    </p:spTree>
    <p:extLst>
      <p:ext uri="{BB962C8B-B14F-4D97-AF65-F5344CB8AC3E}">
        <p14:creationId xmlns:p14="http://schemas.microsoft.com/office/powerpoint/2010/main" val="1713329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84" y="165100"/>
            <a:ext cx="10515600" cy="1325563"/>
          </a:xfrm>
        </p:spPr>
        <p:txBody>
          <a:bodyPr/>
          <a:lstStyle/>
          <a:p>
            <a:r>
              <a:rPr lang="en-US" dirty="0"/>
              <a:t>Good idea – poor implementation</a:t>
            </a:r>
          </a:p>
        </p:txBody>
      </p:sp>
      <p:pic>
        <p:nvPicPr>
          <p:cNvPr id="1026" name="Picture 2" descr="C:\Users\Hank\Pictures\2010-11-01 002\IMG_0516.JPG"/>
          <p:cNvPicPr>
            <a:picLocks noChangeAspect="1" noChangeArrowheads="1"/>
          </p:cNvPicPr>
          <p:nvPr/>
        </p:nvPicPr>
        <p:blipFill>
          <a:blip r:embed="rId2" cstate="print"/>
          <a:srcRect/>
          <a:stretch>
            <a:fillRect/>
          </a:stretch>
        </p:blipFill>
        <p:spPr bwMode="auto">
          <a:xfrm>
            <a:off x="2438400" y="1309845"/>
            <a:ext cx="7467600" cy="5577652"/>
          </a:xfrm>
          <a:prstGeom prst="rect">
            <a:avLst/>
          </a:prstGeom>
          <a:noFill/>
        </p:spPr>
      </p:pic>
    </p:spTree>
    <p:extLst>
      <p:ext uri="{BB962C8B-B14F-4D97-AF65-F5344CB8AC3E}">
        <p14:creationId xmlns:p14="http://schemas.microsoft.com/office/powerpoint/2010/main" val="669151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icture of 4 elements of PBL https://www.pbis.org/topics/equity">
            <a:extLst>
              <a:ext uri="{FF2B5EF4-FFF2-40B4-BE49-F238E27FC236}">
                <a16:creationId xmlns:a16="http://schemas.microsoft.com/office/drawing/2014/main" id="{5F923580-2E34-2E31-45B9-24F7CAC03A63}"/>
              </a:ext>
            </a:extLst>
          </p:cNvPr>
          <p:cNvPicPr>
            <a:picLocks noGrp="1" noChangeAspect="1"/>
          </p:cNvPicPr>
          <p:nvPr>
            <p:ph idx="1"/>
          </p:nvPr>
        </p:nvPicPr>
        <p:blipFill>
          <a:blip r:embed="rId2"/>
          <a:stretch>
            <a:fillRect/>
          </a:stretch>
        </p:blipFill>
        <p:spPr>
          <a:xfrm>
            <a:off x="3229347" y="1342850"/>
            <a:ext cx="7107351" cy="5394179"/>
          </a:xfrm>
        </p:spPr>
      </p:pic>
      <p:sp>
        <p:nvSpPr>
          <p:cNvPr id="6" name="Text Box 12">
            <a:extLst>
              <a:ext uri="{FF2B5EF4-FFF2-40B4-BE49-F238E27FC236}">
                <a16:creationId xmlns:a16="http://schemas.microsoft.com/office/drawing/2014/main" id="{60ED0F6B-A96A-F042-78F7-AEF7FB1DB9EC}"/>
              </a:ext>
            </a:extLst>
          </p:cNvPr>
          <p:cNvSpPr txBox="1">
            <a:spLocks noChangeArrowheads="1"/>
          </p:cNvSpPr>
          <p:nvPr/>
        </p:nvSpPr>
        <p:spPr bwMode="auto">
          <a:xfrm>
            <a:off x="5239647" y="288928"/>
            <a:ext cx="4968668" cy="954107"/>
          </a:xfrm>
          <a:prstGeom prst="rect">
            <a:avLst/>
          </a:prstGeom>
          <a:noFill/>
          <a:ln w="9525">
            <a:noFill/>
            <a:miter lim="800000"/>
            <a:headEnd/>
            <a:tailEnd/>
          </a:ln>
        </p:spPr>
        <p:txBody>
          <a:bodyPr wrap="none">
            <a:spAutoFit/>
          </a:bodyPr>
          <a:lstStyle/>
          <a:p>
            <a:pPr algn="ctr" eaLnBrk="0" hangingPunct="0"/>
            <a:r>
              <a:rPr lang="en-US" altLang="en-US" sz="2800" dirty="0">
                <a:solidFill>
                  <a:schemeClr val="accent2"/>
                </a:solidFill>
              </a:rPr>
              <a:t>Supporting Social Competence &amp;</a:t>
            </a:r>
          </a:p>
          <a:p>
            <a:pPr algn="ctr" eaLnBrk="0" hangingPunct="0"/>
            <a:r>
              <a:rPr lang="en-US" altLang="en-US" sz="2800" dirty="0">
                <a:solidFill>
                  <a:schemeClr val="accent2"/>
                </a:solidFill>
              </a:rPr>
              <a:t>Academic Achievement</a:t>
            </a:r>
          </a:p>
        </p:txBody>
      </p:sp>
      <p:sp>
        <p:nvSpPr>
          <p:cNvPr id="7" name="Rectangle 14">
            <a:extLst>
              <a:ext uri="{FF2B5EF4-FFF2-40B4-BE49-F238E27FC236}">
                <a16:creationId xmlns:a16="http://schemas.microsoft.com/office/drawing/2014/main" id="{E5B052E5-37DD-8B68-DB35-DE8D4475899F}"/>
              </a:ext>
            </a:extLst>
          </p:cNvPr>
          <p:cNvSpPr>
            <a:spLocks noChangeArrowheads="1"/>
          </p:cNvSpPr>
          <p:nvPr/>
        </p:nvSpPr>
        <p:spPr bwMode="auto">
          <a:xfrm>
            <a:off x="1752600" y="762000"/>
            <a:ext cx="2514600" cy="1524000"/>
          </a:xfrm>
          <a:prstGeom prst="rect">
            <a:avLst/>
          </a:prstGeom>
          <a:solidFill>
            <a:srgbClr val="CCFFCC"/>
          </a:solidFill>
          <a:ln w="9525">
            <a:solidFill>
              <a:schemeClr val="tx1"/>
            </a:solidFill>
            <a:miter lim="800000"/>
            <a:headEnd/>
            <a:tailEnd/>
          </a:ln>
        </p:spPr>
        <p:txBody>
          <a:bodyPr anchor="ctr"/>
          <a:lstStyle/>
          <a:p>
            <a:pPr algn="ctr"/>
            <a:r>
              <a:rPr lang="en-US" altLang="en-US" sz="3200" dirty="0">
                <a:solidFill>
                  <a:srgbClr val="008000"/>
                </a:solidFill>
              </a:rPr>
              <a:t>4 SWPBIS</a:t>
            </a:r>
          </a:p>
          <a:p>
            <a:pPr algn="ctr"/>
            <a:r>
              <a:rPr lang="en-US" altLang="en-US" sz="3200" dirty="0">
                <a:solidFill>
                  <a:srgbClr val="008000"/>
                </a:solidFill>
              </a:rPr>
              <a:t>MTSS-B</a:t>
            </a:r>
          </a:p>
          <a:p>
            <a:pPr algn="ctr"/>
            <a:r>
              <a:rPr lang="en-US" altLang="en-US" sz="3200" dirty="0">
                <a:solidFill>
                  <a:srgbClr val="008000"/>
                </a:solidFill>
              </a:rPr>
              <a:t> Elements</a:t>
            </a:r>
          </a:p>
        </p:txBody>
      </p:sp>
      <p:sp>
        <p:nvSpPr>
          <p:cNvPr id="8" name="TextBox 7">
            <a:extLst>
              <a:ext uri="{FF2B5EF4-FFF2-40B4-BE49-F238E27FC236}">
                <a16:creationId xmlns:a16="http://schemas.microsoft.com/office/drawing/2014/main" id="{B7D5326E-CCC9-43D9-B01A-9B3E18082EEC}"/>
              </a:ext>
            </a:extLst>
          </p:cNvPr>
          <p:cNvSpPr txBox="1"/>
          <p:nvPr/>
        </p:nvSpPr>
        <p:spPr>
          <a:xfrm flipH="1">
            <a:off x="1752603" y="6118502"/>
            <a:ext cx="6341829" cy="261610"/>
          </a:xfrm>
          <a:prstGeom prst="rect">
            <a:avLst/>
          </a:prstGeom>
          <a:noFill/>
        </p:spPr>
        <p:txBody>
          <a:bodyPr wrap="square" rtlCol="0">
            <a:spAutoFit/>
          </a:bodyPr>
          <a:lstStyle/>
          <a:p>
            <a:r>
              <a:rPr lang="en-US" sz="1100" dirty="0"/>
              <a:t>From https://www.pbis.org/topics/equity</a:t>
            </a:r>
          </a:p>
        </p:txBody>
      </p:sp>
    </p:spTree>
    <p:extLst>
      <p:ext uri="{BB962C8B-B14F-4D97-AF65-F5344CB8AC3E}">
        <p14:creationId xmlns:p14="http://schemas.microsoft.com/office/powerpoint/2010/main" val="402719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0D2F-3C9F-964B-82BC-97B7DD808FBA}"/>
              </a:ext>
            </a:extLst>
          </p:cNvPr>
          <p:cNvSpPr>
            <a:spLocks noGrp="1"/>
          </p:cNvSpPr>
          <p:nvPr>
            <p:ph type="title"/>
          </p:nvPr>
        </p:nvSpPr>
        <p:spPr>
          <a:xfrm>
            <a:off x="6830012" y="83227"/>
            <a:ext cx="3629796" cy="1090538"/>
          </a:xfrm>
        </p:spPr>
        <p:txBody>
          <a:bodyPr vert="horz" lIns="91440" tIns="45720" rIns="91440" bIns="45720" rtlCol="0" anchor="ctr">
            <a:normAutofit/>
          </a:bodyPr>
          <a:lstStyle/>
          <a:p>
            <a:pPr defTabSz="685800"/>
            <a:r>
              <a:rPr lang="en-US" sz="4200" dirty="0">
                <a:solidFill>
                  <a:srgbClr val="000000"/>
                </a:solidFill>
              </a:rPr>
              <a:t>Three Elements</a:t>
            </a:r>
            <a:br>
              <a:rPr lang="en-US" sz="2300" dirty="0">
                <a:solidFill>
                  <a:srgbClr val="000000"/>
                </a:solidFill>
              </a:rPr>
            </a:br>
            <a:endParaRPr lang="en-US" sz="2300" dirty="0">
              <a:solidFill>
                <a:srgbClr val="000000"/>
              </a:solidFill>
            </a:endParaRPr>
          </a:p>
        </p:txBody>
      </p:sp>
      <p:pic>
        <p:nvPicPr>
          <p:cNvPr id="5" name="Content Placeholder 4">
            <a:extLst>
              <a:ext uri="{FF2B5EF4-FFF2-40B4-BE49-F238E27FC236}">
                <a16:creationId xmlns:a16="http://schemas.microsoft.com/office/drawing/2014/main" id="{D765EB3B-BF5C-1641-B519-A6EAE8EA8047}"/>
              </a:ext>
            </a:extLst>
          </p:cNvPr>
          <p:cNvPicPr>
            <a:picLocks noGrp="1" noChangeAspect="1"/>
          </p:cNvPicPr>
          <p:nvPr>
            <p:ph idx="1"/>
          </p:nvPr>
        </p:nvPicPr>
        <p:blipFill rotWithShape="1">
          <a:blip r:embed="rId2">
            <a:alphaModFix/>
          </a:blip>
          <a:srcRect l="20677" r="-3" b="-3"/>
          <a:stretch/>
        </p:blipFill>
        <p:spPr>
          <a:xfrm>
            <a:off x="1360958" y="318011"/>
            <a:ext cx="3945364" cy="3319992"/>
          </a:xfrm>
          <a:custGeom>
            <a:avLst/>
            <a:gdLst>
              <a:gd name="connsiteX0" fmla="*/ 73119 w 3943111"/>
              <a:gd name="connsiteY0" fmla="*/ 0 h 3318096"/>
              <a:gd name="connsiteX1" fmla="*/ 3572026 w 3943111"/>
              <a:gd name="connsiteY1" fmla="*/ 0 h 3318096"/>
              <a:gd name="connsiteX2" fmla="*/ 3580957 w 3943111"/>
              <a:gd name="connsiteY2" fmla="*/ 11944 h 3318096"/>
              <a:gd name="connsiteX3" fmla="*/ 3943111 w 3943111"/>
              <a:gd name="connsiteY3" fmla="*/ 1197557 h 3318096"/>
              <a:gd name="connsiteX4" fmla="*/ 1822572 w 3943111"/>
              <a:gd name="connsiteY4" fmla="*/ 3318096 h 3318096"/>
              <a:gd name="connsiteX5" fmla="*/ 64188 w 3943111"/>
              <a:gd name="connsiteY5" fmla="*/ 2383171 h 3318096"/>
              <a:gd name="connsiteX6" fmla="*/ 0 w 3943111"/>
              <a:gd name="connsiteY6" fmla="*/ 2277515 h 3318096"/>
              <a:gd name="connsiteX7" fmla="*/ 0 w 3943111"/>
              <a:gd name="connsiteY7" fmla="*/ 117600 h 3318096"/>
              <a:gd name="connsiteX8" fmla="*/ 64188 w 3943111"/>
              <a:gd name="connsiteY8" fmla="*/ 11944 h 331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3111" h="3318096">
                <a:moveTo>
                  <a:pt x="73119" y="0"/>
                </a:moveTo>
                <a:lnTo>
                  <a:pt x="3572026" y="0"/>
                </a:lnTo>
                <a:lnTo>
                  <a:pt x="3580957" y="11944"/>
                </a:lnTo>
                <a:cubicBezTo>
                  <a:pt x="3809602" y="350384"/>
                  <a:pt x="3943111" y="758379"/>
                  <a:pt x="3943111" y="1197557"/>
                </a:cubicBezTo>
                <a:cubicBezTo>
                  <a:pt x="3943111" y="2368699"/>
                  <a:pt x="2993714" y="3318096"/>
                  <a:pt x="1822572" y="3318096"/>
                </a:cubicBezTo>
                <a:cubicBezTo>
                  <a:pt x="1090609" y="3318096"/>
                  <a:pt x="445264" y="2947238"/>
                  <a:pt x="64188" y="2383171"/>
                </a:cubicBezTo>
                <a:lnTo>
                  <a:pt x="0" y="2277515"/>
                </a:lnTo>
                <a:lnTo>
                  <a:pt x="0" y="117600"/>
                </a:lnTo>
                <a:lnTo>
                  <a:pt x="64188" y="11944"/>
                </a:lnTo>
                <a:close/>
              </a:path>
            </a:pathLst>
          </a:custGeom>
          <a:effectLst>
            <a:softEdge rad="0"/>
          </a:effectLst>
        </p:spPr>
      </p:pic>
      <p:sp>
        <p:nvSpPr>
          <p:cNvPr id="6" name="TextBox 5">
            <a:extLst>
              <a:ext uri="{FF2B5EF4-FFF2-40B4-BE49-F238E27FC236}">
                <a16:creationId xmlns:a16="http://schemas.microsoft.com/office/drawing/2014/main" id="{5ED511D7-4F32-7548-BB0B-0E71FCAF636F}"/>
              </a:ext>
            </a:extLst>
          </p:cNvPr>
          <p:cNvSpPr txBox="1"/>
          <p:nvPr/>
        </p:nvSpPr>
        <p:spPr>
          <a:xfrm>
            <a:off x="10025167" y="4899084"/>
            <a:ext cx="2472164" cy="3049607"/>
          </a:xfrm>
          <a:prstGeom prst="rect">
            <a:avLst/>
          </a:prstGeom>
        </p:spPr>
        <p:txBody>
          <a:bodyPr vert="horz" lIns="91440" tIns="45720" rIns="91440" bIns="45720" rtlCol="0" anchor="ctr">
            <a:normAutofit/>
          </a:bodyPr>
          <a:lstStyle/>
          <a:p>
            <a:pPr defTabSz="685800">
              <a:lnSpc>
                <a:spcPct val="90000"/>
              </a:lnSpc>
              <a:spcAft>
                <a:spcPts val="600"/>
              </a:spcAft>
            </a:pPr>
            <a:r>
              <a:rPr lang="en-US" sz="800" dirty="0">
                <a:solidFill>
                  <a:srgbClr val="000000"/>
                </a:solidFill>
              </a:rPr>
              <a:t>Images from https://flic.kr/p/naAdyP, https://flic.kr/p/53Gxci</a:t>
            </a:r>
          </a:p>
          <a:p>
            <a:pPr indent="-171450" defTabSz="685800">
              <a:lnSpc>
                <a:spcPct val="90000"/>
              </a:lnSpc>
              <a:spcAft>
                <a:spcPts val="600"/>
              </a:spcAft>
              <a:buFont typeface="Arial" panose="020B0604020202020204" pitchFamily="34" charset="0"/>
              <a:buChar char="•"/>
            </a:pPr>
            <a:endParaRPr lang="en-US" sz="1500" dirty="0">
              <a:solidFill>
                <a:srgbClr val="000000"/>
              </a:solidFill>
            </a:endParaRPr>
          </a:p>
        </p:txBody>
      </p:sp>
      <p:pic>
        <p:nvPicPr>
          <p:cNvPr id="10" name="Picture 9">
            <a:extLst>
              <a:ext uri="{FF2B5EF4-FFF2-40B4-BE49-F238E27FC236}">
                <a16:creationId xmlns:a16="http://schemas.microsoft.com/office/drawing/2014/main" id="{4B1CBF00-3974-5744-9B7D-73CBFF45F49D}"/>
              </a:ext>
            </a:extLst>
          </p:cNvPr>
          <p:cNvPicPr>
            <a:picLocks noChangeAspect="1"/>
          </p:cNvPicPr>
          <p:nvPr/>
        </p:nvPicPr>
        <p:blipFill rotWithShape="1">
          <a:blip r:embed="rId3">
            <a:alphaModFix/>
          </a:blip>
          <a:srcRect l="12649" r="6544" b="-1"/>
          <a:stretch/>
        </p:blipFill>
        <p:spPr>
          <a:xfrm>
            <a:off x="1524021" y="4305681"/>
            <a:ext cx="3085185" cy="2548533"/>
          </a:xfrm>
          <a:custGeom>
            <a:avLst/>
            <a:gdLst>
              <a:gd name="connsiteX0" fmla="*/ 1464476 w 3083442"/>
              <a:gd name="connsiteY0" fmla="*/ 0 h 2547077"/>
              <a:gd name="connsiteX1" fmla="*/ 3083442 w 3083442"/>
              <a:gd name="connsiteY1" fmla="*/ 1618966 h 2547077"/>
              <a:gd name="connsiteX2" fmla="*/ 2806948 w 3083442"/>
              <a:gd name="connsiteY2" fmla="*/ 2524145 h 2547077"/>
              <a:gd name="connsiteX3" fmla="*/ 2789800 w 3083442"/>
              <a:gd name="connsiteY3" fmla="*/ 2547077 h 2547077"/>
              <a:gd name="connsiteX4" fmla="*/ 139152 w 3083442"/>
              <a:gd name="connsiteY4" fmla="*/ 2547077 h 2547077"/>
              <a:gd name="connsiteX5" fmla="*/ 122004 w 3083442"/>
              <a:gd name="connsiteY5" fmla="*/ 2524145 h 2547077"/>
              <a:gd name="connsiteX6" fmla="*/ 40911 w 3083442"/>
              <a:gd name="connsiteY6" fmla="*/ 2390661 h 2547077"/>
              <a:gd name="connsiteX7" fmla="*/ 0 w 3083442"/>
              <a:gd name="connsiteY7" fmla="*/ 2305737 h 2547077"/>
              <a:gd name="connsiteX8" fmla="*/ 0 w 3083442"/>
              <a:gd name="connsiteY8" fmla="*/ 932195 h 2547077"/>
              <a:gd name="connsiteX9" fmla="*/ 40911 w 3083442"/>
              <a:gd name="connsiteY9" fmla="*/ 847271 h 2547077"/>
              <a:gd name="connsiteX10" fmla="*/ 1464476 w 3083442"/>
              <a:gd name="connsiteY10" fmla="*/ 0 h 254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3442" h="2547077">
                <a:moveTo>
                  <a:pt x="1464476" y="0"/>
                </a:moveTo>
                <a:cubicBezTo>
                  <a:pt x="2358607" y="0"/>
                  <a:pt x="3083442" y="724836"/>
                  <a:pt x="3083442" y="1618966"/>
                </a:cubicBezTo>
                <a:cubicBezTo>
                  <a:pt x="3083442" y="1954265"/>
                  <a:pt x="2981512" y="2265757"/>
                  <a:pt x="2806948" y="2524145"/>
                </a:cubicBezTo>
                <a:lnTo>
                  <a:pt x="2789800" y="2547077"/>
                </a:lnTo>
                <a:lnTo>
                  <a:pt x="139152" y="2547077"/>
                </a:lnTo>
                <a:lnTo>
                  <a:pt x="122004" y="2524145"/>
                </a:lnTo>
                <a:cubicBezTo>
                  <a:pt x="92910" y="2481081"/>
                  <a:pt x="65834" y="2436541"/>
                  <a:pt x="40911" y="2390661"/>
                </a:cubicBezTo>
                <a:lnTo>
                  <a:pt x="0" y="2305737"/>
                </a:lnTo>
                <a:lnTo>
                  <a:pt x="0" y="932195"/>
                </a:lnTo>
                <a:lnTo>
                  <a:pt x="40911" y="847271"/>
                </a:lnTo>
                <a:cubicBezTo>
                  <a:pt x="315065" y="342598"/>
                  <a:pt x="849762" y="0"/>
                  <a:pt x="1464476" y="0"/>
                </a:cubicBezTo>
                <a:close/>
              </a:path>
            </a:pathLst>
          </a:custGeom>
          <a:effectLst>
            <a:softEdge rad="0"/>
          </a:effectLst>
        </p:spPr>
      </p:pic>
      <p:pic>
        <p:nvPicPr>
          <p:cNvPr id="16" name="Content Placeholder 3">
            <a:extLst>
              <a:ext uri="{FF2B5EF4-FFF2-40B4-BE49-F238E27FC236}">
                <a16:creationId xmlns:a16="http://schemas.microsoft.com/office/drawing/2014/main" id="{6ED8BB2F-D918-D04D-8034-6DF91150BBCA}"/>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17693" r="7061" b="5"/>
          <a:stretch/>
        </p:blipFill>
        <p:spPr>
          <a:xfrm>
            <a:off x="5045835" y="2982066"/>
            <a:ext cx="2556863" cy="2556863"/>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extBox 11">
            <a:extLst>
              <a:ext uri="{FF2B5EF4-FFF2-40B4-BE49-F238E27FC236}">
                <a16:creationId xmlns:a16="http://schemas.microsoft.com/office/drawing/2014/main" id="{6AFF29FE-ACC5-2C44-8141-0F77065742E6}"/>
              </a:ext>
            </a:extLst>
          </p:cNvPr>
          <p:cNvSpPr txBox="1"/>
          <p:nvPr/>
        </p:nvSpPr>
        <p:spPr>
          <a:xfrm>
            <a:off x="6014133" y="1149905"/>
            <a:ext cx="4011034" cy="584775"/>
          </a:xfrm>
          <a:prstGeom prst="rect">
            <a:avLst/>
          </a:prstGeom>
          <a:noFill/>
        </p:spPr>
        <p:txBody>
          <a:bodyPr wrap="none" rtlCol="0">
            <a:spAutoFit/>
          </a:bodyPr>
          <a:lstStyle/>
          <a:p>
            <a:r>
              <a:rPr lang="en-US" sz="3200" dirty="0"/>
              <a:t>Administrative support</a:t>
            </a:r>
          </a:p>
        </p:txBody>
      </p:sp>
      <p:sp>
        <p:nvSpPr>
          <p:cNvPr id="14" name="TextBox 13">
            <a:extLst>
              <a:ext uri="{FF2B5EF4-FFF2-40B4-BE49-F238E27FC236}">
                <a16:creationId xmlns:a16="http://schemas.microsoft.com/office/drawing/2014/main" id="{3D6092B6-7883-6045-BF1A-6E8A3A7DEB28}"/>
              </a:ext>
            </a:extLst>
          </p:cNvPr>
          <p:cNvSpPr txBox="1"/>
          <p:nvPr/>
        </p:nvSpPr>
        <p:spPr>
          <a:xfrm>
            <a:off x="8203595" y="3660224"/>
            <a:ext cx="1077924" cy="584775"/>
          </a:xfrm>
          <a:prstGeom prst="rect">
            <a:avLst/>
          </a:prstGeom>
          <a:noFill/>
        </p:spPr>
        <p:txBody>
          <a:bodyPr wrap="none" rtlCol="0">
            <a:spAutoFit/>
          </a:bodyPr>
          <a:lstStyle/>
          <a:p>
            <a:r>
              <a:rPr lang="en-US" sz="3200" dirty="0"/>
              <a:t>Team</a:t>
            </a:r>
          </a:p>
        </p:txBody>
      </p:sp>
      <p:sp>
        <p:nvSpPr>
          <p:cNvPr id="18" name="TextBox 17">
            <a:extLst>
              <a:ext uri="{FF2B5EF4-FFF2-40B4-BE49-F238E27FC236}">
                <a16:creationId xmlns:a16="http://schemas.microsoft.com/office/drawing/2014/main" id="{468F3182-A36B-D740-BD86-4119B7390576}"/>
              </a:ext>
            </a:extLst>
          </p:cNvPr>
          <p:cNvSpPr txBox="1"/>
          <p:nvPr/>
        </p:nvSpPr>
        <p:spPr>
          <a:xfrm>
            <a:off x="5239498" y="6131501"/>
            <a:ext cx="3268844" cy="584775"/>
          </a:xfrm>
          <a:prstGeom prst="rect">
            <a:avLst/>
          </a:prstGeom>
          <a:noFill/>
        </p:spPr>
        <p:txBody>
          <a:bodyPr wrap="none" rtlCol="0">
            <a:spAutoFit/>
          </a:bodyPr>
          <a:lstStyle/>
          <a:p>
            <a:r>
              <a:rPr lang="en-US" sz="3200" dirty="0"/>
              <a:t>Mission</a:t>
            </a:r>
            <a:r>
              <a:rPr lang="en-US" dirty="0"/>
              <a:t> </a:t>
            </a:r>
            <a:r>
              <a:rPr lang="en-US" sz="3200" dirty="0"/>
              <a:t>and Vision</a:t>
            </a:r>
          </a:p>
        </p:txBody>
      </p:sp>
    </p:spTree>
    <p:extLst>
      <p:ext uri="{BB962C8B-B14F-4D97-AF65-F5344CB8AC3E}">
        <p14:creationId xmlns:p14="http://schemas.microsoft.com/office/powerpoint/2010/main" val="1801324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FD23F0C0-E8A0-E948-9AC9-5B81B1464387}"/>
              </a:ext>
            </a:extLst>
          </p:cNvPr>
          <p:cNvSpPr>
            <a:spLocks noGrp="1" noChangeArrowheads="1"/>
          </p:cNvSpPr>
          <p:nvPr>
            <p:ph type="title"/>
          </p:nvPr>
        </p:nvSpPr>
        <p:spPr/>
        <p:txBody>
          <a:bodyPr>
            <a:normAutofit/>
          </a:bodyPr>
          <a:lstStyle/>
          <a:p>
            <a:pPr eaLnBrk="1" hangingPunct="1"/>
            <a:r>
              <a:rPr lang="en-US" altLang="en-US" sz="4800" dirty="0">
                <a:ea typeface="ＭＳ Ｐゴシック" panose="020B0600070205080204" pitchFamily="34" charset="-128"/>
              </a:rPr>
              <a:t>Thank you!</a:t>
            </a:r>
          </a:p>
        </p:txBody>
      </p:sp>
      <p:sp>
        <p:nvSpPr>
          <p:cNvPr id="3" name="Content Placeholder 2">
            <a:extLst>
              <a:ext uri="{FF2B5EF4-FFF2-40B4-BE49-F238E27FC236}">
                <a16:creationId xmlns:a16="http://schemas.microsoft.com/office/drawing/2014/main" id="{49A1A802-3D33-E14F-93D6-4BCDFB7D6F3A}"/>
              </a:ext>
            </a:extLst>
          </p:cNvPr>
          <p:cNvSpPr>
            <a:spLocks noGrp="1"/>
          </p:cNvSpPr>
          <p:nvPr>
            <p:ph sz="half" idx="1"/>
          </p:nvPr>
        </p:nvSpPr>
        <p:spPr>
          <a:xfrm>
            <a:off x="1221658" y="1825625"/>
            <a:ext cx="5181600" cy="4351338"/>
          </a:xfrm>
        </p:spPr>
        <p:txBody>
          <a:bodyPr>
            <a:noAutofit/>
          </a:bodyPr>
          <a:lstStyle/>
          <a:p>
            <a:pPr marL="0" indent="0">
              <a:buNone/>
            </a:pPr>
            <a:r>
              <a:rPr lang="en-US" sz="3200" b="1" dirty="0"/>
              <a:t>Conference Team</a:t>
            </a:r>
          </a:p>
          <a:p>
            <a:r>
              <a:rPr lang="en-US" sz="3200" dirty="0"/>
              <a:t>Nancy Marks</a:t>
            </a:r>
          </a:p>
          <a:p>
            <a:r>
              <a:rPr lang="en-US" sz="3200" dirty="0"/>
              <a:t>Deb Reed</a:t>
            </a:r>
          </a:p>
          <a:p>
            <a:pPr marL="0" indent="0">
              <a:buNone/>
            </a:pPr>
            <a:r>
              <a:rPr lang="en-US" sz="3200" b="1" dirty="0"/>
              <a:t>Montana Office of Public Instruction</a:t>
            </a:r>
          </a:p>
          <a:p>
            <a:r>
              <a:rPr lang="en-US" sz="3200" dirty="0"/>
              <a:t>Keith Hoyer</a:t>
            </a:r>
          </a:p>
          <a:p>
            <a:r>
              <a:rPr lang="en-US" sz="3200" dirty="0"/>
              <a:t>Tammy Lysons</a:t>
            </a:r>
          </a:p>
          <a:p>
            <a:pPr marL="0" indent="0">
              <a:buNone/>
            </a:pPr>
            <a:r>
              <a:rPr lang="en-US" sz="3200"/>
              <a:t> </a:t>
            </a:r>
            <a:endParaRPr lang="en-US" sz="3200" dirty="0"/>
          </a:p>
          <a:p>
            <a:endParaRPr lang="en-US" sz="3200" dirty="0"/>
          </a:p>
        </p:txBody>
      </p:sp>
      <p:sp>
        <p:nvSpPr>
          <p:cNvPr id="2" name="Content Placeholder 1">
            <a:extLst>
              <a:ext uri="{FF2B5EF4-FFF2-40B4-BE49-F238E27FC236}">
                <a16:creationId xmlns:a16="http://schemas.microsoft.com/office/drawing/2014/main" id="{721DAA12-5CBE-C1BF-622A-341963362196}"/>
              </a:ext>
            </a:extLst>
          </p:cNvPr>
          <p:cNvSpPr>
            <a:spLocks noGrp="1"/>
          </p:cNvSpPr>
          <p:nvPr>
            <p:ph sz="half" idx="2"/>
          </p:nvPr>
        </p:nvSpPr>
        <p:spPr>
          <a:xfrm>
            <a:off x="6096000" y="1825625"/>
            <a:ext cx="5181600" cy="4351338"/>
          </a:xfrm>
        </p:spPr>
        <p:txBody>
          <a:bodyPr>
            <a:normAutofit/>
          </a:bodyPr>
          <a:lstStyle/>
          <a:p>
            <a:pPr marL="0" indent="0">
              <a:buNone/>
            </a:pPr>
            <a:r>
              <a:rPr lang="en-US" sz="3200" dirty="0">
                <a:hlinkClick r:id="rId3"/>
              </a:rPr>
              <a:t>Laura Riffel </a:t>
            </a:r>
            <a:r>
              <a:rPr lang="en-US" sz="3200" dirty="0"/>
              <a:t>(The Behavior Doctor)</a:t>
            </a:r>
          </a:p>
          <a:p>
            <a:pPr marL="0" indent="0">
              <a:buNone/>
            </a:pPr>
            <a:r>
              <a:rPr lang="en-US" sz="3200" dirty="0">
                <a:hlinkClick r:id="rId4"/>
              </a:rPr>
              <a:t>Heather Robbins</a:t>
            </a:r>
            <a:r>
              <a:rPr lang="en-US" sz="3200" dirty="0"/>
              <a:t>	</a:t>
            </a:r>
          </a:p>
        </p:txBody>
      </p:sp>
    </p:spTree>
    <p:extLst>
      <p:ext uri="{BB962C8B-B14F-4D97-AF65-F5344CB8AC3E}">
        <p14:creationId xmlns:p14="http://schemas.microsoft.com/office/powerpoint/2010/main" val="393941461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BABF445C-9FD9-AC42-9919-F060801575E8}"/>
              </a:ext>
            </a:extLst>
          </p:cNvPr>
          <p:cNvSpPr>
            <a:spLocks noGrp="1"/>
          </p:cNvSpPr>
          <p:nvPr>
            <p:ph type="title"/>
          </p:nvPr>
        </p:nvSpPr>
        <p:spPr/>
        <p:txBody>
          <a:bodyPr/>
          <a:lstStyle/>
          <a:p>
            <a:r>
              <a:rPr lang="en-US" altLang="en-US" dirty="0">
                <a:ea typeface="ＭＳ Ｐゴシック" panose="020B0600070205080204" pitchFamily="34" charset="-128"/>
              </a:rPr>
              <a:t>Connection to the Mission/Vision</a:t>
            </a:r>
          </a:p>
        </p:txBody>
      </p:sp>
      <p:sp>
        <p:nvSpPr>
          <p:cNvPr id="55298" name="Content Placeholder 2">
            <a:extLst>
              <a:ext uri="{FF2B5EF4-FFF2-40B4-BE49-F238E27FC236}">
                <a16:creationId xmlns:a16="http://schemas.microsoft.com/office/drawing/2014/main" id="{8BBF1E8F-DE69-D840-891F-D21D3EDA2470}"/>
              </a:ext>
            </a:extLst>
          </p:cNvPr>
          <p:cNvSpPr>
            <a:spLocks noGrp="1"/>
          </p:cNvSpPr>
          <p:nvPr>
            <p:ph idx="1"/>
          </p:nvPr>
        </p:nvSpPr>
        <p:spPr/>
        <p:txBody>
          <a:bodyPr/>
          <a:lstStyle/>
          <a:p>
            <a:r>
              <a:rPr lang="en-US" altLang="en-US" i="1" dirty="0">
                <a:ea typeface="ＭＳ Ｐゴシック" panose="020B0600070205080204" pitchFamily="34" charset="-128"/>
              </a:rPr>
              <a:t>Is your project connected to a top three school goal?</a:t>
            </a:r>
          </a:p>
          <a:p>
            <a:pPr>
              <a:buFontTx/>
              <a:buNone/>
            </a:pPr>
            <a:endParaRPr lang="en-US" altLang="en-US" dirty="0">
              <a:ea typeface="ＭＳ Ｐゴシック" panose="020B0600070205080204" pitchFamily="34" charset="-128"/>
            </a:endParaRPr>
          </a:p>
        </p:txBody>
      </p:sp>
      <p:pic>
        <p:nvPicPr>
          <p:cNvPr id="3" name="Picture 2">
            <a:extLst>
              <a:ext uri="{FF2B5EF4-FFF2-40B4-BE49-F238E27FC236}">
                <a16:creationId xmlns:a16="http://schemas.microsoft.com/office/drawing/2014/main" id="{0F377A90-BE04-8647-AA2B-B0B483544681}"/>
              </a:ext>
            </a:extLst>
          </p:cNvPr>
          <p:cNvPicPr>
            <a:picLocks noChangeAspect="1"/>
          </p:cNvPicPr>
          <p:nvPr/>
        </p:nvPicPr>
        <p:blipFill>
          <a:blip r:embed="rId3"/>
          <a:stretch>
            <a:fillRect/>
          </a:stretch>
        </p:blipFill>
        <p:spPr>
          <a:xfrm>
            <a:off x="3816238" y="2783904"/>
            <a:ext cx="4153547" cy="2769031"/>
          </a:xfrm>
          <a:prstGeom prst="rect">
            <a:avLst/>
          </a:prstGeom>
        </p:spPr>
      </p:pic>
      <p:sp>
        <p:nvSpPr>
          <p:cNvPr id="4" name="Rectangle 3">
            <a:extLst>
              <a:ext uri="{FF2B5EF4-FFF2-40B4-BE49-F238E27FC236}">
                <a16:creationId xmlns:a16="http://schemas.microsoft.com/office/drawing/2014/main" id="{377D23A3-90E4-BB44-837C-465FECABB595}"/>
              </a:ext>
            </a:extLst>
          </p:cNvPr>
          <p:cNvSpPr/>
          <p:nvPr/>
        </p:nvSpPr>
        <p:spPr>
          <a:xfrm>
            <a:off x="2043193" y="5988734"/>
            <a:ext cx="4572000" cy="646331"/>
          </a:xfrm>
          <a:prstGeom prst="rect">
            <a:avLst/>
          </a:prstGeom>
        </p:spPr>
        <p:txBody>
          <a:bodyPr>
            <a:spAutoFit/>
          </a:bodyPr>
          <a:lstStyle/>
          <a:p>
            <a:pPr lvl="1"/>
            <a:r>
              <a:rPr lang="en-US" altLang="en-US" dirty="0"/>
              <a:t>See what works </a:t>
            </a:r>
            <a:r>
              <a:rPr lang="en-US" altLang="en-US" sz="800" dirty="0">
                <a:hlinkClick r:id="rId4"/>
              </a:rPr>
              <a:t>https://www.youtube.com/watch?v=LJhG3HZ7b4o</a:t>
            </a:r>
            <a:r>
              <a:rPr lang="en-US" altLang="en-US" sz="800" dirty="0"/>
              <a:t> </a:t>
            </a:r>
          </a:p>
          <a:p>
            <a:pPr lvl="1"/>
            <a:endParaRPr lang="en-US" altLang="en-US" dirty="0"/>
          </a:p>
        </p:txBody>
      </p:sp>
    </p:spTree>
    <p:extLst>
      <p:ext uri="{BB962C8B-B14F-4D97-AF65-F5344CB8AC3E}">
        <p14:creationId xmlns:p14="http://schemas.microsoft.com/office/powerpoint/2010/main" val="4086004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CF2EC-71E8-3248-86B2-800653B7CE70}"/>
              </a:ext>
            </a:extLst>
          </p:cNvPr>
          <p:cNvSpPr>
            <a:spLocks noGrp="1"/>
          </p:cNvSpPr>
          <p:nvPr>
            <p:ph type="title"/>
          </p:nvPr>
        </p:nvSpPr>
        <p:spPr/>
        <p:txBody>
          <a:bodyPr/>
          <a:lstStyle/>
          <a:p>
            <a:r>
              <a:rPr lang="en-US" dirty="0"/>
              <a:t>Administrative Support</a:t>
            </a:r>
          </a:p>
        </p:txBody>
      </p:sp>
      <p:pic>
        <p:nvPicPr>
          <p:cNvPr id="5" name="Picture 4">
            <a:extLst>
              <a:ext uri="{FF2B5EF4-FFF2-40B4-BE49-F238E27FC236}">
                <a16:creationId xmlns:a16="http://schemas.microsoft.com/office/drawing/2014/main" id="{07126AA2-25B5-9D45-A327-6901D4AE1325}"/>
              </a:ext>
            </a:extLst>
          </p:cNvPr>
          <p:cNvPicPr>
            <a:picLocks noChangeAspect="1"/>
          </p:cNvPicPr>
          <p:nvPr/>
        </p:nvPicPr>
        <p:blipFill>
          <a:blip r:embed="rId2"/>
          <a:stretch>
            <a:fillRect/>
          </a:stretch>
        </p:blipFill>
        <p:spPr>
          <a:xfrm>
            <a:off x="3661354" y="1690689"/>
            <a:ext cx="4829638" cy="3222274"/>
          </a:xfrm>
          <a:prstGeom prst="rect">
            <a:avLst/>
          </a:prstGeom>
        </p:spPr>
      </p:pic>
      <p:sp>
        <p:nvSpPr>
          <p:cNvPr id="6" name="TextBox 5">
            <a:extLst>
              <a:ext uri="{FF2B5EF4-FFF2-40B4-BE49-F238E27FC236}">
                <a16:creationId xmlns:a16="http://schemas.microsoft.com/office/drawing/2014/main" id="{69F6E795-A69B-0D44-9458-7D098FDB6DB4}"/>
              </a:ext>
            </a:extLst>
          </p:cNvPr>
          <p:cNvSpPr txBox="1"/>
          <p:nvPr/>
        </p:nvSpPr>
        <p:spPr>
          <a:xfrm>
            <a:off x="3194836" y="5167311"/>
            <a:ext cx="6125203" cy="1077218"/>
          </a:xfrm>
          <a:prstGeom prst="rect">
            <a:avLst/>
          </a:prstGeom>
          <a:noFill/>
        </p:spPr>
        <p:txBody>
          <a:bodyPr wrap="none" rtlCol="0">
            <a:spAutoFit/>
          </a:bodyPr>
          <a:lstStyle/>
          <a:p>
            <a:pPr algn="ctr"/>
            <a:r>
              <a:rPr lang="en-US" sz="3200" i="1" dirty="0"/>
              <a:t>Vote with their feet</a:t>
            </a:r>
          </a:p>
          <a:p>
            <a:pPr algn="ctr"/>
            <a:r>
              <a:rPr lang="en-US" sz="3200" i="1" dirty="0">
                <a:hlinkClick r:id="rId3"/>
              </a:rPr>
              <a:t>Do you have to wait for retirement?</a:t>
            </a:r>
            <a:endParaRPr lang="en-US" sz="3200" i="1" dirty="0"/>
          </a:p>
        </p:txBody>
      </p:sp>
      <p:sp>
        <p:nvSpPr>
          <p:cNvPr id="7" name="Rectangle 6">
            <a:extLst>
              <a:ext uri="{FF2B5EF4-FFF2-40B4-BE49-F238E27FC236}">
                <a16:creationId xmlns:a16="http://schemas.microsoft.com/office/drawing/2014/main" id="{0AF1EF0D-7D8C-4642-9999-0D06F3C2BD33}"/>
              </a:ext>
            </a:extLst>
          </p:cNvPr>
          <p:cNvSpPr/>
          <p:nvPr/>
        </p:nvSpPr>
        <p:spPr>
          <a:xfrm>
            <a:off x="4846376" y="4932415"/>
            <a:ext cx="1736373" cy="215444"/>
          </a:xfrm>
          <a:prstGeom prst="rect">
            <a:avLst/>
          </a:prstGeom>
        </p:spPr>
        <p:txBody>
          <a:bodyPr wrap="none">
            <a:spAutoFit/>
          </a:bodyPr>
          <a:lstStyle/>
          <a:p>
            <a:r>
              <a:rPr lang="en-US" sz="800" dirty="0">
                <a:solidFill>
                  <a:srgbClr val="000000"/>
                </a:solidFill>
              </a:rPr>
              <a:t>Images from https://flic.kr/p/naAdyP</a:t>
            </a:r>
            <a:endParaRPr lang="en-US" sz="800" dirty="0"/>
          </a:p>
        </p:txBody>
      </p:sp>
    </p:spTree>
    <p:extLst>
      <p:ext uri="{BB962C8B-B14F-4D97-AF65-F5344CB8AC3E}">
        <p14:creationId xmlns:p14="http://schemas.microsoft.com/office/powerpoint/2010/main" val="866364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99295-BE4B-B248-A52E-B97B64825304}"/>
              </a:ext>
            </a:extLst>
          </p:cNvPr>
          <p:cNvSpPr>
            <a:spLocks noGrp="1"/>
          </p:cNvSpPr>
          <p:nvPr>
            <p:ph type="title"/>
          </p:nvPr>
        </p:nvSpPr>
        <p:spPr>
          <a:xfrm>
            <a:off x="626599" y="761981"/>
            <a:ext cx="7886700" cy="1325563"/>
          </a:xfrm>
        </p:spPr>
        <p:txBody>
          <a:bodyPr>
            <a:normAutofit fontScale="90000"/>
          </a:bodyPr>
          <a:lstStyle/>
          <a:p>
            <a:r>
              <a:rPr lang="en-US" dirty="0"/>
              <a:t>Leadership Team: The Hero’s Journey</a:t>
            </a:r>
            <a:br>
              <a:rPr lang="en-US" dirty="0"/>
            </a:br>
            <a:endParaRPr lang="en-US" dirty="0"/>
          </a:p>
        </p:txBody>
      </p:sp>
      <p:pic>
        <p:nvPicPr>
          <p:cNvPr id="6" name="Content Placeholder 5">
            <a:extLst>
              <a:ext uri="{FF2B5EF4-FFF2-40B4-BE49-F238E27FC236}">
                <a16:creationId xmlns:a16="http://schemas.microsoft.com/office/drawing/2014/main" id="{F9A10DC3-9A10-A74D-8BE7-EC756F8B36A4}"/>
              </a:ext>
            </a:extLst>
          </p:cNvPr>
          <p:cNvPicPr>
            <a:picLocks noGrp="1" noChangeAspect="1"/>
          </p:cNvPicPr>
          <p:nvPr>
            <p:ph idx="1"/>
          </p:nvPr>
        </p:nvPicPr>
        <p:blipFill>
          <a:blip r:embed="rId2"/>
          <a:stretch>
            <a:fillRect/>
          </a:stretch>
        </p:blipFill>
        <p:spPr>
          <a:xfrm>
            <a:off x="2514600" y="2382044"/>
            <a:ext cx="7162800" cy="3238500"/>
          </a:xfrm>
        </p:spPr>
      </p:pic>
      <p:sp>
        <p:nvSpPr>
          <p:cNvPr id="4" name="TextBox 3">
            <a:extLst>
              <a:ext uri="{FF2B5EF4-FFF2-40B4-BE49-F238E27FC236}">
                <a16:creationId xmlns:a16="http://schemas.microsoft.com/office/drawing/2014/main" id="{583CB88D-3EF3-CA41-8D5C-BC6AA116C27C}"/>
              </a:ext>
            </a:extLst>
          </p:cNvPr>
          <p:cNvSpPr txBox="1"/>
          <p:nvPr/>
        </p:nvSpPr>
        <p:spPr>
          <a:xfrm>
            <a:off x="4959386" y="6405421"/>
            <a:ext cx="2735044" cy="215444"/>
          </a:xfrm>
          <a:prstGeom prst="rect">
            <a:avLst/>
          </a:prstGeom>
          <a:noFill/>
        </p:spPr>
        <p:txBody>
          <a:bodyPr wrap="none" rtlCol="0">
            <a:spAutoFit/>
          </a:bodyPr>
          <a:lstStyle/>
          <a:p>
            <a:r>
              <a:rPr lang="en-US" sz="800" dirty="0"/>
              <a:t>Image from https://images.app.goo.gl/QByrfE6TvKd2SmNm9</a:t>
            </a:r>
          </a:p>
        </p:txBody>
      </p:sp>
      <p:sp>
        <p:nvSpPr>
          <p:cNvPr id="8" name="TextBox 7">
            <a:extLst>
              <a:ext uri="{FF2B5EF4-FFF2-40B4-BE49-F238E27FC236}">
                <a16:creationId xmlns:a16="http://schemas.microsoft.com/office/drawing/2014/main" id="{6CAD8302-C327-C443-97DA-34DFE383C1A3}"/>
              </a:ext>
            </a:extLst>
          </p:cNvPr>
          <p:cNvSpPr txBox="1"/>
          <p:nvPr/>
        </p:nvSpPr>
        <p:spPr>
          <a:xfrm>
            <a:off x="4295334" y="1602767"/>
            <a:ext cx="2667718" cy="584775"/>
          </a:xfrm>
          <a:prstGeom prst="rect">
            <a:avLst/>
          </a:prstGeom>
          <a:noFill/>
        </p:spPr>
        <p:txBody>
          <a:bodyPr wrap="none" rtlCol="0">
            <a:spAutoFit/>
          </a:bodyPr>
          <a:lstStyle/>
          <a:p>
            <a:r>
              <a:rPr lang="en-US" sz="3200" dirty="0"/>
              <a:t>External Coach</a:t>
            </a:r>
          </a:p>
        </p:txBody>
      </p:sp>
      <p:sp>
        <p:nvSpPr>
          <p:cNvPr id="9" name="TextBox 8">
            <a:extLst>
              <a:ext uri="{FF2B5EF4-FFF2-40B4-BE49-F238E27FC236}">
                <a16:creationId xmlns:a16="http://schemas.microsoft.com/office/drawing/2014/main" id="{22B80E93-6FFB-8146-8F77-FDC35F7B7A3A}"/>
              </a:ext>
            </a:extLst>
          </p:cNvPr>
          <p:cNvSpPr txBox="1"/>
          <p:nvPr/>
        </p:nvSpPr>
        <p:spPr>
          <a:xfrm>
            <a:off x="4043745" y="5816386"/>
            <a:ext cx="2605009" cy="584775"/>
          </a:xfrm>
          <a:prstGeom prst="rect">
            <a:avLst/>
          </a:prstGeom>
          <a:noFill/>
        </p:spPr>
        <p:txBody>
          <a:bodyPr wrap="none" rtlCol="0">
            <a:spAutoFit/>
          </a:bodyPr>
          <a:lstStyle/>
          <a:p>
            <a:r>
              <a:rPr lang="en-US" sz="3200" dirty="0"/>
              <a:t>Internal Coach</a:t>
            </a:r>
          </a:p>
        </p:txBody>
      </p:sp>
      <p:sp>
        <p:nvSpPr>
          <p:cNvPr id="10" name="TextBox 9">
            <a:extLst>
              <a:ext uri="{FF2B5EF4-FFF2-40B4-BE49-F238E27FC236}">
                <a16:creationId xmlns:a16="http://schemas.microsoft.com/office/drawing/2014/main" id="{4F4EFCAA-B929-3B4D-8363-DD710C23A444}"/>
              </a:ext>
            </a:extLst>
          </p:cNvPr>
          <p:cNvSpPr txBox="1"/>
          <p:nvPr/>
        </p:nvSpPr>
        <p:spPr>
          <a:xfrm>
            <a:off x="7316366" y="5749132"/>
            <a:ext cx="2988126" cy="584775"/>
          </a:xfrm>
          <a:prstGeom prst="rect">
            <a:avLst/>
          </a:prstGeom>
          <a:noFill/>
        </p:spPr>
        <p:txBody>
          <a:bodyPr wrap="none" rtlCol="0">
            <a:spAutoFit/>
          </a:bodyPr>
          <a:lstStyle/>
          <a:p>
            <a:r>
              <a:rPr lang="en-US" sz="3200" dirty="0"/>
              <a:t>Leadership Team</a:t>
            </a:r>
          </a:p>
        </p:txBody>
      </p:sp>
      <p:sp>
        <p:nvSpPr>
          <p:cNvPr id="13" name="Oval 12">
            <a:extLst>
              <a:ext uri="{FF2B5EF4-FFF2-40B4-BE49-F238E27FC236}">
                <a16:creationId xmlns:a16="http://schemas.microsoft.com/office/drawing/2014/main" id="{5BF5339F-582A-F64F-97EA-DC43C48A377F}"/>
              </a:ext>
            </a:extLst>
          </p:cNvPr>
          <p:cNvSpPr/>
          <p:nvPr/>
        </p:nvSpPr>
        <p:spPr>
          <a:xfrm>
            <a:off x="4900247" y="2321170"/>
            <a:ext cx="1041009" cy="1107831"/>
          </a:xfrm>
          <a:prstGeom prst="ellipse">
            <a:avLst/>
          </a:prstGeom>
          <a:noFill/>
          <a:ln w="63500">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B8492391-BFC1-6144-A696-2DA4A4CCF476}"/>
              </a:ext>
            </a:extLst>
          </p:cNvPr>
          <p:cNvSpPr/>
          <p:nvPr/>
        </p:nvSpPr>
        <p:spPr>
          <a:xfrm>
            <a:off x="4647029" y="4201633"/>
            <a:ext cx="1041009" cy="1107831"/>
          </a:xfrm>
          <a:prstGeom prst="ellipse">
            <a:avLst/>
          </a:prstGeom>
          <a:noFill/>
          <a:ln w="63500">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0A409E53-822F-F74C-BDDE-08CB609F16DC}"/>
              </a:ext>
            </a:extLst>
          </p:cNvPr>
          <p:cNvSpPr/>
          <p:nvPr/>
        </p:nvSpPr>
        <p:spPr>
          <a:xfrm>
            <a:off x="7992795" y="3660120"/>
            <a:ext cx="1041009" cy="1107831"/>
          </a:xfrm>
          <a:prstGeom prst="ellipse">
            <a:avLst/>
          </a:prstGeom>
          <a:noFill/>
          <a:ln w="63500">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338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29" name="Chart 4">
            <a:extLst>
              <a:ext uri="{FF2B5EF4-FFF2-40B4-BE49-F238E27FC236}">
                <a16:creationId xmlns:a16="http://schemas.microsoft.com/office/drawing/2014/main" id="{5BF55732-1EC5-FF4D-ACC0-5DF2D7DECFDF}"/>
              </a:ext>
            </a:extLst>
          </p:cNvPr>
          <p:cNvGraphicFramePr>
            <a:graphicFrameLocks noGrp="1"/>
          </p:cNvGraphicFramePr>
          <p:nvPr/>
        </p:nvGraphicFramePr>
        <p:xfrm>
          <a:off x="1762126" y="468314"/>
          <a:ext cx="8666163" cy="5921375"/>
        </p:xfrm>
        <a:graphic>
          <a:graphicData uri="http://schemas.openxmlformats.org/presentationml/2006/ole">
            <mc:AlternateContent xmlns:mc="http://schemas.openxmlformats.org/markup-compatibility/2006">
              <mc:Choice xmlns:v="urn:schemas-microsoft-com:vml" Requires="v">
                <p:oleObj name="Chart" r:id="rId2" imgW="8674100" imgH="5930900" progId="Excel.Chart.8">
                  <p:embed/>
                </p:oleObj>
              </mc:Choice>
              <mc:Fallback>
                <p:oleObj name="Chart" r:id="rId2" imgW="8674100" imgH="5930900" progId="Excel.Chart.8">
                  <p:embed/>
                  <p:pic>
                    <p:nvPicPr>
                      <p:cNvPr id="48129" name="Chart 4">
                        <a:extLst>
                          <a:ext uri="{FF2B5EF4-FFF2-40B4-BE49-F238E27FC236}">
                            <a16:creationId xmlns:a16="http://schemas.microsoft.com/office/drawing/2014/main" id="{5BF55732-1EC5-FF4D-ACC0-5DF2D7DECFDF}"/>
                          </a:ext>
                        </a:extLst>
                      </p:cNvPr>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26" y="468314"/>
                        <a:ext cx="8666163" cy="592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30" name="TextBox 1">
            <a:extLst>
              <a:ext uri="{FF2B5EF4-FFF2-40B4-BE49-F238E27FC236}">
                <a16:creationId xmlns:a16="http://schemas.microsoft.com/office/drawing/2014/main" id="{8BF9DFF9-D371-934C-9B64-C18B041CD99F}"/>
              </a:ext>
            </a:extLst>
          </p:cNvPr>
          <p:cNvSpPr txBox="1">
            <a:spLocks noChangeArrowheads="1"/>
          </p:cNvSpPr>
          <p:nvPr/>
        </p:nvSpPr>
        <p:spPr bwMode="auto">
          <a:xfrm>
            <a:off x="7467600" y="6324600"/>
            <a:ext cx="2528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dirty="0">
                <a:latin typeface="Arial" panose="020B0604020202020204" pitchFamily="34" charset="0"/>
              </a:rPr>
              <a:t>(Bohanon &amp; Wu, 2014)</a:t>
            </a:r>
          </a:p>
        </p:txBody>
      </p:sp>
    </p:spTree>
    <p:extLst>
      <p:ext uri="{BB962C8B-B14F-4D97-AF65-F5344CB8AC3E}">
        <p14:creationId xmlns:p14="http://schemas.microsoft.com/office/powerpoint/2010/main" val="3578287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a:xfrm>
            <a:off x="497840" y="1690688"/>
            <a:ext cx="4891283" cy="4351338"/>
          </a:xfrm>
        </p:spPr>
        <p:txBody>
          <a:bodyPr/>
          <a:lstStyle/>
          <a:p>
            <a:r>
              <a:rPr lang="en-US" dirty="0"/>
              <a:t>When did an intervention succeed or fail due to:</a:t>
            </a:r>
          </a:p>
          <a:p>
            <a:pPr marL="0" indent="0">
              <a:buNone/>
            </a:pPr>
            <a:endParaRPr lang="en-US" dirty="0"/>
          </a:p>
          <a:p>
            <a:pPr lvl="1"/>
            <a:r>
              <a:rPr lang="en-US" sz="2800" dirty="0"/>
              <a:t>Connection with the school’s mission/vision (priorities)</a:t>
            </a:r>
          </a:p>
          <a:p>
            <a:pPr lvl="1"/>
            <a:r>
              <a:rPr lang="en-US" sz="2800" dirty="0"/>
              <a:t>Administrative support</a:t>
            </a:r>
          </a:p>
          <a:p>
            <a:pPr lvl="1"/>
            <a:r>
              <a:rPr lang="en-US" sz="2800" dirty="0"/>
              <a:t>Team-based leadership</a:t>
            </a:r>
          </a:p>
        </p:txBody>
      </p:sp>
      <p:pic>
        <p:nvPicPr>
          <p:cNvPr id="5" name="Picture 4" descr="Hand giving the thumbs up sign">
            <a:extLst>
              <a:ext uri="{FF2B5EF4-FFF2-40B4-BE49-F238E27FC236}">
                <a16:creationId xmlns:a16="http://schemas.microsoft.com/office/drawing/2014/main" id="{AC864AAC-F861-42A4-A236-E945CE9FE7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542" y="1401286"/>
            <a:ext cx="6034618" cy="4525963"/>
          </a:xfrm>
          <a:prstGeom prst="rect">
            <a:avLst/>
          </a:prstGeom>
        </p:spPr>
      </p:pic>
    </p:spTree>
    <p:extLst>
      <p:ext uri="{BB962C8B-B14F-4D97-AF65-F5344CB8AC3E}">
        <p14:creationId xmlns:p14="http://schemas.microsoft.com/office/powerpoint/2010/main" val="1143162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9E706-3926-457A-B106-5EE3630A6B90}"/>
              </a:ext>
            </a:extLst>
          </p:cNvPr>
          <p:cNvSpPr>
            <a:spLocks noGrp="1"/>
          </p:cNvSpPr>
          <p:nvPr>
            <p:ph type="title"/>
          </p:nvPr>
        </p:nvSpPr>
        <p:spPr/>
        <p:txBody>
          <a:bodyPr/>
          <a:lstStyle/>
          <a:p>
            <a:r>
              <a:rPr lang="en-US" dirty="0"/>
              <a:t>To Learn More (</a:t>
            </a:r>
            <a:r>
              <a:rPr lang="en-US" dirty="0">
                <a:hlinkClick r:id="rId2"/>
              </a:rPr>
              <a:t>link</a:t>
            </a:r>
            <a:r>
              <a:rPr lang="en-US" dirty="0"/>
              <a:t>)</a:t>
            </a:r>
          </a:p>
        </p:txBody>
      </p:sp>
      <p:pic>
        <p:nvPicPr>
          <p:cNvPr id="5" name="Picture 4">
            <a:extLst>
              <a:ext uri="{FF2B5EF4-FFF2-40B4-BE49-F238E27FC236}">
                <a16:creationId xmlns:a16="http://schemas.microsoft.com/office/drawing/2014/main" id="{672BC573-7F71-4E75-A279-600780D3F2EC}"/>
              </a:ext>
            </a:extLst>
          </p:cNvPr>
          <p:cNvPicPr>
            <a:picLocks noChangeAspect="1"/>
          </p:cNvPicPr>
          <p:nvPr/>
        </p:nvPicPr>
        <p:blipFill>
          <a:blip r:embed="rId3"/>
          <a:stretch>
            <a:fillRect/>
          </a:stretch>
        </p:blipFill>
        <p:spPr>
          <a:xfrm>
            <a:off x="1064642" y="1564516"/>
            <a:ext cx="3323777" cy="4928358"/>
          </a:xfrm>
          <a:prstGeom prst="rect">
            <a:avLst/>
          </a:prstGeom>
        </p:spPr>
      </p:pic>
      <p:sp>
        <p:nvSpPr>
          <p:cNvPr id="3" name="TextBox 2">
            <a:extLst>
              <a:ext uri="{FF2B5EF4-FFF2-40B4-BE49-F238E27FC236}">
                <a16:creationId xmlns:a16="http://schemas.microsoft.com/office/drawing/2014/main" id="{266E4BE0-EAD2-483A-9E7E-8716CAA66FDC}"/>
              </a:ext>
            </a:extLst>
          </p:cNvPr>
          <p:cNvSpPr txBox="1"/>
          <p:nvPr/>
        </p:nvSpPr>
        <p:spPr>
          <a:xfrm>
            <a:off x="1760277" y="6488668"/>
            <a:ext cx="2854584" cy="369332"/>
          </a:xfrm>
          <a:prstGeom prst="rect">
            <a:avLst/>
          </a:prstGeom>
          <a:noFill/>
        </p:spPr>
        <p:txBody>
          <a:bodyPr wrap="square" rtlCol="0">
            <a:spAutoFit/>
          </a:bodyPr>
          <a:lstStyle/>
          <a:p>
            <a:r>
              <a:rPr lang="en-US" dirty="0">
                <a:hlinkClick r:id="rId4"/>
              </a:rPr>
              <a:t>Amazon Link</a:t>
            </a:r>
            <a:endParaRPr lang="en-US" dirty="0"/>
          </a:p>
        </p:txBody>
      </p:sp>
      <p:pic>
        <p:nvPicPr>
          <p:cNvPr id="6" name="Picture 5">
            <a:extLst>
              <a:ext uri="{FF2B5EF4-FFF2-40B4-BE49-F238E27FC236}">
                <a16:creationId xmlns:a16="http://schemas.microsoft.com/office/drawing/2014/main" id="{4B500BC3-7CE6-0964-8298-4727A63A35F8}"/>
              </a:ext>
            </a:extLst>
          </p:cNvPr>
          <p:cNvPicPr>
            <a:picLocks noChangeAspect="1"/>
          </p:cNvPicPr>
          <p:nvPr/>
        </p:nvPicPr>
        <p:blipFill>
          <a:blip r:embed="rId5"/>
          <a:stretch>
            <a:fillRect/>
          </a:stretch>
        </p:blipFill>
        <p:spPr>
          <a:xfrm>
            <a:off x="5767694" y="538005"/>
            <a:ext cx="5586106" cy="4822723"/>
          </a:xfrm>
          <a:prstGeom prst="rect">
            <a:avLst/>
          </a:prstGeom>
        </p:spPr>
      </p:pic>
      <p:sp>
        <p:nvSpPr>
          <p:cNvPr id="7" name="TextBox 6">
            <a:extLst>
              <a:ext uri="{FF2B5EF4-FFF2-40B4-BE49-F238E27FC236}">
                <a16:creationId xmlns:a16="http://schemas.microsoft.com/office/drawing/2014/main" id="{EEE463A7-E583-B658-1A9E-0309051ADB35}"/>
              </a:ext>
            </a:extLst>
          </p:cNvPr>
          <p:cNvSpPr txBox="1"/>
          <p:nvPr/>
        </p:nvSpPr>
        <p:spPr>
          <a:xfrm>
            <a:off x="6636773" y="5533608"/>
            <a:ext cx="8037871" cy="369332"/>
          </a:xfrm>
          <a:prstGeom prst="rect">
            <a:avLst/>
          </a:prstGeom>
          <a:noFill/>
        </p:spPr>
        <p:txBody>
          <a:bodyPr wrap="square" rtlCol="0">
            <a:spAutoFit/>
          </a:bodyPr>
          <a:lstStyle/>
          <a:p>
            <a:r>
              <a:rPr lang="en-US" dirty="0">
                <a:hlinkClick r:id="rId6"/>
              </a:rPr>
              <a:t>htttp://www.hankbohanon.net </a:t>
            </a:r>
            <a:r>
              <a:rPr lang="en-US" dirty="0"/>
              <a:t> </a:t>
            </a:r>
          </a:p>
        </p:txBody>
      </p:sp>
      <p:sp>
        <p:nvSpPr>
          <p:cNvPr id="4" name="TextBox 3">
            <a:extLst>
              <a:ext uri="{FF2B5EF4-FFF2-40B4-BE49-F238E27FC236}">
                <a16:creationId xmlns:a16="http://schemas.microsoft.com/office/drawing/2014/main" id="{7C2FC6A5-0416-62CD-8619-D89627320574}"/>
              </a:ext>
            </a:extLst>
          </p:cNvPr>
          <p:cNvSpPr txBox="1"/>
          <p:nvPr/>
        </p:nvSpPr>
        <p:spPr>
          <a:xfrm flipH="1">
            <a:off x="10091419" y="2554634"/>
            <a:ext cx="3980181" cy="369332"/>
          </a:xfrm>
          <a:prstGeom prst="rect">
            <a:avLst/>
          </a:prstGeom>
          <a:noFill/>
        </p:spPr>
        <p:txBody>
          <a:bodyPr wrap="square" rtlCol="0">
            <a:spAutoFit/>
          </a:bodyPr>
          <a:lstStyle/>
          <a:p>
            <a:r>
              <a:rPr lang="en-US" dirty="0">
                <a:solidFill>
                  <a:srgbClr val="C00000"/>
                </a:solidFill>
              </a:rPr>
              <a:t>Subscribe</a:t>
            </a:r>
          </a:p>
        </p:txBody>
      </p:sp>
    </p:spTree>
    <p:extLst>
      <p:ext uri="{BB962C8B-B14F-4D97-AF65-F5344CB8AC3E}">
        <p14:creationId xmlns:p14="http://schemas.microsoft.com/office/powerpoint/2010/main" val="459683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37B76-8489-31F6-410E-93FA972EED6B}"/>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0A60D6-0F96-E21C-7F30-7D525CAD9FE5}"/>
              </a:ext>
            </a:extLst>
          </p:cNvPr>
          <p:cNvSpPr>
            <a:spLocks noGrp="1"/>
          </p:cNvSpPr>
          <p:nvPr>
            <p:ph idx="1"/>
          </p:nvPr>
        </p:nvSpPr>
        <p:spPr>
          <a:xfrm>
            <a:off x="1134276" y="2011362"/>
            <a:ext cx="4622800" cy="4351338"/>
          </a:xfrm>
        </p:spPr>
        <p:txBody>
          <a:bodyPr/>
          <a:lstStyle/>
          <a:p>
            <a:r>
              <a:rPr lang="en-US" dirty="0"/>
              <a:t>Connect with your students</a:t>
            </a:r>
          </a:p>
          <a:p>
            <a:r>
              <a:rPr lang="en-US" dirty="0"/>
              <a:t>Connect with yourself</a:t>
            </a:r>
          </a:p>
          <a:p>
            <a:r>
              <a:rPr lang="en-US" dirty="0"/>
              <a:t>Connect with your systems</a:t>
            </a:r>
          </a:p>
        </p:txBody>
      </p:sp>
      <p:pic>
        <p:nvPicPr>
          <p:cNvPr id="5" name="Picture 4" descr="Student seated at table presenting on a tablet to two other students">
            <a:extLst>
              <a:ext uri="{FF2B5EF4-FFF2-40B4-BE49-F238E27FC236}">
                <a16:creationId xmlns:a16="http://schemas.microsoft.com/office/drawing/2014/main" id="{B41A5192-B260-8FFD-4EE1-192A9CF19E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2116" y="1297940"/>
            <a:ext cx="6142824" cy="4038600"/>
          </a:xfrm>
          <a:prstGeom prst="rect">
            <a:avLst/>
          </a:prstGeom>
        </p:spPr>
      </p:pic>
    </p:spTree>
    <p:extLst>
      <p:ext uri="{BB962C8B-B14F-4D97-AF65-F5344CB8AC3E}">
        <p14:creationId xmlns:p14="http://schemas.microsoft.com/office/powerpoint/2010/main" val="3031295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96F9E-95CB-6592-AA75-DA1A6951161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A395055-EC58-1D01-0545-E5CD2C503A57}"/>
              </a:ext>
            </a:extLst>
          </p:cNvPr>
          <p:cNvSpPr>
            <a:spLocks noGrp="1"/>
          </p:cNvSpPr>
          <p:nvPr>
            <p:ph idx="1"/>
          </p:nvPr>
        </p:nvSpPr>
        <p:spPr/>
        <p:txBody>
          <a:bodyPr>
            <a:noAutofit/>
          </a:bodyPr>
          <a:lstStyle/>
          <a:p>
            <a:r>
              <a:rPr lang="en-US" sz="2000" dirty="0"/>
              <a:t>CDC. (2022). Adolescent Behaviors and Experiences Survey (ABES). Retrieved from </a:t>
            </a:r>
            <a:r>
              <a:rPr lang="en-US" sz="2000" dirty="0">
                <a:hlinkClick r:id="rId2"/>
              </a:rPr>
              <a:t>https://www.cdc.gov/healthyyouth/data/abes.htm</a:t>
            </a:r>
            <a:endParaRPr lang="en-US" sz="2000" dirty="0"/>
          </a:p>
          <a:p>
            <a:r>
              <a:rPr lang="en-US" sz="2000" dirty="0"/>
              <a:t>Collins, L. W., &amp; Landrum, T. J. (2022). Using Behavioral Interventions to Build Relationships With Students With Challenging Behavior. TEACHING Exceptional Children, 0(0). https://doi.org/10.1177/00400599221085727</a:t>
            </a:r>
          </a:p>
          <a:p>
            <a:r>
              <a:rPr lang="en-US" sz="2000" dirty="0">
                <a:effectLst/>
                <a:latin typeface="Calibri" panose="020F0502020204030204" pitchFamily="34" charset="0"/>
                <a:ea typeface="Calibri" panose="020F0502020204030204" pitchFamily="34" charset="0"/>
                <a:cs typeface="Times New Roman" panose="02020603050405020304" pitchFamily="18" charset="0"/>
              </a:rPr>
              <a:t>Koenen, A. K., Vervoort, E., Kelchtermans, G., Verschueren, K., &amp; Spilt, J. L. (2017). Teachers’ daily negative emotions in interactions with individual students in special education.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Journal of Emotional and Behavioral Disorders</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27</a:t>
            </a:r>
            <a:r>
              <a:rPr lang="en-US" sz="2000" dirty="0">
                <a:effectLst/>
                <a:latin typeface="Calibri" panose="020F0502020204030204" pitchFamily="34" charset="0"/>
                <a:ea typeface="Calibri" panose="020F0502020204030204" pitchFamily="34" charset="0"/>
                <a:cs typeface="Times New Roman" panose="02020603050405020304" pitchFamily="18" charset="0"/>
              </a:rPr>
              <a:t>(1), 37–51. </a:t>
            </a:r>
            <a:r>
              <a:rPr lang="en-US"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https://doi.org/10.1177/1063426617739579</a:t>
            </a:r>
            <a:endParaRPr lang="en-US"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Calibri" panose="020F0502020204030204" pitchFamily="34" charset="0"/>
                <a:ea typeface="Calibri" panose="020F0502020204030204" pitchFamily="34" charset="0"/>
                <a:cs typeface="Times New Roman" panose="02020603050405020304" pitchFamily="18" charset="0"/>
              </a:rPr>
              <a:t>Lesh, J. J. (2020). Don’t Forget About Yourself: Words of Wisdom on Special Education Teacher Self-Care. TEACHING Exceptional Children, 52(6), 367–369. https://doi.org/10.1177/0040059920936158</a:t>
            </a:r>
            <a:endParaRPr lang="en-US" sz="2000" dirty="0"/>
          </a:p>
          <a:p>
            <a:r>
              <a:rPr lang="en-US" sz="2000" dirty="0"/>
              <a:t>McHugh, R. M., Horner, C. G., Colditz, J. B., &amp; Wallace, T. L. (2013). Bridges and barriers: Adolescent perceptions of student–teacher relationships. </a:t>
            </a:r>
            <a:r>
              <a:rPr lang="en-US" sz="2000" i="1" dirty="0"/>
              <a:t>Urban Education</a:t>
            </a:r>
            <a:r>
              <a:rPr lang="en-US" sz="2000" dirty="0"/>
              <a:t>, </a:t>
            </a:r>
            <a:r>
              <a:rPr lang="en-US" sz="2000" i="1" dirty="0"/>
              <a:t>48</a:t>
            </a:r>
            <a:r>
              <a:rPr lang="en-US" sz="2000" dirty="0"/>
              <a:t>(1), 9-43.</a:t>
            </a:r>
          </a:p>
        </p:txBody>
      </p:sp>
    </p:spTree>
    <p:extLst>
      <p:ext uri="{BB962C8B-B14F-4D97-AF65-F5344CB8AC3E}">
        <p14:creationId xmlns:p14="http://schemas.microsoft.com/office/powerpoint/2010/main" val="4135492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96F9E-95CB-6592-AA75-DA1A6951161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A395055-EC58-1D01-0545-E5CD2C503A57}"/>
              </a:ext>
            </a:extLst>
          </p:cNvPr>
          <p:cNvSpPr>
            <a:spLocks noGrp="1"/>
          </p:cNvSpPr>
          <p:nvPr>
            <p:ph idx="1"/>
          </p:nvPr>
        </p:nvSpPr>
        <p:spPr/>
        <p:txBody>
          <a:bodyPr>
            <a:normAutofit fontScale="40000" lnSpcReduction="20000"/>
          </a:bodyPr>
          <a:lstStyle/>
          <a:p>
            <a:r>
              <a:rPr lang="en-US" sz="4200" dirty="0"/>
              <a:t>Maricuțoiu, L. P., Pap, Z., Ștefancu, E., Mladenovici, V., Valache, D. G., Popescu, B. D., ... &amp; Vîrgă, D. (2023). Is Teachers’ Well-Being Associated with Students’ School Experience? A Meta-analysis of Cross-Sectional Evidence. </a:t>
            </a:r>
            <a:r>
              <a:rPr lang="en-US" sz="4200" i="1" dirty="0"/>
              <a:t>Educational Psychology Review</a:t>
            </a:r>
            <a:r>
              <a:rPr lang="en-US" sz="4200" dirty="0"/>
              <a:t>, </a:t>
            </a:r>
            <a:r>
              <a:rPr lang="en-US" sz="4200" i="1" dirty="0"/>
              <a:t>35</a:t>
            </a:r>
            <a:r>
              <a:rPr lang="en-US" sz="4200" dirty="0"/>
              <a:t>(1), 1.</a:t>
            </a:r>
          </a:p>
          <a:p>
            <a:r>
              <a:rPr lang="en-US" sz="4200" dirty="0"/>
              <a:t>Perou et al., (2013). Mental health surveillance among children--United States, 2005-2011. MMWR. Morbidity and Mortality Weekly Report Supplements, 62(2), 1–35.Prewett, S. L., &amp; Whitney, S. D. (2021). The relationship between teachers’ teaching self-efficacy and negative affect on eighth grade U.S. students’ reading and math achievement. </a:t>
            </a:r>
            <a:r>
              <a:rPr lang="en-US" sz="4200" i="1" dirty="0"/>
              <a:t>Teacher Development, 25</a:t>
            </a:r>
            <a:r>
              <a:rPr lang="en-US" sz="4200" dirty="0"/>
              <a:t>(1), 1–17. </a:t>
            </a:r>
          </a:p>
          <a:p>
            <a:r>
              <a:rPr lang="en-US" sz="4200" dirty="0">
                <a:effectLst/>
                <a:latin typeface="Calibri" panose="020F0502020204030204" pitchFamily="34" charset="0"/>
                <a:ea typeface="Calibri" panose="020F0502020204030204" pitchFamily="34" charset="0"/>
                <a:cs typeface="Times New Roman" panose="02020603050405020304" pitchFamily="18" charset="0"/>
              </a:rPr>
              <a:t>Prewett, S. L., &amp; Whitney, S. D. (2021). The relationship between teachers’ teaching self-efficacy and negative affect on eighth grade U.S. students’ reading and math achievement. Teacher</a:t>
            </a:r>
            <a:r>
              <a:rPr lang="en-US" sz="4200" i="1" dirty="0">
                <a:effectLst/>
                <a:latin typeface="Calibri" panose="020F0502020204030204" pitchFamily="34" charset="0"/>
                <a:ea typeface="Calibri" panose="020F0502020204030204" pitchFamily="34" charset="0"/>
                <a:cs typeface="Times New Roman" panose="02020603050405020304" pitchFamily="18" charset="0"/>
              </a:rPr>
              <a:t> Development</a:t>
            </a:r>
            <a:r>
              <a:rPr lang="en-US" sz="4200" dirty="0">
                <a:effectLst/>
                <a:latin typeface="Calibri" panose="020F0502020204030204" pitchFamily="34" charset="0"/>
                <a:ea typeface="Calibri" panose="020F0502020204030204" pitchFamily="34" charset="0"/>
                <a:cs typeface="Times New Roman" panose="02020603050405020304" pitchFamily="18" charset="0"/>
              </a:rPr>
              <a:t>, </a:t>
            </a:r>
            <a:r>
              <a:rPr lang="en-US" sz="4200" i="1" dirty="0">
                <a:effectLst/>
                <a:latin typeface="Calibri" panose="020F0502020204030204" pitchFamily="34" charset="0"/>
                <a:ea typeface="Calibri" panose="020F0502020204030204" pitchFamily="34" charset="0"/>
                <a:cs typeface="Times New Roman" panose="02020603050405020304" pitchFamily="18" charset="0"/>
              </a:rPr>
              <a:t>25</a:t>
            </a:r>
            <a:r>
              <a:rPr lang="en-US" sz="4200" dirty="0">
                <a:effectLst/>
                <a:latin typeface="Calibri" panose="020F0502020204030204" pitchFamily="34" charset="0"/>
                <a:ea typeface="Calibri" panose="020F0502020204030204" pitchFamily="34" charset="0"/>
                <a:cs typeface="Times New Roman" panose="02020603050405020304" pitchFamily="18" charset="0"/>
              </a:rPr>
              <a:t>(1), 1–17. </a:t>
            </a:r>
            <a:r>
              <a:rPr lang="en-US" sz="4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https://doi.org/10.1080/13664530.2020.1850514</a:t>
            </a:r>
            <a:endParaRPr lang="en-US" sz="4200" dirty="0"/>
          </a:p>
          <a:p>
            <a:r>
              <a:rPr lang="en-US" sz="4200" dirty="0"/>
              <a:t>Racine, N., McArthur, B. A., Cooke, J. E., Eirich, R., Zhu, J., &amp; Madigan, S. (2021). Global Prevalence of Depressive and Anxiety Symptoms in Children and Adolescents During COVID-19: A Meta-analysis. </a:t>
            </a:r>
            <a:r>
              <a:rPr lang="en-US" sz="4200" i="1" dirty="0"/>
              <a:t>JAMA Pediatrics, 175</a:t>
            </a:r>
            <a:r>
              <a:rPr lang="en-US" sz="4200" dirty="0"/>
              <a:t>(11), 1142–1150.</a:t>
            </a:r>
          </a:p>
          <a:p>
            <a:r>
              <a:rPr lang="en-US" sz="4200" dirty="0"/>
              <a:t>Reinke, W. M., Herman, K. C., &amp; Stormont, M. (2013). Classroom-level positive behavior supports in schools implementing SW-PBIS: Identifying areas for enhancement. </a:t>
            </a:r>
            <a:r>
              <a:rPr lang="en-US" sz="4200" i="1" dirty="0"/>
              <a:t>Journal of Positive Behavior Interventions</a:t>
            </a:r>
            <a:r>
              <a:rPr lang="en-US" sz="4200" dirty="0"/>
              <a:t>, </a:t>
            </a:r>
            <a:r>
              <a:rPr lang="en-US" sz="4200" i="1" dirty="0"/>
              <a:t>15</a:t>
            </a:r>
            <a:r>
              <a:rPr lang="en-US" sz="4200" dirty="0"/>
              <a:t>(1), 39-50.</a:t>
            </a:r>
          </a:p>
          <a:p>
            <a:r>
              <a:rPr lang="en-US" sz="4200" dirty="0"/>
              <a:t>Ross, S. W., Romer, N., &amp; Horner, R. H. (2012). Teacher Well-Being and the Implementation of School-Wide Positive Behavior Interventions and Supports. Journal of Positive Behavior </a:t>
            </a:r>
            <a:r>
              <a:rPr lang="en-US" dirty="0"/>
              <a:t>Interventions, 14(2), 118–128. https://doi.org/10.1177/1098300711413820</a:t>
            </a:r>
          </a:p>
        </p:txBody>
      </p:sp>
    </p:spTree>
    <p:extLst>
      <p:ext uri="{BB962C8B-B14F-4D97-AF65-F5344CB8AC3E}">
        <p14:creationId xmlns:p14="http://schemas.microsoft.com/office/powerpoint/2010/main" val="4282195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274E43-2B7A-1486-F6D8-08FE7DF4EF40}"/>
              </a:ext>
            </a:extLst>
          </p:cNvPr>
          <p:cNvSpPr>
            <a:spLocks noGrp="1"/>
          </p:cNvSpPr>
          <p:nvPr>
            <p:ph type="title"/>
          </p:nvPr>
        </p:nvSpPr>
        <p:spPr/>
        <p:txBody>
          <a:bodyPr>
            <a:normAutofit/>
          </a:bodyPr>
          <a:lstStyle/>
          <a:p>
            <a:r>
              <a:rPr lang="en-US" sz="4800" dirty="0"/>
              <a:t>Session Topics</a:t>
            </a:r>
          </a:p>
        </p:txBody>
      </p:sp>
      <p:sp>
        <p:nvSpPr>
          <p:cNvPr id="5" name="Content Placeholder 4">
            <a:extLst>
              <a:ext uri="{FF2B5EF4-FFF2-40B4-BE49-F238E27FC236}">
                <a16:creationId xmlns:a16="http://schemas.microsoft.com/office/drawing/2014/main" id="{78971CDC-C706-7716-7AC7-F4971D628B8C}"/>
              </a:ext>
            </a:extLst>
          </p:cNvPr>
          <p:cNvSpPr>
            <a:spLocks noGrp="1"/>
          </p:cNvSpPr>
          <p:nvPr>
            <p:ph sz="half" idx="1"/>
          </p:nvPr>
        </p:nvSpPr>
        <p:spPr>
          <a:xfrm>
            <a:off x="857249" y="1690688"/>
            <a:ext cx="5181600" cy="4351338"/>
          </a:xfrm>
        </p:spPr>
        <p:txBody>
          <a:bodyPr>
            <a:noAutofit/>
          </a:bodyPr>
          <a:lstStyle/>
          <a:p>
            <a:r>
              <a:rPr lang="en-US" sz="3200" dirty="0"/>
              <a:t>Leadership</a:t>
            </a:r>
          </a:p>
          <a:p>
            <a:r>
              <a:rPr lang="en-US" sz="3200" dirty="0"/>
              <a:t>Instructional Strategies</a:t>
            </a:r>
          </a:p>
          <a:p>
            <a:r>
              <a:rPr lang="en-US" sz="3200" dirty="0"/>
              <a:t>Transition</a:t>
            </a:r>
          </a:p>
          <a:p>
            <a:r>
              <a:rPr lang="en-US" sz="3200" dirty="0"/>
              <a:t>Early Childhood</a:t>
            </a:r>
          </a:p>
          <a:p>
            <a:r>
              <a:rPr lang="en-US" sz="3200" dirty="0"/>
              <a:t>Supporting Students with Disabilities</a:t>
            </a:r>
          </a:p>
          <a:p>
            <a:r>
              <a:rPr lang="en-US" sz="3200" dirty="0"/>
              <a:t>Special education processes</a:t>
            </a:r>
          </a:p>
          <a:p>
            <a:r>
              <a:rPr lang="en-US" sz="3200" dirty="0"/>
              <a:t>Behavior support </a:t>
            </a:r>
          </a:p>
          <a:p>
            <a:r>
              <a:rPr lang="en-US" sz="3200" dirty="0"/>
              <a:t>MTSS</a:t>
            </a:r>
          </a:p>
        </p:txBody>
      </p:sp>
      <p:pic>
        <p:nvPicPr>
          <p:cNvPr id="3" name="Picture 2" descr="Image of conference title">
            <a:extLst>
              <a:ext uri="{FF2B5EF4-FFF2-40B4-BE49-F238E27FC236}">
                <a16:creationId xmlns:a16="http://schemas.microsoft.com/office/drawing/2014/main" id="{AD0A6B73-692F-4831-AE06-0D4C9B8BD260}"/>
              </a:ext>
            </a:extLst>
          </p:cNvPr>
          <p:cNvPicPr>
            <a:picLocks noChangeAspect="1"/>
          </p:cNvPicPr>
          <p:nvPr/>
        </p:nvPicPr>
        <p:blipFill>
          <a:blip r:embed="rId2"/>
          <a:stretch>
            <a:fillRect/>
          </a:stretch>
        </p:blipFill>
        <p:spPr>
          <a:xfrm>
            <a:off x="6684093" y="1572666"/>
            <a:ext cx="4259209" cy="4287462"/>
          </a:xfrm>
          <a:prstGeom prst="rect">
            <a:avLst/>
          </a:prstGeom>
        </p:spPr>
      </p:pic>
    </p:spTree>
    <p:extLst>
      <p:ext uri="{BB962C8B-B14F-4D97-AF65-F5344CB8AC3E}">
        <p14:creationId xmlns:p14="http://schemas.microsoft.com/office/powerpoint/2010/main" val="2258961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28" name="Rectangle 3072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30" name="Rectangle 3072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32" name="Rectangle 3073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34" name="Rectangle 3073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21" name="Title 1">
            <a:extLst>
              <a:ext uri="{FF2B5EF4-FFF2-40B4-BE49-F238E27FC236}">
                <a16:creationId xmlns:a16="http://schemas.microsoft.com/office/drawing/2014/main" id="{B93A3165-7D4D-C344-9D6E-7F22D13EF9B8}"/>
              </a:ext>
            </a:extLst>
          </p:cNvPr>
          <p:cNvSpPr>
            <a:spLocks noGrp="1"/>
          </p:cNvSpPr>
          <p:nvPr>
            <p:ph type="title"/>
          </p:nvPr>
        </p:nvSpPr>
        <p:spPr>
          <a:xfrm>
            <a:off x="1371597" y="348865"/>
            <a:ext cx="10044023" cy="877729"/>
          </a:xfrm>
        </p:spPr>
        <p:txBody>
          <a:bodyPr anchor="ctr">
            <a:normAutofit/>
          </a:bodyPr>
          <a:lstStyle/>
          <a:p>
            <a:pPr>
              <a:buFontTx/>
              <a:buNone/>
            </a:pPr>
            <a:r>
              <a:rPr lang="en-US" altLang="en-US" sz="4000" dirty="0">
                <a:solidFill>
                  <a:srgbClr val="FFFFFF"/>
                </a:solidFill>
                <a:ea typeface="ＭＳ Ｐゴシック" panose="020B0600070205080204" pitchFamily="34" charset="-128"/>
              </a:rPr>
              <a:t>Enduring Understandings (PowerPoints): </a:t>
            </a:r>
          </a:p>
        </p:txBody>
      </p:sp>
      <p:graphicFrame>
        <p:nvGraphicFramePr>
          <p:cNvPr id="30724" name="Content Placeholder 2">
            <a:extLst>
              <a:ext uri="{FF2B5EF4-FFF2-40B4-BE49-F238E27FC236}">
                <a16:creationId xmlns:a16="http://schemas.microsoft.com/office/drawing/2014/main" id="{C4E30766-D045-40F2-B9DE-0325788A1DB1}"/>
              </a:ext>
            </a:extLst>
          </p:cNvPr>
          <p:cNvGraphicFramePr>
            <a:graphicFrameLocks noGrp="1"/>
          </p:cNvGraphicFramePr>
          <p:nvPr>
            <p:ph idx="1"/>
            <p:extLst>
              <p:ext uri="{D42A27DB-BD31-4B8C-83A1-F6EECF244321}">
                <p14:modId xmlns:p14="http://schemas.microsoft.com/office/powerpoint/2010/main" val="427425684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924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164D7675-6043-1C48-8ED6-F308A615100A}"/>
              </a:ext>
            </a:extLst>
          </p:cNvPr>
          <p:cNvSpPr>
            <a:spLocks noGrp="1"/>
          </p:cNvSpPr>
          <p:nvPr>
            <p:ph type="title"/>
          </p:nvPr>
        </p:nvSpPr>
        <p:spPr/>
        <p:txBody>
          <a:bodyPr>
            <a:normAutofit/>
          </a:bodyPr>
          <a:lstStyle/>
          <a:p>
            <a:pPr eaLnBrk="1" hangingPunct="1"/>
            <a:r>
              <a:rPr lang="en-US" altLang="en-US" sz="4800" dirty="0">
                <a:ea typeface="ＭＳ Ｐゴシック" panose="020B0600070205080204" pitchFamily="34" charset="-128"/>
              </a:rPr>
              <a:t>Essential Questions</a:t>
            </a:r>
          </a:p>
        </p:txBody>
      </p:sp>
      <p:sp>
        <p:nvSpPr>
          <p:cNvPr id="21507" name="Content Placeholder 2">
            <a:extLst>
              <a:ext uri="{FF2B5EF4-FFF2-40B4-BE49-F238E27FC236}">
                <a16:creationId xmlns:a16="http://schemas.microsoft.com/office/drawing/2014/main" id="{76B93C10-B00D-944C-8744-EF74CCBFFE2A}"/>
              </a:ext>
            </a:extLst>
          </p:cNvPr>
          <p:cNvSpPr>
            <a:spLocks noGrp="1"/>
          </p:cNvSpPr>
          <p:nvPr>
            <p:ph idx="1"/>
          </p:nvPr>
        </p:nvSpPr>
        <p:spPr>
          <a:xfrm>
            <a:off x="1022555" y="1966913"/>
            <a:ext cx="6279945" cy="4525962"/>
          </a:xfrm>
        </p:spPr>
        <p:txBody>
          <a:bodyPr>
            <a:normAutofit/>
          </a:bodyPr>
          <a:lstStyle/>
          <a:p>
            <a:pPr>
              <a:defRPr/>
            </a:pPr>
            <a:r>
              <a:rPr lang="en-US" sz="3200" dirty="0"/>
              <a:t>How can staff support students’ whole child needs if they are not therapists? </a:t>
            </a:r>
          </a:p>
          <a:p>
            <a:pPr marL="0" indent="0">
              <a:buNone/>
              <a:defRPr/>
            </a:pPr>
            <a:endParaRPr lang="en-US" sz="3200" dirty="0"/>
          </a:p>
          <a:p>
            <a:pPr>
              <a:defRPr/>
            </a:pPr>
            <a:r>
              <a:rPr lang="en-US" sz="3200" dirty="0"/>
              <a:t>What are strategies staff can implement to support their well-being?</a:t>
            </a:r>
          </a:p>
        </p:txBody>
      </p:sp>
      <p:sp>
        <p:nvSpPr>
          <p:cNvPr id="2" name="Oval 1">
            <a:extLst>
              <a:ext uri="{FF2B5EF4-FFF2-40B4-BE49-F238E27FC236}">
                <a16:creationId xmlns:a16="http://schemas.microsoft.com/office/drawing/2014/main" id="{5A3DB37F-A46B-5E37-A85E-B92F41BF0D3C}"/>
              </a:ext>
            </a:extLst>
          </p:cNvPr>
          <p:cNvSpPr/>
          <p:nvPr/>
        </p:nvSpPr>
        <p:spPr>
          <a:xfrm>
            <a:off x="8267694" y="1536688"/>
            <a:ext cx="1955812" cy="1955812"/>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3" name="Rectangle 2" descr="Brain in head">
            <a:extLst>
              <a:ext uri="{FF2B5EF4-FFF2-40B4-BE49-F238E27FC236}">
                <a16:creationId xmlns:a16="http://schemas.microsoft.com/office/drawing/2014/main" id="{922A02BA-56D8-A2B0-A9E7-3F853DE217AC}"/>
              </a:ext>
            </a:extLst>
          </p:cNvPr>
          <p:cNvSpPr/>
          <p:nvPr/>
        </p:nvSpPr>
        <p:spPr>
          <a:xfrm>
            <a:off x="8684506" y="1953500"/>
            <a:ext cx="1122187" cy="112218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4" name="Oval 3">
            <a:extLst>
              <a:ext uri="{FF2B5EF4-FFF2-40B4-BE49-F238E27FC236}">
                <a16:creationId xmlns:a16="http://schemas.microsoft.com/office/drawing/2014/main" id="{507367FE-1A82-0993-C9AB-4C83360A9A81}"/>
              </a:ext>
            </a:extLst>
          </p:cNvPr>
          <p:cNvSpPr/>
          <p:nvPr/>
        </p:nvSpPr>
        <p:spPr>
          <a:xfrm>
            <a:off x="8267694" y="3755312"/>
            <a:ext cx="1955812" cy="1955812"/>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5" name="Rectangle 4" descr="Group">
            <a:extLst>
              <a:ext uri="{FF2B5EF4-FFF2-40B4-BE49-F238E27FC236}">
                <a16:creationId xmlns:a16="http://schemas.microsoft.com/office/drawing/2014/main" id="{5908A584-9207-0BC1-8330-98D3B8B97253}"/>
              </a:ext>
            </a:extLst>
          </p:cNvPr>
          <p:cNvSpPr/>
          <p:nvPr/>
        </p:nvSpPr>
        <p:spPr>
          <a:xfrm>
            <a:off x="8684506" y="4172124"/>
            <a:ext cx="1122187" cy="112218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003993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BB87865B-0524-8A44-BBBC-CA1B5E56C8EA}"/>
              </a:ext>
            </a:extLst>
          </p:cNvPr>
          <p:cNvSpPr>
            <a:spLocks noGrp="1"/>
          </p:cNvSpPr>
          <p:nvPr>
            <p:ph type="title"/>
          </p:nvPr>
        </p:nvSpPr>
        <p:spPr/>
        <p:txBody>
          <a:bodyPr>
            <a:normAutofit/>
          </a:bodyPr>
          <a:lstStyle/>
          <a:p>
            <a:pPr eaLnBrk="1" hangingPunct="1"/>
            <a:r>
              <a:rPr lang="en-US" altLang="en-US" sz="4800" dirty="0">
                <a:ea typeface="ＭＳ Ｐゴシック" panose="020B0600070205080204" pitchFamily="34" charset="-128"/>
              </a:rPr>
              <a:t>Essential Questions</a:t>
            </a:r>
          </a:p>
        </p:txBody>
      </p:sp>
      <p:sp>
        <p:nvSpPr>
          <p:cNvPr id="31747" name="Content Placeholder 2">
            <a:extLst>
              <a:ext uri="{FF2B5EF4-FFF2-40B4-BE49-F238E27FC236}">
                <a16:creationId xmlns:a16="http://schemas.microsoft.com/office/drawing/2014/main" id="{9F3764C7-E968-9649-8385-5815AE04E9F8}"/>
              </a:ext>
            </a:extLst>
          </p:cNvPr>
          <p:cNvSpPr>
            <a:spLocks noGrp="1"/>
          </p:cNvSpPr>
          <p:nvPr>
            <p:ph idx="1"/>
          </p:nvPr>
        </p:nvSpPr>
        <p:spPr>
          <a:xfrm>
            <a:off x="838200" y="2506662"/>
            <a:ext cx="5803900" cy="4351338"/>
          </a:xfrm>
        </p:spPr>
        <p:txBody>
          <a:bodyPr/>
          <a:lstStyle/>
          <a:p>
            <a:pPr>
              <a:defRPr/>
            </a:pPr>
            <a:r>
              <a:rPr lang="en-US" altLang="en-US" sz="3200" dirty="0"/>
              <a:t>What are examples of systems school teams can use to implement effective interventions?</a:t>
            </a:r>
          </a:p>
          <a:p>
            <a:pPr>
              <a:defRPr/>
            </a:pPr>
            <a:endParaRPr lang="en-US" altLang="en-US" dirty="0">
              <a:ea typeface="+mn-ea"/>
              <a:cs typeface="+mn-cs"/>
            </a:endParaRPr>
          </a:p>
          <a:p>
            <a:pPr>
              <a:defRPr/>
            </a:pPr>
            <a:endParaRPr lang="en-US" altLang="en-US" dirty="0">
              <a:ea typeface="+mn-ea"/>
              <a:cs typeface="+mn-cs"/>
            </a:endParaRPr>
          </a:p>
        </p:txBody>
      </p:sp>
      <p:sp>
        <p:nvSpPr>
          <p:cNvPr id="2" name="Oval 1">
            <a:extLst>
              <a:ext uri="{FF2B5EF4-FFF2-40B4-BE49-F238E27FC236}">
                <a16:creationId xmlns:a16="http://schemas.microsoft.com/office/drawing/2014/main" id="{B9E1C2F7-A98F-0A89-B0C5-6224255B1C8B}"/>
              </a:ext>
            </a:extLst>
          </p:cNvPr>
          <p:cNvSpPr/>
          <p:nvPr/>
        </p:nvSpPr>
        <p:spPr>
          <a:xfrm>
            <a:off x="7924794" y="2349494"/>
            <a:ext cx="1955812" cy="1955812"/>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3" name="Rectangle 2" descr="Gears">
            <a:extLst>
              <a:ext uri="{FF2B5EF4-FFF2-40B4-BE49-F238E27FC236}">
                <a16:creationId xmlns:a16="http://schemas.microsoft.com/office/drawing/2014/main" id="{9C5D750C-58F2-69F0-A0EF-546D2CE7C7FC}"/>
              </a:ext>
            </a:extLst>
          </p:cNvPr>
          <p:cNvSpPr/>
          <p:nvPr/>
        </p:nvSpPr>
        <p:spPr>
          <a:xfrm>
            <a:off x="8341606" y="2766304"/>
            <a:ext cx="1122187" cy="1122187"/>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291840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16DB0-FCC4-72F8-6092-72618C86264E}"/>
              </a:ext>
            </a:extLst>
          </p:cNvPr>
          <p:cNvSpPr>
            <a:spLocks noGrp="1"/>
          </p:cNvSpPr>
          <p:nvPr>
            <p:ph type="title"/>
          </p:nvPr>
        </p:nvSpPr>
        <p:spPr/>
        <p:txBody>
          <a:bodyPr/>
          <a:lstStyle/>
          <a:p>
            <a:r>
              <a:rPr lang="en-US" dirty="0"/>
              <a:t>One Word</a:t>
            </a:r>
          </a:p>
        </p:txBody>
      </p:sp>
      <p:sp>
        <p:nvSpPr>
          <p:cNvPr id="3" name="Content Placeholder 2">
            <a:extLst>
              <a:ext uri="{FF2B5EF4-FFF2-40B4-BE49-F238E27FC236}">
                <a16:creationId xmlns:a16="http://schemas.microsoft.com/office/drawing/2014/main" id="{D44F2B89-67F1-4DFD-B2C8-3C839CDB3754}"/>
              </a:ext>
            </a:extLst>
          </p:cNvPr>
          <p:cNvSpPr>
            <a:spLocks noGrp="1"/>
          </p:cNvSpPr>
          <p:nvPr>
            <p:ph idx="1"/>
          </p:nvPr>
        </p:nvSpPr>
        <p:spPr/>
        <p:txBody>
          <a:bodyPr>
            <a:normAutofit/>
          </a:bodyPr>
          <a:lstStyle/>
          <a:p>
            <a:r>
              <a:rPr lang="en-US" dirty="0"/>
              <a:t>What is one word you would like </a:t>
            </a:r>
            <a:r>
              <a:rPr lang="en-US" i="0" u="none" strike="noStrike" dirty="0">
                <a:solidFill>
                  <a:srgbClr val="000000"/>
                </a:solidFill>
                <a:effectLst/>
              </a:rPr>
              <a:t>students, staff, and parents to use to describe you?</a:t>
            </a:r>
          </a:p>
          <a:p>
            <a:r>
              <a:rPr lang="en-US" dirty="0">
                <a:solidFill>
                  <a:srgbClr val="000000"/>
                </a:solidFill>
              </a:rPr>
              <a:t>Go to </a:t>
            </a:r>
            <a:r>
              <a:rPr lang="en-US" dirty="0">
                <a:solidFill>
                  <a:srgbClr val="000000"/>
                </a:solidFill>
                <a:hlinkClick r:id="rId3"/>
              </a:rPr>
              <a:t>www.menti.com</a:t>
            </a:r>
            <a:endParaRPr lang="en-US" dirty="0">
              <a:solidFill>
                <a:srgbClr val="000000"/>
              </a:solidFill>
            </a:endParaRPr>
          </a:p>
          <a:p>
            <a:r>
              <a:rPr lang="en-US" dirty="0">
                <a:solidFill>
                  <a:srgbClr val="000000"/>
                </a:solidFill>
              </a:rPr>
              <a:t>Use Code: </a:t>
            </a:r>
            <a:endParaRPr lang="en-US" dirty="0"/>
          </a:p>
        </p:txBody>
      </p:sp>
      <p:pic>
        <p:nvPicPr>
          <p:cNvPr id="5" name="Picture 4" descr="Image of a word wall">
            <a:extLst>
              <a:ext uri="{FF2B5EF4-FFF2-40B4-BE49-F238E27FC236}">
                <a16:creationId xmlns:a16="http://schemas.microsoft.com/office/drawing/2014/main" id="{0A995A8D-A3F3-8007-0EA8-B6061006ED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9796" y="3374219"/>
            <a:ext cx="6528180" cy="2937681"/>
          </a:xfrm>
          <a:prstGeom prst="rect">
            <a:avLst/>
          </a:prstGeom>
        </p:spPr>
      </p:pic>
    </p:spTree>
    <p:extLst>
      <p:ext uri="{BB962C8B-B14F-4D97-AF65-F5344CB8AC3E}">
        <p14:creationId xmlns:p14="http://schemas.microsoft.com/office/powerpoint/2010/main" val="1053492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409D2-38EF-EE42-8431-CBAC849DF917}"/>
              </a:ext>
            </a:extLst>
          </p:cNvPr>
          <p:cNvSpPr>
            <a:spLocks noGrp="1"/>
          </p:cNvSpPr>
          <p:nvPr>
            <p:ph type="ctrTitle"/>
          </p:nvPr>
        </p:nvSpPr>
        <p:spPr>
          <a:xfrm>
            <a:off x="-621890" y="1439863"/>
            <a:ext cx="9144000" cy="2387600"/>
          </a:xfrm>
        </p:spPr>
        <p:txBody>
          <a:bodyPr>
            <a:normAutofit/>
          </a:bodyPr>
          <a:lstStyle/>
          <a:p>
            <a:r>
              <a:rPr lang="en-US" altLang="en-US" sz="4800" dirty="0">
                <a:ea typeface="ＭＳ Ｐゴシック" panose="020B0600070205080204" pitchFamily="34" charset="-128"/>
              </a:rPr>
              <a:t>Student Well-Being</a:t>
            </a:r>
            <a:endParaRPr lang="en-US" sz="4800" dirty="0"/>
          </a:p>
        </p:txBody>
      </p:sp>
      <p:pic>
        <p:nvPicPr>
          <p:cNvPr id="5" name="Picture 4" descr="Smiling child in wheelchair">
            <a:extLst>
              <a:ext uri="{FF2B5EF4-FFF2-40B4-BE49-F238E27FC236}">
                <a16:creationId xmlns:a16="http://schemas.microsoft.com/office/drawing/2014/main" id="{55595D0F-1F03-4D4E-89A6-3BD5563B17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1336" y="0"/>
            <a:ext cx="4560664" cy="6858000"/>
          </a:xfrm>
          <a:prstGeom prst="rect">
            <a:avLst/>
          </a:prstGeom>
        </p:spPr>
      </p:pic>
    </p:spTree>
    <p:extLst>
      <p:ext uri="{BB962C8B-B14F-4D97-AF65-F5344CB8AC3E}">
        <p14:creationId xmlns:p14="http://schemas.microsoft.com/office/powerpoint/2010/main" val="9301285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10f4c615-689c-48a3-8bb3-8a6105478c4f"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C8A6708F50BE41B243CDA1FD252F20" ma:contentTypeVersion="17" ma:contentTypeDescription="Create a new document." ma:contentTypeScope="" ma:versionID="13e2afcc01864172f4c845f0e7ba9b9f">
  <xsd:schema xmlns:xsd="http://www.w3.org/2001/XMLSchema" xmlns:xs="http://www.w3.org/2001/XMLSchema" xmlns:p="http://schemas.microsoft.com/office/2006/metadata/properties" xmlns:ns1="http://schemas.microsoft.com/sharepoint/v3" xmlns:ns3="10f4c615-689c-48a3-8bb3-8a6105478c4f" xmlns:ns4="2730504a-dea0-4ae7-9ad4-e5f87d01fdfb" targetNamespace="http://schemas.microsoft.com/office/2006/metadata/properties" ma:root="true" ma:fieldsID="42c4f1349c86489a35945523879e60ea" ns1:_="" ns3:_="" ns4:_="">
    <xsd:import namespace="http://schemas.microsoft.com/sharepoint/v3"/>
    <xsd:import namespace="10f4c615-689c-48a3-8bb3-8a6105478c4f"/>
    <xsd:import namespace="2730504a-dea0-4ae7-9ad4-e5f87d01fdf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1:_ip_UnifiedCompliancePolicyProperties" minOccurs="0"/>
                <xsd:element ref="ns1:_ip_UnifiedCompliancePolicyUIAc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f4c615-689c-48a3-8bb3-8a6105478c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730504a-dea0-4ae7-9ad4-e5f87d01fdf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477922-AFA7-43C6-8CAA-7DF7A9D82242}">
  <ds:schemaRefs>
    <ds:schemaRef ds:uri="http://schemas.microsoft.com/sharepoint/v3/contenttype/forms"/>
  </ds:schemaRefs>
</ds:datastoreItem>
</file>

<file path=customXml/itemProps2.xml><?xml version="1.0" encoding="utf-8"?>
<ds:datastoreItem xmlns:ds="http://schemas.openxmlformats.org/officeDocument/2006/customXml" ds:itemID="{48DA4CA7-04A8-45C6-AE73-F3D2C903107E}">
  <ds:schemaRefs>
    <ds:schemaRef ds:uri="http://schemas.openxmlformats.org/package/2006/metadata/core-properties"/>
    <ds:schemaRef ds:uri="http://schemas.microsoft.com/office/2006/documentManagement/types"/>
    <ds:schemaRef ds:uri="10f4c615-689c-48a3-8bb3-8a6105478c4f"/>
    <ds:schemaRef ds:uri="http://purl.org/dc/terms/"/>
    <ds:schemaRef ds:uri="http://www.w3.org/XML/1998/namespace"/>
    <ds:schemaRef ds:uri="2730504a-dea0-4ae7-9ad4-e5f87d01fdfb"/>
    <ds:schemaRef ds:uri="http://purl.org/dc/elements/1.1/"/>
    <ds:schemaRef ds:uri="http://purl.org/dc/dcmitype/"/>
    <ds:schemaRef ds:uri="http://schemas.microsoft.com/sharepoint/v3"/>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8F0E6FE4-9403-447D-8FD6-6201ECACCC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0f4c615-689c-48a3-8bb3-8a6105478c4f"/>
    <ds:schemaRef ds:uri="2730504a-dea0-4ae7-9ad4-e5f87d01fd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536</TotalTime>
  <Words>1678</Words>
  <Application>Microsoft Office PowerPoint</Application>
  <PresentationFormat>Widescreen</PresentationFormat>
  <Paragraphs>217</Paragraphs>
  <Slides>38</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4" baseType="lpstr">
      <vt:lpstr>Arial</vt:lpstr>
      <vt:lpstr>Calibri</vt:lpstr>
      <vt:lpstr>Calibri Light</vt:lpstr>
      <vt:lpstr>Times New Roman</vt:lpstr>
      <vt:lpstr>Office Theme</vt:lpstr>
      <vt:lpstr>Chart</vt:lpstr>
      <vt:lpstr>Together to Tomorrow: Creating Supportive Learning Environments for All</vt:lpstr>
      <vt:lpstr>Everyone working together</vt:lpstr>
      <vt:lpstr>Thank you!</vt:lpstr>
      <vt:lpstr>Session Topics</vt:lpstr>
      <vt:lpstr>Enduring Understandings (PowerPoints): </vt:lpstr>
      <vt:lpstr>Essential Questions</vt:lpstr>
      <vt:lpstr>Essential Questions</vt:lpstr>
      <vt:lpstr>One Word</vt:lpstr>
      <vt:lpstr>Student Well-Being</vt:lpstr>
      <vt:lpstr>Conditions for Students</vt:lpstr>
      <vt:lpstr>The Impact of the Pandemic on One University Faculty Member (Bohanon et al., 2023)</vt:lpstr>
      <vt:lpstr>Student Connections</vt:lpstr>
      <vt:lpstr>Student Well-Being (link)</vt:lpstr>
      <vt:lpstr>Engaging and Connecting</vt:lpstr>
      <vt:lpstr>What are your first interactions each day?</vt:lpstr>
      <vt:lpstr>Try Pair Deck (link)</vt:lpstr>
      <vt:lpstr>Make a Connection</vt:lpstr>
      <vt:lpstr>Staff Quality of Life</vt:lpstr>
      <vt:lpstr>Do you think educators are more/less burned out than people in other fields?</vt:lpstr>
      <vt:lpstr>Connections with Quality of Life</vt:lpstr>
      <vt:lpstr>What Helps</vt:lpstr>
      <vt:lpstr>Self-Care – Teaching Exceptional Children</vt:lpstr>
      <vt:lpstr>Quality of Life Matrix Activity</vt:lpstr>
      <vt:lpstr>Make a Plan – See Handout</vt:lpstr>
      <vt:lpstr>Great Book (link)</vt:lpstr>
      <vt:lpstr>Systems Well-Being</vt:lpstr>
      <vt:lpstr>Good idea – poor implementation</vt:lpstr>
      <vt:lpstr>PowerPoint Presentation</vt:lpstr>
      <vt:lpstr>Three Elements </vt:lpstr>
      <vt:lpstr>Connection to the Mission/Vision</vt:lpstr>
      <vt:lpstr>Administrative Support</vt:lpstr>
      <vt:lpstr>Leadership Team: The Hero’s Journey </vt:lpstr>
      <vt:lpstr>PowerPoint Presentation</vt:lpstr>
      <vt:lpstr>Activity</vt:lpstr>
      <vt:lpstr>To Learn More (link)</vt:lpstr>
      <vt:lpstr>Summary</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Hank Bohanon</cp:lastModifiedBy>
  <cp:revision>83</cp:revision>
  <dcterms:created xsi:type="dcterms:W3CDTF">2013-07-15T20:26:40Z</dcterms:created>
  <dcterms:modified xsi:type="dcterms:W3CDTF">2023-02-23T00:53:49Z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0x010100B8C8A6708F50BE41B243CDA1FD252F20</vt:lpwstr>
  </property>
</Properties>
</file>