
<file path=[Content_Types].xml><?xml version="1.0" encoding="utf-8"?>
<Types xmlns="http://schemas.openxmlformats.org/package/2006/content-types">
  <Default Extension="1" ContentType="image/jpeg"/>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59"/>
  </p:notesMasterIdLst>
  <p:handoutMasterIdLst>
    <p:handoutMasterId r:id="rId60"/>
  </p:handoutMasterIdLst>
  <p:sldIdLst>
    <p:sldId id="257" r:id="rId2"/>
    <p:sldId id="269" r:id="rId3"/>
    <p:sldId id="270" r:id="rId4"/>
    <p:sldId id="3582" r:id="rId5"/>
    <p:sldId id="258" r:id="rId6"/>
    <p:sldId id="259" r:id="rId7"/>
    <p:sldId id="577" r:id="rId8"/>
    <p:sldId id="537" r:id="rId9"/>
    <p:sldId id="290" r:id="rId10"/>
    <p:sldId id="263" r:id="rId11"/>
    <p:sldId id="579" r:id="rId12"/>
    <p:sldId id="580" r:id="rId13"/>
    <p:sldId id="581" r:id="rId14"/>
    <p:sldId id="582" r:id="rId15"/>
    <p:sldId id="583" r:id="rId16"/>
    <p:sldId id="584" r:id="rId17"/>
    <p:sldId id="585" r:id="rId18"/>
    <p:sldId id="586" r:id="rId19"/>
    <p:sldId id="587" r:id="rId20"/>
    <p:sldId id="588" r:id="rId21"/>
    <p:sldId id="589" r:id="rId22"/>
    <p:sldId id="292" r:id="rId23"/>
    <p:sldId id="406" r:id="rId24"/>
    <p:sldId id="590" r:id="rId25"/>
    <p:sldId id="591" r:id="rId26"/>
    <p:sldId id="592" r:id="rId27"/>
    <p:sldId id="407" r:id="rId28"/>
    <p:sldId id="436" r:id="rId29"/>
    <p:sldId id="603" r:id="rId30"/>
    <p:sldId id="434" r:id="rId31"/>
    <p:sldId id="435" r:id="rId32"/>
    <p:sldId id="593" r:id="rId33"/>
    <p:sldId id="337" r:id="rId34"/>
    <p:sldId id="594" r:id="rId35"/>
    <p:sldId id="595" r:id="rId36"/>
    <p:sldId id="602" r:id="rId37"/>
    <p:sldId id="440" r:id="rId38"/>
    <p:sldId id="596" r:id="rId39"/>
    <p:sldId id="597" r:id="rId40"/>
    <p:sldId id="598" r:id="rId41"/>
    <p:sldId id="599" r:id="rId42"/>
    <p:sldId id="442" r:id="rId43"/>
    <p:sldId id="443" r:id="rId44"/>
    <p:sldId id="447" r:id="rId45"/>
    <p:sldId id="338" r:id="rId46"/>
    <p:sldId id="339" r:id="rId47"/>
    <p:sldId id="600" r:id="rId48"/>
    <p:sldId id="341" r:id="rId49"/>
    <p:sldId id="601" r:id="rId50"/>
    <p:sldId id="604" r:id="rId51"/>
    <p:sldId id="3635" r:id="rId52"/>
    <p:sldId id="318" r:id="rId53"/>
    <p:sldId id="468" r:id="rId54"/>
    <p:sldId id="312" r:id="rId55"/>
    <p:sldId id="3636" r:id="rId56"/>
    <p:sldId id="286" r:id="rId57"/>
    <p:sldId id="28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B8372-CFEA-4452-B53C-6BAEBFB5644A}" v="1" dt="2023-02-03T20:05:04.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2"/>
    <p:restoredTop sz="66075"/>
  </p:normalViewPr>
  <p:slideViewPr>
    <p:cSldViewPr snapToGrid="0">
      <p:cViewPr varScale="1">
        <p:scale>
          <a:sx n="51" d="100"/>
          <a:sy n="51" d="100"/>
        </p:scale>
        <p:origin x="893"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32031-944E-6E49-B023-519F506BE0AD}" type="doc">
      <dgm:prSet loTypeId="urn:microsoft.com/office/officeart/2008/layout/TitlePictureLineup" loCatId="" qsTypeId="urn:microsoft.com/office/officeart/2005/8/quickstyle/simple4" qsCatId="simple" csTypeId="urn:microsoft.com/office/officeart/2005/8/colors/accent1_2" csCatId="accent1" phldr="1"/>
      <dgm:spPr/>
      <dgm:t>
        <a:bodyPr/>
        <a:lstStyle/>
        <a:p>
          <a:endParaRPr lang="en-US"/>
        </a:p>
      </dgm:t>
    </dgm:pt>
    <dgm:pt modelId="{82762735-4FBB-8D43-9E06-7A6FADB95508}">
      <dgm:prSet phldrT="[Text]" custT="1"/>
      <dgm:spPr>
        <a:solidFill>
          <a:srgbClr val="73AF34">
            <a:alpha val="83000"/>
          </a:srgbClr>
        </a:solidFill>
        <a:ln w="25400">
          <a:solidFill>
            <a:srgbClr val="008000"/>
          </a:solidFill>
        </a:ln>
      </dgm:spPr>
      <dgm:t>
        <a:bodyPr/>
        <a:lstStyle/>
        <a:p>
          <a:r>
            <a:rPr lang="en-US" sz="2800"/>
            <a:t>Safety</a:t>
          </a:r>
        </a:p>
      </dgm:t>
    </dgm:pt>
    <dgm:pt modelId="{2C4AAF41-986C-184C-AA67-F3DD6F3DE082}" type="parTrans" cxnId="{5C2656B9-A9AB-BB4B-A166-AC0EFA62AA7E}">
      <dgm:prSet/>
      <dgm:spPr/>
      <dgm:t>
        <a:bodyPr/>
        <a:lstStyle/>
        <a:p>
          <a:endParaRPr lang="en-US"/>
        </a:p>
      </dgm:t>
    </dgm:pt>
    <dgm:pt modelId="{DBF978A3-B798-6644-AF7E-DC63D2C62104}" type="sibTrans" cxnId="{5C2656B9-A9AB-BB4B-A166-AC0EFA62AA7E}">
      <dgm:prSet/>
      <dgm:spPr/>
      <dgm:t>
        <a:bodyPr/>
        <a:lstStyle/>
        <a:p>
          <a:endParaRPr lang="en-US"/>
        </a:p>
      </dgm:t>
    </dgm:pt>
    <dgm:pt modelId="{220CB883-77DE-A744-AE91-D351482305F0}">
      <dgm:prSet phldrT="[Text]" custT="1"/>
      <dgm:spPr/>
      <dgm:t>
        <a:bodyPr/>
        <a:lstStyle/>
        <a:p>
          <a:r>
            <a:rPr lang="en-US" sz="2000"/>
            <a:t>Behavioral Expectations</a:t>
          </a:r>
        </a:p>
      </dgm:t>
    </dgm:pt>
    <dgm:pt modelId="{18F7B107-DD98-4742-981A-C4672417CA09}" type="parTrans" cxnId="{DAF7A521-2E4F-9D44-997B-AD813FB20267}">
      <dgm:prSet/>
      <dgm:spPr/>
      <dgm:t>
        <a:bodyPr/>
        <a:lstStyle/>
        <a:p>
          <a:endParaRPr lang="en-US"/>
        </a:p>
      </dgm:t>
    </dgm:pt>
    <dgm:pt modelId="{100B299F-D497-ED48-9FD2-FC22B06ECE54}" type="sibTrans" cxnId="{DAF7A521-2E4F-9D44-997B-AD813FB20267}">
      <dgm:prSet/>
      <dgm:spPr/>
      <dgm:t>
        <a:bodyPr/>
        <a:lstStyle/>
        <a:p>
          <a:endParaRPr lang="en-US"/>
        </a:p>
      </dgm:t>
    </dgm:pt>
    <dgm:pt modelId="{936939B3-A520-D248-985D-964DCEDEF20B}">
      <dgm:prSet phldrT="[Text]" custT="1"/>
      <dgm:spPr>
        <a:solidFill>
          <a:srgbClr val="73AF34">
            <a:alpha val="83000"/>
          </a:srgbClr>
        </a:solidFill>
        <a:ln w="25400">
          <a:solidFill>
            <a:srgbClr val="008000"/>
          </a:solidFill>
        </a:ln>
      </dgm:spPr>
      <dgm:t>
        <a:bodyPr/>
        <a:lstStyle/>
        <a:p>
          <a:r>
            <a:rPr lang="en-US" sz="2800"/>
            <a:t>Teaching and Learning</a:t>
          </a:r>
        </a:p>
      </dgm:t>
    </dgm:pt>
    <dgm:pt modelId="{8226AFEE-F3D2-844C-919E-68499E9BE0D3}" type="parTrans" cxnId="{5B7CB63A-2011-774B-B473-6F5BC02ABB32}">
      <dgm:prSet/>
      <dgm:spPr/>
      <dgm:t>
        <a:bodyPr/>
        <a:lstStyle/>
        <a:p>
          <a:endParaRPr lang="en-US"/>
        </a:p>
      </dgm:t>
    </dgm:pt>
    <dgm:pt modelId="{299E34D8-E396-CE47-BE99-27FAD3F9A983}" type="sibTrans" cxnId="{5B7CB63A-2011-774B-B473-6F5BC02ABB32}">
      <dgm:prSet/>
      <dgm:spPr/>
      <dgm:t>
        <a:bodyPr/>
        <a:lstStyle/>
        <a:p>
          <a:endParaRPr lang="en-US"/>
        </a:p>
      </dgm:t>
    </dgm:pt>
    <dgm:pt modelId="{053F2D83-6992-FC4A-8F5C-4F1956EB95E9}">
      <dgm:prSet phldrT="[Text]" custT="1"/>
      <dgm:spPr/>
      <dgm:t>
        <a:bodyPr/>
        <a:lstStyle/>
        <a:p>
          <a:r>
            <a:rPr lang="en-US" sz="2000"/>
            <a:t>Support for Learning</a:t>
          </a:r>
        </a:p>
      </dgm:t>
    </dgm:pt>
    <dgm:pt modelId="{F8B6E77D-8FFB-B941-8471-035BB284BC87}" type="parTrans" cxnId="{3A5D0388-8A50-E440-97A6-245C9E1D4EF6}">
      <dgm:prSet/>
      <dgm:spPr/>
      <dgm:t>
        <a:bodyPr/>
        <a:lstStyle/>
        <a:p>
          <a:endParaRPr lang="en-US"/>
        </a:p>
      </dgm:t>
    </dgm:pt>
    <dgm:pt modelId="{F66625C5-AF0F-2A48-A572-D89BF83FF319}" type="sibTrans" cxnId="{3A5D0388-8A50-E440-97A6-245C9E1D4EF6}">
      <dgm:prSet/>
      <dgm:spPr/>
      <dgm:t>
        <a:bodyPr/>
        <a:lstStyle/>
        <a:p>
          <a:endParaRPr lang="en-US"/>
        </a:p>
      </dgm:t>
    </dgm:pt>
    <dgm:pt modelId="{AFF2CF92-4133-2448-8BB5-5803F0AD1D43}">
      <dgm:prSet phldrT="[Text]" custT="1"/>
      <dgm:spPr/>
      <dgm:t>
        <a:bodyPr/>
        <a:lstStyle/>
        <a:p>
          <a:r>
            <a:rPr lang="en-US" sz="2000"/>
            <a:t>Social Skills Development</a:t>
          </a:r>
        </a:p>
      </dgm:t>
    </dgm:pt>
    <dgm:pt modelId="{1986E58D-7FBC-C04C-AAF0-4329C11461DF}" type="parTrans" cxnId="{76E43F36-E7E5-734C-A064-E358B383EF00}">
      <dgm:prSet/>
      <dgm:spPr/>
      <dgm:t>
        <a:bodyPr/>
        <a:lstStyle/>
        <a:p>
          <a:endParaRPr lang="en-US"/>
        </a:p>
      </dgm:t>
    </dgm:pt>
    <dgm:pt modelId="{5DA4F6A8-ECE1-DD46-A235-A9FDD0921688}" type="sibTrans" cxnId="{76E43F36-E7E5-734C-A064-E358B383EF00}">
      <dgm:prSet/>
      <dgm:spPr/>
      <dgm:t>
        <a:bodyPr/>
        <a:lstStyle/>
        <a:p>
          <a:endParaRPr lang="en-US"/>
        </a:p>
      </dgm:t>
    </dgm:pt>
    <dgm:pt modelId="{81C30329-90A3-6D42-86AD-30AFAF77FB07}">
      <dgm:prSet phldrT="[Text]" custT="1"/>
      <dgm:spPr>
        <a:solidFill>
          <a:srgbClr val="73AF34">
            <a:alpha val="83000"/>
          </a:srgbClr>
        </a:solidFill>
        <a:ln w="25400">
          <a:solidFill>
            <a:srgbClr val="008000"/>
          </a:solidFill>
        </a:ln>
      </dgm:spPr>
      <dgm:t>
        <a:bodyPr/>
        <a:lstStyle/>
        <a:p>
          <a:r>
            <a:rPr lang="en-US" sz="2800"/>
            <a:t>Interpersonal Relationships</a:t>
          </a:r>
        </a:p>
      </dgm:t>
    </dgm:pt>
    <dgm:pt modelId="{327EB43E-CC7F-464C-8762-6876F79FBCE3}" type="parTrans" cxnId="{26BB84D5-313F-F044-8408-F8932D51840E}">
      <dgm:prSet/>
      <dgm:spPr/>
      <dgm:t>
        <a:bodyPr/>
        <a:lstStyle/>
        <a:p>
          <a:endParaRPr lang="en-US"/>
        </a:p>
      </dgm:t>
    </dgm:pt>
    <dgm:pt modelId="{31F0C49F-7043-AA49-A6A5-A3CBB4195093}" type="sibTrans" cxnId="{26BB84D5-313F-F044-8408-F8932D51840E}">
      <dgm:prSet/>
      <dgm:spPr/>
      <dgm:t>
        <a:bodyPr/>
        <a:lstStyle/>
        <a:p>
          <a:endParaRPr lang="en-US"/>
        </a:p>
      </dgm:t>
    </dgm:pt>
    <dgm:pt modelId="{8FD9090B-8AA7-7149-A6B2-6C501EDCF2A5}">
      <dgm:prSet phldrT="[Text]" custT="1"/>
      <dgm:spPr/>
      <dgm:t>
        <a:bodyPr/>
        <a:lstStyle/>
        <a:p>
          <a:r>
            <a:rPr lang="en-US" sz="2000"/>
            <a:t>Respect for Diversity</a:t>
          </a:r>
        </a:p>
      </dgm:t>
    </dgm:pt>
    <dgm:pt modelId="{83A731F0-A644-C743-99E1-AA435705CAFE}" type="parTrans" cxnId="{0B652865-9434-6143-A5A7-C289A854EA93}">
      <dgm:prSet/>
      <dgm:spPr/>
      <dgm:t>
        <a:bodyPr/>
        <a:lstStyle/>
        <a:p>
          <a:endParaRPr lang="en-US"/>
        </a:p>
      </dgm:t>
    </dgm:pt>
    <dgm:pt modelId="{00E86652-B608-264E-B26C-AD286F1A4BB3}" type="sibTrans" cxnId="{0B652865-9434-6143-A5A7-C289A854EA93}">
      <dgm:prSet/>
      <dgm:spPr/>
      <dgm:t>
        <a:bodyPr/>
        <a:lstStyle/>
        <a:p>
          <a:endParaRPr lang="en-US"/>
        </a:p>
      </dgm:t>
    </dgm:pt>
    <dgm:pt modelId="{C945C7E4-BBAA-6B4E-B723-43537694AF58}">
      <dgm:prSet phldrT="[Text]" custT="1"/>
      <dgm:spPr/>
      <dgm:t>
        <a:bodyPr/>
        <a:lstStyle/>
        <a:p>
          <a:r>
            <a:rPr lang="en-US" sz="2000"/>
            <a:t>Social Supports for Students</a:t>
          </a:r>
        </a:p>
      </dgm:t>
    </dgm:pt>
    <dgm:pt modelId="{648F294B-259A-DA40-B1E2-C0AC01EADCD9}" type="parTrans" cxnId="{D1D6DBE3-0B0A-914B-A14E-8DAD71103B11}">
      <dgm:prSet/>
      <dgm:spPr/>
      <dgm:t>
        <a:bodyPr/>
        <a:lstStyle/>
        <a:p>
          <a:endParaRPr lang="en-US"/>
        </a:p>
      </dgm:t>
    </dgm:pt>
    <dgm:pt modelId="{8B9B89F0-5BD3-C742-945C-087B1D96577B}" type="sibTrans" cxnId="{D1D6DBE3-0B0A-914B-A14E-8DAD71103B11}">
      <dgm:prSet/>
      <dgm:spPr/>
      <dgm:t>
        <a:bodyPr/>
        <a:lstStyle/>
        <a:p>
          <a:endParaRPr lang="en-US"/>
        </a:p>
      </dgm:t>
    </dgm:pt>
    <dgm:pt modelId="{21C46C9D-F9A2-3A47-A312-117EE977BE19}">
      <dgm:prSet phldrT="[Text]" custT="1"/>
      <dgm:spPr/>
      <dgm:t>
        <a:bodyPr/>
        <a:lstStyle/>
        <a:p>
          <a:r>
            <a:rPr lang="en-US" sz="2000"/>
            <a:t>Health &amp; Wellness Expectations</a:t>
          </a:r>
        </a:p>
      </dgm:t>
    </dgm:pt>
    <dgm:pt modelId="{89D1908A-F8C6-E847-A0AA-D1F88EDB44C0}" type="parTrans" cxnId="{E27DB55B-0679-044C-9982-D5A180A71DA3}">
      <dgm:prSet/>
      <dgm:spPr/>
      <dgm:t>
        <a:bodyPr/>
        <a:lstStyle/>
        <a:p>
          <a:endParaRPr lang="en-US"/>
        </a:p>
      </dgm:t>
    </dgm:pt>
    <dgm:pt modelId="{E59BDED2-9F2E-A940-BC41-E3246B079B6B}" type="sibTrans" cxnId="{E27DB55B-0679-044C-9982-D5A180A71DA3}">
      <dgm:prSet/>
      <dgm:spPr/>
      <dgm:t>
        <a:bodyPr/>
        <a:lstStyle/>
        <a:p>
          <a:endParaRPr lang="en-US"/>
        </a:p>
      </dgm:t>
    </dgm:pt>
    <dgm:pt modelId="{88C482D0-3DCA-9C47-BF59-3E5650C03BF0}">
      <dgm:prSet phldrT="[Text]" custT="1"/>
      <dgm:spPr/>
      <dgm:t>
        <a:bodyPr/>
        <a:lstStyle/>
        <a:p>
          <a:r>
            <a:rPr lang="en-US" sz="2000"/>
            <a:t>Sense of Physical Security</a:t>
          </a:r>
        </a:p>
      </dgm:t>
    </dgm:pt>
    <dgm:pt modelId="{179BEC57-1C2C-B947-93E9-71BED856AD54}" type="parTrans" cxnId="{5339A332-8C92-5540-A38F-53D6889CFC31}">
      <dgm:prSet/>
      <dgm:spPr/>
      <dgm:t>
        <a:bodyPr/>
        <a:lstStyle/>
        <a:p>
          <a:endParaRPr lang="en-US"/>
        </a:p>
      </dgm:t>
    </dgm:pt>
    <dgm:pt modelId="{23A5D8D1-78FA-CE49-B348-65F01C5103C0}" type="sibTrans" cxnId="{5339A332-8C92-5540-A38F-53D6889CFC31}">
      <dgm:prSet/>
      <dgm:spPr/>
      <dgm:t>
        <a:bodyPr/>
        <a:lstStyle/>
        <a:p>
          <a:endParaRPr lang="en-US"/>
        </a:p>
      </dgm:t>
    </dgm:pt>
    <dgm:pt modelId="{660B1889-ADC3-7546-B26D-483D8FD4DB34}">
      <dgm:prSet phldrT="[Text]" custT="1"/>
      <dgm:spPr/>
      <dgm:t>
        <a:bodyPr/>
        <a:lstStyle/>
        <a:p>
          <a:r>
            <a:rPr lang="en-US" sz="2000"/>
            <a:t>Sense of Social-Emotional Security</a:t>
          </a:r>
        </a:p>
      </dgm:t>
    </dgm:pt>
    <dgm:pt modelId="{72D92F8C-8F35-454C-AEEE-BDECB62B698A}" type="parTrans" cxnId="{01D8516B-FE31-2F49-9120-FEFD1FFDC1A7}">
      <dgm:prSet/>
      <dgm:spPr/>
      <dgm:t>
        <a:bodyPr/>
        <a:lstStyle/>
        <a:p>
          <a:endParaRPr lang="en-US"/>
        </a:p>
      </dgm:t>
    </dgm:pt>
    <dgm:pt modelId="{5E6C3E8A-6E27-B046-8348-5C1C21CC1F0F}" type="sibTrans" cxnId="{01D8516B-FE31-2F49-9120-FEFD1FFDC1A7}">
      <dgm:prSet/>
      <dgm:spPr/>
      <dgm:t>
        <a:bodyPr/>
        <a:lstStyle/>
        <a:p>
          <a:endParaRPr lang="en-US"/>
        </a:p>
      </dgm:t>
    </dgm:pt>
    <dgm:pt modelId="{6E75805F-5424-5242-8E84-9F160DBF1DE6}">
      <dgm:prSet phldrT="[Text]" custT="1"/>
      <dgm:spPr>
        <a:solidFill>
          <a:srgbClr val="73AF34">
            <a:alpha val="83000"/>
          </a:srgbClr>
        </a:solidFill>
        <a:ln w="25400">
          <a:solidFill>
            <a:srgbClr val="008000"/>
          </a:solidFill>
        </a:ln>
      </dgm:spPr>
      <dgm:t>
        <a:bodyPr/>
        <a:lstStyle/>
        <a:p>
          <a:r>
            <a:rPr lang="en-US" sz="2800"/>
            <a:t>Physical Environment</a:t>
          </a:r>
        </a:p>
      </dgm:t>
    </dgm:pt>
    <dgm:pt modelId="{5E365301-121C-0848-A1F7-465509BCD16A}" type="parTrans" cxnId="{1B4AAACE-9C0A-1E42-80E5-F049D65B8DB6}">
      <dgm:prSet/>
      <dgm:spPr/>
      <dgm:t>
        <a:bodyPr/>
        <a:lstStyle/>
        <a:p>
          <a:endParaRPr lang="en-US"/>
        </a:p>
      </dgm:t>
    </dgm:pt>
    <dgm:pt modelId="{FEE06979-6703-BD4A-B870-1B381C2DAC05}" type="sibTrans" cxnId="{1B4AAACE-9C0A-1E42-80E5-F049D65B8DB6}">
      <dgm:prSet/>
      <dgm:spPr/>
      <dgm:t>
        <a:bodyPr/>
        <a:lstStyle/>
        <a:p>
          <a:endParaRPr lang="en-US"/>
        </a:p>
      </dgm:t>
    </dgm:pt>
    <dgm:pt modelId="{6A6FA1E2-4400-304F-B33C-92E732E11210}">
      <dgm:prSet phldrT="[Text]" custT="1"/>
      <dgm:spPr/>
      <dgm:t>
        <a:bodyPr/>
        <a:lstStyle/>
        <a:p>
          <a:endParaRPr lang="en-US" sz="1800"/>
        </a:p>
      </dgm:t>
    </dgm:pt>
    <dgm:pt modelId="{3E926918-9531-BC46-A79B-3D4F3C540032}" type="parTrans" cxnId="{31E4A153-A260-4448-9E53-20A6F8573D30}">
      <dgm:prSet/>
      <dgm:spPr/>
      <dgm:t>
        <a:bodyPr/>
        <a:lstStyle/>
        <a:p>
          <a:endParaRPr lang="en-US"/>
        </a:p>
      </dgm:t>
    </dgm:pt>
    <dgm:pt modelId="{3031247B-58E7-E14A-9080-4C00D0EDB55D}" type="sibTrans" cxnId="{31E4A153-A260-4448-9E53-20A6F8573D30}">
      <dgm:prSet/>
      <dgm:spPr/>
      <dgm:t>
        <a:bodyPr/>
        <a:lstStyle/>
        <a:p>
          <a:endParaRPr lang="en-US"/>
        </a:p>
      </dgm:t>
    </dgm:pt>
    <dgm:pt modelId="{65A17EEB-3113-204B-A64A-50975436D571}">
      <dgm:prSet phldrT="[Text]" custT="1"/>
      <dgm:spPr/>
      <dgm:t>
        <a:bodyPr/>
        <a:lstStyle/>
        <a:p>
          <a:r>
            <a:rPr lang="en-US" sz="2000"/>
            <a:t>School Connectedness &amp; Community Engagement</a:t>
          </a:r>
        </a:p>
      </dgm:t>
    </dgm:pt>
    <dgm:pt modelId="{FD1CCFFB-4EF0-8049-9239-826214803884}" type="parTrans" cxnId="{6A9AF711-03D8-5B43-8830-4A8B56730FBA}">
      <dgm:prSet/>
      <dgm:spPr/>
      <dgm:t>
        <a:bodyPr/>
        <a:lstStyle/>
        <a:p>
          <a:endParaRPr lang="en-US"/>
        </a:p>
      </dgm:t>
    </dgm:pt>
    <dgm:pt modelId="{0B66C46B-A0FA-8A4C-B36D-8829FF414098}" type="sibTrans" cxnId="{6A9AF711-03D8-5B43-8830-4A8B56730FBA}">
      <dgm:prSet/>
      <dgm:spPr/>
      <dgm:t>
        <a:bodyPr/>
        <a:lstStyle/>
        <a:p>
          <a:endParaRPr lang="en-US"/>
        </a:p>
      </dgm:t>
    </dgm:pt>
    <dgm:pt modelId="{BB5AED99-C3A0-3B45-8E8B-C6F612A2B0F3}">
      <dgm:prSet phldrT="[Text]" custT="1"/>
      <dgm:spPr/>
      <dgm:t>
        <a:bodyPr/>
        <a:lstStyle/>
        <a:p>
          <a:r>
            <a:rPr lang="en-US" sz="2000"/>
            <a:t>Physical Surrounding</a:t>
          </a:r>
        </a:p>
      </dgm:t>
    </dgm:pt>
    <dgm:pt modelId="{C0F61E9E-64E5-734D-9A60-B141A3BD3B48}" type="parTrans" cxnId="{B91BA941-B6EF-2545-9AAF-58D46511C367}">
      <dgm:prSet/>
      <dgm:spPr/>
      <dgm:t>
        <a:bodyPr/>
        <a:lstStyle/>
        <a:p>
          <a:endParaRPr lang="en-US"/>
        </a:p>
      </dgm:t>
    </dgm:pt>
    <dgm:pt modelId="{0748FE81-3FF9-264C-9259-26F73C5133F0}" type="sibTrans" cxnId="{B91BA941-B6EF-2545-9AAF-58D46511C367}">
      <dgm:prSet/>
      <dgm:spPr/>
      <dgm:t>
        <a:bodyPr/>
        <a:lstStyle/>
        <a:p>
          <a:endParaRPr lang="en-US"/>
        </a:p>
      </dgm:t>
    </dgm:pt>
    <dgm:pt modelId="{FD6DE1B1-B0DF-0941-9594-364ADABCA286}">
      <dgm:prSet phldrT="[Text]" custT="1"/>
      <dgm:spPr/>
      <dgm:t>
        <a:bodyPr/>
        <a:lstStyle/>
        <a:p>
          <a:r>
            <a:rPr lang="en-US" sz="2000"/>
            <a:t>Student Engagement &amp; Self-Direction</a:t>
          </a:r>
        </a:p>
      </dgm:t>
    </dgm:pt>
    <dgm:pt modelId="{DBC7274D-CB96-124C-8145-A039AE0EAA40}" type="parTrans" cxnId="{4B8B3314-66E6-9E4D-BA11-0DEADC945BA6}">
      <dgm:prSet/>
      <dgm:spPr/>
      <dgm:t>
        <a:bodyPr/>
        <a:lstStyle/>
        <a:p>
          <a:endParaRPr lang="en-US"/>
        </a:p>
      </dgm:t>
    </dgm:pt>
    <dgm:pt modelId="{86760E33-3F53-1248-858F-E4C260D56162}" type="sibTrans" cxnId="{4B8B3314-66E6-9E4D-BA11-0DEADC945BA6}">
      <dgm:prSet/>
      <dgm:spPr/>
      <dgm:t>
        <a:bodyPr/>
        <a:lstStyle/>
        <a:p>
          <a:endParaRPr lang="en-US"/>
        </a:p>
      </dgm:t>
    </dgm:pt>
    <dgm:pt modelId="{AC0FDB90-6A9B-8340-8AF0-46538E563FF2}">
      <dgm:prSet phldrT="[Text]" custT="1"/>
      <dgm:spPr/>
      <dgm:t>
        <a:bodyPr/>
        <a:lstStyle/>
        <a:p>
          <a:r>
            <a:rPr lang="en-US" sz="2000"/>
            <a:t>Leadership</a:t>
          </a:r>
        </a:p>
      </dgm:t>
    </dgm:pt>
    <dgm:pt modelId="{145E442A-A86F-9740-948A-EE0F1E721EA1}" type="parTrans" cxnId="{D7F441CF-1616-3143-BD54-8367175459B5}">
      <dgm:prSet/>
      <dgm:spPr/>
      <dgm:t>
        <a:bodyPr/>
        <a:lstStyle/>
        <a:p>
          <a:endParaRPr lang="en-US"/>
        </a:p>
      </dgm:t>
    </dgm:pt>
    <dgm:pt modelId="{AAAE3C04-BC40-EE4C-91E9-A9259F5157A6}" type="sibTrans" cxnId="{D7F441CF-1616-3143-BD54-8367175459B5}">
      <dgm:prSet/>
      <dgm:spPr/>
      <dgm:t>
        <a:bodyPr/>
        <a:lstStyle/>
        <a:p>
          <a:endParaRPr lang="en-US"/>
        </a:p>
      </dgm:t>
    </dgm:pt>
    <dgm:pt modelId="{B5FC1BCE-E96C-5A43-854B-41B6268697ED}">
      <dgm:prSet phldrT="[Text]" custT="1"/>
      <dgm:spPr/>
      <dgm:t>
        <a:bodyPr/>
        <a:lstStyle/>
        <a:p>
          <a:r>
            <a:rPr lang="en-US" sz="2000"/>
            <a:t>Professional Relationships</a:t>
          </a:r>
        </a:p>
      </dgm:t>
    </dgm:pt>
    <dgm:pt modelId="{C1F0E5F1-3B6F-9F41-804A-10447ABE0199}" type="parTrans" cxnId="{FF841317-A8C9-464B-8374-6DDC20D1A639}">
      <dgm:prSet/>
      <dgm:spPr/>
      <dgm:t>
        <a:bodyPr/>
        <a:lstStyle/>
        <a:p>
          <a:endParaRPr lang="en-US"/>
        </a:p>
      </dgm:t>
    </dgm:pt>
    <dgm:pt modelId="{7EBD1397-6FFD-E745-BD61-DC47062DCE25}" type="sibTrans" cxnId="{FF841317-A8C9-464B-8374-6DDC20D1A639}">
      <dgm:prSet/>
      <dgm:spPr/>
      <dgm:t>
        <a:bodyPr/>
        <a:lstStyle/>
        <a:p>
          <a:endParaRPr lang="en-US"/>
        </a:p>
      </dgm:t>
    </dgm:pt>
    <dgm:pt modelId="{F004D411-2542-834C-B6B0-E389724E1CA6}">
      <dgm:prSet phldrT="[Text]" custT="1"/>
      <dgm:spPr/>
      <dgm:t>
        <a:bodyPr/>
        <a:lstStyle/>
        <a:p>
          <a:endParaRPr lang="en-US" sz="200"/>
        </a:p>
      </dgm:t>
    </dgm:pt>
    <dgm:pt modelId="{3410AD76-6099-BD44-B16D-E0BE88C3A1D0}" type="parTrans" cxnId="{73B1D2F6-A448-7D49-90B5-B0F7610BEB3E}">
      <dgm:prSet/>
      <dgm:spPr/>
      <dgm:t>
        <a:bodyPr/>
        <a:lstStyle/>
        <a:p>
          <a:endParaRPr lang="en-US"/>
        </a:p>
      </dgm:t>
    </dgm:pt>
    <dgm:pt modelId="{1789216E-8CB1-2447-83F7-0453CE1A52CF}" type="sibTrans" cxnId="{73B1D2F6-A448-7D49-90B5-B0F7610BEB3E}">
      <dgm:prSet/>
      <dgm:spPr/>
      <dgm:t>
        <a:bodyPr/>
        <a:lstStyle/>
        <a:p>
          <a:endParaRPr lang="en-US"/>
        </a:p>
      </dgm:t>
    </dgm:pt>
    <dgm:pt modelId="{CDCF8269-10BB-EC4F-9DC0-9DA576F97022}">
      <dgm:prSet phldrT="[Text]" custT="1"/>
      <dgm:spPr/>
      <dgm:t>
        <a:bodyPr/>
        <a:lstStyle/>
        <a:p>
          <a:endParaRPr lang="en-US" sz="200"/>
        </a:p>
      </dgm:t>
    </dgm:pt>
    <dgm:pt modelId="{F4F78E1D-3DE1-644D-8599-FCF1F7BCE825}" type="parTrans" cxnId="{E670A751-561F-0149-A584-680F18216D86}">
      <dgm:prSet/>
      <dgm:spPr/>
      <dgm:t>
        <a:bodyPr/>
        <a:lstStyle/>
        <a:p>
          <a:endParaRPr lang="en-US"/>
        </a:p>
      </dgm:t>
    </dgm:pt>
    <dgm:pt modelId="{F5C11BC4-1AF0-144C-A5B3-A70BC692CA4A}" type="sibTrans" cxnId="{E670A751-561F-0149-A584-680F18216D86}">
      <dgm:prSet/>
      <dgm:spPr/>
      <dgm:t>
        <a:bodyPr/>
        <a:lstStyle/>
        <a:p>
          <a:endParaRPr lang="en-US"/>
        </a:p>
      </dgm:t>
    </dgm:pt>
    <dgm:pt modelId="{DE6C77B0-8DEA-9041-B7CA-BC6D97A8D0F1}">
      <dgm:prSet phldrT="[Text]" custT="1"/>
      <dgm:spPr/>
      <dgm:t>
        <a:bodyPr/>
        <a:lstStyle/>
        <a:p>
          <a:endParaRPr lang="en-US" sz="200"/>
        </a:p>
      </dgm:t>
    </dgm:pt>
    <dgm:pt modelId="{231C3CAB-6748-4A43-A347-5FC11D095E67}" type="parTrans" cxnId="{9DF2A63F-72BD-1F40-A300-C520D87BE77E}">
      <dgm:prSet/>
      <dgm:spPr/>
      <dgm:t>
        <a:bodyPr/>
        <a:lstStyle/>
        <a:p>
          <a:endParaRPr lang="en-US"/>
        </a:p>
      </dgm:t>
    </dgm:pt>
    <dgm:pt modelId="{A38783D2-EADC-2549-AB08-9B904A9035E2}" type="sibTrans" cxnId="{9DF2A63F-72BD-1F40-A300-C520D87BE77E}">
      <dgm:prSet/>
      <dgm:spPr/>
      <dgm:t>
        <a:bodyPr/>
        <a:lstStyle/>
        <a:p>
          <a:endParaRPr lang="en-US"/>
        </a:p>
      </dgm:t>
    </dgm:pt>
    <dgm:pt modelId="{CA56BD0F-9976-214B-9B4B-EA0362C37A8E}">
      <dgm:prSet phldrT="[Text]" custT="1"/>
      <dgm:spPr/>
      <dgm:t>
        <a:bodyPr/>
        <a:lstStyle/>
        <a:p>
          <a:endParaRPr lang="en-US" sz="200"/>
        </a:p>
      </dgm:t>
    </dgm:pt>
    <dgm:pt modelId="{ECF9B787-3EC4-734A-80A1-13A4DD7895B0}" type="parTrans" cxnId="{3AFB0B1B-F380-6141-A8CC-CCF2BD7B7985}">
      <dgm:prSet/>
      <dgm:spPr/>
      <dgm:t>
        <a:bodyPr/>
        <a:lstStyle/>
        <a:p>
          <a:endParaRPr lang="en-US"/>
        </a:p>
      </dgm:t>
    </dgm:pt>
    <dgm:pt modelId="{B79B5B49-F9AC-1748-91F4-4667CA310DA5}" type="sibTrans" cxnId="{3AFB0B1B-F380-6141-A8CC-CCF2BD7B7985}">
      <dgm:prSet/>
      <dgm:spPr/>
      <dgm:t>
        <a:bodyPr/>
        <a:lstStyle/>
        <a:p>
          <a:endParaRPr lang="en-US"/>
        </a:p>
      </dgm:t>
    </dgm:pt>
    <dgm:pt modelId="{36668AB6-171B-854B-9DAF-C76F871BEB63}">
      <dgm:prSet phldrT="[Text]" custT="1"/>
      <dgm:spPr/>
      <dgm:t>
        <a:bodyPr/>
        <a:lstStyle/>
        <a:p>
          <a:endParaRPr lang="en-US" sz="200"/>
        </a:p>
      </dgm:t>
    </dgm:pt>
    <dgm:pt modelId="{21BFECDE-7089-C14B-A0A2-DBCB236CFF72}" type="parTrans" cxnId="{A6C872DC-4F0F-EA46-923E-EB956A7AFB7A}">
      <dgm:prSet/>
      <dgm:spPr/>
      <dgm:t>
        <a:bodyPr/>
        <a:lstStyle/>
        <a:p>
          <a:endParaRPr lang="en-US"/>
        </a:p>
      </dgm:t>
    </dgm:pt>
    <dgm:pt modelId="{CD7FC1C7-222D-C14C-9ABC-53E4DE64893D}" type="sibTrans" cxnId="{A6C872DC-4F0F-EA46-923E-EB956A7AFB7A}">
      <dgm:prSet/>
      <dgm:spPr/>
      <dgm:t>
        <a:bodyPr/>
        <a:lstStyle/>
        <a:p>
          <a:endParaRPr lang="en-US"/>
        </a:p>
      </dgm:t>
    </dgm:pt>
    <dgm:pt modelId="{8066E251-B4C0-EF46-823E-0229D1FE38FE}">
      <dgm:prSet phldrT="[Text]" custT="1"/>
      <dgm:spPr/>
      <dgm:t>
        <a:bodyPr/>
        <a:lstStyle/>
        <a:p>
          <a:endParaRPr lang="en-US" sz="200"/>
        </a:p>
      </dgm:t>
    </dgm:pt>
    <dgm:pt modelId="{91A62914-31F2-4340-969B-BBFBBFAD2CDA}" type="parTrans" cxnId="{4492C2CF-12A3-3240-9669-6A2CDA83502D}">
      <dgm:prSet/>
      <dgm:spPr/>
      <dgm:t>
        <a:bodyPr/>
        <a:lstStyle/>
        <a:p>
          <a:endParaRPr lang="en-US"/>
        </a:p>
      </dgm:t>
    </dgm:pt>
    <dgm:pt modelId="{045020FB-7654-7B4D-B373-CFB5A17B1485}" type="sibTrans" cxnId="{4492C2CF-12A3-3240-9669-6A2CDA83502D}">
      <dgm:prSet/>
      <dgm:spPr/>
      <dgm:t>
        <a:bodyPr/>
        <a:lstStyle/>
        <a:p>
          <a:endParaRPr lang="en-US"/>
        </a:p>
      </dgm:t>
    </dgm:pt>
    <dgm:pt modelId="{17E27871-CF5A-1348-A776-677806A0FCEB}">
      <dgm:prSet phldrT="[Text]" custT="1"/>
      <dgm:spPr/>
      <dgm:t>
        <a:bodyPr/>
        <a:lstStyle/>
        <a:p>
          <a:endParaRPr lang="en-US" sz="200"/>
        </a:p>
      </dgm:t>
    </dgm:pt>
    <dgm:pt modelId="{8CAA1C2F-B56F-4C44-AA24-4D6294F74690}" type="parTrans" cxnId="{568C7376-041C-8543-8AD7-C1BF46753A1A}">
      <dgm:prSet/>
      <dgm:spPr/>
      <dgm:t>
        <a:bodyPr/>
        <a:lstStyle/>
        <a:p>
          <a:endParaRPr lang="en-US"/>
        </a:p>
      </dgm:t>
    </dgm:pt>
    <dgm:pt modelId="{21942093-8D09-EF44-AD66-FC2A99B912A3}" type="sibTrans" cxnId="{568C7376-041C-8543-8AD7-C1BF46753A1A}">
      <dgm:prSet/>
      <dgm:spPr/>
      <dgm:t>
        <a:bodyPr/>
        <a:lstStyle/>
        <a:p>
          <a:endParaRPr lang="en-US"/>
        </a:p>
      </dgm:t>
    </dgm:pt>
    <dgm:pt modelId="{900E56EC-F115-524F-B370-0E8445EE6FE1}">
      <dgm:prSet phldrT="[Text]" custT="1"/>
      <dgm:spPr/>
      <dgm:t>
        <a:bodyPr/>
        <a:lstStyle/>
        <a:p>
          <a:endParaRPr lang="en-US" sz="200"/>
        </a:p>
      </dgm:t>
    </dgm:pt>
    <dgm:pt modelId="{2DE4F39F-F1D1-DB40-92DC-93C560BD031B}" type="parTrans" cxnId="{2D56BE96-B7E5-F746-8EAE-F1A03837425E}">
      <dgm:prSet/>
      <dgm:spPr/>
      <dgm:t>
        <a:bodyPr/>
        <a:lstStyle/>
        <a:p>
          <a:endParaRPr lang="en-US"/>
        </a:p>
      </dgm:t>
    </dgm:pt>
    <dgm:pt modelId="{214D61E1-2AF9-AD4C-97BE-C1C7008295D7}" type="sibTrans" cxnId="{2D56BE96-B7E5-F746-8EAE-F1A03837425E}">
      <dgm:prSet/>
      <dgm:spPr/>
      <dgm:t>
        <a:bodyPr/>
        <a:lstStyle/>
        <a:p>
          <a:endParaRPr lang="en-US"/>
        </a:p>
      </dgm:t>
    </dgm:pt>
    <dgm:pt modelId="{7122E95B-FB09-B443-B27F-D63019E4DE87}">
      <dgm:prSet phldrT="[Text]" custT="1"/>
      <dgm:spPr/>
      <dgm:t>
        <a:bodyPr/>
        <a:lstStyle/>
        <a:p>
          <a:endParaRPr lang="en-US" sz="200"/>
        </a:p>
      </dgm:t>
    </dgm:pt>
    <dgm:pt modelId="{A8A34DE0-FCF6-0A41-A33A-D6868C6DF445}" type="sibTrans" cxnId="{1B9B4117-9CF0-804A-B372-C714080E296E}">
      <dgm:prSet/>
      <dgm:spPr/>
      <dgm:t>
        <a:bodyPr/>
        <a:lstStyle/>
        <a:p>
          <a:endParaRPr lang="en-US"/>
        </a:p>
      </dgm:t>
    </dgm:pt>
    <dgm:pt modelId="{F1EC25E0-9F06-1648-9199-8CE6DCDFD266}" type="parTrans" cxnId="{1B9B4117-9CF0-804A-B372-C714080E296E}">
      <dgm:prSet/>
      <dgm:spPr/>
      <dgm:t>
        <a:bodyPr/>
        <a:lstStyle/>
        <a:p>
          <a:endParaRPr lang="en-US"/>
        </a:p>
      </dgm:t>
    </dgm:pt>
    <dgm:pt modelId="{6EB5C629-BA8E-C843-B79E-C703FB499DF8}" type="pres">
      <dgm:prSet presAssocID="{DC232031-944E-6E49-B023-519F506BE0AD}" presName="Name0" presStyleCnt="0">
        <dgm:presLayoutVars>
          <dgm:dir/>
        </dgm:presLayoutVars>
      </dgm:prSet>
      <dgm:spPr/>
    </dgm:pt>
    <dgm:pt modelId="{76D21605-F71C-D748-869E-27C5A3B942EA}" type="pres">
      <dgm:prSet presAssocID="{82762735-4FBB-8D43-9E06-7A6FADB95508}" presName="composite" presStyleCnt="0"/>
      <dgm:spPr/>
    </dgm:pt>
    <dgm:pt modelId="{6BA6FE6B-C472-EB49-828F-AC1446AEDB7E}" type="pres">
      <dgm:prSet presAssocID="{82762735-4FBB-8D43-9E06-7A6FADB95508}" presName="Accent" presStyleLbl="alignAcc1" presStyleIdx="0" presStyleCnt="4" custAng="0" custFlipHor="0" custSzX="45720" custScaleY="131789" custLinFactNeighborX="84019" custLinFactNeighborY="26923"/>
      <dgm:spPr>
        <a:ln>
          <a:solidFill>
            <a:srgbClr val="008000"/>
          </a:solidFill>
        </a:ln>
      </dgm:spPr>
    </dgm:pt>
    <dgm:pt modelId="{79FAAF6D-912F-B348-9A24-155C7A402565}" type="pres">
      <dgm:prSet presAssocID="{82762735-4FBB-8D43-9E06-7A6FADB95508}" presName="Image" presStyleLbl="node1" presStyleIdx="0" presStyleCnt="4" custScaleX="91530" custScaleY="65491" custLinFactNeighborX="1262" custLinFactNeighborY="-4897"/>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D36B5763-A92C-BB47-8BD4-63607203328E}" type="pres">
      <dgm:prSet presAssocID="{82762735-4FBB-8D43-9E06-7A6FADB95508}" presName="Child" presStyleLbl="revTx" presStyleIdx="0" presStyleCnt="4" custLinFactNeighborY="-13816">
        <dgm:presLayoutVars>
          <dgm:bulletEnabled val="1"/>
        </dgm:presLayoutVars>
      </dgm:prSet>
      <dgm:spPr/>
    </dgm:pt>
    <dgm:pt modelId="{57A8C797-2B62-8845-9DA2-82667D9DD18C}" type="pres">
      <dgm:prSet presAssocID="{82762735-4FBB-8D43-9E06-7A6FADB95508}" presName="Parent" presStyleLbl="alignNode1" presStyleIdx="0" presStyleCnt="4" custScaleX="110374" custScaleY="354698" custLinFactNeighborX="4117" custLinFactNeighborY="-60890">
        <dgm:presLayoutVars>
          <dgm:bulletEnabled val="1"/>
        </dgm:presLayoutVars>
      </dgm:prSet>
      <dgm:spPr/>
    </dgm:pt>
    <dgm:pt modelId="{43BDE2D2-CE13-924A-8093-DB61FD0E2E39}" type="pres">
      <dgm:prSet presAssocID="{DBF978A3-B798-6644-AF7E-DC63D2C62104}" presName="sibTrans" presStyleCnt="0"/>
      <dgm:spPr/>
    </dgm:pt>
    <dgm:pt modelId="{D3A061FA-724D-5540-A960-6B89907C3118}" type="pres">
      <dgm:prSet presAssocID="{6E75805F-5424-5242-8E84-9F160DBF1DE6}" presName="composite" presStyleCnt="0"/>
      <dgm:spPr/>
    </dgm:pt>
    <dgm:pt modelId="{DE611BCC-CEA6-5944-957D-71E07C7CF3E3}" type="pres">
      <dgm:prSet presAssocID="{6E75805F-5424-5242-8E84-9F160DBF1DE6}" presName="Accent" presStyleLbl="alignAcc1" presStyleIdx="1" presStyleCnt="4" custSzX="45720" custScaleY="136924" custLinFactX="-100000" custLinFactNeighborX="-139670" custLinFactNeighborY="27884"/>
      <dgm:spPr>
        <a:ln>
          <a:solidFill>
            <a:srgbClr val="008000"/>
          </a:solidFill>
        </a:ln>
      </dgm:spPr>
    </dgm:pt>
    <dgm:pt modelId="{10743C26-50B7-4044-80F1-20C14F789654}" type="pres">
      <dgm:prSet presAssocID="{6E75805F-5424-5242-8E84-9F160DBF1DE6}" presName="Image" presStyleLbl="node1" presStyleIdx="1" presStyleCnt="4" custScaleX="84882" custScaleY="72205" custLinFactNeighborX="1601" custLinFactNeighborY="-1928"/>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B51FCD1E-634C-C741-9806-68DD4EB126ED}" type="pres">
      <dgm:prSet presAssocID="{6E75805F-5424-5242-8E84-9F160DBF1DE6}" presName="Child" presStyleLbl="revTx" presStyleIdx="1" presStyleCnt="4" custScaleX="116919" custLinFactNeighborY="-8306">
        <dgm:presLayoutVars>
          <dgm:bulletEnabled val="1"/>
        </dgm:presLayoutVars>
      </dgm:prSet>
      <dgm:spPr/>
    </dgm:pt>
    <dgm:pt modelId="{E326A292-91DB-CB44-8D4D-8656780AB789}" type="pres">
      <dgm:prSet presAssocID="{6E75805F-5424-5242-8E84-9F160DBF1DE6}" presName="Parent" presStyleLbl="alignNode1" presStyleIdx="1" presStyleCnt="4" custScaleX="117562" custScaleY="344329" custLinFactNeighborX="4253" custLinFactNeighborY="-60890">
        <dgm:presLayoutVars>
          <dgm:bulletEnabled val="1"/>
        </dgm:presLayoutVars>
      </dgm:prSet>
      <dgm:spPr/>
    </dgm:pt>
    <dgm:pt modelId="{ED64C856-D178-324D-89AD-CBEAC6D477ED}" type="pres">
      <dgm:prSet presAssocID="{FEE06979-6703-BD4A-B870-1B381C2DAC05}" presName="sibTrans" presStyleCnt="0"/>
      <dgm:spPr/>
    </dgm:pt>
    <dgm:pt modelId="{595D47D7-783B-A54C-9F98-741F31899BD3}" type="pres">
      <dgm:prSet presAssocID="{936939B3-A520-D248-985D-964DCEDEF20B}" presName="composite" presStyleCnt="0"/>
      <dgm:spPr/>
    </dgm:pt>
    <dgm:pt modelId="{AE016F92-A319-384D-9413-A5E7CB3C636E}" type="pres">
      <dgm:prSet presAssocID="{936939B3-A520-D248-985D-964DCEDEF20B}" presName="Accent" presStyleLbl="alignAcc1" presStyleIdx="2" presStyleCnt="4" custSzX="45720" custScaleY="135918" custLinFactX="-100000" custLinFactNeighborX="-185278" custLinFactNeighborY="27249"/>
      <dgm:spPr>
        <a:ln>
          <a:solidFill>
            <a:srgbClr val="008000"/>
          </a:solidFill>
        </a:ln>
      </dgm:spPr>
    </dgm:pt>
    <dgm:pt modelId="{846AF5F3-83DD-614E-A223-4454901FDF93}" type="pres">
      <dgm:prSet presAssocID="{936939B3-A520-D248-985D-964DCEDEF20B}" presName="Image" presStyleLbl="node1" presStyleIdx="2" presStyleCnt="4" custScaleX="91364" custScaleY="67144" custLinFactNeighborX="-5003" custLinFactNeighborY="1135"/>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3C1062BC-2232-8A49-9498-5CFD962B5727}" type="pres">
      <dgm:prSet presAssocID="{936939B3-A520-D248-985D-964DCEDEF20B}" presName="Child" presStyleLbl="revTx" presStyleIdx="2" presStyleCnt="4" custScaleX="112829" custLinFactNeighborY="-13584">
        <dgm:presLayoutVars>
          <dgm:bulletEnabled val="1"/>
        </dgm:presLayoutVars>
      </dgm:prSet>
      <dgm:spPr/>
    </dgm:pt>
    <dgm:pt modelId="{A62014F5-1BD9-1948-A5F0-1709F1DB0E83}" type="pres">
      <dgm:prSet presAssocID="{936939B3-A520-D248-985D-964DCEDEF20B}" presName="Parent" presStyleLbl="alignNode1" presStyleIdx="2" presStyleCnt="4" custScaleX="115846" custScaleY="352539" custLinFactNeighborX="2057" custLinFactNeighborY="-66012">
        <dgm:presLayoutVars>
          <dgm:bulletEnabled val="1"/>
        </dgm:presLayoutVars>
      </dgm:prSet>
      <dgm:spPr/>
    </dgm:pt>
    <dgm:pt modelId="{E4B2F7FC-A1DB-324A-B43A-1A60162554BC}" type="pres">
      <dgm:prSet presAssocID="{299E34D8-E396-CE47-BE99-27FAD3F9A983}" presName="sibTrans" presStyleCnt="0"/>
      <dgm:spPr/>
    </dgm:pt>
    <dgm:pt modelId="{7D912C9C-964A-F540-A1D4-683673D48044}" type="pres">
      <dgm:prSet presAssocID="{81C30329-90A3-6D42-86AD-30AFAF77FB07}" presName="composite" presStyleCnt="0"/>
      <dgm:spPr/>
    </dgm:pt>
    <dgm:pt modelId="{AB906DA1-5793-234E-A238-790EE99C5ACE}" type="pres">
      <dgm:prSet presAssocID="{81C30329-90A3-6D42-86AD-30AFAF77FB07}" presName="Accent" presStyleLbl="alignAcc1" presStyleIdx="3" presStyleCnt="4" custSzX="45720" custScaleY="136319" custLinFactX="-300000" custLinFactNeighborX="-300134" custLinFactNeighborY="27326"/>
      <dgm:spPr>
        <a:ln>
          <a:solidFill>
            <a:srgbClr val="008000"/>
          </a:solidFill>
        </a:ln>
      </dgm:spPr>
    </dgm:pt>
    <dgm:pt modelId="{E8F724DC-3DDB-604C-8FCD-D750BAA6FB8F}" type="pres">
      <dgm:prSet presAssocID="{81C30329-90A3-6D42-86AD-30AFAF77FB07}" presName="Image" presStyleLbl="node1" presStyleIdx="3" presStyleCnt="4" custScaleX="100360" custScaleY="62947" custLinFactNeighborX="-3021" custLinFactNeighborY="-517"/>
      <dgm:spPr>
        <a:blipFill>
          <a:blip xmlns:r="http://schemas.openxmlformats.org/officeDocument/2006/relationships" r:embed="rId4">
            <a:extLst>
              <a:ext uri="{28A0092B-C50C-407E-A947-70E740481C1C}">
                <a14:useLocalDpi xmlns:a14="http://schemas.microsoft.com/office/drawing/2010/main" val="0"/>
              </a:ext>
            </a:extLst>
          </a:blip>
          <a:srcRect/>
          <a:stretch>
            <a:fillRect t="-27000" b="-27000"/>
          </a:stretch>
        </a:blipFill>
      </dgm:spPr>
    </dgm:pt>
    <dgm:pt modelId="{03BF8AD2-D065-1941-92C7-B75AEFA7D090}" type="pres">
      <dgm:prSet presAssocID="{81C30329-90A3-6D42-86AD-30AFAF77FB07}" presName="Child" presStyleLbl="revTx" presStyleIdx="3" presStyleCnt="4" custLinFactNeighborX="-12154" custLinFactNeighborY="-13195">
        <dgm:presLayoutVars>
          <dgm:bulletEnabled val="1"/>
        </dgm:presLayoutVars>
      </dgm:prSet>
      <dgm:spPr/>
    </dgm:pt>
    <dgm:pt modelId="{17190560-02E0-1447-BF6F-9FA23011F1A2}" type="pres">
      <dgm:prSet presAssocID="{81C30329-90A3-6D42-86AD-30AFAF77FB07}" presName="Parent" presStyleLbl="alignNode1" presStyleIdx="3" presStyleCnt="4" custScaleX="124063" custScaleY="348921" custLinFactNeighborX="-1553" custLinFactNeighborY="-62395">
        <dgm:presLayoutVars>
          <dgm:bulletEnabled val="1"/>
        </dgm:presLayoutVars>
      </dgm:prSet>
      <dgm:spPr/>
    </dgm:pt>
  </dgm:ptLst>
  <dgm:cxnLst>
    <dgm:cxn modelId="{86B33C02-C0A6-FC4F-9058-3E47F7D02C50}" type="presOf" srcId="{BB5AED99-C3A0-3B45-8E8B-C6F612A2B0F3}" destId="{B51FCD1E-634C-C741-9806-68DD4EB126ED}" srcOrd="0" destOrd="2" presId="urn:microsoft.com/office/officeart/2008/layout/TitlePictureLineup"/>
    <dgm:cxn modelId="{CCEE380A-DC20-2243-A543-AA21221376CD}" type="presOf" srcId="{AC0FDB90-6A9B-8340-8AF0-46538E563FF2}" destId="{03BF8AD2-D065-1941-92C7-B75AEFA7D090}" srcOrd="0" destOrd="4" presId="urn:microsoft.com/office/officeart/2008/layout/TitlePictureLineup"/>
    <dgm:cxn modelId="{6A9AF711-03D8-5B43-8830-4A8B56730FBA}" srcId="{6E75805F-5424-5242-8E84-9F160DBF1DE6}" destId="{65A17EEB-3113-204B-A64A-50975436D571}" srcOrd="0" destOrd="0" parTransId="{FD1CCFFB-4EF0-8049-9239-826214803884}" sibTransId="{0B66C46B-A0FA-8A4C-B36D-8829FF414098}"/>
    <dgm:cxn modelId="{4B8B3314-66E6-9E4D-BA11-0DEADC945BA6}" srcId="{936939B3-A520-D248-985D-964DCEDEF20B}" destId="{FD6DE1B1-B0DF-0941-9594-364ADABCA286}" srcOrd="4" destOrd="0" parTransId="{DBC7274D-CB96-124C-8145-A039AE0EAA40}" sibTransId="{86760E33-3F53-1248-858F-E4C260D56162}"/>
    <dgm:cxn modelId="{FF841317-A8C9-464B-8374-6DDC20D1A639}" srcId="{81C30329-90A3-6D42-86AD-30AFAF77FB07}" destId="{B5FC1BCE-E96C-5A43-854B-41B6268697ED}" srcOrd="6" destOrd="0" parTransId="{C1F0E5F1-3B6F-9F41-804A-10447ABE0199}" sibTransId="{7EBD1397-6FFD-E745-BD61-DC47062DCE25}"/>
    <dgm:cxn modelId="{1B9B4117-9CF0-804A-B372-C714080E296E}" srcId="{82762735-4FBB-8D43-9E06-7A6FADB95508}" destId="{7122E95B-FB09-B443-B27F-D63019E4DE87}" srcOrd="1" destOrd="0" parTransId="{F1EC25E0-9F06-1648-9199-8CE6DCDFD266}" sibTransId="{A8A34DE0-FCF6-0A41-A33A-D6868C6DF445}"/>
    <dgm:cxn modelId="{3AFB0B1B-F380-6141-A8CC-CCF2BD7B7985}" srcId="{81C30329-90A3-6D42-86AD-30AFAF77FB07}" destId="{CA56BD0F-9976-214B-9B4B-EA0362C37A8E}" srcOrd="1" destOrd="0" parTransId="{ECF9B787-3EC4-734A-80A1-13A4DD7895B0}" sibTransId="{B79B5B49-F9AC-1748-91F4-4667CA310DA5}"/>
    <dgm:cxn modelId="{DAF7A521-2E4F-9D44-997B-AD813FB20267}" srcId="{82762735-4FBB-8D43-9E06-7A6FADB95508}" destId="{220CB883-77DE-A744-AE91-D351482305F0}" srcOrd="0" destOrd="0" parTransId="{18F7B107-DD98-4742-981A-C4672417CA09}" sibTransId="{100B299F-D497-ED48-9FD2-FC22B06ECE54}"/>
    <dgm:cxn modelId="{400CD22B-D3F5-2B48-869D-C1E713C0E488}" type="presOf" srcId="{36668AB6-171B-854B-9DAF-C76F871BEB63}" destId="{03BF8AD2-D065-1941-92C7-B75AEFA7D090}" srcOrd="0" destOrd="3" presId="urn:microsoft.com/office/officeart/2008/layout/TitlePictureLineup"/>
    <dgm:cxn modelId="{5339A332-8C92-5540-A38F-53D6889CFC31}" srcId="{82762735-4FBB-8D43-9E06-7A6FADB95508}" destId="{88C482D0-3DCA-9C47-BF59-3E5650C03BF0}" srcOrd="4" destOrd="0" parTransId="{179BEC57-1C2C-B947-93E9-71BED856AD54}" sibTransId="{23A5D8D1-78FA-CE49-B348-65F01C5103C0}"/>
    <dgm:cxn modelId="{2A9F4F34-6910-EB43-A698-57304B1F7110}" type="presOf" srcId="{C945C7E4-BBAA-6B4E-B723-43537694AF58}" destId="{03BF8AD2-D065-1941-92C7-B75AEFA7D090}" srcOrd="0" destOrd="2" presId="urn:microsoft.com/office/officeart/2008/layout/TitlePictureLineup"/>
    <dgm:cxn modelId="{76E43F36-E7E5-734C-A064-E358B383EF00}" srcId="{936939B3-A520-D248-985D-964DCEDEF20B}" destId="{AFF2CF92-4133-2448-8BB5-5803F0AD1D43}" srcOrd="2" destOrd="0" parTransId="{1986E58D-7FBC-C04C-AAF0-4329C11461DF}" sibTransId="{5DA4F6A8-ECE1-DD46-A235-A9FDD0921688}"/>
    <dgm:cxn modelId="{5B7CB63A-2011-774B-B473-6F5BC02ABB32}" srcId="{DC232031-944E-6E49-B023-519F506BE0AD}" destId="{936939B3-A520-D248-985D-964DCEDEF20B}" srcOrd="2" destOrd="0" parTransId="{8226AFEE-F3D2-844C-919E-68499E9BE0D3}" sibTransId="{299E34D8-E396-CE47-BE99-27FAD3F9A983}"/>
    <dgm:cxn modelId="{9DF2A63F-72BD-1F40-A300-C520D87BE77E}" srcId="{936939B3-A520-D248-985D-964DCEDEF20B}" destId="{DE6C77B0-8DEA-9041-B7CA-BC6D97A8D0F1}" srcOrd="3" destOrd="0" parTransId="{231C3CAB-6748-4A43-A347-5FC11D095E67}" sibTransId="{A38783D2-EADC-2549-AB08-9B904A9035E2}"/>
    <dgm:cxn modelId="{E27DB55B-0679-044C-9982-D5A180A71DA3}" srcId="{82762735-4FBB-8D43-9E06-7A6FADB95508}" destId="{21C46C9D-F9A2-3A47-A312-117EE977BE19}" srcOrd="2" destOrd="0" parTransId="{89D1908A-F8C6-E847-A0AA-D1F88EDB44C0}" sibTransId="{E59BDED2-9F2E-A940-BC41-E3246B079B6B}"/>
    <dgm:cxn modelId="{3EAF1A5C-FACC-F34F-94E7-1938A7B7DDCC}" type="presOf" srcId="{CDCF8269-10BB-EC4F-9DC0-9DA576F97022}" destId="{3C1062BC-2232-8A49-9498-5CFD962B5727}" srcOrd="0" destOrd="1" presId="urn:microsoft.com/office/officeart/2008/layout/TitlePictureLineup"/>
    <dgm:cxn modelId="{92A4A661-4671-7F45-8847-CFDDC17372E5}" type="presOf" srcId="{900E56EC-F115-524F-B370-0E8445EE6FE1}" destId="{D36B5763-A92C-BB47-8BD4-63607203328E}" srcOrd="0" destOrd="5" presId="urn:microsoft.com/office/officeart/2008/layout/TitlePictureLineup"/>
    <dgm:cxn modelId="{B91BA941-B6EF-2545-9AAF-58D46511C367}" srcId="{6E75805F-5424-5242-8E84-9F160DBF1DE6}" destId="{BB5AED99-C3A0-3B45-8E8B-C6F612A2B0F3}" srcOrd="2" destOrd="0" parTransId="{C0F61E9E-64E5-734D-9A60-B141A3BD3B48}" sibTransId="{0748FE81-3FF9-264C-9259-26F73C5133F0}"/>
    <dgm:cxn modelId="{0B652865-9434-6143-A5A7-C289A854EA93}" srcId="{81C30329-90A3-6D42-86AD-30AFAF77FB07}" destId="{8FD9090B-8AA7-7149-A6B2-6C501EDCF2A5}" srcOrd="0" destOrd="0" parTransId="{83A731F0-A644-C743-99E1-AA435705CAFE}" sibTransId="{00E86652-B608-264E-B26C-AD286F1A4BB3}"/>
    <dgm:cxn modelId="{AF055768-3699-F941-AE94-379D9AB9562E}" type="presOf" srcId="{6A6FA1E2-4400-304F-B33C-92E732E11210}" destId="{D36B5763-A92C-BB47-8BD4-63607203328E}" srcOrd="0" destOrd="7" presId="urn:microsoft.com/office/officeart/2008/layout/TitlePictureLineup"/>
    <dgm:cxn modelId="{01D8516B-FE31-2F49-9120-FEFD1FFDC1A7}" srcId="{82762735-4FBB-8D43-9E06-7A6FADB95508}" destId="{660B1889-ADC3-7546-B26D-483D8FD4DB34}" srcOrd="6" destOrd="0" parTransId="{72D92F8C-8F35-454C-AEEE-BDECB62B698A}" sibTransId="{5E6C3E8A-6E27-B046-8348-5C1C21CC1F0F}"/>
    <dgm:cxn modelId="{52C7E94D-A0C2-C64F-A9B0-EA84D5590958}" type="presOf" srcId="{AFF2CF92-4133-2448-8BB5-5803F0AD1D43}" destId="{3C1062BC-2232-8A49-9498-5CFD962B5727}" srcOrd="0" destOrd="2" presId="urn:microsoft.com/office/officeart/2008/layout/TitlePictureLineup"/>
    <dgm:cxn modelId="{E670A751-561F-0149-A584-680F18216D86}" srcId="{936939B3-A520-D248-985D-964DCEDEF20B}" destId="{CDCF8269-10BB-EC4F-9DC0-9DA576F97022}" srcOrd="1" destOrd="0" parTransId="{F4F78E1D-3DE1-644D-8599-FCF1F7BCE825}" sibTransId="{F5C11BC4-1AF0-144C-A5B3-A70BC692CA4A}"/>
    <dgm:cxn modelId="{31E4A153-A260-4448-9E53-20A6F8573D30}" srcId="{82762735-4FBB-8D43-9E06-7A6FADB95508}" destId="{6A6FA1E2-4400-304F-B33C-92E732E11210}" srcOrd="7" destOrd="0" parTransId="{3E926918-9531-BC46-A79B-3D4F3C540032}" sibTransId="{3031247B-58E7-E14A-9080-4C00D0EDB55D}"/>
    <dgm:cxn modelId="{568C7376-041C-8543-8AD7-C1BF46753A1A}" srcId="{82762735-4FBB-8D43-9E06-7A6FADB95508}" destId="{17E27871-CF5A-1348-A776-677806A0FCEB}" srcOrd="3" destOrd="0" parTransId="{8CAA1C2F-B56F-4C44-AA24-4D6294F74690}" sibTransId="{21942093-8D09-EF44-AD66-FC2A99B912A3}"/>
    <dgm:cxn modelId="{1395F259-6DA2-5948-84F4-49B186EB825D}" type="presOf" srcId="{81C30329-90A3-6D42-86AD-30AFAF77FB07}" destId="{17190560-02E0-1447-BF6F-9FA23011F1A2}" srcOrd="0" destOrd="0" presId="urn:microsoft.com/office/officeart/2008/layout/TitlePictureLineup"/>
    <dgm:cxn modelId="{8189317E-A047-EA43-8819-B9F55C677A0E}" type="presOf" srcId="{DE6C77B0-8DEA-9041-B7CA-BC6D97A8D0F1}" destId="{3C1062BC-2232-8A49-9498-5CFD962B5727}" srcOrd="0" destOrd="3" presId="urn:microsoft.com/office/officeart/2008/layout/TitlePictureLineup"/>
    <dgm:cxn modelId="{0542A585-7C51-3048-AFCB-BECAFC02AC44}" type="presOf" srcId="{8FD9090B-8AA7-7149-A6B2-6C501EDCF2A5}" destId="{03BF8AD2-D065-1941-92C7-B75AEFA7D090}" srcOrd="0" destOrd="0" presId="urn:microsoft.com/office/officeart/2008/layout/TitlePictureLineup"/>
    <dgm:cxn modelId="{3A5D0388-8A50-E440-97A6-245C9E1D4EF6}" srcId="{936939B3-A520-D248-985D-964DCEDEF20B}" destId="{053F2D83-6992-FC4A-8F5C-4F1956EB95E9}" srcOrd="0" destOrd="0" parTransId="{F8B6E77D-8FFB-B941-8471-035BB284BC87}" sibTransId="{F66625C5-AF0F-2A48-A572-D89BF83FF319}"/>
    <dgm:cxn modelId="{A91E1993-A7B0-9F42-81BC-76E5865A35F3}" type="presOf" srcId="{8066E251-B4C0-EF46-823E-0229D1FE38FE}" destId="{03BF8AD2-D065-1941-92C7-B75AEFA7D090}" srcOrd="0" destOrd="5" presId="urn:microsoft.com/office/officeart/2008/layout/TitlePictureLineup"/>
    <dgm:cxn modelId="{2D56BE96-B7E5-F746-8EAE-F1A03837425E}" srcId="{82762735-4FBB-8D43-9E06-7A6FADB95508}" destId="{900E56EC-F115-524F-B370-0E8445EE6FE1}" srcOrd="5" destOrd="0" parTransId="{2DE4F39F-F1D1-DB40-92DC-93C560BD031B}" sibTransId="{214D61E1-2AF9-AD4C-97BE-C1C7008295D7}"/>
    <dgm:cxn modelId="{FD872498-47ED-254E-9B30-3B0C0253C9A6}" type="presOf" srcId="{82762735-4FBB-8D43-9E06-7A6FADB95508}" destId="{57A8C797-2B62-8845-9DA2-82667D9DD18C}" srcOrd="0" destOrd="0" presId="urn:microsoft.com/office/officeart/2008/layout/TitlePictureLineup"/>
    <dgm:cxn modelId="{6A000B9B-4686-4D49-A1E6-4978F18A512F}" type="presOf" srcId="{7122E95B-FB09-B443-B27F-D63019E4DE87}" destId="{D36B5763-A92C-BB47-8BD4-63607203328E}" srcOrd="0" destOrd="1" presId="urn:microsoft.com/office/officeart/2008/layout/TitlePictureLineup"/>
    <dgm:cxn modelId="{2BA8649D-7138-644C-8E3F-22EC4C250CD6}" type="presOf" srcId="{17E27871-CF5A-1348-A776-677806A0FCEB}" destId="{D36B5763-A92C-BB47-8BD4-63607203328E}" srcOrd="0" destOrd="3" presId="urn:microsoft.com/office/officeart/2008/layout/TitlePictureLineup"/>
    <dgm:cxn modelId="{F1262AA0-E046-8A4F-8A30-E46D3FC693C9}" type="presOf" srcId="{65A17EEB-3113-204B-A64A-50975436D571}" destId="{B51FCD1E-634C-C741-9806-68DD4EB126ED}" srcOrd="0" destOrd="0" presId="urn:microsoft.com/office/officeart/2008/layout/TitlePictureLineup"/>
    <dgm:cxn modelId="{5BC2F6A1-CE43-D14E-B526-420EDD7DA347}" type="presOf" srcId="{21C46C9D-F9A2-3A47-A312-117EE977BE19}" destId="{D36B5763-A92C-BB47-8BD4-63607203328E}" srcOrd="0" destOrd="2" presId="urn:microsoft.com/office/officeart/2008/layout/TitlePictureLineup"/>
    <dgm:cxn modelId="{5F3CD3A2-9FCA-CA49-BE54-5138B5ACEC70}" type="presOf" srcId="{053F2D83-6992-FC4A-8F5C-4F1956EB95E9}" destId="{3C1062BC-2232-8A49-9498-5CFD962B5727}" srcOrd="0" destOrd="0" presId="urn:microsoft.com/office/officeart/2008/layout/TitlePictureLineup"/>
    <dgm:cxn modelId="{F36A9EB6-4B83-084A-A922-A9D26B65F370}" type="presOf" srcId="{6E75805F-5424-5242-8E84-9F160DBF1DE6}" destId="{E326A292-91DB-CB44-8D4D-8656780AB789}" srcOrd="0" destOrd="0" presId="urn:microsoft.com/office/officeart/2008/layout/TitlePictureLineup"/>
    <dgm:cxn modelId="{9F9985B8-24A3-E64D-AED5-C7EFA611B6D9}" type="presOf" srcId="{936939B3-A520-D248-985D-964DCEDEF20B}" destId="{A62014F5-1BD9-1948-A5F0-1709F1DB0E83}" srcOrd="0" destOrd="0" presId="urn:microsoft.com/office/officeart/2008/layout/TitlePictureLineup"/>
    <dgm:cxn modelId="{5C2656B9-A9AB-BB4B-A166-AC0EFA62AA7E}" srcId="{DC232031-944E-6E49-B023-519F506BE0AD}" destId="{82762735-4FBB-8D43-9E06-7A6FADB95508}" srcOrd="0" destOrd="0" parTransId="{2C4AAF41-986C-184C-AA67-F3DD6F3DE082}" sibTransId="{DBF978A3-B798-6644-AF7E-DC63D2C62104}"/>
    <dgm:cxn modelId="{094E27C0-974B-ED45-893D-CCABA75112D7}" type="presOf" srcId="{DC232031-944E-6E49-B023-519F506BE0AD}" destId="{6EB5C629-BA8E-C843-B79E-C703FB499DF8}" srcOrd="0" destOrd="0" presId="urn:microsoft.com/office/officeart/2008/layout/TitlePictureLineup"/>
    <dgm:cxn modelId="{0E7418C9-A2DE-4E4C-B3A6-3A5E475C03DC}" type="presOf" srcId="{F004D411-2542-834C-B6B0-E389724E1CA6}" destId="{B51FCD1E-634C-C741-9806-68DD4EB126ED}" srcOrd="0" destOrd="1" presId="urn:microsoft.com/office/officeart/2008/layout/TitlePictureLineup"/>
    <dgm:cxn modelId="{420EC9C9-BF32-6E4C-92B3-89B474BA2770}" type="presOf" srcId="{88C482D0-3DCA-9C47-BF59-3E5650C03BF0}" destId="{D36B5763-A92C-BB47-8BD4-63607203328E}" srcOrd="0" destOrd="4" presId="urn:microsoft.com/office/officeart/2008/layout/TitlePictureLineup"/>
    <dgm:cxn modelId="{1B4AAACE-9C0A-1E42-80E5-F049D65B8DB6}" srcId="{DC232031-944E-6E49-B023-519F506BE0AD}" destId="{6E75805F-5424-5242-8E84-9F160DBF1DE6}" srcOrd="1" destOrd="0" parTransId="{5E365301-121C-0848-A1F7-465509BCD16A}" sibTransId="{FEE06979-6703-BD4A-B870-1B381C2DAC05}"/>
    <dgm:cxn modelId="{D7F441CF-1616-3143-BD54-8367175459B5}" srcId="{81C30329-90A3-6D42-86AD-30AFAF77FB07}" destId="{AC0FDB90-6A9B-8340-8AF0-46538E563FF2}" srcOrd="4" destOrd="0" parTransId="{145E442A-A86F-9740-948A-EE0F1E721EA1}" sibTransId="{AAAE3C04-BC40-EE4C-91E9-A9259F5157A6}"/>
    <dgm:cxn modelId="{4492C2CF-12A3-3240-9669-6A2CDA83502D}" srcId="{81C30329-90A3-6D42-86AD-30AFAF77FB07}" destId="{8066E251-B4C0-EF46-823E-0229D1FE38FE}" srcOrd="5" destOrd="0" parTransId="{91A62914-31F2-4340-969B-BBFBBFAD2CDA}" sibTransId="{045020FB-7654-7B4D-B373-CFB5A17B1485}"/>
    <dgm:cxn modelId="{1E2339D3-1876-E74C-80A5-19FC1CEBFC29}" type="presOf" srcId="{FD6DE1B1-B0DF-0941-9594-364ADABCA286}" destId="{3C1062BC-2232-8A49-9498-5CFD962B5727}" srcOrd="0" destOrd="4" presId="urn:microsoft.com/office/officeart/2008/layout/TitlePictureLineup"/>
    <dgm:cxn modelId="{26BB84D5-313F-F044-8408-F8932D51840E}" srcId="{DC232031-944E-6E49-B023-519F506BE0AD}" destId="{81C30329-90A3-6D42-86AD-30AFAF77FB07}" srcOrd="3" destOrd="0" parTransId="{327EB43E-CC7F-464C-8762-6876F79FBCE3}" sibTransId="{31F0C49F-7043-AA49-A6A5-A3CBB4195093}"/>
    <dgm:cxn modelId="{F9417AD6-9C86-C94C-A131-53BC40903916}" type="presOf" srcId="{660B1889-ADC3-7546-B26D-483D8FD4DB34}" destId="{D36B5763-A92C-BB47-8BD4-63607203328E}" srcOrd="0" destOrd="6" presId="urn:microsoft.com/office/officeart/2008/layout/TitlePictureLineup"/>
    <dgm:cxn modelId="{BB430BDA-B187-A240-8CEF-1FB04ADA96D0}" type="presOf" srcId="{220CB883-77DE-A744-AE91-D351482305F0}" destId="{D36B5763-A92C-BB47-8BD4-63607203328E}" srcOrd="0" destOrd="0" presId="urn:microsoft.com/office/officeart/2008/layout/TitlePictureLineup"/>
    <dgm:cxn modelId="{A6C872DC-4F0F-EA46-923E-EB956A7AFB7A}" srcId="{81C30329-90A3-6D42-86AD-30AFAF77FB07}" destId="{36668AB6-171B-854B-9DAF-C76F871BEB63}" srcOrd="3" destOrd="0" parTransId="{21BFECDE-7089-C14B-A0A2-DBCB236CFF72}" sibTransId="{CD7FC1C7-222D-C14C-9ABC-53E4DE64893D}"/>
    <dgm:cxn modelId="{227435E3-0130-0B4C-96D5-3CB3C154AA8E}" type="presOf" srcId="{B5FC1BCE-E96C-5A43-854B-41B6268697ED}" destId="{03BF8AD2-D065-1941-92C7-B75AEFA7D090}" srcOrd="0" destOrd="6" presId="urn:microsoft.com/office/officeart/2008/layout/TitlePictureLineup"/>
    <dgm:cxn modelId="{D1D6DBE3-0B0A-914B-A14E-8DAD71103B11}" srcId="{81C30329-90A3-6D42-86AD-30AFAF77FB07}" destId="{C945C7E4-BBAA-6B4E-B723-43537694AF58}" srcOrd="2" destOrd="0" parTransId="{648F294B-259A-DA40-B1E2-C0AC01EADCD9}" sibTransId="{8B9B89F0-5BD3-C742-945C-087B1D96577B}"/>
    <dgm:cxn modelId="{AA4EEFF3-FECC-C94E-AF79-6F79AB1BB8EC}" type="presOf" srcId="{CA56BD0F-9976-214B-9B4B-EA0362C37A8E}" destId="{03BF8AD2-D065-1941-92C7-B75AEFA7D090}" srcOrd="0" destOrd="1" presId="urn:microsoft.com/office/officeart/2008/layout/TitlePictureLineup"/>
    <dgm:cxn modelId="{73B1D2F6-A448-7D49-90B5-B0F7610BEB3E}" srcId="{6E75805F-5424-5242-8E84-9F160DBF1DE6}" destId="{F004D411-2542-834C-B6B0-E389724E1CA6}" srcOrd="1" destOrd="0" parTransId="{3410AD76-6099-BD44-B16D-E0BE88C3A1D0}" sibTransId="{1789216E-8CB1-2447-83F7-0453CE1A52CF}"/>
    <dgm:cxn modelId="{2F112642-8D69-3D4A-ABCE-D4B9B9464D1C}" type="presParOf" srcId="{6EB5C629-BA8E-C843-B79E-C703FB499DF8}" destId="{76D21605-F71C-D748-869E-27C5A3B942EA}" srcOrd="0" destOrd="0" presId="urn:microsoft.com/office/officeart/2008/layout/TitlePictureLineup"/>
    <dgm:cxn modelId="{5CBF5918-B7FF-2649-8C59-A618CBF02239}" type="presParOf" srcId="{76D21605-F71C-D748-869E-27C5A3B942EA}" destId="{6BA6FE6B-C472-EB49-828F-AC1446AEDB7E}" srcOrd="0" destOrd="0" presId="urn:microsoft.com/office/officeart/2008/layout/TitlePictureLineup"/>
    <dgm:cxn modelId="{87702D68-5C0E-FE40-B456-33772EA8B7EA}" type="presParOf" srcId="{76D21605-F71C-D748-869E-27C5A3B942EA}" destId="{79FAAF6D-912F-B348-9A24-155C7A402565}" srcOrd="1" destOrd="0" presId="urn:microsoft.com/office/officeart/2008/layout/TitlePictureLineup"/>
    <dgm:cxn modelId="{41E8B373-1B86-C44B-9CCA-7FAA57B1AC29}" type="presParOf" srcId="{76D21605-F71C-D748-869E-27C5A3B942EA}" destId="{D36B5763-A92C-BB47-8BD4-63607203328E}" srcOrd="2" destOrd="0" presId="urn:microsoft.com/office/officeart/2008/layout/TitlePictureLineup"/>
    <dgm:cxn modelId="{E82C8CB1-C369-3041-A832-4A51500E5EFD}" type="presParOf" srcId="{76D21605-F71C-D748-869E-27C5A3B942EA}" destId="{57A8C797-2B62-8845-9DA2-82667D9DD18C}" srcOrd="3" destOrd="0" presId="urn:microsoft.com/office/officeart/2008/layout/TitlePictureLineup"/>
    <dgm:cxn modelId="{22DD313A-7BDF-9A42-B102-E884BBFBE6F8}" type="presParOf" srcId="{6EB5C629-BA8E-C843-B79E-C703FB499DF8}" destId="{43BDE2D2-CE13-924A-8093-DB61FD0E2E39}" srcOrd="1" destOrd="0" presId="urn:microsoft.com/office/officeart/2008/layout/TitlePictureLineup"/>
    <dgm:cxn modelId="{A79638ED-47DD-4B4A-AC11-63113F31AD6B}" type="presParOf" srcId="{6EB5C629-BA8E-C843-B79E-C703FB499DF8}" destId="{D3A061FA-724D-5540-A960-6B89907C3118}" srcOrd="2" destOrd="0" presId="urn:microsoft.com/office/officeart/2008/layout/TitlePictureLineup"/>
    <dgm:cxn modelId="{7CABA9C0-20A1-7647-A4B7-1EAEB29FEE1C}" type="presParOf" srcId="{D3A061FA-724D-5540-A960-6B89907C3118}" destId="{DE611BCC-CEA6-5944-957D-71E07C7CF3E3}" srcOrd="0" destOrd="0" presId="urn:microsoft.com/office/officeart/2008/layout/TitlePictureLineup"/>
    <dgm:cxn modelId="{AF0DC353-0278-D349-808C-097E5E23A9A6}" type="presParOf" srcId="{D3A061FA-724D-5540-A960-6B89907C3118}" destId="{10743C26-50B7-4044-80F1-20C14F789654}" srcOrd="1" destOrd="0" presId="urn:microsoft.com/office/officeart/2008/layout/TitlePictureLineup"/>
    <dgm:cxn modelId="{7019D92E-27E1-3748-BD71-D497167774A0}" type="presParOf" srcId="{D3A061FA-724D-5540-A960-6B89907C3118}" destId="{B51FCD1E-634C-C741-9806-68DD4EB126ED}" srcOrd="2" destOrd="0" presId="urn:microsoft.com/office/officeart/2008/layout/TitlePictureLineup"/>
    <dgm:cxn modelId="{45C835E8-8A3B-8342-B08B-0E7D27D8DD74}" type="presParOf" srcId="{D3A061FA-724D-5540-A960-6B89907C3118}" destId="{E326A292-91DB-CB44-8D4D-8656780AB789}" srcOrd="3" destOrd="0" presId="urn:microsoft.com/office/officeart/2008/layout/TitlePictureLineup"/>
    <dgm:cxn modelId="{D3D441A3-865A-8D4C-9CB5-17640C60E660}" type="presParOf" srcId="{6EB5C629-BA8E-C843-B79E-C703FB499DF8}" destId="{ED64C856-D178-324D-89AD-CBEAC6D477ED}" srcOrd="3" destOrd="0" presId="urn:microsoft.com/office/officeart/2008/layout/TitlePictureLineup"/>
    <dgm:cxn modelId="{1F166F73-925A-E445-9F35-62846847E5F8}" type="presParOf" srcId="{6EB5C629-BA8E-C843-B79E-C703FB499DF8}" destId="{595D47D7-783B-A54C-9F98-741F31899BD3}" srcOrd="4" destOrd="0" presId="urn:microsoft.com/office/officeart/2008/layout/TitlePictureLineup"/>
    <dgm:cxn modelId="{160D479E-3510-2D4C-B382-F122F52BB93A}" type="presParOf" srcId="{595D47D7-783B-A54C-9F98-741F31899BD3}" destId="{AE016F92-A319-384D-9413-A5E7CB3C636E}" srcOrd="0" destOrd="0" presId="urn:microsoft.com/office/officeart/2008/layout/TitlePictureLineup"/>
    <dgm:cxn modelId="{3A54A52D-21F7-2B43-BE02-5482EB0193CC}" type="presParOf" srcId="{595D47D7-783B-A54C-9F98-741F31899BD3}" destId="{846AF5F3-83DD-614E-A223-4454901FDF93}" srcOrd="1" destOrd="0" presId="urn:microsoft.com/office/officeart/2008/layout/TitlePictureLineup"/>
    <dgm:cxn modelId="{2BEE10A9-450D-604C-AA44-E62728A44D2F}" type="presParOf" srcId="{595D47D7-783B-A54C-9F98-741F31899BD3}" destId="{3C1062BC-2232-8A49-9498-5CFD962B5727}" srcOrd="2" destOrd="0" presId="urn:microsoft.com/office/officeart/2008/layout/TitlePictureLineup"/>
    <dgm:cxn modelId="{DA336981-EA64-2948-9915-7BA8D1938AFC}" type="presParOf" srcId="{595D47D7-783B-A54C-9F98-741F31899BD3}" destId="{A62014F5-1BD9-1948-A5F0-1709F1DB0E83}" srcOrd="3" destOrd="0" presId="urn:microsoft.com/office/officeart/2008/layout/TitlePictureLineup"/>
    <dgm:cxn modelId="{FADA85D4-30E8-6D4A-94B2-EC3200C7E689}" type="presParOf" srcId="{6EB5C629-BA8E-C843-B79E-C703FB499DF8}" destId="{E4B2F7FC-A1DB-324A-B43A-1A60162554BC}" srcOrd="5" destOrd="0" presId="urn:microsoft.com/office/officeart/2008/layout/TitlePictureLineup"/>
    <dgm:cxn modelId="{AE9CD5E2-0433-B547-9BB4-B56EDA2A6439}" type="presParOf" srcId="{6EB5C629-BA8E-C843-B79E-C703FB499DF8}" destId="{7D912C9C-964A-F540-A1D4-683673D48044}" srcOrd="6" destOrd="0" presId="urn:microsoft.com/office/officeart/2008/layout/TitlePictureLineup"/>
    <dgm:cxn modelId="{CCB7C7C4-65C7-7144-9646-02D1C3147B28}" type="presParOf" srcId="{7D912C9C-964A-F540-A1D4-683673D48044}" destId="{AB906DA1-5793-234E-A238-790EE99C5ACE}" srcOrd="0" destOrd="0" presId="urn:microsoft.com/office/officeart/2008/layout/TitlePictureLineup"/>
    <dgm:cxn modelId="{9404C073-3714-DE49-920C-7A4FCD3C1FF3}" type="presParOf" srcId="{7D912C9C-964A-F540-A1D4-683673D48044}" destId="{E8F724DC-3DDB-604C-8FCD-D750BAA6FB8F}" srcOrd="1" destOrd="0" presId="urn:microsoft.com/office/officeart/2008/layout/TitlePictureLineup"/>
    <dgm:cxn modelId="{DDC2190E-7B15-9D4F-AEA7-30B6F7981E71}" type="presParOf" srcId="{7D912C9C-964A-F540-A1D4-683673D48044}" destId="{03BF8AD2-D065-1941-92C7-B75AEFA7D090}" srcOrd="2" destOrd="0" presId="urn:microsoft.com/office/officeart/2008/layout/TitlePictureLineup"/>
    <dgm:cxn modelId="{F07C64E4-6E32-D047-953E-B0A7720BB5FD}" type="presParOf" srcId="{7D912C9C-964A-F540-A1D4-683673D48044}" destId="{17190560-02E0-1447-BF6F-9FA23011F1A2}"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FE6B-C472-EB49-828F-AC1446AEDB7E}">
      <dsp:nvSpPr>
        <dsp:cNvPr id="0" name=""/>
        <dsp:cNvSpPr/>
      </dsp:nvSpPr>
      <dsp:spPr>
        <a:xfrm>
          <a:off x="102822" y="2248903"/>
          <a:ext cx="45720" cy="4265466"/>
        </a:xfrm>
        <a:prstGeom prst="line">
          <a:avLst/>
        </a:prstGeom>
        <a:solidFill>
          <a:schemeClr val="lt1">
            <a:alpha val="90000"/>
            <a:hueOff val="0"/>
            <a:satOff val="0"/>
            <a:lumOff val="0"/>
            <a:alphaOff val="0"/>
          </a:schemeClr>
        </a:solidFill>
        <a:ln w="9525" cap="flat" cmpd="sng" algn="ctr">
          <a:solidFill>
            <a:srgbClr val="008000"/>
          </a:solidFill>
          <a:prstDash val="solid"/>
        </a:ln>
        <a:effectLst/>
      </dsp:spPr>
      <dsp:style>
        <a:lnRef idx="1">
          <a:scrgbClr r="0" g="0" b="0"/>
        </a:lnRef>
        <a:fillRef idx="1">
          <a:scrgbClr r="0" g="0" b="0"/>
        </a:fillRef>
        <a:effectRef idx="0">
          <a:scrgbClr r="0" g="0" b="0"/>
        </a:effectRef>
        <a:fontRef idx="minor"/>
      </dsp:style>
    </dsp:sp>
    <dsp:sp modelId="{79FAAF6D-912F-B348-9A24-155C7A402565}">
      <dsp:nvSpPr>
        <dsp:cNvPr id="0" name=""/>
        <dsp:cNvSpPr/>
      </dsp:nvSpPr>
      <dsp:spPr>
        <a:xfrm>
          <a:off x="278914" y="2179825"/>
          <a:ext cx="1558083" cy="9538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36B5763-A92C-BB47-8BD4-63607203328E}">
      <dsp:nvSpPr>
        <dsp:cNvPr id="0" name=""/>
        <dsp:cNvSpPr/>
      </dsp:nvSpPr>
      <dsp:spPr>
        <a:xfrm>
          <a:off x="185341" y="3225270"/>
          <a:ext cx="1702265" cy="167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228600" lvl="1" indent="-228600" algn="l" defTabSz="889000">
            <a:lnSpc>
              <a:spcPct val="90000"/>
            </a:lnSpc>
            <a:spcBef>
              <a:spcPct val="0"/>
            </a:spcBef>
            <a:spcAft>
              <a:spcPct val="15000"/>
            </a:spcAft>
            <a:buChar char="•"/>
          </a:pPr>
          <a:r>
            <a:rPr lang="en-US" sz="2000" kern="1200"/>
            <a:t>Behavioral Expectations</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Health &amp; Wellness Expectations</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Sense of Physical Security</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Sense of Social-Emotional Security</a:t>
          </a:r>
        </a:p>
        <a:p>
          <a:pPr marL="171450" lvl="1" indent="-171450" algn="l" defTabSz="800100">
            <a:lnSpc>
              <a:spcPct val="90000"/>
            </a:lnSpc>
            <a:spcBef>
              <a:spcPct val="0"/>
            </a:spcBef>
            <a:spcAft>
              <a:spcPct val="15000"/>
            </a:spcAft>
            <a:buChar char="•"/>
          </a:pPr>
          <a:endParaRPr lang="en-US" sz="1800" kern="1200"/>
        </a:p>
      </dsp:txBody>
      <dsp:txXfrm>
        <a:off x="185341" y="3225270"/>
        <a:ext cx="1702265" cy="1672236"/>
      </dsp:txXfrm>
    </dsp:sp>
    <dsp:sp modelId="{57A8C797-2B62-8845-9DA2-82667D9DD18C}">
      <dsp:nvSpPr>
        <dsp:cNvPr id="0" name=""/>
        <dsp:cNvSpPr/>
      </dsp:nvSpPr>
      <dsp:spPr>
        <a:xfrm>
          <a:off x="76196" y="855388"/>
          <a:ext cx="1984639" cy="1275567"/>
        </a:xfrm>
        <a:prstGeom prst="rect">
          <a:avLst/>
        </a:prstGeom>
        <a:solidFill>
          <a:srgbClr val="73AF34">
            <a:alpha val="83000"/>
          </a:srgbClr>
        </a:solidFill>
        <a:ln w="25400" cap="flat" cmpd="sng" algn="ctr">
          <a:solidFill>
            <a:srgbClr val="008000"/>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Safety</a:t>
          </a:r>
        </a:p>
      </dsp:txBody>
      <dsp:txXfrm>
        <a:off x="76196" y="855388"/>
        <a:ext cx="1984639" cy="1275567"/>
      </dsp:txXfrm>
    </dsp:sp>
    <dsp:sp modelId="{DE611BCC-CEA6-5944-957D-71E07C7CF3E3}">
      <dsp:nvSpPr>
        <dsp:cNvPr id="0" name=""/>
        <dsp:cNvSpPr/>
      </dsp:nvSpPr>
      <dsp:spPr>
        <a:xfrm>
          <a:off x="2277999" y="2178263"/>
          <a:ext cx="45720" cy="4431665"/>
        </a:xfrm>
        <a:prstGeom prst="line">
          <a:avLst/>
        </a:prstGeom>
        <a:solidFill>
          <a:schemeClr val="lt1">
            <a:alpha val="90000"/>
            <a:hueOff val="0"/>
            <a:satOff val="0"/>
            <a:lumOff val="0"/>
            <a:alphaOff val="0"/>
          </a:schemeClr>
        </a:solidFill>
        <a:ln w="9525" cap="flat" cmpd="sng" algn="ctr">
          <a:solidFill>
            <a:srgbClr val="008000"/>
          </a:solidFill>
          <a:prstDash val="solid"/>
        </a:ln>
        <a:effectLst/>
      </dsp:spPr>
      <dsp:style>
        <a:lnRef idx="1">
          <a:scrgbClr r="0" g="0" b="0"/>
        </a:lnRef>
        <a:fillRef idx="1">
          <a:scrgbClr r="0" g="0" b="0"/>
        </a:fillRef>
        <a:effectRef idx="0">
          <a:scrgbClr r="0" g="0" b="0"/>
        </a:effectRef>
        <a:fontRef idx="minor"/>
      </dsp:style>
    </dsp:sp>
    <dsp:sp modelId="{10743C26-50B7-4044-80F1-20C14F789654}">
      <dsp:nvSpPr>
        <dsp:cNvPr id="0" name=""/>
        <dsp:cNvSpPr/>
      </dsp:nvSpPr>
      <dsp:spPr>
        <a:xfrm>
          <a:off x="2632972" y="2155529"/>
          <a:ext cx="1444916" cy="105164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51FCD1E-634C-C741-9806-68DD4EB126ED}">
      <dsp:nvSpPr>
        <dsp:cNvPr id="0" name=""/>
        <dsp:cNvSpPr/>
      </dsp:nvSpPr>
      <dsp:spPr>
        <a:xfrm>
          <a:off x="2333042" y="3298766"/>
          <a:ext cx="1990271" cy="167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228600" lvl="1" indent="-228600" algn="l" defTabSz="889000">
            <a:lnSpc>
              <a:spcPct val="90000"/>
            </a:lnSpc>
            <a:spcBef>
              <a:spcPct val="0"/>
            </a:spcBef>
            <a:spcAft>
              <a:spcPct val="15000"/>
            </a:spcAft>
            <a:buChar char="•"/>
          </a:pPr>
          <a:r>
            <a:rPr lang="en-US" sz="2000" kern="1200"/>
            <a:t>School Connectedness &amp; Community Engagement</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Physical Surrounding</a:t>
          </a:r>
        </a:p>
      </dsp:txBody>
      <dsp:txXfrm>
        <a:off x="2333042" y="3298766"/>
        <a:ext cx="1990271" cy="1672236"/>
      </dsp:txXfrm>
    </dsp:sp>
    <dsp:sp modelId="{E326A292-91DB-CB44-8D4D-8656780AB789}">
      <dsp:nvSpPr>
        <dsp:cNvPr id="0" name=""/>
        <dsp:cNvSpPr/>
      </dsp:nvSpPr>
      <dsp:spPr>
        <a:xfrm>
          <a:off x="2305722" y="855388"/>
          <a:ext cx="2113887" cy="1238278"/>
        </a:xfrm>
        <a:prstGeom prst="rect">
          <a:avLst/>
        </a:prstGeom>
        <a:solidFill>
          <a:srgbClr val="73AF34">
            <a:alpha val="83000"/>
          </a:srgbClr>
        </a:solidFill>
        <a:ln w="25400" cap="flat" cmpd="sng" algn="ctr">
          <a:solidFill>
            <a:srgbClr val="008000"/>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Physical Environment</a:t>
          </a:r>
        </a:p>
      </dsp:txBody>
      <dsp:txXfrm>
        <a:off x="2305722" y="855388"/>
        <a:ext cx="2113887" cy="1238278"/>
      </dsp:txXfrm>
    </dsp:sp>
    <dsp:sp modelId="{AE016F92-A319-384D-9413-A5E7CB3C636E}">
      <dsp:nvSpPr>
        <dsp:cNvPr id="0" name=""/>
        <dsp:cNvSpPr/>
      </dsp:nvSpPr>
      <dsp:spPr>
        <a:xfrm>
          <a:off x="4602480" y="2188753"/>
          <a:ext cx="45720" cy="4399105"/>
        </a:xfrm>
        <a:prstGeom prst="line">
          <a:avLst/>
        </a:prstGeom>
        <a:solidFill>
          <a:schemeClr val="lt1">
            <a:alpha val="90000"/>
            <a:hueOff val="0"/>
            <a:satOff val="0"/>
            <a:lumOff val="0"/>
            <a:alphaOff val="0"/>
          </a:schemeClr>
        </a:solidFill>
        <a:ln w="9525" cap="flat" cmpd="sng" algn="ctr">
          <a:solidFill>
            <a:srgbClr val="008000"/>
          </a:solidFill>
          <a:prstDash val="solid"/>
        </a:ln>
        <a:effectLst/>
      </dsp:spPr>
      <dsp:style>
        <a:lnRef idx="1">
          <a:scrgbClr r="0" g="0" b="0"/>
        </a:lnRef>
        <a:fillRef idx="1">
          <a:scrgbClr r="0" g="0" b="0"/>
        </a:fillRef>
        <a:effectRef idx="0">
          <a:scrgbClr r="0" g="0" b="0"/>
        </a:effectRef>
        <a:fontRef idx="minor"/>
      </dsp:style>
    </dsp:sp>
    <dsp:sp modelId="{846AF5F3-83DD-614E-A223-4454901FDF93}">
      <dsp:nvSpPr>
        <dsp:cNvPr id="0" name=""/>
        <dsp:cNvSpPr/>
      </dsp:nvSpPr>
      <dsp:spPr>
        <a:xfrm>
          <a:off x="4806285" y="2251759"/>
          <a:ext cx="1555257" cy="97792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C1062BC-2232-8A49-9498-5CFD962B5727}">
      <dsp:nvSpPr>
        <dsp:cNvPr id="0" name=""/>
        <dsp:cNvSpPr/>
      </dsp:nvSpPr>
      <dsp:spPr>
        <a:xfrm>
          <a:off x="4708754" y="3225268"/>
          <a:ext cx="1920648" cy="167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228600" lvl="1" indent="-228600" algn="l" defTabSz="889000">
            <a:lnSpc>
              <a:spcPct val="90000"/>
            </a:lnSpc>
            <a:spcBef>
              <a:spcPct val="0"/>
            </a:spcBef>
            <a:spcAft>
              <a:spcPct val="15000"/>
            </a:spcAft>
            <a:buChar char="•"/>
          </a:pPr>
          <a:r>
            <a:rPr lang="en-US" sz="2000" kern="1200"/>
            <a:t>Support for Learning</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Social Skills Development</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Student Engagement &amp; Self-Direction</a:t>
          </a:r>
        </a:p>
      </dsp:txBody>
      <dsp:txXfrm>
        <a:off x="4708754" y="3225268"/>
        <a:ext cx="1920648" cy="1672236"/>
      </dsp:txXfrm>
    </dsp:sp>
    <dsp:sp modelId="{A62014F5-1BD9-1948-A5F0-1709F1DB0E83}">
      <dsp:nvSpPr>
        <dsp:cNvPr id="0" name=""/>
        <dsp:cNvSpPr/>
      </dsp:nvSpPr>
      <dsp:spPr>
        <a:xfrm>
          <a:off x="4622564" y="836968"/>
          <a:ext cx="2083031" cy="1267803"/>
        </a:xfrm>
        <a:prstGeom prst="rect">
          <a:avLst/>
        </a:prstGeom>
        <a:solidFill>
          <a:srgbClr val="73AF34">
            <a:alpha val="83000"/>
          </a:srgbClr>
        </a:solidFill>
        <a:ln w="25400" cap="flat" cmpd="sng" algn="ctr">
          <a:solidFill>
            <a:srgbClr val="008000"/>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Teaching and Learning</a:t>
          </a:r>
        </a:p>
      </dsp:txBody>
      <dsp:txXfrm>
        <a:off x="4622564" y="836968"/>
        <a:ext cx="2083031" cy="1267803"/>
      </dsp:txXfrm>
    </dsp:sp>
    <dsp:sp modelId="{AB906DA1-5793-234E-A238-790EE99C5ACE}">
      <dsp:nvSpPr>
        <dsp:cNvPr id="0" name=""/>
        <dsp:cNvSpPr/>
      </dsp:nvSpPr>
      <dsp:spPr>
        <a:xfrm>
          <a:off x="6888480" y="2178250"/>
          <a:ext cx="45720" cy="4412083"/>
        </a:xfrm>
        <a:prstGeom prst="line">
          <a:avLst/>
        </a:prstGeom>
        <a:solidFill>
          <a:schemeClr val="lt1">
            <a:alpha val="90000"/>
            <a:hueOff val="0"/>
            <a:satOff val="0"/>
            <a:lumOff val="0"/>
            <a:alphaOff val="0"/>
          </a:schemeClr>
        </a:solidFill>
        <a:ln w="9525" cap="flat" cmpd="sng" algn="ctr">
          <a:solidFill>
            <a:srgbClr val="008000"/>
          </a:solidFill>
          <a:prstDash val="solid"/>
        </a:ln>
        <a:effectLst/>
      </dsp:spPr>
      <dsp:style>
        <a:lnRef idx="1">
          <a:scrgbClr r="0" g="0" b="0"/>
        </a:lnRef>
        <a:fillRef idx="1">
          <a:scrgbClr r="0" g="0" b="0"/>
        </a:fillRef>
        <a:effectRef idx="0">
          <a:scrgbClr r="0" g="0" b="0"/>
        </a:effectRef>
        <a:fontRef idx="minor"/>
      </dsp:style>
    </dsp:sp>
    <dsp:sp modelId="{E8F724DC-3DDB-604C-8FCD-D750BAA6FB8F}">
      <dsp:nvSpPr>
        <dsp:cNvPr id="0" name=""/>
        <dsp:cNvSpPr/>
      </dsp:nvSpPr>
      <dsp:spPr>
        <a:xfrm>
          <a:off x="7162804" y="2251756"/>
          <a:ext cx="1708393" cy="91680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7000" b="-27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BF8AD2-D065-1941-92C7-B75AEFA7D090}">
      <dsp:nvSpPr>
        <dsp:cNvPr id="0" name=""/>
        <dsp:cNvSpPr/>
      </dsp:nvSpPr>
      <dsp:spPr>
        <a:xfrm>
          <a:off x="7010400" y="3225267"/>
          <a:ext cx="1702265" cy="167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228600" lvl="1" indent="-228600" algn="l" defTabSz="889000">
            <a:lnSpc>
              <a:spcPct val="90000"/>
            </a:lnSpc>
            <a:spcBef>
              <a:spcPct val="0"/>
            </a:spcBef>
            <a:spcAft>
              <a:spcPct val="15000"/>
            </a:spcAft>
            <a:buChar char="•"/>
          </a:pPr>
          <a:r>
            <a:rPr lang="en-US" sz="2000" kern="1200"/>
            <a:t>Respect for Diversity</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Social Supports for Students</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Leadership</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Professional Relationships</a:t>
          </a:r>
        </a:p>
      </dsp:txBody>
      <dsp:txXfrm>
        <a:off x="7010400" y="3225267"/>
        <a:ext cx="1702265" cy="1672236"/>
      </dsp:txXfrm>
    </dsp:sp>
    <dsp:sp modelId="{17190560-02E0-1447-BF6F-9FA23011F1A2}">
      <dsp:nvSpPr>
        <dsp:cNvPr id="0" name=""/>
        <dsp:cNvSpPr/>
      </dsp:nvSpPr>
      <dsp:spPr>
        <a:xfrm>
          <a:off x="6883125" y="849976"/>
          <a:ext cx="2230782" cy="1254792"/>
        </a:xfrm>
        <a:prstGeom prst="rect">
          <a:avLst/>
        </a:prstGeom>
        <a:solidFill>
          <a:srgbClr val="73AF34">
            <a:alpha val="83000"/>
          </a:srgbClr>
        </a:solidFill>
        <a:ln w="25400" cap="flat" cmpd="sng" algn="ctr">
          <a:solidFill>
            <a:srgbClr val="008000"/>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Interpersonal Relationships</a:t>
          </a:r>
        </a:p>
      </dsp:txBody>
      <dsp:txXfrm>
        <a:off x="6883125" y="849976"/>
        <a:ext cx="2230782" cy="1254792"/>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D26E73-A3D9-7F43-8E0A-62B415B899B9}" type="datetimeFigureOut">
              <a:rPr lang="en-US" smtClean="0"/>
              <a:t>2/22/2023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0633D2-A5C3-D04F-B5A6-0A104CA279E9}" type="slidenum">
              <a:rPr lang="en-US" smtClean="0"/>
              <a:t>‹#›</a:t>
            </a:fld>
            <a:endParaRPr lang="en-US" dirty="0"/>
          </a:p>
        </p:txBody>
      </p:sp>
    </p:spTree>
    <p:extLst>
      <p:ext uri="{BB962C8B-B14F-4D97-AF65-F5344CB8AC3E}">
        <p14:creationId xmlns:p14="http://schemas.microsoft.com/office/powerpoint/2010/main" val="234397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2/22/2023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dirty="0"/>
          </a:p>
        </p:txBody>
      </p:sp>
    </p:spTree>
    <p:extLst>
      <p:ext uri="{BB962C8B-B14F-4D97-AF65-F5344CB8AC3E}">
        <p14:creationId xmlns:p14="http://schemas.microsoft.com/office/powerpoint/2010/main" val="163568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p>
          <a:p>
            <a:pPr marL="171450" indent="-171450">
              <a:buFont typeface="Arial" panose="020B0604020202020204" pitchFamily="34" charset="0"/>
              <a:buChar char="•"/>
            </a:pPr>
            <a:r>
              <a:rPr lang="en-US" dirty="0"/>
              <a:t>Had some bad experiences, hope to prevent</a:t>
            </a:r>
          </a:p>
          <a:p>
            <a:pPr marL="171450" indent="-171450">
              <a:buFont typeface="Arial" panose="020B0604020202020204" pitchFamily="34" charset="0"/>
              <a:buChar char="•"/>
            </a:pPr>
            <a:r>
              <a:rPr lang="en-US" dirty="0"/>
              <a:t>Updates on website on social media – promise not to update about lunch</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1</a:t>
            </a:fld>
            <a:endParaRPr lang="en-US" dirty="0"/>
          </a:p>
        </p:txBody>
      </p:sp>
    </p:spTree>
    <p:extLst>
      <p:ext uri="{BB962C8B-B14F-4D97-AF65-F5344CB8AC3E}">
        <p14:creationId xmlns:p14="http://schemas.microsoft.com/office/powerpoint/2010/main" val="374111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talk about buy in when it comes to practices, so let’s reflect on that for a minute. </a:t>
            </a:r>
          </a:p>
          <a:p>
            <a:endParaRPr lang="en-US" dirty="0"/>
          </a:p>
          <a:p>
            <a:r>
              <a:rPr lang="en-US" dirty="0"/>
              <a:t>In the chat box, type out a few steps you go through when you purchase a car.</a:t>
            </a:r>
          </a:p>
          <a:p>
            <a:endParaRPr lang="en-US" dirty="0"/>
          </a:p>
          <a:p>
            <a:r>
              <a:rPr lang="en-US" dirty="0"/>
              <a:t>We will give you about 1 minute here</a:t>
            </a:r>
          </a:p>
        </p:txBody>
      </p:sp>
      <p:sp>
        <p:nvSpPr>
          <p:cNvPr id="4" name="Slide Number Placeholder 3"/>
          <p:cNvSpPr>
            <a:spLocks noGrp="1"/>
          </p:cNvSpPr>
          <p:nvPr>
            <p:ph type="sldNum" sz="quarter" idx="10"/>
          </p:nvPr>
        </p:nvSpPr>
        <p:spPr/>
        <p:txBody>
          <a:bodyPr/>
          <a:lstStyle/>
          <a:p>
            <a:fld id="{0E446909-500C-44EB-8443-AF79B2BB8FCF}" type="slidenum">
              <a:rPr lang="en-US" smtClean="0"/>
              <a:pPr/>
              <a:t>16</a:t>
            </a:fld>
            <a:endParaRPr lang="en-US" dirty="0"/>
          </a:p>
        </p:txBody>
      </p:sp>
    </p:spTree>
    <p:extLst>
      <p:ext uri="{BB962C8B-B14F-4D97-AF65-F5344CB8AC3E}">
        <p14:creationId xmlns:p14="http://schemas.microsoft.com/office/powerpoint/2010/main" val="357773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Place the steps for purchasing a car in the right order – at each step – what are people afraid of? Why did you not see the contact first? People are not the change – but the loss – you have to build the why before what and how. </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B16DC1-6007-4BE7-B26F-23A78B2B7DCA}" type="slidenum">
              <a:rPr lang="en-US" altLang="en-US" smtClean="0"/>
              <a:pPr eaLnBrk="1" hangingPunct="1">
                <a:spcBef>
                  <a:spcPct val="0"/>
                </a:spcBef>
              </a:pPr>
              <a:t>17</a:t>
            </a:fld>
            <a:endParaRPr lang="en-US" altLang="en-US" dirty="0"/>
          </a:p>
        </p:txBody>
      </p:sp>
    </p:spTree>
    <p:extLst>
      <p:ext uri="{BB962C8B-B14F-4D97-AF65-F5344CB8AC3E}">
        <p14:creationId xmlns:p14="http://schemas.microsoft.com/office/powerpoint/2010/main" val="115506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solution must solve a problem the school has..</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60991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we would love to hear about some of the issues you face when trying to support secondary schools to change their core practices. We are focusing on behavior today, but other ideas are welcome!</a:t>
            </a:r>
          </a:p>
          <a:p>
            <a:endParaRPr lang="en-US" dirty="0"/>
          </a:p>
          <a:p>
            <a:r>
              <a:rPr lang="en-US" dirty="0"/>
              <a:t>For me, some of the issues that I come across include </a:t>
            </a:r>
          </a:p>
          <a:p>
            <a:endParaRPr lang="en-US" dirty="0"/>
          </a:p>
          <a:p>
            <a:r>
              <a:rPr lang="en-US" dirty="0"/>
              <a:t>Not familiar/trained</a:t>
            </a:r>
          </a:p>
          <a:p>
            <a:r>
              <a:rPr lang="en-US" dirty="0"/>
              <a:t>Not my job</a:t>
            </a:r>
          </a:p>
          <a:p>
            <a:r>
              <a:rPr lang="en-US" dirty="0"/>
              <a:t>Doing too much now</a:t>
            </a:r>
          </a:p>
          <a:p>
            <a:r>
              <a:rPr lang="en-US" dirty="0"/>
              <a:t>Told but not asked</a:t>
            </a:r>
          </a:p>
          <a:p>
            <a:endParaRPr lang="en-US" dirty="0"/>
          </a:p>
          <a:p>
            <a:r>
              <a:rPr lang="en-US" dirty="0"/>
              <a:t>In the chat box, could you type if you agree these are barriers in secondary schools, disagree, or have other barriers you have come across. We will give you about 2 minutes.</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74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tell you a little bit about my first experience</a:t>
            </a:r>
          </a:p>
          <a:p>
            <a:endParaRPr lang="en-US" dirty="0"/>
          </a:p>
          <a:p>
            <a:r>
              <a:rPr lang="en-US" dirty="0"/>
              <a:t>It was about 1998. I was part of a research project that was implementing schoolwide PBIS in the first middle school.  All examples of schoolwide PBIS at this point were elementary </a:t>
            </a:r>
          </a:p>
          <a:p>
            <a:endParaRPr lang="en-US" dirty="0"/>
          </a:p>
          <a:p>
            <a:r>
              <a:rPr lang="en-US" dirty="0"/>
              <a:t>No air</a:t>
            </a:r>
          </a:p>
          <a:p>
            <a:r>
              <a:rPr lang="en-US" dirty="0"/>
              <a:t>One day before school </a:t>
            </a:r>
          </a:p>
          <a:p>
            <a:r>
              <a:rPr lang="en-US" dirty="0"/>
              <a:t>All data</a:t>
            </a:r>
          </a:p>
          <a:p>
            <a:endParaRPr lang="en-US" dirty="0"/>
          </a:p>
          <a:p>
            <a:r>
              <a:rPr lang="en-US" dirty="0"/>
              <a:t>Sr+ &amp; Sr-</a:t>
            </a:r>
          </a:p>
          <a:p>
            <a:endParaRPr lang="en-US" dirty="0"/>
          </a:p>
          <a:p>
            <a:r>
              <a:rPr lang="en-US" dirty="0"/>
              <a:t>Have you every been on the kicking or receiving team for a presentation like this? Just type yes or no in the chat box.</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96134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told us, they were ready for us..They had ways of making things not work.</a:t>
            </a:r>
          </a:p>
          <a:p>
            <a:endParaRPr lang="en-US" dirty="0"/>
          </a:p>
          <a:p>
            <a:r>
              <a:rPr lang="en-US" dirty="0"/>
              <a:t>There had to be a better way, which is our purpose today</a:t>
            </a:r>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2099021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introduction and universals 2 setting up your team, 3 is data,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is best practices (MT Approach)</a:t>
            </a:r>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986671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6A20A-3D6B-49C7-B10F-A9EA0BEF0E77}" type="slidenum">
              <a:rPr lang="en-US" smtClean="0"/>
              <a:t>28</a:t>
            </a:fld>
            <a:endParaRPr lang="en-US" dirty="0"/>
          </a:p>
        </p:txBody>
      </p:sp>
    </p:spTree>
    <p:extLst>
      <p:ext uri="{BB962C8B-B14F-4D97-AF65-F5344CB8AC3E}">
        <p14:creationId xmlns:p14="http://schemas.microsoft.com/office/powerpoint/2010/main" val="391854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 holders need to see a need – look at existing practices p. 51</a:t>
            </a:r>
          </a:p>
          <a:p>
            <a:r>
              <a:rPr lang="en-US" dirty="0"/>
              <a:t>I (Hank) was working with four high schools as a part of a project to implement</a:t>
            </a:r>
          </a:p>
          <a:p>
            <a:r>
              <a:rPr lang="en-US" dirty="0"/>
              <a:t>schoolwide academic and behavior support within their settings. We</a:t>
            </a:r>
          </a:p>
          <a:p>
            <a:r>
              <a:rPr lang="en-US" dirty="0"/>
              <a:t>had conducted a needs assessment. We identified several themes that we</a:t>
            </a:r>
          </a:p>
          <a:p>
            <a:r>
              <a:rPr lang="en-US" dirty="0"/>
              <a:t>could perhaps address. These included:</a:t>
            </a:r>
          </a:p>
          <a:p>
            <a:r>
              <a:rPr lang="en-US" dirty="0"/>
              <a:t>•• The need for effective communication with staff</a:t>
            </a:r>
          </a:p>
          <a:p>
            <a:r>
              <a:rPr lang="en-US" dirty="0"/>
              <a:t>•• High staff turnover</a:t>
            </a:r>
          </a:p>
          <a:p>
            <a:r>
              <a:rPr lang="en-US" dirty="0"/>
              <a:t>•• Inconsistency in defined practices, polices, and procedures</a:t>
            </a:r>
          </a:p>
          <a:p>
            <a:r>
              <a:rPr lang="en-US" dirty="0"/>
              <a:t>•• Negative outside community perception of school</a:t>
            </a:r>
          </a:p>
          <a:p>
            <a:r>
              <a:rPr lang="en-US" dirty="0"/>
              <a:t>•• School climate concerns</a:t>
            </a:r>
          </a:p>
          <a:p>
            <a:r>
              <a:rPr lang="en-US" dirty="0"/>
              <a:t>•• Lack of use of data for decision making</a:t>
            </a:r>
          </a:p>
          <a:p>
            <a:r>
              <a:rPr lang="en-US" dirty="0"/>
              <a:t>•• Lack of buy-in for staff to address concerns</a:t>
            </a:r>
          </a:p>
          <a:p>
            <a:endParaRPr lang="en-US" dirty="0"/>
          </a:p>
        </p:txBody>
      </p:sp>
      <p:sp>
        <p:nvSpPr>
          <p:cNvPr id="4" name="Slide Number Placeholder 3"/>
          <p:cNvSpPr>
            <a:spLocks noGrp="1"/>
          </p:cNvSpPr>
          <p:nvPr>
            <p:ph type="sldNum" sz="quarter" idx="5"/>
          </p:nvPr>
        </p:nvSpPr>
        <p:spPr/>
        <p:txBody>
          <a:bodyPr/>
          <a:lstStyle/>
          <a:p>
            <a:fld id="{64B6A20A-3D6B-49C7-B10F-A9EA0BEF0E77}" type="slidenum">
              <a:rPr lang="en-US" smtClean="0"/>
              <a:t>30</a:t>
            </a:fld>
            <a:endParaRPr lang="en-US" dirty="0"/>
          </a:p>
        </p:txBody>
      </p:sp>
    </p:spTree>
    <p:extLst>
      <p:ext uri="{BB962C8B-B14F-4D97-AF65-F5344CB8AC3E}">
        <p14:creationId xmlns:p14="http://schemas.microsoft.com/office/powerpoint/2010/main" val="336024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from one school – p. 51 – see table 5.1</a:t>
            </a:r>
          </a:p>
          <a:p>
            <a:endParaRPr lang="en-US" dirty="0"/>
          </a:p>
        </p:txBody>
      </p:sp>
      <p:sp>
        <p:nvSpPr>
          <p:cNvPr id="4" name="Slide Number Placeholder 3"/>
          <p:cNvSpPr>
            <a:spLocks noGrp="1"/>
          </p:cNvSpPr>
          <p:nvPr>
            <p:ph type="sldNum" sz="quarter" idx="5"/>
          </p:nvPr>
        </p:nvSpPr>
        <p:spPr/>
        <p:txBody>
          <a:bodyPr/>
          <a:lstStyle/>
          <a:p>
            <a:fld id="{64B6A20A-3D6B-49C7-B10F-A9EA0BEF0E77}" type="slidenum">
              <a:rPr lang="en-US" smtClean="0"/>
              <a:t>31</a:t>
            </a:fld>
            <a:endParaRPr lang="en-US" dirty="0"/>
          </a:p>
        </p:txBody>
      </p:sp>
    </p:spTree>
    <p:extLst>
      <p:ext uri="{BB962C8B-B14F-4D97-AF65-F5344CB8AC3E}">
        <p14:creationId xmlns:p14="http://schemas.microsoft.com/office/powerpoint/2010/main" val="265631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dirty="0"/>
              <a:t>Was teacher in DISD  - better I got more students my way</a:t>
            </a:r>
          </a:p>
          <a:p>
            <a:r>
              <a:rPr lang="en-US" dirty="0"/>
              <a:t>KC- middle school PBS-</a:t>
            </a:r>
          </a:p>
          <a:p>
            <a:r>
              <a:rPr lang="en-US" dirty="0"/>
              <a:t>Chicago and other states around schoolwide behavior</a:t>
            </a:r>
          </a:p>
          <a:p>
            <a:r>
              <a:rPr lang="en-US" dirty="0"/>
              <a:t>Worked with other approaches academic- behavior – social/emotional</a:t>
            </a:r>
          </a:p>
        </p:txBody>
      </p:sp>
      <p:sp>
        <p:nvSpPr>
          <p:cNvPr id="4" name="Slide Number Placeholder 3"/>
          <p:cNvSpPr>
            <a:spLocks noGrp="1"/>
          </p:cNvSpPr>
          <p:nvPr>
            <p:ph type="sldNum" sz="quarter" idx="10"/>
          </p:nvPr>
        </p:nvSpPr>
        <p:spPr/>
        <p:txBody>
          <a:bodyPr/>
          <a:lstStyle/>
          <a:p>
            <a:fld id="{0E446909-500C-44EB-8443-AF79B2BB8FCF}" type="slidenum">
              <a:rPr lang="en-US" smtClean="0"/>
              <a:pPr/>
              <a:t>2</a:t>
            </a:fld>
            <a:endParaRPr lang="en-US" dirty="0"/>
          </a:p>
        </p:txBody>
      </p:sp>
    </p:spTree>
    <p:extLst>
      <p:ext uri="{BB962C8B-B14F-4D97-AF65-F5344CB8AC3E}">
        <p14:creationId xmlns:p14="http://schemas.microsoft.com/office/powerpoint/2010/main" val="293766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127E1D-1D12-4066-ADCE-340AF9D33D9D}" type="slidenum">
              <a:rPr lang="en-US" sz="1200"/>
              <a:pPr algn="r"/>
              <a:t>33</a:t>
            </a:fld>
            <a:endParaRPr lang="en-US" sz="1200" dirty="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latin typeface="Arial" charset="0"/>
              </a:rPr>
              <a:t>Shock and Awe</a:t>
            </a:r>
          </a:p>
        </p:txBody>
      </p:sp>
    </p:spTree>
    <p:extLst>
      <p:ext uri="{BB962C8B-B14F-4D97-AF65-F5344CB8AC3E}">
        <p14:creationId xmlns:p14="http://schemas.microsoft.com/office/powerpoint/2010/main" val="392540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have a qualitative idea of the needs, I then ask for feedback from the staff on specific priorities..</a:t>
            </a:r>
          </a:p>
          <a:p>
            <a:endParaRPr lang="en-US" dirty="0"/>
          </a:p>
          <a:p>
            <a:r>
              <a:rPr lang="en-US" dirty="0"/>
              <a:t>There are two wonderful tools that can help with this..</a:t>
            </a:r>
          </a:p>
          <a:p>
            <a:endParaRPr lang="en-US" dirty="0"/>
          </a:p>
          <a:p>
            <a:r>
              <a:rPr lang="en-US" dirty="0"/>
              <a:t>The Effective Behavior Support Self Assessment is a great tool the entire staff can complete online in PBIS apps. It summarize what is in place and the priorities of the staff. I really like this tool in the early stages of implementation. It does not need to replace the TFI…you typically want about 30-40% of the staff to respond. See the handout</a:t>
            </a:r>
          </a:p>
          <a:p>
            <a:endParaRPr lang="en-US" dirty="0"/>
          </a:p>
          <a:p>
            <a:endParaRPr lang="en-US" dirty="0"/>
          </a:p>
          <a:p>
            <a:r>
              <a:rPr lang="en-US" dirty="0"/>
              <a:t>See my website unde</a:t>
            </a:r>
            <a:r>
              <a:rPr lang="en-US" baseline="0" dirty="0"/>
              <a:t>r resources – academic and behavior self- assessment from Niles West high school – based of Flordia’s RtI model	</a:t>
            </a:r>
            <a:endParaRPr lang="en-US" dirty="0"/>
          </a:p>
        </p:txBody>
      </p:sp>
      <p:sp>
        <p:nvSpPr>
          <p:cNvPr id="4" name="Slide Number Placeholder 3"/>
          <p:cNvSpPr>
            <a:spLocks noGrp="1"/>
          </p:cNvSpPr>
          <p:nvPr>
            <p:ph type="sldNum" sz="quarter" idx="10"/>
          </p:nvPr>
        </p:nvSpPr>
        <p:spPr/>
        <p:txBody>
          <a:bodyPr/>
          <a:lstStyle/>
          <a:p>
            <a:fld id="{C9ED6ADB-8EF6-4CE5-825F-1606F0075707}" type="slidenum">
              <a:rPr lang="en-US" smtClean="0"/>
              <a:pPr/>
              <a:t>38</a:t>
            </a:fld>
            <a:endParaRPr lang="en-US" dirty="0"/>
          </a:p>
        </p:txBody>
      </p:sp>
    </p:spTree>
    <p:extLst>
      <p:ext uri="{BB962C8B-B14F-4D97-AF65-F5344CB8AC3E}">
        <p14:creationId xmlns:p14="http://schemas.microsoft.com/office/powerpoint/2010/main" val="8163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 also like this tool that is specific to buy in from Kevin Filter at the University of Minnesota Mankato..</a:t>
            </a:r>
          </a:p>
          <a:p>
            <a:br>
              <a:rPr lang="en-US" dirty="0"/>
            </a:br>
            <a:r>
              <a:rPr lang="en-US" dirty="0"/>
              <a:t>It can give you a useful temperature read on the current level of buy-in for your staff. It too can be completed online..see the example of the survey in the handout</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531270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Lisa’s story – page 57</a:t>
            </a:r>
          </a:p>
        </p:txBody>
      </p:sp>
      <p:sp>
        <p:nvSpPr>
          <p:cNvPr id="4" name="Slide Number Placeholder 3"/>
          <p:cNvSpPr>
            <a:spLocks noGrp="1"/>
          </p:cNvSpPr>
          <p:nvPr>
            <p:ph type="sldNum" sz="quarter" idx="5"/>
          </p:nvPr>
        </p:nvSpPr>
        <p:spPr/>
        <p:txBody>
          <a:bodyPr/>
          <a:lstStyle/>
          <a:p>
            <a:fld id="{64B6A20A-3D6B-49C7-B10F-A9EA0BEF0E77}" type="slidenum">
              <a:rPr lang="en-US" smtClean="0"/>
              <a:t>43</a:t>
            </a:fld>
            <a:endParaRPr lang="en-US" dirty="0"/>
          </a:p>
        </p:txBody>
      </p:sp>
    </p:spTree>
    <p:extLst>
      <p:ext uri="{BB962C8B-B14F-4D97-AF65-F5344CB8AC3E}">
        <p14:creationId xmlns:p14="http://schemas.microsoft.com/office/powerpoint/2010/main" val="1467823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220CF659-B027-E0FE-51CE-3D8F290E1D1B}"/>
              </a:ext>
            </a:extLst>
          </p:cNvPr>
          <p:cNvSpPr>
            <a:spLocks noGrp="1" noRot="1" noChangeAspect="1" noChangeArrowheads="1" noTextEdit="1"/>
          </p:cNvSpPr>
          <p:nvPr>
            <p:ph type="sldImg"/>
          </p:nvPr>
        </p:nvSpPr>
        <p:spPr>
          <a:ln/>
        </p:spPr>
      </p:sp>
      <p:sp>
        <p:nvSpPr>
          <p:cNvPr id="91138" name="Notes Placeholder 2">
            <a:extLst>
              <a:ext uri="{FF2B5EF4-FFF2-40B4-BE49-F238E27FC236}">
                <a16:creationId xmlns:a16="http://schemas.microsoft.com/office/drawing/2014/main" id="{5A78139F-9EFF-2AC5-F461-1497281BB0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This study examined data from the 2007/08 grade 9 cohort in four Oregon districts to find early warning indicators of students who may drop out or fail to graduate from high school on time. The study identified four indicators that provided valuable early warning signals about students who did not graduate on time, particularly about students who dropped out of high school: </a:t>
            </a:r>
          </a:p>
          <a:p>
            <a:r>
              <a:rPr lang="en-US" altLang="en-US" b="1" dirty="0">
                <a:ea typeface="ＭＳ Ｐゴシック" panose="020B0600070205080204" pitchFamily="34" charset="-128"/>
              </a:rPr>
              <a:t>• </a:t>
            </a:r>
            <a:r>
              <a:rPr lang="en-US" altLang="en-US" dirty="0">
                <a:ea typeface="ＭＳ Ｐゴシック" panose="020B0600070205080204" pitchFamily="34" charset="-128"/>
              </a:rPr>
              <a:t>Grade 8 attendance rate below 80 percent. </a:t>
            </a:r>
            <a:r>
              <a:rPr lang="en-US" altLang="en-US" b="1" dirty="0">
                <a:ea typeface="ＭＳ Ｐゴシック" panose="020B0600070205080204" pitchFamily="34" charset="-128"/>
              </a:rPr>
              <a:t>• </a:t>
            </a:r>
            <a:r>
              <a:rPr lang="en-US" altLang="en-US" dirty="0">
                <a:ea typeface="ＭＳ Ｐゴシック" panose="020B0600070205080204" pitchFamily="34" charset="-128"/>
              </a:rPr>
              <a:t>Grade 9 attendance rate below 80 percent. </a:t>
            </a:r>
            <a:r>
              <a:rPr lang="en-US" altLang="en-US" b="1" dirty="0">
                <a:ea typeface="ＭＳ Ｐゴシック" panose="020B0600070205080204" pitchFamily="34" charset="-128"/>
              </a:rPr>
              <a:t>• </a:t>
            </a:r>
            <a:r>
              <a:rPr lang="en-US" altLang="en-US" dirty="0">
                <a:ea typeface="ＭＳ Ｐゴシック" panose="020B0600070205080204" pitchFamily="34" charset="-128"/>
              </a:rPr>
              <a:t>Grade 8 grade point average (GPA) below 2.0. </a:t>
            </a:r>
            <a:r>
              <a:rPr lang="en-US" altLang="en-US" b="1" dirty="0">
                <a:ea typeface="ＭＳ Ｐゴシック" panose="020B0600070205080204" pitchFamily="34" charset="-128"/>
              </a:rPr>
              <a:t>• </a:t>
            </a:r>
            <a:r>
              <a:rPr lang="en-US" altLang="en-US" dirty="0">
                <a:ea typeface="ＭＳ Ｐゴシック" panose="020B0600070205080204" pitchFamily="34" charset="-128"/>
              </a:rPr>
              <a:t>Grade 9 GPA below 2.0. </a:t>
            </a:r>
          </a:p>
          <a:p>
            <a:r>
              <a:rPr lang="en-US" altLang="en-US" dirty="0">
                <a:ea typeface="ＭＳ Ｐゴシック" panose="020B0600070205080204" pitchFamily="34" charset="-128"/>
              </a:rPr>
              <a:t>When the influence of demographic, achievement, and behavioral characteristics and differences in the schools that students attended were considered at the same time, only gender, English learner student status, and attendance and GPA in grades 8 and 9 were associated with graduation outcomes.  Burke, 2015</a:t>
            </a:r>
          </a:p>
          <a:p>
            <a:endParaRPr lang="en-US" altLang="en-US" dirty="0">
              <a:ea typeface="ＭＳ Ｐゴシック" panose="020B0600070205080204" pitchFamily="34" charset="-128"/>
            </a:endParaRP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p>
          <a:p>
            <a:r>
              <a:rPr lang="en-US" sz="1800" b="0" i="0" u="none" strike="noStrike" baseline="0">
                <a:solidFill>
                  <a:srgbClr val="0462C1"/>
                </a:solidFill>
                <a:latin typeface="Calibri" panose="020F0502020204030204" pitchFamily="34" charset="0"/>
              </a:rPr>
              <a:t>Australia collects - School </a:t>
            </a:r>
            <a:r>
              <a:rPr lang="en-US" sz="1800" b="0" i="0" u="none" strike="noStrike" baseline="0" dirty="0">
                <a:solidFill>
                  <a:srgbClr val="0462C1"/>
                </a:solidFill>
                <a:latin typeface="Calibri" panose="020F0502020204030204" pitchFamily="34" charset="0"/>
              </a:rPr>
              <a:t>Opinion Survey</a:t>
            </a:r>
            <a:r>
              <a:rPr lang="en-US" sz="1800" b="0" i="0" u="none" strike="noStrike" baseline="0" dirty="0">
                <a:solidFill>
                  <a:srgbClr val="000000"/>
                </a:solidFill>
                <a:latin typeface="Calibri" panose="020F0502020204030204" pitchFamily="34" charset="0"/>
              </a:rPr>
              <a:t>.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91139" name="Slide Number Placeholder 3">
            <a:extLst>
              <a:ext uri="{FF2B5EF4-FFF2-40B4-BE49-F238E27FC236}">
                <a16:creationId xmlns:a16="http://schemas.microsoft.com/office/drawing/2014/main" id="{F7A8C2D3-193C-4C22-8239-32532A317A2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4BA05FE-674D-4557-9DCE-31711BA7AF11}" type="slidenum">
              <a:rPr lang="en-US" altLang="en-US" sz="1200">
                <a:solidFill>
                  <a:srgbClr val="000000"/>
                </a:solidFill>
              </a:rPr>
              <a:pPr algn="r" eaLnBrk="1" hangingPunct="1"/>
              <a:t>44</a:t>
            </a:fld>
            <a:endParaRPr lang="en-US" altLang="en-US" sz="1200"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45</a:t>
            </a:fld>
            <a:endParaRPr lang="en-US" dirty="0"/>
          </a:p>
        </p:txBody>
      </p:sp>
    </p:spTree>
    <p:extLst>
      <p:ext uri="{BB962C8B-B14F-4D97-AF65-F5344CB8AC3E}">
        <p14:creationId xmlns:p14="http://schemas.microsoft.com/office/powerpoint/2010/main" val="1408674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7808719B-54C4-40E7-B099-D1DCAEEF42FF}" type="slidenum">
              <a:rPr lang="en-US" smtClean="0"/>
              <a:pPr/>
              <a:t>46</a:t>
            </a:fld>
            <a:endParaRPr lang="en-US" dirty="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AU" sz="1800" b="1" dirty="0">
                <a:effectLst/>
                <a:latin typeface="Times New Roman" panose="02020603050405020304" pitchFamily="18" charset="0"/>
                <a:ea typeface="Calibri" panose="020F0502020204030204" pitchFamily="34" charset="0"/>
              </a:rPr>
              <a:t>Present graphically – avoid data snow blindness </a:t>
            </a:r>
            <a:endParaRPr lang="en-US" dirty="0"/>
          </a:p>
        </p:txBody>
      </p:sp>
    </p:spTree>
    <p:extLst>
      <p:ext uri="{BB962C8B-B14F-4D97-AF65-F5344CB8AC3E}">
        <p14:creationId xmlns:p14="http://schemas.microsoft.com/office/powerpoint/2010/main" val="2932594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move away from..false starts and sabotage..</a:t>
            </a:r>
          </a:p>
          <a:p>
            <a:endParaRPr lang="en-US" dirty="0"/>
          </a:p>
          <a:p>
            <a:r>
              <a:rPr lang="en-US" dirty="0"/>
              <a:t>Love this team meeting..</a:t>
            </a:r>
          </a:p>
        </p:txBody>
      </p:sp>
      <p:sp>
        <p:nvSpPr>
          <p:cNvPr id="4" name="Slide Number Placeholder 3"/>
          <p:cNvSpPr>
            <a:spLocks noGrp="1"/>
          </p:cNvSpPr>
          <p:nvPr>
            <p:ph type="sldNum" sz="quarter" idx="10"/>
          </p:nvPr>
        </p:nvSpPr>
        <p:spPr/>
        <p:txBody>
          <a:bodyPr/>
          <a:lstStyle/>
          <a:p>
            <a:fld id="{0E446909-500C-44EB-8443-AF79B2BB8FCF}" type="slidenum">
              <a:rPr lang="en-US" smtClean="0"/>
              <a:pPr/>
              <a:t>48</a:t>
            </a:fld>
            <a:endParaRPr lang="en-US" dirty="0"/>
          </a:p>
        </p:txBody>
      </p:sp>
    </p:spTree>
    <p:extLst>
      <p:ext uri="{BB962C8B-B14F-4D97-AF65-F5344CB8AC3E}">
        <p14:creationId xmlns:p14="http://schemas.microsoft.com/office/powerpoint/2010/main" val="2502076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82419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provided some additional tools for you that specific to buy in secondary school. Just click on the link in the slide</a:t>
            </a:r>
          </a:p>
        </p:txBody>
      </p:sp>
      <p:sp>
        <p:nvSpPr>
          <p:cNvPr id="4" name="Slide Number Placeholder 3"/>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370168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you had a long day! Hang in there! I hope this webinar might make life a little easier for you</a:t>
            </a:r>
          </a:p>
          <a:p>
            <a:r>
              <a:rPr lang="en-US" dirty="0"/>
              <a:t>From IKEA</a:t>
            </a:r>
          </a:p>
        </p:txBody>
      </p:sp>
      <p:sp>
        <p:nvSpPr>
          <p:cNvPr id="4" name="Slide Number Placeholder 3"/>
          <p:cNvSpPr>
            <a:spLocks noGrp="1"/>
          </p:cNvSpPr>
          <p:nvPr>
            <p:ph type="sldNum" sz="quarter" idx="10"/>
          </p:nvPr>
        </p:nvSpPr>
        <p:spPr/>
        <p:txBody>
          <a:bodyPr/>
          <a:lstStyle/>
          <a:p>
            <a:fld id="{0E446909-500C-44EB-8443-AF79B2BB8FCF}" type="slidenum">
              <a:rPr lang="en-US" smtClean="0"/>
              <a:pPr/>
              <a:t>3</a:t>
            </a:fld>
            <a:endParaRPr lang="en-US" dirty="0"/>
          </a:p>
        </p:txBody>
      </p:sp>
    </p:spTree>
    <p:extLst>
      <p:ext uri="{BB962C8B-B14F-4D97-AF65-F5344CB8AC3E}">
        <p14:creationId xmlns:p14="http://schemas.microsoft.com/office/powerpoint/2010/main" val="3795311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love to hear if you have tried any of these approaches. </a:t>
            </a:r>
          </a:p>
          <a:p>
            <a:endParaRPr lang="en-US" dirty="0"/>
          </a:p>
          <a:p>
            <a:r>
              <a:rPr lang="en-US" dirty="0"/>
              <a:t> What has worked, or not worked? What other ideas do you have about obtaining buy from secondary schools? </a:t>
            </a:r>
          </a:p>
        </p:txBody>
      </p:sp>
      <p:sp>
        <p:nvSpPr>
          <p:cNvPr id="4" name="Slide Number Placeholder 3"/>
          <p:cNvSpPr>
            <a:spLocks noGrp="1"/>
          </p:cNvSpPr>
          <p:nvPr>
            <p:ph type="sldNum" sz="quarter" idx="5"/>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972995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asking before your tell..we hope you will have </a:t>
            </a:r>
          </a:p>
          <a:p>
            <a:endParaRPr lang="en-US" dirty="0"/>
          </a:p>
          <a:p>
            <a:r>
              <a:rPr lang="en-US" dirty="0"/>
              <a:t>Less frustration </a:t>
            </a:r>
          </a:p>
          <a:p>
            <a:r>
              <a:rPr lang="en-US" dirty="0"/>
              <a:t>More consistency</a:t>
            </a:r>
          </a:p>
          <a:p>
            <a:r>
              <a:rPr lang="en-US" dirty="0"/>
              <a:t>Better use of time</a:t>
            </a:r>
          </a:p>
          <a:p>
            <a:endParaRPr lang="en-US" dirty="0"/>
          </a:p>
          <a:p>
            <a:r>
              <a:rPr lang="en-US" dirty="0"/>
              <a:t>(No animals were hurt in the making of these slides)</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53</a:t>
            </a:fld>
            <a:endParaRPr lang="en-US" dirty="0"/>
          </a:p>
        </p:txBody>
      </p:sp>
    </p:spTree>
    <p:extLst>
      <p:ext uri="{BB962C8B-B14F-4D97-AF65-F5344CB8AC3E}">
        <p14:creationId xmlns:p14="http://schemas.microsoft.com/office/powerpoint/2010/main" val="445407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86969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CA86A979-3BAF-484B-8272-F5F945FBAF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099D36-D0B0-0E4B-A30A-B218E1A92326}" type="slidenum">
              <a:rPr lang="en-US" altLang="en-US" sz="1200">
                <a:latin typeface="Calibri" panose="020F0502020204030204" pitchFamily="34" charset="0"/>
              </a:rPr>
              <a:pPr/>
              <a:t>4</a:t>
            </a:fld>
            <a:endParaRPr lang="en-US" altLang="en-US" sz="1200" dirty="0">
              <a:latin typeface="Calibri" panose="020F0502020204030204" pitchFamily="34" charset="0"/>
            </a:endParaRPr>
          </a:p>
        </p:txBody>
      </p:sp>
      <p:sp>
        <p:nvSpPr>
          <p:cNvPr id="35842" name="Rectangle 7">
            <a:extLst>
              <a:ext uri="{FF2B5EF4-FFF2-40B4-BE49-F238E27FC236}">
                <a16:creationId xmlns:a16="http://schemas.microsoft.com/office/drawing/2014/main" id="{DE760A81-3C73-8443-962E-CFEA55607F2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C7C3747-9F8B-2C46-A6B5-CE851A806044}" type="slidenum">
              <a:rPr lang="en-US" altLang="en-US" sz="1200">
                <a:latin typeface="Calibri" panose="020F0502020204030204" pitchFamily="34" charset="0"/>
              </a:rPr>
              <a:pPr algn="r" eaLnBrk="1" hangingPunct="1"/>
              <a:t>4</a:t>
            </a:fld>
            <a:endParaRPr lang="en-US" altLang="en-US" sz="1200" dirty="0">
              <a:latin typeface="Calibri" panose="020F0502020204030204" pitchFamily="34" charset="0"/>
            </a:endParaRPr>
          </a:p>
        </p:txBody>
      </p:sp>
      <p:sp>
        <p:nvSpPr>
          <p:cNvPr id="35843" name="Rectangle 7">
            <a:extLst>
              <a:ext uri="{FF2B5EF4-FFF2-40B4-BE49-F238E27FC236}">
                <a16:creationId xmlns:a16="http://schemas.microsoft.com/office/drawing/2014/main" id="{31069CC2-A3F9-F04F-B33B-548B1F0B8F7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B6C7FA0-B39D-A649-8A6D-9876C4BE898D}" type="slidenum">
              <a:rPr lang="en-US" altLang="en-US" sz="1200">
                <a:latin typeface="Calibri" panose="020F0502020204030204" pitchFamily="34" charset="0"/>
              </a:rPr>
              <a:pPr algn="r" eaLnBrk="1" hangingPunct="1"/>
              <a:t>4</a:t>
            </a:fld>
            <a:endParaRPr lang="en-US" altLang="en-US" sz="1200" dirty="0">
              <a:latin typeface="Calibri" panose="020F0502020204030204" pitchFamily="34" charset="0"/>
            </a:endParaRPr>
          </a:p>
        </p:txBody>
      </p:sp>
      <p:sp>
        <p:nvSpPr>
          <p:cNvPr id="35844" name="Rectangle 2">
            <a:extLst>
              <a:ext uri="{FF2B5EF4-FFF2-40B4-BE49-F238E27FC236}">
                <a16:creationId xmlns:a16="http://schemas.microsoft.com/office/drawing/2014/main" id="{B9DA711F-4C95-1C45-A622-0C521D0EE53E}"/>
              </a:ext>
            </a:extLst>
          </p:cNvPr>
          <p:cNvSpPr>
            <a:spLocks noGrp="1" noRot="1" noChangeAspect="1" noChangeArrowheads="1" noTextEdit="1"/>
          </p:cNvSpPr>
          <p:nvPr>
            <p:ph type="sldImg"/>
          </p:nvPr>
        </p:nvSpPr>
        <p:spPr>
          <a:xfrm>
            <a:off x="1141413" y="684213"/>
            <a:ext cx="4576762" cy="3432175"/>
          </a:xfrm>
          <a:ln/>
        </p:spPr>
      </p:sp>
      <p:sp>
        <p:nvSpPr>
          <p:cNvPr id="35845" name="Rectangle 3">
            <a:extLst>
              <a:ext uri="{FF2B5EF4-FFF2-40B4-BE49-F238E27FC236}">
                <a16:creationId xmlns:a16="http://schemas.microsoft.com/office/drawing/2014/main" id="{041D9ABD-698F-C64E-B218-66557B568597}"/>
              </a:ext>
            </a:extLst>
          </p:cNvPr>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4273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Required by law to have a point when using PowerPoint.</a:t>
            </a:r>
          </a:p>
          <a:p>
            <a:r>
              <a:rPr lang="en-US" dirty="0"/>
              <a:t>Use understanding by design as a planning format</a:t>
            </a:r>
          </a:p>
          <a:p>
            <a:endParaRPr lang="en-US" dirty="0"/>
          </a:p>
          <a:p>
            <a:r>
              <a:rPr lang="en-US" dirty="0"/>
              <a:t>Support schools to implement effective core practices, to improve outcomes for all students.</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5</a:t>
            </a:fld>
            <a:endParaRPr lang="en-US" dirty="0"/>
          </a:p>
        </p:txBody>
      </p:sp>
    </p:spTree>
    <p:extLst>
      <p:ext uri="{BB962C8B-B14F-4D97-AF65-F5344CB8AC3E}">
        <p14:creationId xmlns:p14="http://schemas.microsoft.com/office/powerpoint/2010/main" val="271018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by the end that you will be able to answer this question</a:t>
            </a:r>
          </a:p>
          <a:p>
            <a:endParaRPr lang="en-US" dirty="0"/>
          </a:p>
          <a:p>
            <a:r>
              <a:rPr lang="en-US" altLang="en-US" dirty="0"/>
              <a:t>How do you support buy-in for core behavioral practices for schools and students?</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6</a:t>
            </a:fld>
            <a:endParaRPr lang="en-US" dirty="0"/>
          </a:p>
        </p:txBody>
      </p:sp>
    </p:spTree>
    <p:extLst>
      <p:ext uri="{BB962C8B-B14F-4D97-AF65-F5344CB8AC3E}">
        <p14:creationId xmlns:p14="http://schemas.microsoft.com/office/powerpoint/2010/main" val="400592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rPr>
              <a:t>Make connections in handbook with VT</a:t>
            </a:r>
          </a:p>
          <a:p>
            <a:r>
              <a:rPr lang="en-US">
                <a:latin typeface="Arial" charset="0"/>
              </a:rPr>
              <a:t>How familiar are you?</a:t>
            </a:r>
          </a:p>
        </p:txBody>
      </p:sp>
      <p:sp>
        <p:nvSpPr>
          <p:cNvPr id="440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1494" indent="-289036">
              <a:defRPr sz="2400">
                <a:solidFill>
                  <a:schemeClr val="tx1"/>
                </a:solidFill>
                <a:latin typeface="Arial" charset="0"/>
                <a:ea typeface="ＭＳ Ｐゴシック" charset="0"/>
              </a:defRPr>
            </a:lvl2pPr>
            <a:lvl3pPr marL="1156145" indent="-231229">
              <a:defRPr sz="2400">
                <a:solidFill>
                  <a:schemeClr val="tx1"/>
                </a:solidFill>
                <a:latin typeface="Arial" charset="0"/>
                <a:ea typeface="ＭＳ Ｐゴシック" charset="0"/>
              </a:defRPr>
            </a:lvl3pPr>
            <a:lvl4pPr marL="1618602" indent="-231229">
              <a:defRPr sz="2400">
                <a:solidFill>
                  <a:schemeClr val="tx1"/>
                </a:solidFill>
                <a:latin typeface="Arial" charset="0"/>
                <a:ea typeface="ＭＳ Ｐゴシック" charset="0"/>
              </a:defRPr>
            </a:lvl4pPr>
            <a:lvl5pPr marL="2081060" indent="-231229">
              <a:defRPr sz="2400">
                <a:solidFill>
                  <a:schemeClr val="tx1"/>
                </a:solidFill>
                <a:latin typeface="Arial" charset="0"/>
                <a:ea typeface="ＭＳ Ｐゴシック" charset="0"/>
              </a:defRPr>
            </a:lvl5pPr>
            <a:lvl6pPr marL="2543518" indent="-231229" eaLnBrk="0" fontAlgn="base" hangingPunct="0">
              <a:spcBef>
                <a:spcPct val="0"/>
              </a:spcBef>
              <a:spcAft>
                <a:spcPct val="0"/>
              </a:spcAft>
              <a:defRPr sz="2400">
                <a:solidFill>
                  <a:schemeClr val="tx1"/>
                </a:solidFill>
                <a:latin typeface="Arial" charset="0"/>
                <a:ea typeface="ＭＳ Ｐゴシック" charset="0"/>
              </a:defRPr>
            </a:lvl6pPr>
            <a:lvl7pPr marL="3005976" indent="-231229" eaLnBrk="0" fontAlgn="base" hangingPunct="0">
              <a:spcBef>
                <a:spcPct val="0"/>
              </a:spcBef>
              <a:spcAft>
                <a:spcPct val="0"/>
              </a:spcAft>
              <a:defRPr sz="2400">
                <a:solidFill>
                  <a:schemeClr val="tx1"/>
                </a:solidFill>
                <a:latin typeface="Arial" charset="0"/>
                <a:ea typeface="ＭＳ Ｐゴシック" charset="0"/>
              </a:defRPr>
            </a:lvl7pPr>
            <a:lvl8pPr marL="3468434" indent="-231229" eaLnBrk="0" fontAlgn="base" hangingPunct="0">
              <a:spcBef>
                <a:spcPct val="0"/>
              </a:spcBef>
              <a:spcAft>
                <a:spcPct val="0"/>
              </a:spcAft>
              <a:defRPr sz="2400">
                <a:solidFill>
                  <a:schemeClr val="tx1"/>
                </a:solidFill>
                <a:latin typeface="Arial" charset="0"/>
                <a:ea typeface="ＭＳ Ｐゴシック" charset="0"/>
              </a:defRPr>
            </a:lvl8pPr>
            <a:lvl9pPr marL="3930891" indent="-231229" eaLnBrk="0" fontAlgn="base" hangingPunct="0">
              <a:spcBef>
                <a:spcPct val="0"/>
              </a:spcBef>
              <a:spcAft>
                <a:spcPct val="0"/>
              </a:spcAft>
              <a:defRPr sz="2400">
                <a:solidFill>
                  <a:schemeClr val="tx1"/>
                </a:solidFill>
                <a:latin typeface="Arial" charset="0"/>
                <a:ea typeface="ＭＳ Ｐゴシック" charset="0"/>
              </a:defRPr>
            </a:lvl9pPr>
          </a:lstStyle>
          <a:p>
            <a:fld id="{8F2AB54D-C146-2F47-9A7E-B30B97D7B41E}" type="slidenum">
              <a:rPr lang="en-US" sz="1200">
                <a:solidFill>
                  <a:srgbClr val="000000"/>
                </a:solidFill>
              </a:rPr>
              <a:pPr/>
              <a:t>9</a:t>
            </a:fld>
            <a:endParaRPr 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latin typeface="Arial" charset="0"/>
              </a:rPr>
              <a:t>Whack a mole – don’t start individual</a:t>
            </a:r>
          </a:p>
          <a:p>
            <a:r>
              <a:rPr lang="en-US" dirty="0">
                <a:latin typeface="Arial" charset="0"/>
              </a:rPr>
              <a:t>Highway - schoolwide</a:t>
            </a:r>
          </a:p>
          <a:p>
            <a:r>
              <a:rPr lang="en-US" dirty="0">
                <a:latin typeface="Arial" charset="0"/>
              </a:rPr>
              <a:t>Ramp – incidental benefit</a:t>
            </a:r>
          </a:p>
          <a:p>
            <a:r>
              <a:rPr lang="en-US" dirty="0">
                <a:latin typeface="Arial" charset="0"/>
              </a:rPr>
              <a:t>Yelling teacher – reinforcement</a:t>
            </a:r>
          </a:p>
          <a:p>
            <a:r>
              <a:rPr lang="en-US" dirty="0">
                <a:latin typeface="Arial" charset="0"/>
              </a:rPr>
              <a:t>Student in the office - reinforcement</a:t>
            </a:r>
          </a:p>
          <a:p>
            <a:r>
              <a:rPr lang="en-US" dirty="0">
                <a:latin typeface="Arial" charset="0"/>
              </a:rPr>
              <a:t>Stop sign – punishment</a:t>
            </a:r>
          </a:p>
          <a:p>
            <a:endParaRPr lang="en-US" dirty="0">
              <a:latin typeface="Arial" charset="0"/>
            </a:endParaRPr>
          </a:p>
          <a:p>
            <a:r>
              <a:rPr lang="en-US" dirty="0">
                <a:latin typeface="Arial" charset="0"/>
              </a:rPr>
              <a:t>This works for teachers..teaching vs learning…</a:t>
            </a:r>
          </a:p>
          <a:p>
            <a:r>
              <a:rPr lang="en-US" dirty="0">
                <a:latin typeface="Arial" charset="0"/>
              </a:rPr>
              <a:t>Learn to drive - shaping</a:t>
            </a:r>
          </a:p>
          <a:p>
            <a:endParaRPr lang="en-US" dirty="0">
              <a:latin typeface="Arial" charset="0"/>
            </a:endParaRPr>
          </a:p>
          <a:p>
            <a:r>
              <a:rPr lang="en-US" dirty="0">
                <a:latin typeface="Arial" charset="0"/>
              </a:rPr>
              <a:t>55 MPH = 88 KPH</a:t>
            </a:r>
          </a:p>
          <a:p>
            <a:endParaRPr lang="en-US" dirty="0">
              <a:latin typeface="Arial" charset="0"/>
            </a:endParaRPr>
          </a:p>
        </p:txBody>
      </p:sp>
      <p:sp>
        <p:nvSpPr>
          <p:cNvPr id="66564" name="Slide Number Placeholder 3"/>
          <p:cNvSpPr>
            <a:spLocks noGrp="1"/>
          </p:cNvSpPr>
          <p:nvPr>
            <p:ph type="sldNum" sz="quarter" idx="5"/>
          </p:nvPr>
        </p:nvSpPr>
        <p:spPr>
          <a:noFill/>
        </p:spPr>
        <p:txBody>
          <a:bodyPr/>
          <a:lstStyle/>
          <a:p>
            <a:fld id="{4000D73D-E90D-4FC7-89C2-7679E9679F67}" type="slidenum">
              <a:rPr lang="en-US" smtClean="0">
                <a:latin typeface="Arial" charset="0"/>
              </a:rPr>
              <a:pPr/>
              <a:t>10</a:t>
            </a:fld>
            <a:endParaRPr lang="en-US" dirty="0">
              <a:latin typeface="Arial" charset="0"/>
            </a:endParaRPr>
          </a:p>
        </p:txBody>
      </p:sp>
    </p:spTree>
    <p:extLst>
      <p:ext uri="{BB962C8B-B14F-4D97-AF65-F5344CB8AC3E}">
        <p14:creationId xmlns:p14="http://schemas.microsoft.com/office/powerpoint/2010/main" val="79712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258307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167699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109643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420818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400869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416545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120011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27682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252286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347586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381137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146133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2BAB4-8B8D-41DD-85C7-81A0CA962007}" type="datetimeFigureOut">
              <a:rPr lang="en-US" smtClean="0"/>
              <a:t>2/22/2023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extLst>
      <p:ext uri="{BB962C8B-B14F-4D97-AF65-F5344CB8AC3E}">
        <p14:creationId xmlns:p14="http://schemas.microsoft.com/office/powerpoint/2010/main" val="35735194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bohano@lu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acebook.com/hank.bohanon" TargetMode="External"/><Relationship Id="rId5" Type="http://schemas.openxmlformats.org/officeDocument/2006/relationships/hyperlink" Target="https://twitter.com/hbohano" TargetMode="External"/><Relationship Id="rId4" Type="http://schemas.openxmlformats.org/officeDocument/2006/relationships/hyperlink" Target="http://www.hankbohanon.ne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pexels.com/photo/angry-woman-yelling-into-loudspeaker-on-blue-background-3978388/"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mentum.com/products/study-island" TargetMode="External"/><Relationship Id="rId7" Type="http://schemas.openxmlformats.org/officeDocument/2006/relationships/hyperlink" Target="http://ecommons.luc.edu/education_facpubs/8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Lambert_High_School_Main_Entrance.jpg"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eestock.com/free-photos/male-teacher-grading-exams-school-88960465"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prweb.com/releases/2012/8/prweb9815542.htm" TargetMode="External"/><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hyperlink" Target="http://www.familyhyundai.com/family-hyundai-customer-reviews/" TargetMode="External"/><Relationship Id="rId4" Type="http://schemas.openxmlformats.org/officeDocument/2006/relationships/hyperlink" Target="http://www.uic.edu/uic/research/" TargetMode="External"/><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6JKANE_WBO8" TargetMode="External"/><Relationship Id="rId1" Type="http://schemas.openxmlformats.org/officeDocument/2006/relationships/slideLayout" Target="../slideLayouts/slideLayout2.xml"/><Relationship Id="rId4" Type="http://schemas.openxmlformats.org/officeDocument/2006/relationships/hyperlink" Target="https://www.pexels.com/photo/crop-stylish-man-walking-on-crosswalk-in-downtown-455970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y97rBdSYbk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nirn.fpg.unc.edu/resources/stages-implementation-analysis-where-are-we" TargetMode="External"/><Relationship Id="rId1" Type="http://schemas.openxmlformats.org/officeDocument/2006/relationships/slideLayout" Target="../slideLayouts/slideLayout2.xml"/><Relationship Id="rId4" Type="http://schemas.openxmlformats.org/officeDocument/2006/relationships/hyperlink" Target="https://pixabay.com/illustrations/theater-stage-curtain-acting-39997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bin"/><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bs.mnsu.edu/psych/psyd/people/filt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ehaviordoctor.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hrobbins.co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drive.google.com/file/d/1BmronTtqykYJlbW9R825r1HoEWFPpflX/view?pli=1" TargetMode="External"/><Relationship Id="rId2" Type="http://schemas.openxmlformats.org/officeDocument/2006/relationships/hyperlink" Target="https://sedl.org/cbam/stages_of_concern.html"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hyperlink" Target="https://www.rawpixel.com/search/survey" TargetMode="External"/><Relationship Id="rId2" Type="http://schemas.openxmlformats.org/officeDocument/2006/relationships/image" Target="../media/image41.1"/><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hankbohanon.net/simple-tips-for-buy-i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hyperlink" Target="https://www.kotterinc.com/book/buy-i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hankbohanon.net/tag/buy-i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hyperlink" Target="Case%20example%20of%20the%20implementation%20of%20schoolwide%20positive%20behavior%20support%20in%20a%20high%20school%20setting" TargetMode="External"/><Relationship Id="rId2" Type="http://schemas.openxmlformats.org/officeDocument/2006/relationships/hyperlink" Target="http://ecommons.luc.edu/education_facpubs/17/"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bit.ly/2GZR24s" TargetMode="External"/><Relationship Id="rId7" Type="http://schemas.openxmlformats.org/officeDocument/2006/relationships/hyperlink" Target="http://www.cesa7.org/pbis/Classroom_Management.asp" TargetMode="External"/><Relationship Id="rId2" Type="http://schemas.openxmlformats.org/officeDocument/2006/relationships/hyperlink" Target="http://ecommons.luc.edu/education_facpubs/80/" TargetMode="External"/><Relationship Id="rId1" Type="http://schemas.openxmlformats.org/officeDocument/2006/relationships/slideLayout" Target="../slideLayouts/slideLayout2.xml"/><Relationship Id="rId6" Type="http://schemas.openxmlformats.org/officeDocument/2006/relationships/hyperlink" Target="http://ecommons.luc.edu/" TargetMode="External"/><Relationship Id="rId5" Type="http://schemas.openxmlformats.org/officeDocument/2006/relationships/hyperlink" Target="http://ecommons.luc.edu/education_facpubs/7" TargetMode="External"/><Relationship Id="rId4" Type="http://schemas.openxmlformats.org/officeDocument/2006/relationships/hyperlink" Target="http://ecommons.luc.edu/education_facpubs/17/"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education.vermont.gov/documents/edu-schoo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choolsocialwork.net/implementing-systematic-supports-a-guide-for-secondary-schools/" TargetMode="External"/><Relationship Id="rId1" Type="http://schemas.openxmlformats.org/officeDocument/2006/relationships/slideLayout" Target="../slideLayouts/slideLayout2.xml"/><Relationship Id="rId4" Type="http://schemas.openxmlformats.org/officeDocument/2006/relationships/hyperlink" Target="https://www.amazon.com/Implementing-Systematic-Interventions-Secondary-School-dp-0367279096/dp/0367279096/ref=mt_other?_encoding=UTF8&amp;me=&amp;qid=1614447852"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L2zqTYgcpf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www.schoolclimate.org/themes/schoolclimate/assets/pdf/school-climate/dimensions_chart_pagebars.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066800"/>
            <a:ext cx="7772400" cy="1470025"/>
          </a:xfrm>
        </p:spPr>
        <p:txBody>
          <a:bodyPr>
            <a:normAutofit fontScale="90000"/>
          </a:bodyPr>
          <a:lstStyle/>
          <a:p>
            <a:r>
              <a:rPr lang="en-US" altLang="en-US" dirty="0"/>
              <a:t>Establishing Buy-in for Schoolwide Interventions in Secondary Schools</a:t>
            </a:r>
          </a:p>
        </p:txBody>
      </p:sp>
      <p:sp>
        <p:nvSpPr>
          <p:cNvPr id="2051" name="Subtitle 2"/>
          <p:cNvSpPr>
            <a:spLocks noGrp="1"/>
          </p:cNvSpPr>
          <p:nvPr>
            <p:ph type="subTitle" idx="1"/>
          </p:nvPr>
        </p:nvSpPr>
        <p:spPr>
          <a:xfrm>
            <a:off x="838200" y="3276600"/>
            <a:ext cx="6934200" cy="2667000"/>
          </a:xfrm>
        </p:spPr>
        <p:txBody>
          <a:bodyPr>
            <a:normAutofit fontScale="55000" lnSpcReduction="20000"/>
          </a:bodyPr>
          <a:lstStyle/>
          <a:p>
            <a:r>
              <a:rPr lang="en-US" altLang="en-US" sz="6600" b="1" dirty="0">
                <a:solidFill>
                  <a:schemeClr val="tx1"/>
                </a:solidFill>
              </a:rPr>
              <a:t>MT CEC/CASE Conference</a:t>
            </a:r>
          </a:p>
          <a:p>
            <a:pPr>
              <a:lnSpc>
                <a:spcPct val="90000"/>
              </a:lnSpc>
            </a:pPr>
            <a:endParaRPr lang="en-US" altLang="en-US" sz="4600" dirty="0">
              <a:solidFill>
                <a:schemeClr val="tx1"/>
              </a:solidFill>
            </a:endParaRPr>
          </a:p>
          <a:p>
            <a:pPr eaLnBrk="1" hangingPunct="1">
              <a:lnSpc>
                <a:spcPct val="90000"/>
              </a:lnSpc>
            </a:pPr>
            <a:r>
              <a:rPr lang="en-US" altLang="en-US" sz="5800" dirty="0">
                <a:solidFill>
                  <a:schemeClr val="tx1"/>
                </a:solidFill>
              </a:rPr>
              <a:t>Hank Bohanon</a:t>
            </a:r>
          </a:p>
          <a:p>
            <a:pPr eaLnBrk="1" hangingPunct="1">
              <a:lnSpc>
                <a:spcPct val="90000"/>
              </a:lnSpc>
            </a:pPr>
            <a:r>
              <a:rPr lang="en-US" altLang="en-US" sz="4200" dirty="0">
                <a:solidFill>
                  <a:schemeClr val="tx1"/>
                </a:solidFill>
                <a:hlinkClick r:id="rId3"/>
              </a:rPr>
              <a:t>hbohano@luc.edu</a:t>
            </a:r>
            <a:endParaRPr lang="en-US" altLang="en-US" sz="4200" dirty="0">
              <a:solidFill>
                <a:schemeClr val="tx1"/>
              </a:solidFill>
            </a:endParaRPr>
          </a:p>
          <a:p>
            <a:pPr eaLnBrk="1" hangingPunct="1">
              <a:lnSpc>
                <a:spcPct val="90000"/>
              </a:lnSpc>
            </a:pPr>
            <a:r>
              <a:rPr lang="en-US" altLang="en-US" sz="4200" dirty="0">
                <a:solidFill>
                  <a:schemeClr val="tx1"/>
                </a:solidFill>
                <a:hlinkClick r:id="rId4"/>
              </a:rPr>
              <a:t>http://www.hankbohanon.net</a:t>
            </a:r>
            <a:endParaRPr lang="en-US" altLang="en-US" sz="4200" dirty="0">
              <a:solidFill>
                <a:schemeClr val="tx1"/>
              </a:solidFill>
            </a:endParaRPr>
          </a:p>
          <a:p>
            <a:pPr>
              <a:lnSpc>
                <a:spcPct val="90000"/>
              </a:lnSpc>
            </a:pPr>
            <a:r>
              <a:rPr lang="en-US" altLang="en-US" sz="4200" dirty="0">
                <a:solidFill>
                  <a:schemeClr val="tx1"/>
                </a:solidFill>
                <a:hlinkClick r:id="rId5"/>
              </a:rPr>
              <a:t>https://twitter.com/hbohano</a:t>
            </a:r>
            <a:endParaRPr lang="en-US" altLang="en-US" sz="4200" dirty="0">
              <a:solidFill>
                <a:schemeClr val="tx1"/>
              </a:solidFill>
            </a:endParaRPr>
          </a:p>
          <a:p>
            <a:pPr>
              <a:lnSpc>
                <a:spcPct val="90000"/>
              </a:lnSpc>
            </a:pPr>
            <a:r>
              <a:rPr lang="en-US" altLang="en-US" sz="4200" dirty="0">
                <a:solidFill>
                  <a:schemeClr val="tx1"/>
                </a:solidFill>
                <a:hlinkClick r:id="rId6"/>
              </a:rPr>
              <a:t>https://www.facebook.com/hank.bohanon</a:t>
            </a:r>
            <a:r>
              <a:rPr lang="en-US" altLang="en-US" sz="4200" dirty="0">
                <a:solidFill>
                  <a:schemeClr val="tx1"/>
                </a:solidFill>
              </a:rPr>
              <a:t>  </a:t>
            </a:r>
          </a:p>
        </p:txBody>
      </p:sp>
    </p:spTree>
    <p:extLst>
      <p:ext uri="{BB962C8B-B14F-4D97-AF65-F5344CB8AC3E}">
        <p14:creationId xmlns:p14="http://schemas.microsoft.com/office/powerpoint/2010/main" val="69285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dirty="0"/>
              <a:t>Key Principles</a:t>
            </a:r>
          </a:p>
        </p:txBody>
      </p:sp>
      <p:pic>
        <p:nvPicPr>
          <p:cNvPr id="16387" name="Picture 3"/>
          <p:cNvPicPr>
            <a:picLocks noChangeAspect="1"/>
          </p:cNvPicPr>
          <p:nvPr/>
        </p:nvPicPr>
        <p:blipFill>
          <a:blip r:embed="rId3" cstate="print"/>
          <a:srcRect/>
          <a:stretch>
            <a:fillRect/>
          </a:stretch>
        </p:blipFill>
        <p:spPr bwMode="auto">
          <a:xfrm>
            <a:off x="533400" y="1154113"/>
            <a:ext cx="2509838" cy="1360487"/>
          </a:xfrm>
          <a:prstGeom prst="rect">
            <a:avLst/>
          </a:prstGeom>
          <a:noFill/>
          <a:ln w="9525">
            <a:noFill/>
            <a:miter lim="800000"/>
            <a:headEnd/>
            <a:tailEnd/>
          </a:ln>
        </p:spPr>
      </p:pic>
      <p:sp>
        <p:nvSpPr>
          <p:cNvPr id="16388" name="TextBox 4"/>
          <p:cNvSpPr txBox="1">
            <a:spLocks noChangeArrowheads="1"/>
          </p:cNvSpPr>
          <p:nvPr/>
        </p:nvSpPr>
        <p:spPr bwMode="auto">
          <a:xfrm>
            <a:off x="1781175" y="2220913"/>
            <a:ext cx="1262063" cy="369887"/>
          </a:xfrm>
          <a:prstGeom prst="rect">
            <a:avLst/>
          </a:prstGeom>
          <a:solidFill>
            <a:schemeClr val="bg1"/>
          </a:solidFill>
          <a:ln w="9525">
            <a:noFill/>
            <a:miter lim="800000"/>
            <a:headEnd/>
            <a:tailEnd/>
          </a:ln>
        </p:spPr>
        <p:txBody>
          <a:bodyPr wrap="none">
            <a:spAutoFit/>
          </a:bodyPr>
          <a:lstStyle/>
          <a:p>
            <a:r>
              <a:rPr lang="en-US" dirty="0"/>
              <a:t>Schoolwide</a:t>
            </a:r>
          </a:p>
        </p:txBody>
      </p:sp>
      <p:pic>
        <p:nvPicPr>
          <p:cNvPr id="16389" name="Picture 5"/>
          <p:cNvPicPr>
            <a:picLocks noChangeAspect="1"/>
          </p:cNvPicPr>
          <p:nvPr/>
        </p:nvPicPr>
        <p:blipFill>
          <a:blip r:embed="rId4" cstate="print"/>
          <a:srcRect/>
          <a:stretch>
            <a:fillRect/>
          </a:stretch>
        </p:blipFill>
        <p:spPr bwMode="auto">
          <a:xfrm>
            <a:off x="3505200" y="838200"/>
            <a:ext cx="1970088" cy="987425"/>
          </a:xfrm>
          <a:prstGeom prst="rect">
            <a:avLst/>
          </a:prstGeom>
          <a:noFill/>
          <a:ln w="9525">
            <a:noFill/>
            <a:miter lim="800000"/>
            <a:headEnd/>
            <a:tailEnd/>
          </a:ln>
        </p:spPr>
      </p:pic>
      <p:pic>
        <p:nvPicPr>
          <p:cNvPr id="16390" name="Picture 7"/>
          <p:cNvPicPr>
            <a:picLocks noChangeAspect="1"/>
          </p:cNvPicPr>
          <p:nvPr/>
        </p:nvPicPr>
        <p:blipFill>
          <a:blip r:embed="rId5" cstate="print"/>
          <a:srcRect/>
          <a:stretch>
            <a:fillRect/>
          </a:stretch>
        </p:blipFill>
        <p:spPr bwMode="auto">
          <a:xfrm>
            <a:off x="6507163" y="749300"/>
            <a:ext cx="1836737" cy="2233613"/>
          </a:xfrm>
          <a:prstGeom prst="rect">
            <a:avLst/>
          </a:prstGeom>
          <a:noFill/>
          <a:ln w="9525">
            <a:noFill/>
            <a:miter lim="800000"/>
            <a:headEnd/>
            <a:tailEnd/>
          </a:ln>
        </p:spPr>
      </p:pic>
      <p:sp>
        <p:nvSpPr>
          <p:cNvPr id="16391" name="TextBox 8"/>
          <p:cNvSpPr txBox="1">
            <a:spLocks noChangeArrowheads="1"/>
          </p:cNvSpPr>
          <p:nvPr/>
        </p:nvSpPr>
        <p:spPr bwMode="auto">
          <a:xfrm>
            <a:off x="6477000" y="685800"/>
            <a:ext cx="1839913" cy="369888"/>
          </a:xfrm>
          <a:prstGeom prst="rect">
            <a:avLst/>
          </a:prstGeom>
          <a:solidFill>
            <a:schemeClr val="bg1"/>
          </a:solidFill>
          <a:ln w="9525">
            <a:noFill/>
            <a:miter lim="800000"/>
            <a:headEnd/>
            <a:tailEnd/>
          </a:ln>
        </p:spPr>
        <p:txBody>
          <a:bodyPr wrap="none">
            <a:spAutoFit/>
          </a:bodyPr>
          <a:lstStyle/>
          <a:p>
            <a:r>
              <a:rPr lang="en-US" dirty="0"/>
              <a:t>Incidental Benefit</a:t>
            </a:r>
          </a:p>
        </p:txBody>
      </p:sp>
      <p:pic>
        <p:nvPicPr>
          <p:cNvPr id="16392" name="Picture 9"/>
          <p:cNvPicPr>
            <a:picLocks noChangeAspect="1"/>
          </p:cNvPicPr>
          <p:nvPr/>
        </p:nvPicPr>
        <p:blipFill>
          <a:blip r:embed="rId6" cstate="print"/>
          <a:srcRect/>
          <a:stretch>
            <a:fillRect/>
          </a:stretch>
        </p:blipFill>
        <p:spPr bwMode="auto">
          <a:xfrm>
            <a:off x="609600" y="3211513"/>
            <a:ext cx="1552575" cy="2105025"/>
          </a:xfrm>
          <a:prstGeom prst="rect">
            <a:avLst/>
          </a:prstGeom>
          <a:noFill/>
          <a:ln w="9525">
            <a:noFill/>
            <a:miter lim="800000"/>
            <a:headEnd/>
            <a:tailEnd/>
          </a:ln>
        </p:spPr>
      </p:pic>
      <p:sp>
        <p:nvSpPr>
          <p:cNvPr id="16393" name="TextBox 10"/>
          <p:cNvSpPr txBox="1">
            <a:spLocks noChangeArrowheads="1"/>
          </p:cNvSpPr>
          <p:nvPr/>
        </p:nvSpPr>
        <p:spPr bwMode="auto">
          <a:xfrm>
            <a:off x="533400" y="4964113"/>
            <a:ext cx="1752600" cy="369887"/>
          </a:xfrm>
          <a:prstGeom prst="rect">
            <a:avLst/>
          </a:prstGeom>
          <a:solidFill>
            <a:schemeClr val="bg1"/>
          </a:solidFill>
          <a:ln w="9525">
            <a:noFill/>
            <a:miter lim="800000"/>
            <a:headEnd/>
            <a:tailEnd/>
          </a:ln>
        </p:spPr>
        <p:txBody>
          <a:bodyPr>
            <a:spAutoFit/>
          </a:bodyPr>
          <a:lstStyle/>
          <a:p>
            <a:r>
              <a:rPr lang="en-US" dirty="0"/>
              <a:t>Reinforcement</a:t>
            </a:r>
          </a:p>
        </p:txBody>
      </p:sp>
      <p:pic>
        <p:nvPicPr>
          <p:cNvPr id="16394" name="Picture 11"/>
          <p:cNvPicPr>
            <a:picLocks noChangeAspect="1"/>
          </p:cNvPicPr>
          <p:nvPr/>
        </p:nvPicPr>
        <p:blipFill>
          <a:blip r:embed="rId7" cstate="print"/>
          <a:srcRect/>
          <a:stretch>
            <a:fillRect/>
          </a:stretch>
        </p:blipFill>
        <p:spPr bwMode="auto">
          <a:xfrm>
            <a:off x="3136900" y="4564063"/>
            <a:ext cx="2578100" cy="1820862"/>
          </a:xfrm>
          <a:prstGeom prst="rect">
            <a:avLst/>
          </a:prstGeom>
          <a:noFill/>
          <a:ln w="9525">
            <a:noFill/>
            <a:miter lim="800000"/>
            <a:headEnd/>
            <a:tailEnd/>
          </a:ln>
        </p:spPr>
      </p:pic>
      <p:sp>
        <p:nvSpPr>
          <p:cNvPr id="16395" name="TextBox 12"/>
          <p:cNvSpPr txBox="1">
            <a:spLocks noChangeArrowheads="1"/>
          </p:cNvSpPr>
          <p:nvPr/>
        </p:nvSpPr>
        <p:spPr bwMode="auto">
          <a:xfrm>
            <a:off x="3079750" y="6030913"/>
            <a:ext cx="1720850" cy="369887"/>
          </a:xfrm>
          <a:prstGeom prst="rect">
            <a:avLst/>
          </a:prstGeom>
          <a:solidFill>
            <a:schemeClr val="bg1"/>
          </a:solidFill>
          <a:ln w="9525">
            <a:noFill/>
            <a:miter lim="800000"/>
            <a:headEnd/>
            <a:tailEnd/>
          </a:ln>
        </p:spPr>
        <p:txBody>
          <a:bodyPr>
            <a:spAutoFit/>
          </a:bodyPr>
          <a:lstStyle/>
          <a:p>
            <a:r>
              <a:rPr lang="en-US" dirty="0"/>
              <a:t>Reinforcement</a:t>
            </a:r>
          </a:p>
        </p:txBody>
      </p:sp>
      <p:pic>
        <p:nvPicPr>
          <p:cNvPr id="16396" name="Picture 13"/>
          <p:cNvPicPr>
            <a:picLocks noChangeAspect="1"/>
          </p:cNvPicPr>
          <p:nvPr/>
        </p:nvPicPr>
        <p:blipFill>
          <a:blip r:embed="rId8" cstate="print"/>
          <a:srcRect/>
          <a:stretch>
            <a:fillRect/>
          </a:stretch>
        </p:blipFill>
        <p:spPr bwMode="auto">
          <a:xfrm>
            <a:off x="6172200" y="3352800"/>
            <a:ext cx="2503488" cy="2009775"/>
          </a:xfrm>
          <a:prstGeom prst="rect">
            <a:avLst/>
          </a:prstGeom>
          <a:noFill/>
          <a:ln w="9525">
            <a:noFill/>
            <a:miter lim="800000"/>
            <a:headEnd/>
            <a:tailEnd/>
          </a:ln>
        </p:spPr>
      </p:pic>
      <p:sp>
        <p:nvSpPr>
          <p:cNvPr id="16397" name="TextBox 14"/>
          <p:cNvSpPr txBox="1">
            <a:spLocks noChangeArrowheads="1"/>
          </p:cNvSpPr>
          <p:nvPr/>
        </p:nvSpPr>
        <p:spPr bwMode="auto">
          <a:xfrm>
            <a:off x="6172200" y="4992688"/>
            <a:ext cx="1055688" cy="369887"/>
          </a:xfrm>
          <a:prstGeom prst="rect">
            <a:avLst/>
          </a:prstGeom>
          <a:solidFill>
            <a:schemeClr val="bg1"/>
          </a:solidFill>
          <a:ln w="9525">
            <a:noFill/>
            <a:miter lim="800000"/>
            <a:headEnd/>
            <a:tailEnd/>
          </a:ln>
        </p:spPr>
        <p:txBody>
          <a:bodyPr>
            <a:spAutoFit/>
          </a:bodyPr>
          <a:lstStyle/>
          <a:p>
            <a:r>
              <a:rPr lang="en-US" dirty="0"/>
              <a:t>Shaping</a:t>
            </a:r>
          </a:p>
        </p:txBody>
      </p:sp>
      <p:pic>
        <p:nvPicPr>
          <p:cNvPr id="16398" name="Picture 15"/>
          <p:cNvPicPr>
            <a:picLocks noChangeAspect="1"/>
          </p:cNvPicPr>
          <p:nvPr/>
        </p:nvPicPr>
        <p:blipFill>
          <a:blip r:embed="rId9" cstate="print"/>
          <a:srcRect/>
          <a:stretch>
            <a:fillRect/>
          </a:stretch>
        </p:blipFill>
        <p:spPr bwMode="auto">
          <a:xfrm>
            <a:off x="3429000" y="2209800"/>
            <a:ext cx="2233613" cy="1892300"/>
          </a:xfrm>
          <a:prstGeom prst="rect">
            <a:avLst/>
          </a:prstGeom>
          <a:noFill/>
          <a:ln w="9525">
            <a:noFill/>
            <a:miter lim="800000"/>
            <a:headEnd/>
            <a:tailEnd/>
          </a:ln>
        </p:spPr>
      </p:pic>
      <p:sp>
        <p:nvSpPr>
          <p:cNvPr id="16399" name="TextBox 16"/>
          <p:cNvSpPr txBox="1">
            <a:spLocks noChangeArrowheads="1"/>
          </p:cNvSpPr>
          <p:nvPr/>
        </p:nvSpPr>
        <p:spPr bwMode="auto">
          <a:xfrm>
            <a:off x="4354513" y="3740150"/>
            <a:ext cx="1308100" cy="368300"/>
          </a:xfrm>
          <a:prstGeom prst="rect">
            <a:avLst/>
          </a:prstGeom>
          <a:solidFill>
            <a:schemeClr val="bg1"/>
          </a:solidFill>
          <a:ln w="9525">
            <a:noFill/>
            <a:miter lim="800000"/>
            <a:headEnd/>
            <a:tailEnd/>
          </a:ln>
        </p:spPr>
        <p:txBody>
          <a:bodyPr wrap="none">
            <a:spAutoFit/>
          </a:bodyPr>
          <a:lstStyle/>
          <a:p>
            <a:r>
              <a:rPr lang="en-US" dirty="0"/>
              <a:t>Punishment</a:t>
            </a:r>
          </a:p>
        </p:txBody>
      </p:sp>
      <p:sp>
        <p:nvSpPr>
          <p:cNvPr id="16400" name="TextBox 18"/>
          <p:cNvSpPr txBox="1">
            <a:spLocks noChangeArrowheads="1"/>
          </p:cNvSpPr>
          <p:nvPr/>
        </p:nvSpPr>
        <p:spPr bwMode="auto">
          <a:xfrm>
            <a:off x="4213225" y="1535113"/>
            <a:ext cx="1262063" cy="369887"/>
          </a:xfrm>
          <a:prstGeom prst="rect">
            <a:avLst/>
          </a:prstGeom>
          <a:solidFill>
            <a:schemeClr val="bg1"/>
          </a:solidFill>
          <a:ln w="9525">
            <a:noFill/>
            <a:miter lim="800000"/>
            <a:headEnd/>
            <a:tailEnd/>
          </a:ln>
        </p:spPr>
        <p:txBody>
          <a:bodyPr wrap="none">
            <a:spAutoFit/>
          </a:bodyPr>
          <a:lstStyle/>
          <a:p>
            <a:r>
              <a:rPr lang="en-US" dirty="0"/>
              <a:t>Schoolwide</a:t>
            </a:r>
          </a:p>
        </p:txBody>
      </p:sp>
    </p:spTree>
    <p:extLst>
      <p:ext uri="{BB962C8B-B14F-4D97-AF65-F5344CB8AC3E}">
        <p14:creationId xmlns:p14="http://schemas.microsoft.com/office/powerpoint/2010/main" val="274143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41D4-C7A5-4A45-2D6D-4B2BDBC684C0}"/>
              </a:ext>
            </a:extLst>
          </p:cNvPr>
          <p:cNvSpPr>
            <a:spLocks noGrp="1"/>
          </p:cNvSpPr>
          <p:nvPr>
            <p:ph type="title"/>
          </p:nvPr>
        </p:nvSpPr>
        <p:spPr/>
        <p:txBody>
          <a:bodyPr/>
          <a:lstStyle/>
          <a:p>
            <a:r>
              <a:rPr lang="en-US" dirty="0"/>
              <a:t>Throwing Hank Out of The Room</a:t>
            </a:r>
          </a:p>
        </p:txBody>
      </p:sp>
      <p:sp>
        <p:nvSpPr>
          <p:cNvPr id="3" name="Content Placeholder 2">
            <a:extLst>
              <a:ext uri="{FF2B5EF4-FFF2-40B4-BE49-F238E27FC236}">
                <a16:creationId xmlns:a16="http://schemas.microsoft.com/office/drawing/2014/main" id="{CDA918E7-51C7-A321-884E-046096201FD1}"/>
              </a:ext>
            </a:extLst>
          </p:cNvPr>
          <p:cNvSpPr>
            <a:spLocks noGrp="1"/>
          </p:cNvSpPr>
          <p:nvPr>
            <p:ph idx="1"/>
          </p:nvPr>
        </p:nvSpPr>
        <p:spPr>
          <a:xfrm>
            <a:off x="457200" y="1600200"/>
            <a:ext cx="4693024" cy="4525963"/>
          </a:xfrm>
        </p:spPr>
        <p:txBody>
          <a:bodyPr>
            <a:normAutofit fontScale="92500" lnSpcReduction="20000"/>
          </a:bodyPr>
          <a:lstStyle/>
          <a:p>
            <a:r>
              <a:rPr lang="en-US" dirty="0"/>
              <a:t>Are there:</a:t>
            </a:r>
          </a:p>
          <a:p>
            <a:r>
              <a:rPr lang="en-US" dirty="0"/>
              <a:t>Short-term skills you could teach to help me handle my frustration?</a:t>
            </a:r>
          </a:p>
          <a:p>
            <a:r>
              <a:rPr lang="en-US" dirty="0"/>
              <a:t>Accommodations you could provide to help me be successful?</a:t>
            </a:r>
          </a:p>
          <a:p>
            <a:r>
              <a:rPr lang="en-US" dirty="0"/>
              <a:t>Long-term solutions that might help my reading level and need for attention?</a:t>
            </a:r>
          </a:p>
          <a:p>
            <a:endParaRPr lang="en-US" dirty="0"/>
          </a:p>
        </p:txBody>
      </p:sp>
      <p:pic>
        <p:nvPicPr>
          <p:cNvPr id="5" name="Picture 4" descr="A person holding a megaphone&#10;&#10;Description automatically generated with medium confidence">
            <a:extLst>
              <a:ext uri="{FF2B5EF4-FFF2-40B4-BE49-F238E27FC236}">
                <a16:creationId xmlns:a16="http://schemas.microsoft.com/office/drawing/2014/main" id="{F64396EE-F1CC-827E-A13A-2029C6B0775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58312" y="2721970"/>
            <a:ext cx="3422617" cy="2282421"/>
          </a:xfrm>
          <a:prstGeom prst="rect">
            <a:avLst/>
          </a:prstGeom>
        </p:spPr>
      </p:pic>
    </p:spTree>
    <p:extLst>
      <p:ext uri="{BB962C8B-B14F-4D97-AF65-F5344CB8AC3E}">
        <p14:creationId xmlns:p14="http://schemas.microsoft.com/office/powerpoint/2010/main" val="29423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24FD-2B75-504F-E5E5-AE179E7F3F84}"/>
              </a:ext>
            </a:extLst>
          </p:cNvPr>
          <p:cNvSpPr>
            <a:spLocks noGrp="1"/>
          </p:cNvSpPr>
          <p:nvPr>
            <p:ph type="title"/>
          </p:nvPr>
        </p:nvSpPr>
        <p:spPr/>
        <p:txBody>
          <a:bodyPr/>
          <a:lstStyle/>
          <a:p>
            <a:r>
              <a:rPr lang="en-US" dirty="0"/>
              <a:t>One High School</a:t>
            </a:r>
          </a:p>
        </p:txBody>
      </p:sp>
      <p:sp>
        <p:nvSpPr>
          <p:cNvPr id="3" name="Content Placeholder 2">
            <a:extLst>
              <a:ext uri="{FF2B5EF4-FFF2-40B4-BE49-F238E27FC236}">
                <a16:creationId xmlns:a16="http://schemas.microsoft.com/office/drawing/2014/main" id="{431500DB-4CAD-2674-CA12-F3A0C957428A}"/>
              </a:ext>
            </a:extLst>
          </p:cNvPr>
          <p:cNvSpPr>
            <a:spLocks noGrp="1"/>
          </p:cNvSpPr>
          <p:nvPr>
            <p:ph idx="1"/>
          </p:nvPr>
        </p:nvSpPr>
        <p:spPr>
          <a:xfrm>
            <a:off x="457199" y="1600200"/>
            <a:ext cx="5298141" cy="4525963"/>
          </a:xfrm>
        </p:spPr>
        <p:txBody>
          <a:bodyPr>
            <a:normAutofit fontScale="85000" lnSpcReduction="10000"/>
          </a:bodyPr>
          <a:lstStyle/>
          <a:p>
            <a:r>
              <a:rPr lang="en-US" dirty="0"/>
              <a:t>Taught expectations to all students</a:t>
            </a:r>
          </a:p>
          <a:p>
            <a:r>
              <a:rPr lang="en-US" dirty="0"/>
              <a:t>Identified students failing standardized assessment reading</a:t>
            </a:r>
          </a:p>
          <a:p>
            <a:r>
              <a:rPr lang="en-US" dirty="0"/>
              <a:t>Created an academic reading intervention class master schedule for all students (</a:t>
            </a:r>
            <a:r>
              <a:rPr lang="en-US" dirty="0">
                <a:hlinkClick r:id="rId3"/>
              </a:rPr>
              <a:t>Study Island</a:t>
            </a:r>
            <a:r>
              <a:rPr lang="en-US" dirty="0"/>
              <a:t>)</a:t>
            </a:r>
          </a:p>
          <a:p>
            <a:r>
              <a:rPr lang="en-US" dirty="0"/>
              <a:t>Screened for students with more intense whole child needs</a:t>
            </a:r>
          </a:p>
          <a:p>
            <a:endParaRPr lang="en-US" dirty="0"/>
          </a:p>
        </p:txBody>
      </p:sp>
      <p:pic>
        <p:nvPicPr>
          <p:cNvPr id="5" name="Picture 4" descr="A picture containing text, grass, sky, outdoor&#10;&#10;Description automatically generated">
            <a:extLst>
              <a:ext uri="{FF2B5EF4-FFF2-40B4-BE49-F238E27FC236}">
                <a16:creationId xmlns:a16="http://schemas.microsoft.com/office/drawing/2014/main" id="{1B88F2A5-D9E1-CE66-2B43-AA288B72F49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55340" y="2242457"/>
            <a:ext cx="3164114" cy="2373086"/>
          </a:xfrm>
          <a:prstGeom prst="rect">
            <a:avLst/>
          </a:prstGeom>
        </p:spPr>
      </p:pic>
      <p:sp>
        <p:nvSpPr>
          <p:cNvPr id="6" name="TextBox 5">
            <a:extLst>
              <a:ext uri="{FF2B5EF4-FFF2-40B4-BE49-F238E27FC236}">
                <a16:creationId xmlns:a16="http://schemas.microsoft.com/office/drawing/2014/main" id="{BB4FA349-AE8F-3955-29C0-60483E6F9DBA}"/>
              </a:ext>
            </a:extLst>
          </p:cNvPr>
          <p:cNvSpPr txBox="1"/>
          <p:nvPr/>
        </p:nvSpPr>
        <p:spPr>
          <a:xfrm>
            <a:off x="5755340" y="5026968"/>
            <a:ext cx="3388660" cy="230832"/>
          </a:xfrm>
          <a:prstGeom prst="rect">
            <a:avLst/>
          </a:prstGeom>
          <a:noFill/>
        </p:spPr>
        <p:txBody>
          <a:bodyPr wrap="square" rtlCol="0">
            <a:spAutoFit/>
          </a:bodyPr>
          <a:lstStyle/>
          <a:p>
            <a:r>
              <a:rPr lang="en-US" sz="900" dirty="0">
                <a:hlinkClick r:id="rId5" tooltip="https://commons.wikimedia.org/wiki/File:Lambert_High_School_Main_Entrance.jpg"/>
              </a:rPr>
              <a:t>This Photo</a:t>
            </a:r>
            <a:r>
              <a:rPr lang="en-US" sz="900" dirty="0"/>
              <a:t> by Unknown Author is licensed under </a:t>
            </a:r>
            <a:r>
              <a:rPr lang="en-US" sz="900" dirty="0">
                <a:hlinkClick r:id="rId6" tooltip="https://creativecommons.org/licenses/by-sa/3.0/"/>
              </a:rPr>
              <a:t>CC BY-SA</a:t>
            </a:r>
            <a:endParaRPr lang="en-US" sz="900" dirty="0"/>
          </a:p>
        </p:txBody>
      </p:sp>
      <p:sp>
        <p:nvSpPr>
          <p:cNvPr id="4" name="TextBox 3">
            <a:extLst>
              <a:ext uri="{FF2B5EF4-FFF2-40B4-BE49-F238E27FC236}">
                <a16:creationId xmlns:a16="http://schemas.microsoft.com/office/drawing/2014/main" id="{93E9B055-3400-3BC0-838F-6310A6EB54B6}"/>
              </a:ext>
            </a:extLst>
          </p:cNvPr>
          <p:cNvSpPr txBox="1"/>
          <p:nvPr/>
        </p:nvSpPr>
        <p:spPr>
          <a:xfrm>
            <a:off x="2891118" y="6327889"/>
            <a:ext cx="4876976" cy="369332"/>
          </a:xfrm>
          <a:prstGeom prst="rect">
            <a:avLst/>
          </a:prstGeom>
          <a:noFill/>
        </p:spPr>
        <p:txBody>
          <a:bodyPr wrap="none" rtlCol="0">
            <a:spAutoFit/>
          </a:bodyPr>
          <a:lstStyle/>
          <a:p>
            <a:r>
              <a:rPr lang="en-US" dirty="0">
                <a:hlinkClick r:id="rId7"/>
              </a:rPr>
              <a:t>http://ecommons.luc.edu/education_facpubs/80/</a:t>
            </a:r>
            <a:endParaRPr lang="en-US" dirty="0"/>
          </a:p>
        </p:txBody>
      </p:sp>
    </p:spTree>
    <p:extLst>
      <p:ext uri="{BB962C8B-B14F-4D97-AF65-F5344CB8AC3E}">
        <p14:creationId xmlns:p14="http://schemas.microsoft.com/office/powerpoint/2010/main" val="427391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672-41A4-76E0-61CC-AA1382CF7BA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AF145E1-889F-03C2-B12A-D1F597BEB26D}"/>
              </a:ext>
            </a:extLst>
          </p:cNvPr>
          <p:cNvSpPr>
            <a:spLocks noGrp="1"/>
          </p:cNvSpPr>
          <p:nvPr>
            <p:ph idx="1"/>
          </p:nvPr>
        </p:nvSpPr>
        <p:spPr/>
        <p:txBody>
          <a:bodyPr/>
          <a:lstStyle/>
          <a:p>
            <a:endParaRPr lang="en-US" dirty="0"/>
          </a:p>
        </p:txBody>
      </p:sp>
      <p:pic>
        <p:nvPicPr>
          <p:cNvPr id="5" name="Picture 4" descr="table of data for one high school">
            <a:extLst>
              <a:ext uri="{FF2B5EF4-FFF2-40B4-BE49-F238E27FC236}">
                <a16:creationId xmlns:a16="http://schemas.microsoft.com/office/drawing/2014/main" id="{0D59FB98-72D0-06D1-BD84-AEBBC7810B60}"/>
              </a:ext>
            </a:extLst>
          </p:cNvPr>
          <p:cNvPicPr>
            <a:picLocks noChangeAspect="1"/>
          </p:cNvPicPr>
          <p:nvPr/>
        </p:nvPicPr>
        <p:blipFill>
          <a:blip r:embed="rId2"/>
          <a:stretch>
            <a:fillRect/>
          </a:stretch>
        </p:blipFill>
        <p:spPr>
          <a:xfrm>
            <a:off x="564776" y="623496"/>
            <a:ext cx="8122024" cy="5611008"/>
          </a:xfrm>
          <a:prstGeom prst="rect">
            <a:avLst/>
          </a:prstGeom>
        </p:spPr>
      </p:pic>
      <p:sp>
        <p:nvSpPr>
          <p:cNvPr id="6" name="TextBox 5">
            <a:extLst>
              <a:ext uri="{FF2B5EF4-FFF2-40B4-BE49-F238E27FC236}">
                <a16:creationId xmlns:a16="http://schemas.microsoft.com/office/drawing/2014/main" id="{11D5BE8E-0DBB-13EA-BC75-3F31B27DBF41}"/>
              </a:ext>
            </a:extLst>
          </p:cNvPr>
          <p:cNvSpPr txBox="1"/>
          <p:nvPr/>
        </p:nvSpPr>
        <p:spPr>
          <a:xfrm>
            <a:off x="981635" y="6414247"/>
            <a:ext cx="6185647" cy="369332"/>
          </a:xfrm>
          <a:prstGeom prst="rect">
            <a:avLst/>
          </a:prstGeom>
          <a:noFill/>
        </p:spPr>
        <p:txBody>
          <a:bodyPr wrap="square" rtlCol="0">
            <a:spAutoFit/>
          </a:bodyPr>
          <a:lstStyle/>
          <a:p>
            <a:r>
              <a:rPr lang="en-US" dirty="0"/>
              <a:t>(Bohanon et al., 2016)</a:t>
            </a:r>
          </a:p>
        </p:txBody>
      </p:sp>
    </p:spTree>
    <p:extLst>
      <p:ext uri="{BB962C8B-B14F-4D97-AF65-F5344CB8AC3E}">
        <p14:creationId xmlns:p14="http://schemas.microsoft.com/office/powerpoint/2010/main" val="257872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E1D1-540A-0842-1E6A-EE23725ABE6B}"/>
              </a:ext>
            </a:extLst>
          </p:cNvPr>
          <p:cNvSpPr>
            <a:spLocks noGrp="1"/>
          </p:cNvSpPr>
          <p:nvPr>
            <p:ph type="title"/>
          </p:nvPr>
        </p:nvSpPr>
        <p:spPr/>
        <p:txBody>
          <a:bodyPr/>
          <a:lstStyle/>
          <a:p>
            <a:r>
              <a:rPr lang="en-US" dirty="0"/>
              <a:t>Reflection Questions</a:t>
            </a:r>
          </a:p>
        </p:txBody>
      </p:sp>
      <p:sp>
        <p:nvSpPr>
          <p:cNvPr id="3" name="Content Placeholder 2">
            <a:extLst>
              <a:ext uri="{FF2B5EF4-FFF2-40B4-BE49-F238E27FC236}">
                <a16:creationId xmlns:a16="http://schemas.microsoft.com/office/drawing/2014/main" id="{C3E4E316-B3BC-A4C7-E3FE-1F61DA46D581}"/>
              </a:ext>
            </a:extLst>
          </p:cNvPr>
          <p:cNvSpPr>
            <a:spLocks noGrp="1"/>
          </p:cNvSpPr>
          <p:nvPr>
            <p:ph idx="1"/>
          </p:nvPr>
        </p:nvSpPr>
        <p:spPr>
          <a:xfrm>
            <a:off x="457200" y="1627094"/>
            <a:ext cx="4286250" cy="4525963"/>
          </a:xfrm>
        </p:spPr>
        <p:txBody>
          <a:bodyPr>
            <a:normAutofit lnSpcReduction="10000"/>
          </a:bodyPr>
          <a:lstStyle/>
          <a:p>
            <a:r>
              <a:rPr lang="en-US" dirty="0"/>
              <a:t>If you could choose one of your favorite strategies that you wish all teachers would implement, what would it be? </a:t>
            </a:r>
          </a:p>
          <a:p>
            <a:r>
              <a:rPr lang="en-US" dirty="0"/>
              <a:t>What do you think would be the impact on the students?</a:t>
            </a:r>
          </a:p>
        </p:txBody>
      </p:sp>
      <p:pic>
        <p:nvPicPr>
          <p:cNvPr id="5" name="Picture 4" descr="A person wearing glasses and a tie&#10;&#10;Description automatically generated with low confidence">
            <a:extLst>
              <a:ext uri="{FF2B5EF4-FFF2-40B4-BE49-F238E27FC236}">
                <a16:creationId xmlns:a16="http://schemas.microsoft.com/office/drawing/2014/main" id="{48D45AC0-90AC-F2AA-A74D-D36E8C4AEBF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0312" y="1785470"/>
            <a:ext cx="2713990" cy="4155421"/>
          </a:xfrm>
          <a:prstGeom prst="rect">
            <a:avLst/>
          </a:prstGeom>
        </p:spPr>
      </p:pic>
    </p:spTree>
    <p:extLst>
      <p:ext uri="{BB962C8B-B14F-4D97-AF65-F5344CB8AC3E}">
        <p14:creationId xmlns:p14="http://schemas.microsoft.com/office/powerpoint/2010/main" val="333767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BE605-1241-DEC7-0824-E4DE0A892F5E}"/>
              </a:ext>
            </a:extLst>
          </p:cNvPr>
          <p:cNvSpPr>
            <a:spLocks noGrp="1"/>
          </p:cNvSpPr>
          <p:nvPr>
            <p:ph type="ctrTitle"/>
          </p:nvPr>
        </p:nvSpPr>
        <p:spPr/>
        <p:txBody>
          <a:bodyPr>
            <a:normAutofit fontScale="90000"/>
          </a:bodyPr>
          <a:lstStyle/>
          <a:p>
            <a:r>
              <a:rPr lang="en-US" i="1" dirty="0"/>
              <a:t>Chapter 3: Stages of Implementation</a:t>
            </a:r>
            <a:br>
              <a:rPr lang="en-US" i="1" dirty="0"/>
            </a:br>
            <a:r>
              <a:rPr lang="en-US" i="1" dirty="0"/>
              <a:t> Chapter 4: Effective Systems</a:t>
            </a:r>
          </a:p>
        </p:txBody>
      </p:sp>
      <p:sp>
        <p:nvSpPr>
          <p:cNvPr id="5" name="Subtitle 4">
            <a:extLst>
              <a:ext uri="{FF2B5EF4-FFF2-40B4-BE49-F238E27FC236}">
                <a16:creationId xmlns:a16="http://schemas.microsoft.com/office/drawing/2014/main" id="{C4FEC28A-4250-3BB8-EEA9-C9BE4BE698C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270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a:r>
              <a:rPr lang="en-US" altLang="en-US" dirty="0"/>
              <a:t>Buying a car</a:t>
            </a:r>
          </a:p>
        </p:txBody>
      </p:sp>
      <p:pic>
        <p:nvPicPr>
          <p:cNvPr id="9219"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2133600"/>
            <a:ext cx="3867150" cy="2362200"/>
          </a:xfrm>
        </p:spPr>
      </p:pic>
      <p:sp>
        <p:nvSpPr>
          <p:cNvPr id="9220" name="Content Placeholder 7"/>
          <p:cNvSpPr>
            <a:spLocks noGrp="1"/>
          </p:cNvSpPr>
          <p:nvPr>
            <p:ph sz="half" idx="2"/>
          </p:nvPr>
        </p:nvSpPr>
        <p:spPr>
          <a:xfrm>
            <a:off x="4648200" y="2338388"/>
            <a:ext cx="4038600" cy="4525962"/>
          </a:xfrm>
        </p:spPr>
        <p:txBody>
          <a:bodyPr/>
          <a:lstStyle/>
          <a:p>
            <a:r>
              <a:rPr lang="en-US" altLang="en-US" dirty="0"/>
              <a:t>List out the steps you take when you buy a car…</a:t>
            </a:r>
          </a:p>
        </p:txBody>
      </p:sp>
      <p:sp>
        <p:nvSpPr>
          <p:cNvPr id="9221" name="TextBox 3"/>
          <p:cNvSpPr txBox="1">
            <a:spLocks noChangeArrowheads="1"/>
          </p:cNvSpPr>
          <p:nvPr/>
        </p:nvSpPr>
        <p:spPr bwMode="auto">
          <a:xfrm>
            <a:off x="762000" y="6477000"/>
            <a:ext cx="23002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pitchFamily="34" charset="0"/>
              </a:rPr>
              <a:t>bestig.blogspot.com </a:t>
            </a:r>
          </a:p>
        </p:txBody>
      </p:sp>
    </p:spTree>
    <p:extLst>
      <p:ext uri="{BB962C8B-B14F-4D97-AF65-F5344CB8AC3E}">
        <p14:creationId xmlns:p14="http://schemas.microsoft.com/office/powerpoint/2010/main" val="198198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04800"/>
            <a:ext cx="8229600" cy="1143000"/>
          </a:xfrm>
        </p:spPr>
        <p:txBody>
          <a:bodyPr/>
          <a:lstStyle/>
          <a:p>
            <a:r>
              <a:rPr lang="en-US" altLang="en-US" dirty="0"/>
              <a:t>Steps</a:t>
            </a:r>
          </a:p>
        </p:txBody>
      </p:sp>
      <p:sp>
        <p:nvSpPr>
          <p:cNvPr id="10243" name="TextBox 4"/>
          <p:cNvSpPr txBox="1">
            <a:spLocks noChangeArrowheads="1"/>
          </p:cNvSpPr>
          <p:nvPr/>
        </p:nvSpPr>
        <p:spPr bwMode="auto">
          <a:xfrm>
            <a:off x="115888" y="6448425"/>
            <a:ext cx="18954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 dirty="0">
                <a:latin typeface="Arial" pitchFamily="34" charset="0"/>
              </a:rPr>
              <a:t>Car </a:t>
            </a:r>
            <a:r>
              <a:rPr lang="en-US" altLang="en-US" sz="400" dirty="0">
                <a:latin typeface="Arial" pitchFamily="34" charset="0"/>
                <a:hlinkClick r:id="rId3"/>
              </a:rPr>
              <a:t>http://www.prweb.com/releases/2012/8/prweb9815542.htm</a:t>
            </a:r>
            <a:endParaRPr lang="en-US" altLang="en-US" sz="400" dirty="0">
              <a:latin typeface="Arial" pitchFamily="34" charset="0"/>
            </a:endParaRPr>
          </a:p>
          <a:p>
            <a:pPr eaLnBrk="1" hangingPunct="1">
              <a:spcBef>
                <a:spcPct val="0"/>
              </a:spcBef>
              <a:buFontTx/>
              <a:buNone/>
            </a:pPr>
            <a:r>
              <a:rPr lang="en-US" altLang="en-US" sz="400" dirty="0">
                <a:latin typeface="Arial" pitchFamily="34" charset="0"/>
              </a:rPr>
              <a:t>Research </a:t>
            </a:r>
            <a:r>
              <a:rPr lang="en-US" altLang="en-US" sz="400" dirty="0">
                <a:latin typeface="Arial" pitchFamily="34" charset="0"/>
                <a:hlinkClick r:id="rId4"/>
              </a:rPr>
              <a:t>http://www.uic.edu/uic/research/</a:t>
            </a:r>
            <a:r>
              <a:rPr lang="en-US" altLang="en-US" sz="400" dirty="0">
                <a:latin typeface="Arial" pitchFamily="34" charset="0"/>
              </a:rPr>
              <a:t> </a:t>
            </a:r>
          </a:p>
          <a:p>
            <a:pPr eaLnBrk="1" hangingPunct="1">
              <a:spcBef>
                <a:spcPct val="0"/>
              </a:spcBef>
              <a:buFontTx/>
              <a:buNone/>
            </a:pPr>
            <a:r>
              <a:rPr lang="en-US" altLang="en-US" sz="400" dirty="0">
                <a:latin typeface="Arial" pitchFamily="34" charset="0"/>
              </a:rPr>
              <a:t>Test drive </a:t>
            </a:r>
            <a:r>
              <a:rPr lang="en-US" altLang="en-US" sz="400" dirty="0">
                <a:latin typeface="Arial" pitchFamily="34" charset="0"/>
                <a:hlinkClick r:id="rId5"/>
              </a:rPr>
              <a:t>http://www.familyhyundai.com/family-hyundai-customer-reviews/</a:t>
            </a:r>
            <a:endParaRPr lang="en-US" altLang="en-US" sz="400" dirty="0">
              <a:latin typeface="Arial" pitchFamily="34" charset="0"/>
            </a:endParaRPr>
          </a:p>
          <a:p>
            <a:pPr eaLnBrk="1" hangingPunct="1">
              <a:spcBef>
                <a:spcPct val="0"/>
              </a:spcBef>
              <a:buFontTx/>
              <a:buNone/>
            </a:pPr>
            <a:r>
              <a:rPr lang="en-US" altLang="en-US" sz="400" dirty="0">
                <a:latin typeface="Arial" pitchFamily="34" charset="0"/>
              </a:rPr>
              <a:t>Contract http://www.icts.uiowa.edu/content/contract-negotiation </a:t>
            </a:r>
          </a:p>
        </p:txBody>
      </p:sp>
      <p:pic>
        <p:nvPicPr>
          <p:cNvPr id="1024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950" y="685800"/>
            <a:ext cx="3270250" cy="228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0863" y="685800"/>
            <a:ext cx="4038600"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313" y="3733800"/>
            <a:ext cx="3290887"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7200" y="3733800"/>
            <a:ext cx="4132263"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8" name="TextBox 9"/>
          <p:cNvSpPr txBox="1">
            <a:spLocks noChangeArrowheads="1"/>
          </p:cNvSpPr>
          <p:nvPr/>
        </p:nvSpPr>
        <p:spPr bwMode="auto">
          <a:xfrm>
            <a:off x="5486400" y="3027363"/>
            <a:ext cx="15033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itchFamily="34" charset="0"/>
              </a:rPr>
              <a:t>Research</a:t>
            </a:r>
          </a:p>
        </p:txBody>
      </p:sp>
      <p:sp>
        <p:nvSpPr>
          <p:cNvPr id="10249" name="TextBox 10"/>
          <p:cNvSpPr txBox="1">
            <a:spLocks noChangeArrowheads="1"/>
          </p:cNvSpPr>
          <p:nvPr/>
        </p:nvSpPr>
        <p:spPr bwMode="auto">
          <a:xfrm>
            <a:off x="1219200" y="3033713"/>
            <a:ext cx="23955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itchFamily="34" charset="0"/>
              </a:rPr>
              <a:t>Consider Needs</a:t>
            </a:r>
          </a:p>
        </p:txBody>
      </p:sp>
      <p:sp>
        <p:nvSpPr>
          <p:cNvPr id="10250" name="TextBox 11"/>
          <p:cNvSpPr txBox="1">
            <a:spLocks noChangeArrowheads="1"/>
          </p:cNvSpPr>
          <p:nvPr/>
        </p:nvSpPr>
        <p:spPr bwMode="auto">
          <a:xfrm>
            <a:off x="1817688" y="6002338"/>
            <a:ext cx="12303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itchFamily="34" charset="0"/>
              </a:rPr>
              <a:t>Sample</a:t>
            </a:r>
          </a:p>
        </p:txBody>
      </p:sp>
      <p:sp>
        <p:nvSpPr>
          <p:cNvPr id="10251" name="TextBox 12"/>
          <p:cNvSpPr txBox="1">
            <a:spLocks noChangeArrowheads="1"/>
          </p:cNvSpPr>
          <p:nvPr/>
        </p:nvSpPr>
        <p:spPr bwMode="auto">
          <a:xfrm>
            <a:off x="5867400" y="6002338"/>
            <a:ext cx="12811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itchFamily="34" charset="0"/>
              </a:rPr>
              <a:t>Sign Up</a:t>
            </a:r>
          </a:p>
        </p:txBody>
      </p:sp>
      <p:sp>
        <p:nvSpPr>
          <p:cNvPr id="14" name="&quot;No&quot; Symbol 13"/>
          <p:cNvSpPr/>
          <p:nvPr/>
        </p:nvSpPr>
        <p:spPr>
          <a:xfrm>
            <a:off x="4867275" y="3495675"/>
            <a:ext cx="2743200" cy="2563813"/>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Not First!</a:t>
            </a:r>
          </a:p>
          <a:p>
            <a:pPr algn="ctr">
              <a:defRPr/>
            </a:pPr>
            <a:endParaRPr lang="en-US" dirty="0">
              <a:solidFill>
                <a:schemeClr val="tx1"/>
              </a:solidFill>
            </a:endParaRPr>
          </a:p>
        </p:txBody>
      </p:sp>
    </p:spTree>
    <p:extLst>
      <p:ext uri="{BB962C8B-B14F-4D97-AF65-F5344CB8AC3E}">
        <p14:creationId xmlns:p14="http://schemas.microsoft.com/office/powerpoint/2010/main" val="20614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P spid="10250" grpId="0"/>
      <p:bldP spid="10251"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tLang="en-US" dirty="0"/>
          </a:p>
        </p:txBody>
      </p:sp>
      <p:pic>
        <p:nvPicPr>
          <p:cNvPr id="33795" name="Picture 2" descr="C:\Users\hbohano\AppData\Local\Microsoft\Windows\Temporary Internet Files\Content.Outlook\63X55WEF\im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3700"/>
            <a:ext cx="6096000" cy="607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6858000" y="4495800"/>
            <a:ext cx="8001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39587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0183-ABC5-384D-905F-20A4E321C543}"/>
              </a:ext>
            </a:extLst>
          </p:cNvPr>
          <p:cNvSpPr>
            <a:spLocks noGrp="1"/>
          </p:cNvSpPr>
          <p:nvPr>
            <p:ph type="title"/>
          </p:nvPr>
        </p:nvSpPr>
        <p:spPr/>
        <p:txBody>
          <a:bodyPr/>
          <a:lstStyle/>
          <a:p>
            <a:r>
              <a:rPr lang="en-US" dirty="0"/>
              <a:t>Barriers you face</a:t>
            </a:r>
          </a:p>
        </p:txBody>
      </p:sp>
      <p:pic>
        <p:nvPicPr>
          <p:cNvPr id="7" name="Content Placeholder 6">
            <a:extLst>
              <a:ext uri="{FF2B5EF4-FFF2-40B4-BE49-F238E27FC236}">
                <a16:creationId xmlns:a16="http://schemas.microsoft.com/office/drawing/2014/main" id="{427C6223-CE82-474F-93F6-2FCDB5A016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209800"/>
            <a:ext cx="4038600" cy="2689707"/>
          </a:xfrm>
        </p:spPr>
      </p:pic>
      <p:sp>
        <p:nvSpPr>
          <p:cNvPr id="4" name="Content Placeholder 3">
            <a:extLst>
              <a:ext uri="{FF2B5EF4-FFF2-40B4-BE49-F238E27FC236}">
                <a16:creationId xmlns:a16="http://schemas.microsoft.com/office/drawing/2014/main" id="{585E5CE4-9E85-2E4A-AF86-6F1BF65395F1}"/>
              </a:ext>
            </a:extLst>
          </p:cNvPr>
          <p:cNvSpPr>
            <a:spLocks noGrp="1"/>
          </p:cNvSpPr>
          <p:nvPr>
            <p:ph sz="half" idx="2"/>
          </p:nvPr>
        </p:nvSpPr>
        <p:spPr>
          <a:xfrm>
            <a:off x="4648200" y="2051484"/>
            <a:ext cx="4038600" cy="4525963"/>
          </a:xfrm>
        </p:spPr>
        <p:txBody>
          <a:bodyPr/>
          <a:lstStyle/>
          <a:p>
            <a:r>
              <a:rPr lang="en-US" dirty="0"/>
              <a:t>Not familiar/trained</a:t>
            </a:r>
          </a:p>
          <a:p>
            <a:r>
              <a:rPr lang="en-US" dirty="0"/>
              <a:t>Not my job</a:t>
            </a:r>
          </a:p>
          <a:p>
            <a:r>
              <a:rPr lang="en-US" dirty="0"/>
              <a:t>Doing too much now</a:t>
            </a:r>
          </a:p>
          <a:p>
            <a:r>
              <a:rPr lang="en-US" dirty="0"/>
              <a:t>Told but not asked</a:t>
            </a:r>
          </a:p>
          <a:p>
            <a:endParaRPr lang="en-US" dirty="0"/>
          </a:p>
          <a:p>
            <a:r>
              <a:rPr lang="en-US" dirty="0"/>
              <a:t>Agree/disagree/other</a:t>
            </a:r>
          </a:p>
          <a:p>
            <a:endParaRPr lang="en-US" dirty="0"/>
          </a:p>
        </p:txBody>
      </p:sp>
      <p:sp>
        <p:nvSpPr>
          <p:cNvPr id="5" name="TextBox 4">
            <a:extLst>
              <a:ext uri="{FF2B5EF4-FFF2-40B4-BE49-F238E27FC236}">
                <a16:creationId xmlns:a16="http://schemas.microsoft.com/office/drawing/2014/main" id="{A1682073-E921-F441-BA76-C9C3E15ECB4B}"/>
              </a:ext>
            </a:extLst>
          </p:cNvPr>
          <p:cNvSpPr txBox="1"/>
          <p:nvPr/>
        </p:nvSpPr>
        <p:spPr>
          <a:xfrm>
            <a:off x="556591" y="6361043"/>
            <a:ext cx="3360215" cy="246221"/>
          </a:xfrm>
          <a:prstGeom prst="rect">
            <a:avLst/>
          </a:prstGeom>
          <a:noFill/>
        </p:spPr>
        <p:txBody>
          <a:bodyPr wrap="none" rtlCol="0">
            <a:spAutoFit/>
          </a:bodyPr>
          <a:lstStyle/>
          <a:p>
            <a:r>
              <a:rPr lang="en-US" sz="1000" dirty="0"/>
              <a:t>Image from Flickr Creative Commons https://flic.kr/p/92ME2</a:t>
            </a:r>
          </a:p>
        </p:txBody>
      </p:sp>
      <p:sp>
        <p:nvSpPr>
          <p:cNvPr id="8" name="TextBox 7">
            <a:extLst>
              <a:ext uri="{FF2B5EF4-FFF2-40B4-BE49-F238E27FC236}">
                <a16:creationId xmlns:a16="http://schemas.microsoft.com/office/drawing/2014/main" id="{115627F7-6725-6B44-870B-D217E97EBB7B}"/>
              </a:ext>
            </a:extLst>
          </p:cNvPr>
          <p:cNvSpPr txBox="1"/>
          <p:nvPr/>
        </p:nvSpPr>
        <p:spPr>
          <a:xfrm>
            <a:off x="1071464" y="5356280"/>
            <a:ext cx="6422079" cy="1231106"/>
          </a:xfrm>
          <a:prstGeom prst="rect">
            <a:avLst/>
          </a:prstGeom>
          <a:noFill/>
        </p:spPr>
        <p:txBody>
          <a:bodyPr wrap="none" rtlCol="0">
            <a:spAutoFit/>
          </a:bodyPr>
          <a:lstStyle/>
          <a:p>
            <a:r>
              <a:rPr lang="en-US" sz="2800" b="1" i="1" dirty="0"/>
              <a:t>Core practices will improve problems staff</a:t>
            </a:r>
          </a:p>
          <a:p>
            <a:r>
              <a:rPr lang="en-US" sz="2800" b="1" i="1" dirty="0"/>
              <a:t> are already trying to address</a:t>
            </a:r>
          </a:p>
          <a:p>
            <a:endParaRPr lang="en-US" dirty="0"/>
          </a:p>
        </p:txBody>
      </p:sp>
    </p:spTree>
    <p:extLst>
      <p:ext uri="{BB962C8B-B14F-4D97-AF65-F5344CB8AC3E}">
        <p14:creationId xmlns:p14="http://schemas.microsoft.com/office/powerpoint/2010/main" val="42101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429000" y="533400"/>
            <a:ext cx="4362450" cy="5715000"/>
          </a:xfrm>
          <a:prstGeom prst="rect">
            <a:avLst/>
          </a:prstGeom>
          <a:noFill/>
          <a:ln w="9525">
            <a:noFill/>
            <a:miter lim="800000"/>
            <a:headEnd/>
            <a:tailEnd/>
          </a:ln>
        </p:spPr>
      </p:pic>
      <p:sp>
        <p:nvSpPr>
          <p:cNvPr id="5" name="Title 4"/>
          <p:cNvSpPr>
            <a:spLocks noGrp="1"/>
          </p:cNvSpPr>
          <p:nvPr>
            <p:ph type="title"/>
          </p:nvPr>
        </p:nvSpPr>
        <p:spPr>
          <a:xfrm>
            <a:off x="457200" y="1981200"/>
            <a:ext cx="2590800" cy="1143000"/>
          </a:xfrm>
        </p:spPr>
        <p:txBody>
          <a:bodyPr>
            <a:normAutofit fontScale="90000"/>
          </a:bodyPr>
          <a:lstStyle/>
          <a:p>
            <a:r>
              <a:rPr lang="en-US" dirty="0"/>
              <a:t>We All Need Support</a:t>
            </a:r>
          </a:p>
        </p:txBody>
      </p:sp>
    </p:spTree>
    <p:extLst>
      <p:ext uri="{BB962C8B-B14F-4D97-AF65-F5344CB8AC3E}">
        <p14:creationId xmlns:p14="http://schemas.microsoft.com/office/powerpoint/2010/main" val="400536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57B4-D6DF-0745-BE41-941E7A7C5154}"/>
              </a:ext>
            </a:extLst>
          </p:cNvPr>
          <p:cNvSpPr>
            <a:spLocks noGrp="1"/>
          </p:cNvSpPr>
          <p:nvPr>
            <p:ph type="title"/>
          </p:nvPr>
        </p:nvSpPr>
        <p:spPr>
          <a:xfrm>
            <a:off x="457200" y="76200"/>
            <a:ext cx="8229600" cy="1143000"/>
          </a:xfrm>
        </p:spPr>
        <p:txBody>
          <a:bodyPr/>
          <a:lstStyle/>
          <a:p>
            <a:r>
              <a:rPr lang="en-US" dirty="0"/>
              <a:t>My First Presentation</a:t>
            </a:r>
          </a:p>
        </p:txBody>
      </p:sp>
      <p:sp>
        <p:nvSpPr>
          <p:cNvPr id="5" name="TextBox 4">
            <a:extLst>
              <a:ext uri="{FF2B5EF4-FFF2-40B4-BE49-F238E27FC236}">
                <a16:creationId xmlns:a16="http://schemas.microsoft.com/office/drawing/2014/main" id="{766662D8-2199-C242-BD34-D38B40A59C9E}"/>
              </a:ext>
            </a:extLst>
          </p:cNvPr>
          <p:cNvSpPr txBox="1"/>
          <p:nvPr/>
        </p:nvSpPr>
        <p:spPr>
          <a:xfrm>
            <a:off x="1131209" y="6318664"/>
            <a:ext cx="3461204" cy="246221"/>
          </a:xfrm>
          <a:prstGeom prst="rect">
            <a:avLst/>
          </a:prstGeom>
          <a:noFill/>
        </p:spPr>
        <p:txBody>
          <a:bodyPr wrap="none" rtlCol="0">
            <a:spAutoFit/>
          </a:bodyPr>
          <a:lstStyle/>
          <a:p>
            <a:r>
              <a:rPr lang="en-US" sz="1000" dirty="0"/>
              <a:t>Images from Flickr Creative Commons https://flic.kr/p/4uQR54</a:t>
            </a:r>
          </a:p>
        </p:txBody>
      </p:sp>
      <p:pic>
        <p:nvPicPr>
          <p:cNvPr id="11" name="Content Placeholder 10">
            <a:extLst>
              <a:ext uri="{FF2B5EF4-FFF2-40B4-BE49-F238E27FC236}">
                <a16:creationId xmlns:a16="http://schemas.microsoft.com/office/drawing/2014/main" id="{0D69623A-D670-E844-8D24-91ABE85ADD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990599"/>
            <a:ext cx="7632144" cy="5181601"/>
          </a:xfrm>
        </p:spPr>
      </p:pic>
      <p:sp>
        <p:nvSpPr>
          <p:cNvPr id="12" name="TextBox 11">
            <a:extLst>
              <a:ext uri="{FF2B5EF4-FFF2-40B4-BE49-F238E27FC236}">
                <a16:creationId xmlns:a16="http://schemas.microsoft.com/office/drawing/2014/main" id="{29D1F62A-4F87-194B-B13D-063852BAEF43}"/>
              </a:ext>
            </a:extLst>
          </p:cNvPr>
          <p:cNvSpPr txBox="1"/>
          <p:nvPr/>
        </p:nvSpPr>
        <p:spPr>
          <a:xfrm>
            <a:off x="1981200" y="1676400"/>
            <a:ext cx="3395801" cy="2677656"/>
          </a:xfrm>
          <a:prstGeom prst="rect">
            <a:avLst/>
          </a:prstGeom>
          <a:noFill/>
        </p:spPr>
        <p:txBody>
          <a:bodyPr wrap="none" rtlCol="0">
            <a:spAutoFit/>
          </a:bodyPr>
          <a:lstStyle/>
          <a:p>
            <a:pPr marL="342900" indent="-342900">
              <a:buFont typeface="Arial" panose="020B0604020202020204" pitchFamily="34" charset="0"/>
              <a:buChar char="•"/>
            </a:pPr>
            <a:r>
              <a:rPr lang="en-US" sz="2400" dirty="0"/>
              <a:t>No air</a:t>
            </a:r>
          </a:p>
          <a:p>
            <a:pPr marL="342900" indent="-342900">
              <a:buFont typeface="Arial" panose="020B0604020202020204" pitchFamily="34" charset="0"/>
              <a:buChar char="•"/>
            </a:pPr>
            <a:r>
              <a:rPr lang="en-US" sz="2400" dirty="0"/>
              <a:t>One day before school </a:t>
            </a:r>
          </a:p>
          <a:p>
            <a:pPr marL="342900" indent="-342900">
              <a:buFont typeface="Arial" panose="020B0604020202020204" pitchFamily="34" charset="0"/>
              <a:buChar char="•"/>
            </a:pPr>
            <a:r>
              <a:rPr lang="en-US" sz="2400" dirty="0"/>
              <a:t>All data</a:t>
            </a:r>
          </a:p>
          <a:p>
            <a:pPr marL="342900" indent="-342900">
              <a:buFont typeface="Arial" panose="020B0604020202020204" pitchFamily="34" charset="0"/>
              <a:buChar char="•"/>
            </a:pPr>
            <a:r>
              <a:rPr lang="en-US" sz="2400" dirty="0"/>
              <a:t>Sr+ &amp; Sr-</a:t>
            </a:r>
          </a:p>
          <a:p>
            <a:endParaRPr lang="en-US" sz="2400" dirty="0"/>
          </a:p>
          <a:p>
            <a:pPr marL="342900" indent="-342900">
              <a:buFont typeface="Arial" panose="020B0604020202020204" pitchFamily="34" charset="0"/>
              <a:buChar char="•"/>
            </a:pPr>
            <a:r>
              <a:rPr lang="en-US" sz="2400" dirty="0"/>
              <a:t>Have you been there?</a:t>
            </a:r>
          </a:p>
          <a:p>
            <a:pPr marL="800100" lvl="1" indent="-342900">
              <a:buFont typeface="Arial" panose="020B0604020202020204" pitchFamily="34" charset="0"/>
              <a:buChar char="•"/>
            </a:pPr>
            <a:r>
              <a:rPr lang="en-US" sz="2400" dirty="0"/>
              <a:t>Y/N</a:t>
            </a:r>
          </a:p>
        </p:txBody>
      </p:sp>
    </p:spTree>
    <p:extLst>
      <p:ext uri="{BB962C8B-B14F-4D97-AF65-F5344CB8AC3E}">
        <p14:creationId xmlns:p14="http://schemas.microsoft.com/office/powerpoint/2010/main" val="3857885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2044E-B305-C042-980B-35EE48B01229}"/>
              </a:ext>
            </a:extLst>
          </p:cNvPr>
          <p:cNvSpPr>
            <a:spLocks noGrp="1"/>
          </p:cNvSpPr>
          <p:nvPr>
            <p:ph type="title"/>
          </p:nvPr>
        </p:nvSpPr>
        <p:spPr/>
        <p:txBody>
          <a:bodyPr/>
          <a:lstStyle/>
          <a:p>
            <a:r>
              <a:rPr lang="en-US" dirty="0"/>
              <a:t>There had to be a better way</a:t>
            </a:r>
          </a:p>
        </p:txBody>
      </p:sp>
      <p:pic>
        <p:nvPicPr>
          <p:cNvPr id="7" name="Content Placeholder 3">
            <a:extLst>
              <a:ext uri="{FF2B5EF4-FFF2-40B4-BE49-F238E27FC236}">
                <a16:creationId xmlns:a16="http://schemas.microsoft.com/office/drawing/2014/main" id="{76C5BD02-2B14-704F-ACDA-78680AE47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764" y="1600200"/>
            <a:ext cx="3394472" cy="4525963"/>
          </a:xfrm>
          <a:prstGeom prst="rect">
            <a:avLst/>
          </a:prstGeom>
        </p:spPr>
      </p:pic>
      <p:sp>
        <p:nvSpPr>
          <p:cNvPr id="8" name="TextBox 7">
            <a:extLst>
              <a:ext uri="{FF2B5EF4-FFF2-40B4-BE49-F238E27FC236}">
                <a16:creationId xmlns:a16="http://schemas.microsoft.com/office/drawing/2014/main" id="{A0E13BCB-BADB-564A-929D-9ED72875F873}"/>
              </a:ext>
            </a:extLst>
          </p:cNvPr>
          <p:cNvSpPr txBox="1"/>
          <p:nvPr/>
        </p:nvSpPr>
        <p:spPr>
          <a:xfrm>
            <a:off x="3908196" y="6390306"/>
            <a:ext cx="1327608" cy="184666"/>
          </a:xfrm>
          <a:prstGeom prst="rect">
            <a:avLst/>
          </a:prstGeom>
          <a:noFill/>
        </p:spPr>
        <p:txBody>
          <a:bodyPr wrap="none" rtlCol="0">
            <a:spAutoFit/>
          </a:bodyPr>
          <a:lstStyle/>
          <a:p>
            <a:r>
              <a:rPr lang="en-US" sz="600" dirty="0"/>
              <a:t>Image from https://flic.kr/p/6okjAW</a:t>
            </a:r>
          </a:p>
        </p:txBody>
      </p:sp>
    </p:spTree>
    <p:extLst>
      <p:ext uri="{BB962C8B-B14F-4D97-AF65-F5344CB8AC3E}">
        <p14:creationId xmlns:p14="http://schemas.microsoft.com/office/powerpoint/2010/main" val="266621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Calibri" charset="0"/>
              </a:rPr>
              <a:t>Activity</a:t>
            </a:r>
          </a:p>
        </p:txBody>
      </p:sp>
      <p:sp>
        <p:nvSpPr>
          <p:cNvPr id="46082" name="Content Placeholder 2"/>
          <p:cNvSpPr>
            <a:spLocks noGrp="1"/>
          </p:cNvSpPr>
          <p:nvPr>
            <p:ph idx="1"/>
          </p:nvPr>
        </p:nvSpPr>
        <p:spPr>
          <a:xfrm>
            <a:off x="457200" y="1600200"/>
            <a:ext cx="4397188" cy="4525963"/>
          </a:xfrm>
        </p:spPr>
        <p:txBody>
          <a:bodyPr>
            <a:normAutofit fontScale="85000" lnSpcReduction="20000"/>
          </a:bodyPr>
          <a:lstStyle/>
          <a:p>
            <a:r>
              <a:rPr lang="en-US" dirty="0">
                <a:latin typeface="Calibri" charset="0"/>
              </a:rPr>
              <a:t>While </a:t>
            </a:r>
            <a:r>
              <a:rPr lang="en-US" dirty="0">
                <a:latin typeface="Calibri" charset="0"/>
                <a:hlinkClick r:id="rId2"/>
              </a:rPr>
              <a:t>music plays</a:t>
            </a:r>
            <a:r>
              <a:rPr lang="en-US" dirty="0">
                <a:latin typeface="Calibri" charset="0"/>
              </a:rPr>
              <a:t>, walk around</a:t>
            </a:r>
          </a:p>
          <a:p>
            <a:r>
              <a:rPr lang="en-US" dirty="0">
                <a:latin typeface="Calibri" charset="0"/>
              </a:rPr>
              <a:t>When music stops, find a partner</a:t>
            </a:r>
          </a:p>
          <a:p>
            <a:r>
              <a:rPr lang="en-US" dirty="0">
                <a:latin typeface="Calibri" charset="0"/>
              </a:rPr>
              <a:t>Discussion</a:t>
            </a:r>
          </a:p>
          <a:p>
            <a:pPr lvl="1"/>
            <a:r>
              <a:rPr lang="en-US" dirty="0">
                <a:latin typeface="Calibri" charset="0"/>
                <a:ea typeface="MS PGothic" charset="0"/>
              </a:rPr>
              <a:t>When did you see examples or non-examples of implementation practices? (P. 3 of Handbook)</a:t>
            </a:r>
          </a:p>
          <a:p>
            <a:r>
              <a:rPr lang="en-US" dirty="0">
                <a:latin typeface="Calibri" charset="0"/>
                <a:ea typeface="MS PGothic" charset="0"/>
              </a:rPr>
              <a:t>Now, score yourself on each area with MTSS in mind</a:t>
            </a:r>
          </a:p>
        </p:txBody>
      </p:sp>
      <p:pic>
        <p:nvPicPr>
          <p:cNvPr id="3" name="Picture 2" descr="A person crossing a street&#10;&#10;Description automatically generated with low confidence">
            <a:extLst>
              <a:ext uri="{FF2B5EF4-FFF2-40B4-BE49-F238E27FC236}">
                <a16:creationId xmlns:a16="http://schemas.microsoft.com/office/drawing/2014/main" id="{BB463951-FE14-DEE4-CB45-D0DEE918C53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77872" y="2433917"/>
            <a:ext cx="3808928" cy="1990165"/>
          </a:xfrm>
          <a:prstGeom prst="rect">
            <a:avLst/>
          </a:prstGeom>
        </p:spPr>
      </p:pic>
    </p:spTree>
    <p:extLst>
      <p:ext uri="{BB962C8B-B14F-4D97-AF65-F5344CB8AC3E}">
        <p14:creationId xmlns:p14="http://schemas.microsoft.com/office/powerpoint/2010/main" val="136107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latin typeface="Calibri" charset="0"/>
              </a:rPr>
              <a:t>Implementation </a:t>
            </a:r>
          </a:p>
        </p:txBody>
      </p:sp>
      <p:sp>
        <p:nvSpPr>
          <p:cNvPr id="45058" name="Text Placeholder 3"/>
          <p:cNvSpPr>
            <a:spLocks noGrp="1"/>
          </p:cNvSpPr>
          <p:nvPr>
            <p:ph idx="1"/>
          </p:nvPr>
        </p:nvSpPr>
        <p:spPr/>
        <p:txBody>
          <a:bodyPr/>
          <a:lstStyle/>
          <a:p>
            <a:r>
              <a:rPr lang="en-US" dirty="0">
                <a:latin typeface="Calibri" charset="0"/>
              </a:rPr>
              <a:t>Exploration and adoption – </a:t>
            </a:r>
            <a:r>
              <a:rPr lang="en-US" i="1" dirty="0">
                <a:latin typeface="Calibri" charset="0"/>
              </a:rPr>
              <a:t>buy in, urgency </a:t>
            </a:r>
          </a:p>
          <a:p>
            <a:r>
              <a:rPr lang="en-US" dirty="0">
                <a:latin typeface="Calibri" charset="0"/>
              </a:rPr>
              <a:t>Program installation </a:t>
            </a:r>
            <a:r>
              <a:rPr lang="en-US" i="1" dirty="0">
                <a:latin typeface="Calibri" charset="0"/>
              </a:rPr>
              <a:t>– team, roles</a:t>
            </a:r>
          </a:p>
          <a:p>
            <a:r>
              <a:rPr lang="en-US" dirty="0">
                <a:latin typeface="Calibri" charset="0"/>
              </a:rPr>
              <a:t>Initial implementation </a:t>
            </a:r>
            <a:r>
              <a:rPr lang="en-US" i="1" dirty="0">
                <a:latin typeface="Calibri" charset="0"/>
              </a:rPr>
              <a:t>– </a:t>
            </a:r>
            <a:r>
              <a:rPr lang="en-US" i="1" dirty="0">
                <a:latin typeface="Calibri" charset="0"/>
                <a:hlinkClick r:id="rId3"/>
              </a:rPr>
              <a:t>piloting</a:t>
            </a:r>
            <a:r>
              <a:rPr lang="en-US" i="1" dirty="0">
                <a:latin typeface="Calibri" charset="0"/>
              </a:rPr>
              <a:t>, examples</a:t>
            </a:r>
          </a:p>
          <a:p>
            <a:r>
              <a:rPr lang="en-US" dirty="0">
                <a:latin typeface="Calibri" charset="0"/>
              </a:rPr>
              <a:t>Full operation – </a:t>
            </a:r>
            <a:r>
              <a:rPr lang="en-US" i="1" dirty="0">
                <a:latin typeface="Calibri" charset="0"/>
              </a:rPr>
              <a:t>changing staff roles (some/all)</a:t>
            </a:r>
          </a:p>
          <a:p>
            <a:r>
              <a:rPr lang="en-US" dirty="0">
                <a:latin typeface="Calibri" charset="0"/>
              </a:rPr>
              <a:t>Innovation – </a:t>
            </a:r>
            <a:r>
              <a:rPr lang="en-US" i="1" dirty="0">
                <a:latin typeface="Calibri" charset="0"/>
              </a:rPr>
              <a:t>use credibility, codifying roles</a:t>
            </a:r>
          </a:p>
          <a:p>
            <a:r>
              <a:rPr lang="en-US" dirty="0">
                <a:latin typeface="Calibri" charset="0"/>
              </a:rPr>
              <a:t>Sustainability – </a:t>
            </a:r>
            <a:r>
              <a:rPr lang="en-US" i="1" dirty="0">
                <a:latin typeface="Calibri" charset="0"/>
              </a:rPr>
              <a:t>new leaders, share with all</a:t>
            </a:r>
          </a:p>
        </p:txBody>
      </p:sp>
      <p:sp>
        <p:nvSpPr>
          <p:cNvPr id="45059" name="TextBox 7"/>
          <p:cNvSpPr txBox="1">
            <a:spLocks noChangeArrowheads="1"/>
          </p:cNvSpPr>
          <p:nvPr/>
        </p:nvSpPr>
        <p:spPr bwMode="auto">
          <a:xfrm>
            <a:off x="1752600" y="5562600"/>
            <a:ext cx="52689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(Kotter, 1995; Blasé, Fixsen, Sims, &amp; Ward, 2015)</a:t>
            </a:r>
          </a:p>
        </p:txBody>
      </p:sp>
    </p:spTree>
    <p:extLst>
      <p:ext uri="{BB962C8B-B14F-4D97-AF65-F5344CB8AC3E}">
        <p14:creationId xmlns:p14="http://schemas.microsoft.com/office/powerpoint/2010/main" val="3426809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FC38-0EC1-477F-CAC4-E3167A1A00C8}"/>
              </a:ext>
            </a:extLst>
          </p:cNvPr>
          <p:cNvSpPr>
            <a:spLocks noGrp="1"/>
          </p:cNvSpPr>
          <p:nvPr>
            <p:ph type="title"/>
          </p:nvPr>
        </p:nvSpPr>
        <p:spPr/>
        <p:txBody>
          <a:bodyPr/>
          <a:lstStyle/>
          <a:p>
            <a:r>
              <a:rPr lang="en-US" dirty="0"/>
              <a:t>Reviewing Your Stages</a:t>
            </a:r>
          </a:p>
        </p:txBody>
      </p:sp>
      <p:sp>
        <p:nvSpPr>
          <p:cNvPr id="3" name="Content Placeholder 2">
            <a:extLst>
              <a:ext uri="{FF2B5EF4-FFF2-40B4-BE49-F238E27FC236}">
                <a16:creationId xmlns:a16="http://schemas.microsoft.com/office/drawing/2014/main" id="{9638F577-A83C-20B1-4B38-188F681A47FA}"/>
              </a:ext>
            </a:extLst>
          </p:cNvPr>
          <p:cNvSpPr>
            <a:spLocks noGrp="1"/>
          </p:cNvSpPr>
          <p:nvPr>
            <p:ph idx="1"/>
          </p:nvPr>
        </p:nvSpPr>
        <p:spPr>
          <a:xfrm>
            <a:off x="457200" y="1600200"/>
            <a:ext cx="4921624" cy="4525963"/>
          </a:xfrm>
        </p:spPr>
        <p:txBody>
          <a:bodyPr>
            <a:normAutofit lnSpcReduction="10000"/>
          </a:bodyPr>
          <a:lstStyle/>
          <a:p>
            <a:r>
              <a:rPr lang="en-US" dirty="0"/>
              <a:t>Based on the “Implementation Stages Planning Tool” (</a:t>
            </a:r>
            <a:r>
              <a:rPr lang="en-US" dirty="0">
                <a:hlinkClick r:id="rId2"/>
              </a:rPr>
              <a:t>link</a:t>
            </a:r>
            <a:r>
              <a:rPr lang="en-US" dirty="0"/>
              <a:t>)</a:t>
            </a:r>
          </a:p>
          <a:p>
            <a:r>
              <a:rPr lang="en-US" dirty="0"/>
              <a:t>What stage(s) are you in with your MTSS work?</a:t>
            </a:r>
          </a:p>
          <a:p>
            <a:r>
              <a:rPr lang="en-US" dirty="0"/>
              <a:t>You may be in different stages for different components (e.g., behavior, academics)</a:t>
            </a:r>
          </a:p>
        </p:txBody>
      </p:sp>
      <p:pic>
        <p:nvPicPr>
          <p:cNvPr id="5" name="Picture 4" descr="A picture containing curtain, floor, indoor, furniture&#10;&#10;Description automatically generated">
            <a:extLst>
              <a:ext uri="{FF2B5EF4-FFF2-40B4-BE49-F238E27FC236}">
                <a16:creationId xmlns:a16="http://schemas.microsoft.com/office/drawing/2014/main" id="{7F18FA66-11F3-008F-3953-BA259EF363D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19245" y="2458186"/>
            <a:ext cx="3963389" cy="2802240"/>
          </a:xfrm>
          <a:prstGeom prst="rect">
            <a:avLst/>
          </a:prstGeom>
        </p:spPr>
      </p:pic>
    </p:spTree>
    <p:extLst>
      <p:ext uri="{BB962C8B-B14F-4D97-AF65-F5344CB8AC3E}">
        <p14:creationId xmlns:p14="http://schemas.microsoft.com/office/powerpoint/2010/main" val="185068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BE605-1241-DEC7-0824-E4DE0A892F5E}"/>
              </a:ext>
            </a:extLst>
          </p:cNvPr>
          <p:cNvSpPr>
            <a:spLocks noGrp="1"/>
          </p:cNvSpPr>
          <p:nvPr>
            <p:ph type="ctrTitle"/>
          </p:nvPr>
        </p:nvSpPr>
        <p:spPr/>
        <p:txBody>
          <a:bodyPr>
            <a:normAutofit fontScale="90000"/>
          </a:bodyPr>
          <a:lstStyle/>
          <a:p>
            <a:r>
              <a:rPr lang="en-US" i="1" dirty="0"/>
              <a:t>Chapter 5: Exploration, Readiness, and Buy-in: Asking Before You Tell</a:t>
            </a:r>
          </a:p>
        </p:txBody>
      </p:sp>
      <p:sp>
        <p:nvSpPr>
          <p:cNvPr id="5" name="Subtitle 4">
            <a:extLst>
              <a:ext uri="{FF2B5EF4-FFF2-40B4-BE49-F238E27FC236}">
                <a16:creationId xmlns:a16="http://schemas.microsoft.com/office/drawing/2014/main" id="{C4FEC28A-4250-3BB8-EEA9-C9BE4BE698C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0975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BDAA7E-03D1-4A77-8D36-04DBE18BBB2F}"/>
              </a:ext>
            </a:extLst>
          </p:cNvPr>
          <p:cNvSpPr>
            <a:spLocks noGrp="1"/>
          </p:cNvSpPr>
          <p:nvPr>
            <p:ph type="title"/>
          </p:nvPr>
        </p:nvSpPr>
        <p:spPr/>
        <p:txBody>
          <a:bodyPr>
            <a:normAutofit fontScale="90000"/>
          </a:bodyPr>
          <a:lstStyle/>
          <a:p>
            <a:r>
              <a:rPr lang="en-US" dirty="0"/>
              <a:t>Step 1 in Sales – Qualify the Customer</a:t>
            </a:r>
          </a:p>
        </p:txBody>
      </p:sp>
      <p:pic>
        <p:nvPicPr>
          <p:cNvPr id="8" name="Content Placeholder 7" descr="A person standing in front of a store&#10;&#10;Description automatically generated">
            <a:extLst>
              <a:ext uri="{FF2B5EF4-FFF2-40B4-BE49-F238E27FC236}">
                <a16:creationId xmlns:a16="http://schemas.microsoft.com/office/drawing/2014/main" id="{21D23E11-E3B7-46D2-BA77-7DB68D1D58F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1975" y="2314558"/>
            <a:ext cx="3886200" cy="2592421"/>
          </a:xfrm>
        </p:spPr>
      </p:pic>
      <p:sp>
        <p:nvSpPr>
          <p:cNvPr id="6" name="Content Placeholder 5">
            <a:extLst>
              <a:ext uri="{FF2B5EF4-FFF2-40B4-BE49-F238E27FC236}">
                <a16:creationId xmlns:a16="http://schemas.microsoft.com/office/drawing/2014/main" id="{4188E518-1E6C-40A7-AC7F-ACCC6858C457}"/>
              </a:ext>
            </a:extLst>
          </p:cNvPr>
          <p:cNvSpPr>
            <a:spLocks noGrp="1"/>
          </p:cNvSpPr>
          <p:nvPr>
            <p:ph sz="half" idx="2"/>
          </p:nvPr>
        </p:nvSpPr>
        <p:spPr>
          <a:xfrm>
            <a:off x="4857752" y="2411412"/>
            <a:ext cx="3886200" cy="4351338"/>
          </a:xfrm>
        </p:spPr>
        <p:txBody>
          <a:bodyPr/>
          <a:lstStyle/>
          <a:p>
            <a:r>
              <a:rPr lang="en-US" dirty="0"/>
              <a:t> Buy-in implies selling</a:t>
            </a:r>
          </a:p>
          <a:p>
            <a:r>
              <a:rPr lang="en-US" dirty="0"/>
              <a:t> Believe in your product/approach</a:t>
            </a:r>
          </a:p>
          <a:p>
            <a:r>
              <a:rPr lang="en-US" dirty="0"/>
              <a:t> Questions to ask </a:t>
            </a:r>
          </a:p>
          <a:p>
            <a:pPr lvl="1"/>
            <a:r>
              <a:rPr lang="en-US" dirty="0"/>
              <a:t>Can they benefit?</a:t>
            </a:r>
          </a:p>
          <a:p>
            <a:pPr lvl="1"/>
            <a:r>
              <a:rPr lang="en-US" dirty="0"/>
              <a:t>Can they commit?</a:t>
            </a:r>
          </a:p>
          <a:p>
            <a:endParaRPr lang="en-US" dirty="0"/>
          </a:p>
        </p:txBody>
      </p:sp>
      <p:sp>
        <p:nvSpPr>
          <p:cNvPr id="9" name="TextBox 8">
            <a:extLst>
              <a:ext uri="{FF2B5EF4-FFF2-40B4-BE49-F238E27FC236}">
                <a16:creationId xmlns:a16="http://schemas.microsoft.com/office/drawing/2014/main" id="{B9E7BDA8-A60E-445D-9D1C-43187FBE9D98}"/>
              </a:ext>
            </a:extLst>
          </p:cNvPr>
          <p:cNvSpPr txBox="1"/>
          <p:nvPr/>
        </p:nvSpPr>
        <p:spPr>
          <a:xfrm>
            <a:off x="1114425" y="5315404"/>
            <a:ext cx="4533900" cy="215444"/>
          </a:xfrm>
          <a:prstGeom prst="rect">
            <a:avLst/>
          </a:prstGeom>
          <a:noFill/>
        </p:spPr>
        <p:txBody>
          <a:bodyPr wrap="square" rtlCol="0">
            <a:spAutoFit/>
          </a:bodyPr>
          <a:lstStyle/>
          <a:p>
            <a:r>
              <a:rPr lang="en-US" sz="800" dirty="0"/>
              <a:t>Image from https://flic.kr/p/7YKQEH </a:t>
            </a:r>
          </a:p>
        </p:txBody>
      </p:sp>
    </p:spTree>
    <p:extLst>
      <p:ext uri="{BB962C8B-B14F-4D97-AF65-F5344CB8AC3E}">
        <p14:creationId xmlns:p14="http://schemas.microsoft.com/office/powerpoint/2010/main" val="1569430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Chart 4"/>
          <p:cNvGraphicFramePr>
            <a:graphicFrameLocks noGrp="1"/>
          </p:cNvGraphicFramePr>
          <p:nvPr/>
        </p:nvGraphicFramePr>
        <p:xfrm>
          <a:off x="238125" y="468313"/>
          <a:ext cx="8666163" cy="5921375"/>
        </p:xfrm>
        <a:graphic>
          <a:graphicData uri="http://schemas.openxmlformats.org/presentationml/2006/ole">
            <mc:AlternateContent xmlns:mc="http://schemas.openxmlformats.org/markup-compatibility/2006">
              <mc:Choice xmlns:v="urn:schemas-microsoft-com:vml" Requires="v">
                <p:oleObj name="Chart" r:id="rId2" imgW="8674100" imgH="5930900" progId="Excel.Chart.8">
                  <p:embed/>
                </p:oleObj>
              </mc:Choice>
              <mc:Fallback>
                <p:oleObj name="Chart" r:id="rId2" imgW="8674100" imgH="5930900" progId="Excel.Chart.8">
                  <p:embed/>
                  <p:pic>
                    <p:nvPicPr>
                      <p:cNvPr id="47105" name="Chart 4"/>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68313"/>
                        <a:ext cx="8666163" cy="592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7106" name="TextBox 1"/>
          <p:cNvSpPr txBox="1">
            <a:spLocks noChangeArrowheads="1"/>
          </p:cNvSpPr>
          <p:nvPr/>
        </p:nvSpPr>
        <p:spPr bwMode="auto">
          <a:xfrm>
            <a:off x="5943600" y="6324600"/>
            <a:ext cx="25288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(Bohanon &amp; Wu, 2014)</a:t>
            </a:r>
          </a:p>
        </p:txBody>
      </p:sp>
    </p:spTree>
    <p:extLst>
      <p:ext uri="{BB962C8B-B14F-4D97-AF65-F5344CB8AC3E}">
        <p14:creationId xmlns:p14="http://schemas.microsoft.com/office/powerpoint/2010/main" val="4085833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2BD1-5A3E-4C2D-A2AF-DE6DCB9B7274}"/>
              </a:ext>
            </a:extLst>
          </p:cNvPr>
          <p:cNvSpPr>
            <a:spLocks noGrp="1"/>
          </p:cNvSpPr>
          <p:nvPr>
            <p:ph type="title"/>
          </p:nvPr>
        </p:nvSpPr>
        <p:spPr/>
        <p:txBody>
          <a:bodyPr/>
          <a:lstStyle/>
          <a:p>
            <a:r>
              <a:rPr lang="en-US" dirty="0"/>
              <a:t>Assessing Needs</a:t>
            </a:r>
          </a:p>
        </p:txBody>
      </p:sp>
      <p:sp>
        <p:nvSpPr>
          <p:cNvPr id="3" name="Content Placeholder 2">
            <a:extLst>
              <a:ext uri="{FF2B5EF4-FFF2-40B4-BE49-F238E27FC236}">
                <a16:creationId xmlns:a16="http://schemas.microsoft.com/office/drawing/2014/main" id="{A31D383E-EBF4-4919-A34F-14FE5B85858A}"/>
              </a:ext>
            </a:extLst>
          </p:cNvPr>
          <p:cNvSpPr>
            <a:spLocks noGrp="1"/>
          </p:cNvSpPr>
          <p:nvPr>
            <p:ph sz="half" idx="1"/>
          </p:nvPr>
        </p:nvSpPr>
        <p:spPr/>
        <p:txBody>
          <a:bodyPr/>
          <a:lstStyle/>
          <a:p>
            <a:r>
              <a:rPr lang="en-US" dirty="0"/>
              <a:t>Tools</a:t>
            </a:r>
          </a:p>
          <a:p>
            <a:pPr lvl="1"/>
            <a:r>
              <a:rPr lang="en-US" dirty="0"/>
              <a:t>Interviews</a:t>
            </a:r>
          </a:p>
          <a:p>
            <a:pPr lvl="1"/>
            <a:r>
              <a:rPr lang="en-US" dirty="0"/>
              <a:t>Observations</a:t>
            </a:r>
          </a:p>
          <a:p>
            <a:pPr lvl="1"/>
            <a:r>
              <a:rPr lang="en-US" dirty="0"/>
              <a:t>Surveys</a:t>
            </a:r>
          </a:p>
          <a:p>
            <a:pPr lvl="1"/>
            <a:r>
              <a:rPr lang="en-US" dirty="0"/>
              <a:t>Focus Group</a:t>
            </a:r>
          </a:p>
          <a:p>
            <a:pPr lvl="1"/>
            <a:r>
              <a:rPr lang="en-US" dirty="0"/>
              <a:t>Existing documents and data (e.g., school plans, reports)</a:t>
            </a:r>
          </a:p>
        </p:txBody>
      </p:sp>
      <p:sp>
        <p:nvSpPr>
          <p:cNvPr id="4" name="Content Placeholder 3">
            <a:extLst>
              <a:ext uri="{FF2B5EF4-FFF2-40B4-BE49-F238E27FC236}">
                <a16:creationId xmlns:a16="http://schemas.microsoft.com/office/drawing/2014/main" id="{79ADA1A0-1FE1-4588-AC61-0E05044D3EFB}"/>
              </a:ext>
            </a:extLst>
          </p:cNvPr>
          <p:cNvSpPr>
            <a:spLocks noGrp="1"/>
          </p:cNvSpPr>
          <p:nvPr>
            <p:ph sz="half" idx="2"/>
          </p:nvPr>
        </p:nvSpPr>
        <p:spPr/>
        <p:txBody>
          <a:bodyPr/>
          <a:lstStyle/>
          <a:p>
            <a:r>
              <a:rPr lang="en-US" dirty="0"/>
              <a:t>Goals</a:t>
            </a:r>
          </a:p>
          <a:p>
            <a:pPr lvl="1"/>
            <a:r>
              <a:rPr lang="en-US" dirty="0"/>
              <a:t>Identify Strengths</a:t>
            </a:r>
          </a:p>
          <a:p>
            <a:pPr lvl="1"/>
            <a:r>
              <a:rPr lang="en-US" dirty="0"/>
              <a:t>Identify Needs</a:t>
            </a:r>
          </a:p>
        </p:txBody>
      </p:sp>
      <p:pic>
        <p:nvPicPr>
          <p:cNvPr id="6" name="Picture 5" descr="A picture containing sitting, small, food, brown&#10;&#10;Description automatically generated">
            <a:extLst>
              <a:ext uri="{FF2B5EF4-FFF2-40B4-BE49-F238E27FC236}">
                <a16:creationId xmlns:a16="http://schemas.microsoft.com/office/drawing/2014/main" id="{59CB6BFB-6CB1-4F12-A793-8118C7BBB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837" y="3190874"/>
            <a:ext cx="2587661" cy="3230880"/>
          </a:xfrm>
          <a:prstGeom prst="rect">
            <a:avLst/>
          </a:prstGeom>
        </p:spPr>
      </p:pic>
    </p:spTree>
    <p:extLst>
      <p:ext uri="{BB962C8B-B14F-4D97-AF65-F5344CB8AC3E}">
        <p14:creationId xmlns:p14="http://schemas.microsoft.com/office/powerpoint/2010/main" val="2931005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87F60-9B21-4628-BCC0-62573934CE01}"/>
              </a:ext>
            </a:extLst>
          </p:cNvPr>
          <p:cNvSpPr>
            <a:spLocks noGrp="1"/>
          </p:cNvSpPr>
          <p:nvPr>
            <p:ph type="ctrTitle"/>
          </p:nvPr>
        </p:nvSpPr>
        <p:spPr/>
        <p:txBody>
          <a:bodyPr>
            <a:normAutofit/>
          </a:bodyPr>
          <a:lstStyle/>
          <a:p>
            <a:r>
              <a:rPr lang="en-US" sz="4100" dirty="0"/>
              <a:t>Interviews and Surveys</a:t>
            </a:r>
          </a:p>
        </p:txBody>
      </p:sp>
      <p:sp>
        <p:nvSpPr>
          <p:cNvPr id="5" name="Subtitle 4">
            <a:extLst>
              <a:ext uri="{FF2B5EF4-FFF2-40B4-BE49-F238E27FC236}">
                <a16:creationId xmlns:a16="http://schemas.microsoft.com/office/drawing/2014/main" id="{438C8CFA-D4DD-46F1-BE34-15CCB9AB385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3837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Hang in there!</a:t>
            </a:r>
          </a:p>
        </p:txBody>
      </p:sp>
      <p:pic>
        <p:nvPicPr>
          <p:cNvPr id="1026" name="Picture 2"/>
          <p:cNvPicPr>
            <a:picLocks noChangeAspect="1" noChangeArrowheads="1"/>
          </p:cNvPicPr>
          <p:nvPr/>
        </p:nvPicPr>
        <p:blipFill>
          <a:blip r:embed="rId3" cstate="print"/>
          <a:srcRect/>
          <a:stretch>
            <a:fillRect/>
          </a:stretch>
        </p:blipFill>
        <p:spPr bwMode="auto">
          <a:xfrm>
            <a:off x="1447800" y="1295400"/>
            <a:ext cx="6096000" cy="5178902"/>
          </a:xfrm>
          <a:prstGeom prst="rect">
            <a:avLst/>
          </a:prstGeom>
          <a:noFill/>
          <a:ln w="9525">
            <a:noFill/>
            <a:miter lim="800000"/>
            <a:headEnd/>
            <a:tailEnd/>
          </a:ln>
        </p:spPr>
      </p:pic>
    </p:spTree>
    <p:extLst>
      <p:ext uri="{BB962C8B-B14F-4D97-AF65-F5344CB8AC3E}">
        <p14:creationId xmlns:p14="http://schemas.microsoft.com/office/powerpoint/2010/main" val="1393682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2C22-AE96-42A8-9CAB-97E6BE8D3D8C}"/>
              </a:ext>
            </a:extLst>
          </p:cNvPr>
          <p:cNvSpPr>
            <a:spLocks noGrp="1"/>
          </p:cNvSpPr>
          <p:nvPr>
            <p:ph type="title"/>
          </p:nvPr>
        </p:nvSpPr>
        <p:spPr/>
        <p:txBody>
          <a:bodyPr>
            <a:normAutofit/>
          </a:bodyPr>
          <a:lstStyle/>
          <a:p>
            <a:r>
              <a:rPr lang="en-US" dirty="0"/>
              <a:t>What Are Current Needs?</a:t>
            </a:r>
          </a:p>
        </p:txBody>
      </p:sp>
      <p:sp>
        <p:nvSpPr>
          <p:cNvPr id="3" name="Content Placeholder 2">
            <a:extLst>
              <a:ext uri="{FF2B5EF4-FFF2-40B4-BE49-F238E27FC236}">
                <a16:creationId xmlns:a16="http://schemas.microsoft.com/office/drawing/2014/main" id="{14138984-E900-48BC-9605-958FC1B85B20}"/>
              </a:ext>
            </a:extLst>
          </p:cNvPr>
          <p:cNvSpPr>
            <a:spLocks noGrp="1"/>
          </p:cNvSpPr>
          <p:nvPr>
            <p:ph sz="half" idx="1"/>
          </p:nvPr>
        </p:nvSpPr>
        <p:spPr/>
        <p:txBody>
          <a:bodyPr>
            <a:normAutofit fontScale="92500" lnSpcReduction="20000"/>
          </a:bodyPr>
          <a:lstStyle/>
          <a:p>
            <a:endParaRPr lang="en-US" dirty="0"/>
          </a:p>
        </p:txBody>
      </p:sp>
      <p:sp>
        <p:nvSpPr>
          <p:cNvPr id="4" name="Content Placeholder 3">
            <a:extLst>
              <a:ext uri="{FF2B5EF4-FFF2-40B4-BE49-F238E27FC236}">
                <a16:creationId xmlns:a16="http://schemas.microsoft.com/office/drawing/2014/main" id="{5D51861A-17BC-436F-966E-A109CDFB43DB}"/>
              </a:ext>
            </a:extLst>
          </p:cNvPr>
          <p:cNvSpPr>
            <a:spLocks noGrp="1"/>
          </p:cNvSpPr>
          <p:nvPr>
            <p:ph sz="half" idx="2"/>
          </p:nvPr>
        </p:nvSpPr>
        <p:spPr>
          <a:xfrm>
            <a:off x="5019675" y="1825624"/>
            <a:ext cx="3886200" cy="4351338"/>
          </a:xfrm>
        </p:spPr>
        <p:txBody>
          <a:bodyPr>
            <a:normAutofit fontScale="92500" lnSpcReduction="20000"/>
          </a:bodyPr>
          <a:lstStyle/>
          <a:p>
            <a:r>
              <a:rPr lang="en-US" dirty="0"/>
              <a:t>Communication</a:t>
            </a:r>
          </a:p>
          <a:p>
            <a:r>
              <a:rPr lang="en-US" dirty="0"/>
              <a:t>High staff turnover</a:t>
            </a:r>
          </a:p>
          <a:p>
            <a:r>
              <a:rPr lang="en-US" dirty="0"/>
              <a:t>Inconsistent practices, polices, and procedures</a:t>
            </a:r>
          </a:p>
          <a:p>
            <a:r>
              <a:rPr lang="en-US" dirty="0"/>
              <a:t>Negative perception of school</a:t>
            </a:r>
          </a:p>
          <a:p>
            <a:r>
              <a:rPr lang="en-US" dirty="0"/>
              <a:t>School climate</a:t>
            </a:r>
          </a:p>
          <a:p>
            <a:r>
              <a:rPr lang="en-US" dirty="0"/>
              <a:t>Lack of data-based decision making</a:t>
            </a:r>
          </a:p>
          <a:p>
            <a:r>
              <a:rPr lang="en-US" dirty="0"/>
              <a:t>Lack of buy-in to address concerns</a:t>
            </a:r>
          </a:p>
        </p:txBody>
      </p:sp>
      <p:pic>
        <p:nvPicPr>
          <p:cNvPr id="5" name="Content Placeholder 4" descr="41291491141_00f06d6194_z.jpg">
            <a:extLst>
              <a:ext uri="{FF2B5EF4-FFF2-40B4-BE49-F238E27FC236}">
                <a16:creationId xmlns:a16="http://schemas.microsoft.com/office/drawing/2014/main" id="{193B1BD2-CB53-42E0-ABC9-AFE5EA7658BF}"/>
              </a:ext>
            </a:extLst>
          </p:cNvPr>
          <p:cNvPicPr>
            <a:picLocks noChangeAspect="1"/>
          </p:cNvPicPr>
          <p:nvPr/>
        </p:nvPicPr>
        <p:blipFill>
          <a:blip r:embed="rId3">
            <a:extLst>
              <a:ext uri="{28A0092B-C50C-407E-A947-70E740481C1C}">
                <a14:useLocalDpi xmlns:a14="http://schemas.microsoft.com/office/drawing/2010/main" val="0"/>
              </a:ext>
            </a:extLst>
          </a:blip>
          <a:srcRect l="20163" r="20163"/>
          <a:stretch>
            <a:fillRect/>
          </a:stretch>
        </p:blipFill>
        <p:spPr>
          <a:xfrm>
            <a:off x="590550" y="1738312"/>
            <a:ext cx="4038600" cy="4525963"/>
          </a:xfrm>
          <a:prstGeom prst="rect">
            <a:avLst/>
          </a:prstGeom>
        </p:spPr>
      </p:pic>
      <p:sp>
        <p:nvSpPr>
          <p:cNvPr id="6" name="TextBox 5">
            <a:extLst>
              <a:ext uri="{FF2B5EF4-FFF2-40B4-BE49-F238E27FC236}">
                <a16:creationId xmlns:a16="http://schemas.microsoft.com/office/drawing/2014/main" id="{7018FFD4-E196-43DB-B79D-FB527F4B625F}"/>
              </a:ext>
            </a:extLst>
          </p:cNvPr>
          <p:cNvSpPr txBox="1"/>
          <p:nvPr/>
        </p:nvSpPr>
        <p:spPr>
          <a:xfrm>
            <a:off x="1514475" y="6492874"/>
            <a:ext cx="987771" cy="153888"/>
          </a:xfrm>
          <a:prstGeom prst="rect">
            <a:avLst/>
          </a:prstGeom>
          <a:noFill/>
        </p:spPr>
        <p:txBody>
          <a:bodyPr wrap="none" rtlCol="0">
            <a:spAutoFit/>
          </a:bodyPr>
          <a:lstStyle/>
          <a:p>
            <a:r>
              <a:rPr lang="en-US" sz="400" dirty="0"/>
              <a:t>Image from https://flic.kr/p/25UMFK4</a:t>
            </a:r>
          </a:p>
        </p:txBody>
      </p:sp>
    </p:spTree>
    <p:extLst>
      <p:ext uri="{BB962C8B-B14F-4D97-AF65-F5344CB8AC3E}">
        <p14:creationId xmlns:p14="http://schemas.microsoft.com/office/powerpoint/2010/main" val="3795009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8CD9C44-1FED-4C38-95DD-25128D36E74A}"/>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Connection to Needs</a:t>
            </a:r>
          </a:p>
        </p:txBody>
      </p:sp>
      <p:graphicFrame>
        <p:nvGraphicFramePr>
          <p:cNvPr id="17" name="Table 16">
            <a:extLst>
              <a:ext uri="{FF2B5EF4-FFF2-40B4-BE49-F238E27FC236}">
                <a16:creationId xmlns:a16="http://schemas.microsoft.com/office/drawing/2014/main" id="{3476719A-7BFC-40BF-8B93-A16FFD833AE9}"/>
              </a:ext>
            </a:extLst>
          </p:cNvPr>
          <p:cNvGraphicFramePr>
            <a:graphicFrameLocks noGrp="1"/>
          </p:cNvGraphicFramePr>
          <p:nvPr/>
        </p:nvGraphicFramePr>
        <p:xfrm>
          <a:off x="628650" y="1690688"/>
          <a:ext cx="7893844" cy="4475092"/>
        </p:xfrm>
        <a:graphic>
          <a:graphicData uri="http://schemas.openxmlformats.org/drawingml/2006/table">
            <a:tbl>
              <a:tblPr firstRow="1" firstCol="1" bandRow="1"/>
              <a:tblGrid>
                <a:gridCol w="3946922">
                  <a:extLst>
                    <a:ext uri="{9D8B030D-6E8A-4147-A177-3AD203B41FA5}">
                      <a16:colId xmlns:a16="http://schemas.microsoft.com/office/drawing/2014/main" val="3589562658"/>
                    </a:ext>
                  </a:extLst>
                </a:gridCol>
                <a:gridCol w="3946922">
                  <a:extLst>
                    <a:ext uri="{9D8B030D-6E8A-4147-A177-3AD203B41FA5}">
                      <a16:colId xmlns:a16="http://schemas.microsoft.com/office/drawing/2014/main" val="4165918715"/>
                    </a:ext>
                  </a:extLst>
                </a:gridCol>
              </a:tblGrid>
              <a:tr h="315534">
                <a:tc>
                  <a:txBody>
                    <a:bodyPr/>
                    <a:lstStyle/>
                    <a:p>
                      <a:pPr marL="0" marR="0" algn="ctr" fontAlgn="t">
                        <a:lnSpc>
                          <a:spcPct val="107000"/>
                        </a:lnSpc>
                        <a:spcBef>
                          <a:spcPts val="0"/>
                        </a:spcBef>
                        <a:spcAft>
                          <a:spcPts val="0"/>
                        </a:spcAft>
                      </a:pPr>
                      <a:r>
                        <a:rPr lang="en-US" sz="1800" b="1" i="0" u="none" strike="noStrike" dirty="0">
                          <a:effectLst/>
                          <a:latin typeface="+mn-lt"/>
                          <a:ea typeface="Times New Roman" panose="02020603050405020304" pitchFamily="18" charset="0"/>
                          <a:cs typeface="Times New Roman" panose="02020603050405020304" pitchFamily="18" charset="0"/>
                        </a:rPr>
                        <a:t>Priorities/Next Steps</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i="0" u="none" strike="noStrike" dirty="0">
                          <a:effectLst/>
                          <a:latin typeface="+mn-lt"/>
                          <a:ea typeface="Times New Roman" panose="02020603050405020304" pitchFamily="18" charset="0"/>
                          <a:cs typeface="Times New Roman" panose="02020603050405020304" pitchFamily="18" charset="0"/>
                        </a:rPr>
                        <a:t>Connections with Schoolwide Initiative</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436863"/>
                  </a:ext>
                </a:extLst>
              </a:tr>
              <a:tr h="1118279">
                <a:tc>
                  <a:txBody>
                    <a:bodyPr/>
                    <a:lstStyle/>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Improve communication</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7525" marR="0" indent="-517525"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Develop a leadership team that can effectively communicate with the school community</a:t>
                      </a:r>
                      <a:endParaRPr lang="en-US" sz="1800" b="0" i="0" u="none" strike="noStrike" dirty="0">
                        <a:effectLst/>
                        <a:latin typeface="+mn-lt"/>
                      </a:endParaRPr>
                    </a:p>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 </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485612"/>
                  </a:ext>
                </a:extLst>
              </a:tr>
              <a:tr h="850698">
                <a:tc>
                  <a:txBody>
                    <a:bodyPr/>
                    <a:lstStyle/>
                    <a:p>
                      <a:pPr marL="457200" marR="0" indent="-45720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Define responses for students who struggle academically and behaviorally</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Develop a continuum of supports for all students</a:t>
                      </a:r>
                      <a:endParaRPr lang="en-US" sz="1800" b="0" i="0" u="none" strike="noStrike" dirty="0">
                        <a:effectLst/>
                        <a:latin typeface="+mn-lt"/>
                      </a:endParaRPr>
                    </a:p>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 </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316641"/>
                  </a:ext>
                </a:extLst>
              </a:tr>
              <a:tr h="850698">
                <a:tc>
                  <a:txBody>
                    <a:bodyPr/>
                    <a:lstStyle/>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Improve school climate </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Develop, teach, acknowledge and redirect students to expected behaviors </a:t>
                      </a:r>
                      <a:endParaRPr lang="en-US" sz="1800" b="0" i="0" u="none" strike="noStrike" dirty="0">
                        <a:effectLst/>
                        <a:latin typeface="+mn-lt"/>
                      </a:endParaRPr>
                    </a:p>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 </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759074"/>
                  </a:ext>
                </a:extLst>
              </a:tr>
              <a:tr h="0">
                <a:tc>
                  <a:txBody>
                    <a:bodyPr/>
                    <a:lstStyle/>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Use data for decision making</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Identify problems and needed data sets for decision making using MTSS framework</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261348"/>
                  </a:ext>
                </a:extLst>
              </a:tr>
            </a:tbl>
          </a:graphicData>
        </a:graphic>
      </p:graphicFrame>
    </p:spTree>
    <p:extLst>
      <p:ext uri="{BB962C8B-B14F-4D97-AF65-F5344CB8AC3E}">
        <p14:creationId xmlns:p14="http://schemas.microsoft.com/office/powerpoint/2010/main" val="1666288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962A-879B-706C-8332-A926CB3FECBC}"/>
              </a:ext>
            </a:extLst>
          </p:cNvPr>
          <p:cNvSpPr>
            <a:spLocks noGrp="1"/>
          </p:cNvSpPr>
          <p:nvPr>
            <p:ph type="title"/>
          </p:nvPr>
        </p:nvSpPr>
        <p:spPr/>
        <p:txBody>
          <a:bodyPr/>
          <a:lstStyle/>
          <a:p>
            <a:r>
              <a:rPr lang="en-US" dirty="0"/>
              <a:t>See Sample Tools for Interview</a:t>
            </a:r>
          </a:p>
        </p:txBody>
      </p:sp>
      <p:sp>
        <p:nvSpPr>
          <p:cNvPr id="3" name="Content Placeholder 2">
            <a:extLst>
              <a:ext uri="{FF2B5EF4-FFF2-40B4-BE49-F238E27FC236}">
                <a16:creationId xmlns:a16="http://schemas.microsoft.com/office/drawing/2014/main" id="{4A08865E-55EE-515E-EB35-80185D3E4EFB}"/>
              </a:ext>
            </a:extLst>
          </p:cNvPr>
          <p:cNvSpPr>
            <a:spLocks noGrp="1"/>
          </p:cNvSpPr>
          <p:nvPr>
            <p:ph idx="1"/>
          </p:nvPr>
        </p:nvSpPr>
        <p:spPr>
          <a:xfrm>
            <a:off x="457200" y="1615190"/>
            <a:ext cx="8229600" cy="4525963"/>
          </a:xfrm>
        </p:spPr>
        <p:txBody>
          <a:bodyPr/>
          <a:lstStyle/>
          <a:p>
            <a:r>
              <a:rPr lang="en-US" dirty="0"/>
              <a:t>Needs Assessments – p. 4-6</a:t>
            </a:r>
          </a:p>
          <a:p>
            <a:r>
              <a:rPr lang="en-US" dirty="0"/>
              <a:t>Summary Table – p. 7</a:t>
            </a:r>
          </a:p>
          <a:p>
            <a:r>
              <a:rPr lang="en-US" dirty="0"/>
              <a:t>Summary from MT MTSS coaches as an example p. 8</a:t>
            </a:r>
          </a:p>
          <a:p>
            <a:r>
              <a:rPr lang="en-US" dirty="0"/>
              <a:t>Do any of these needs/strengths connect with your school(s)?</a:t>
            </a:r>
          </a:p>
          <a:p>
            <a:r>
              <a:rPr lang="en-US" dirty="0"/>
              <a:t>Have you used any other approaches (PLC’s)?</a:t>
            </a:r>
          </a:p>
        </p:txBody>
      </p:sp>
    </p:spTree>
    <p:extLst>
      <p:ext uri="{BB962C8B-B14F-4D97-AF65-F5344CB8AC3E}">
        <p14:creationId xmlns:p14="http://schemas.microsoft.com/office/powerpoint/2010/main" val="1061654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3810000" y="2287588"/>
            <a:ext cx="534988" cy="274637"/>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1-5%</a:t>
            </a:r>
          </a:p>
        </p:txBody>
      </p:sp>
      <p:sp>
        <p:nvSpPr>
          <p:cNvPr id="2053" name="Text Box 3"/>
          <p:cNvSpPr txBox="1">
            <a:spLocks noChangeArrowheads="1"/>
          </p:cNvSpPr>
          <p:nvPr/>
        </p:nvSpPr>
        <p:spPr bwMode="auto">
          <a:xfrm>
            <a:off x="4876800" y="2287588"/>
            <a:ext cx="534988" cy="274637"/>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1-5%</a:t>
            </a:r>
          </a:p>
        </p:txBody>
      </p:sp>
      <p:sp>
        <p:nvSpPr>
          <p:cNvPr id="2054" name="Text Box 4"/>
          <p:cNvSpPr txBox="1">
            <a:spLocks noChangeArrowheads="1"/>
          </p:cNvSpPr>
          <p:nvPr/>
        </p:nvSpPr>
        <p:spPr bwMode="auto">
          <a:xfrm>
            <a:off x="3429000" y="3049588"/>
            <a:ext cx="628650" cy="274637"/>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5-10%</a:t>
            </a:r>
          </a:p>
        </p:txBody>
      </p:sp>
      <p:sp>
        <p:nvSpPr>
          <p:cNvPr id="2055" name="Text Box 5"/>
          <p:cNvSpPr txBox="1">
            <a:spLocks noChangeArrowheads="1"/>
          </p:cNvSpPr>
          <p:nvPr/>
        </p:nvSpPr>
        <p:spPr bwMode="auto">
          <a:xfrm>
            <a:off x="5105400" y="3049588"/>
            <a:ext cx="628650" cy="274637"/>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5-10%</a:t>
            </a:r>
          </a:p>
        </p:txBody>
      </p:sp>
      <p:sp>
        <p:nvSpPr>
          <p:cNvPr id="2056" name="Text Box 6"/>
          <p:cNvSpPr txBox="1">
            <a:spLocks noChangeArrowheads="1"/>
          </p:cNvSpPr>
          <p:nvPr/>
        </p:nvSpPr>
        <p:spPr bwMode="auto">
          <a:xfrm>
            <a:off x="2819400" y="4419600"/>
            <a:ext cx="747713" cy="274638"/>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80-90%</a:t>
            </a:r>
          </a:p>
        </p:txBody>
      </p:sp>
      <p:sp>
        <p:nvSpPr>
          <p:cNvPr id="2057" name="Text Box 7"/>
          <p:cNvSpPr txBox="1">
            <a:spLocks noChangeArrowheads="1"/>
          </p:cNvSpPr>
          <p:nvPr/>
        </p:nvSpPr>
        <p:spPr bwMode="auto">
          <a:xfrm>
            <a:off x="5562600" y="4419600"/>
            <a:ext cx="747713" cy="274638"/>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80-90%</a:t>
            </a:r>
          </a:p>
        </p:txBody>
      </p:sp>
      <p:grpSp>
        <p:nvGrpSpPr>
          <p:cNvPr id="2" name="Group 8"/>
          <p:cNvGrpSpPr>
            <a:grpSpLocks/>
          </p:cNvGrpSpPr>
          <p:nvPr/>
        </p:nvGrpSpPr>
        <p:grpSpPr bwMode="auto">
          <a:xfrm>
            <a:off x="304800" y="1905000"/>
            <a:ext cx="3352800" cy="822325"/>
            <a:chOff x="192" y="1297"/>
            <a:chExt cx="2112" cy="518"/>
          </a:xfrm>
        </p:grpSpPr>
        <p:sp>
          <p:nvSpPr>
            <p:cNvPr id="2077" name="Text Box 9"/>
            <p:cNvSpPr txBox="1">
              <a:spLocks noChangeArrowheads="1"/>
            </p:cNvSpPr>
            <p:nvPr/>
          </p:nvSpPr>
          <p:spPr bwMode="auto">
            <a:xfrm>
              <a:off x="192" y="1297"/>
              <a:ext cx="2095" cy="518"/>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Tertiary Interventions/Tier 3:</a:t>
              </a:r>
              <a:endParaRPr lang="en-US" sz="1200" dirty="0">
                <a:latin typeface="Comic Sans MS" pitchFamily="66" charset="0"/>
              </a:endParaRPr>
            </a:p>
            <a:p>
              <a:pPr eaLnBrk="0" hangingPunct="0"/>
              <a:r>
                <a:rPr lang="en-US" sz="1200" u="sng" dirty="0">
                  <a:latin typeface="Comic Sans MS" pitchFamily="66" charset="0"/>
                </a:rPr>
                <a:t>*Young Leaders                                  </a:t>
              </a:r>
            </a:p>
            <a:p>
              <a:pPr eaLnBrk="0" hangingPunct="0"/>
              <a:r>
                <a:rPr lang="en-US" sz="1200" u="sng" dirty="0">
                  <a:latin typeface="Comic Sans MS" pitchFamily="66" charset="0"/>
                </a:rPr>
                <a:t>*National Honor Society; Eyes on the World</a:t>
              </a:r>
            </a:p>
            <a:p>
              <a:pPr eaLnBrk="0" hangingPunct="0"/>
              <a:r>
                <a:rPr lang="en-US" sz="1200" u="sng" dirty="0">
                  <a:latin typeface="Comic Sans MS" pitchFamily="66" charset="0"/>
                </a:rPr>
                <a:t>Secondary/Tertiary-SLC teams</a:t>
              </a:r>
            </a:p>
          </p:txBody>
        </p:sp>
        <p:sp>
          <p:nvSpPr>
            <p:cNvPr id="2078" name="Line 10"/>
            <p:cNvSpPr>
              <a:spLocks noChangeShapeType="1"/>
            </p:cNvSpPr>
            <p:nvPr/>
          </p:nvSpPr>
          <p:spPr bwMode="auto">
            <a:xfrm>
              <a:off x="1968" y="1536"/>
              <a:ext cx="336" cy="0"/>
            </a:xfrm>
            <a:prstGeom prst="line">
              <a:avLst/>
            </a:prstGeom>
            <a:noFill/>
            <a:ln w="88900">
              <a:solidFill>
                <a:schemeClr val="tx1"/>
              </a:solidFill>
              <a:round/>
              <a:headEnd type="triangle" w="med" len="med"/>
              <a:tailEnd/>
            </a:ln>
          </p:spPr>
          <p:txBody>
            <a:bodyPr wrap="none" anchor="ctr"/>
            <a:lstStyle/>
            <a:p>
              <a:endParaRPr lang="en-US" dirty="0"/>
            </a:p>
          </p:txBody>
        </p:sp>
      </p:grpSp>
      <p:grpSp>
        <p:nvGrpSpPr>
          <p:cNvPr id="3" name="Group 11"/>
          <p:cNvGrpSpPr>
            <a:grpSpLocks/>
          </p:cNvGrpSpPr>
          <p:nvPr/>
        </p:nvGrpSpPr>
        <p:grpSpPr bwMode="auto">
          <a:xfrm>
            <a:off x="5484813" y="2135188"/>
            <a:ext cx="3228975" cy="639762"/>
            <a:chOff x="3455" y="1345"/>
            <a:chExt cx="2034" cy="403"/>
          </a:xfrm>
        </p:grpSpPr>
        <p:sp>
          <p:nvSpPr>
            <p:cNvPr id="2075" name="Line 12"/>
            <p:cNvSpPr>
              <a:spLocks noChangeShapeType="1"/>
            </p:cNvSpPr>
            <p:nvPr/>
          </p:nvSpPr>
          <p:spPr bwMode="auto">
            <a:xfrm rot="10779537">
              <a:off x="3455" y="1536"/>
              <a:ext cx="336" cy="1"/>
            </a:xfrm>
            <a:prstGeom prst="line">
              <a:avLst/>
            </a:prstGeom>
            <a:noFill/>
            <a:ln w="88900">
              <a:solidFill>
                <a:schemeClr val="tx1"/>
              </a:solidFill>
              <a:round/>
              <a:headEnd type="triangle" w="med" len="med"/>
              <a:tailEnd/>
            </a:ln>
          </p:spPr>
          <p:txBody>
            <a:bodyPr wrap="none" anchor="ctr"/>
            <a:lstStyle/>
            <a:p>
              <a:endParaRPr lang="en-US" dirty="0"/>
            </a:p>
          </p:txBody>
        </p:sp>
        <p:sp>
          <p:nvSpPr>
            <p:cNvPr id="2076" name="Text Box 13"/>
            <p:cNvSpPr txBox="1">
              <a:spLocks noChangeArrowheads="1"/>
            </p:cNvSpPr>
            <p:nvPr/>
          </p:nvSpPr>
          <p:spPr bwMode="auto">
            <a:xfrm>
              <a:off x="3840" y="1345"/>
              <a:ext cx="1649" cy="403"/>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Tertiary Intervention/Tier 3:</a:t>
              </a:r>
              <a:endParaRPr lang="en-US" sz="1200" dirty="0">
                <a:latin typeface="Comic Sans MS" pitchFamily="66" charset="0"/>
              </a:endParaRPr>
            </a:p>
            <a:p>
              <a:pPr eaLnBrk="0" hangingPunct="0"/>
              <a:r>
                <a:rPr lang="en-US" sz="1200" dirty="0">
                  <a:latin typeface="Comic Sans MS" pitchFamily="66" charset="0"/>
                </a:rPr>
                <a:t>- Assessment based…Wraparound,</a:t>
              </a:r>
            </a:p>
            <a:p>
              <a:pPr eaLnBrk="0" hangingPunct="0"/>
              <a:endParaRPr lang="en-US" sz="1200" dirty="0">
                <a:latin typeface="Comic Sans MS" pitchFamily="66" charset="0"/>
              </a:endParaRPr>
            </a:p>
          </p:txBody>
        </p:sp>
      </p:grpSp>
      <p:grpSp>
        <p:nvGrpSpPr>
          <p:cNvPr id="4" name="Group 14"/>
          <p:cNvGrpSpPr>
            <a:grpSpLocks/>
          </p:cNvGrpSpPr>
          <p:nvPr/>
        </p:nvGrpSpPr>
        <p:grpSpPr bwMode="auto">
          <a:xfrm>
            <a:off x="304800" y="3049588"/>
            <a:ext cx="3089275" cy="1754187"/>
            <a:chOff x="192" y="1921"/>
            <a:chExt cx="1946" cy="1105"/>
          </a:xfrm>
        </p:grpSpPr>
        <p:sp>
          <p:nvSpPr>
            <p:cNvPr id="2073" name="Text Box 15"/>
            <p:cNvSpPr txBox="1">
              <a:spLocks noChangeArrowheads="1"/>
            </p:cNvSpPr>
            <p:nvPr/>
          </p:nvSpPr>
          <p:spPr bwMode="auto">
            <a:xfrm>
              <a:off x="192" y="1921"/>
              <a:ext cx="1946" cy="1105"/>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Secondary Interventions/Tier 2:</a:t>
              </a:r>
              <a:endParaRPr lang="en-US" sz="1200" dirty="0">
                <a:latin typeface="Comic Sans MS" pitchFamily="66" charset="0"/>
              </a:endParaRPr>
            </a:p>
            <a:p>
              <a:pPr eaLnBrk="0" hangingPunct="0"/>
              <a:r>
                <a:rPr lang="en-US" sz="1200" u="sng" dirty="0">
                  <a:latin typeface="Comic Sans MS" pitchFamily="66" charset="0"/>
                </a:rPr>
                <a:t>Secondary/Tertiary-SLC teams</a:t>
              </a:r>
            </a:p>
            <a:p>
              <a:pPr eaLnBrk="0" hangingPunct="0"/>
              <a:r>
                <a:rPr lang="en-US" sz="1200" u="sng" dirty="0">
                  <a:latin typeface="Comic Sans MS" pitchFamily="66" charset="0"/>
                </a:rPr>
                <a:t>AVID; Mentor Moms</a:t>
              </a:r>
            </a:p>
            <a:p>
              <a:pPr eaLnBrk="0" hangingPunct="0"/>
              <a:r>
                <a:rPr lang="en-US" sz="1200" u="sng" dirty="0">
                  <a:latin typeface="Comic Sans MS" pitchFamily="66" charset="0"/>
                </a:rPr>
                <a:t>Credit Recovery</a:t>
              </a:r>
            </a:p>
            <a:p>
              <a:pPr eaLnBrk="0" hangingPunct="0"/>
              <a:r>
                <a:rPr lang="en-US" sz="1200" u="sng" dirty="0">
                  <a:latin typeface="Comic Sans MS" pitchFamily="66" charset="0"/>
                </a:rPr>
                <a:t>After School Matters</a:t>
              </a:r>
            </a:p>
            <a:p>
              <a:pPr eaLnBrk="0" hangingPunct="0"/>
              <a:r>
                <a:rPr lang="en-US" sz="1200" u="sng" dirty="0">
                  <a:latin typeface="Comic Sans MS" pitchFamily="66" charset="0"/>
                </a:rPr>
                <a:t>ELL</a:t>
              </a:r>
            </a:p>
            <a:p>
              <a:pPr eaLnBrk="0" hangingPunct="0"/>
              <a:r>
                <a:rPr lang="en-US" sz="1200" u="sng" dirty="0">
                  <a:latin typeface="Comic Sans MS" pitchFamily="66" charset="0"/>
                </a:rPr>
                <a:t> Summer School/(First Year Connection)</a:t>
              </a:r>
            </a:p>
            <a:p>
              <a:pPr eaLnBrk="0" hangingPunct="0"/>
              <a:r>
                <a:rPr lang="en-US" sz="1200" u="sng" dirty="0">
                  <a:latin typeface="Comic Sans MS" pitchFamily="66" charset="0"/>
                </a:rPr>
                <a:t> Gear-Up</a:t>
              </a:r>
            </a:p>
            <a:p>
              <a:pPr eaLnBrk="0" hangingPunct="0"/>
              <a:endParaRPr lang="en-US" sz="1200" u="sng" dirty="0">
                <a:latin typeface="Comic Sans MS" pitchFamily="66" charset="0"/>
              </a:endParaRPr>
            </a:p>
          </p:txBody>
        </p:sp>
        <p:sp>
          <p:nvSpPr>
            <p:cNvPr id="2074" name="Line 16"/>
            <p:cNvSpPr>
              <a:spLocks noChangeShapeType="1"/>
            </p:cNvSpPr>
            <p:nvPr/>
          </p:nvSpPr>
          <p:spPr bwMode="auto">
            <a:xfrm>
              <a:off x="1728" y="2016"/>
              <a:ext cx="336" cy="0"/>
            </a:xfrm>
            <a:prstGeom prst="line">
              <a:avLst/>
            </a:prstGeom>
            <a:noFill/>
            <a:ln w="88900">
              <a:solidFill>
                <a:schemeClr val="tx1"/>
              </a:solidFill>
              <a:round/>
              <a:headEnd type="triangle" w="med" len="med"/>
              <a:tailEnd/>
            </a:ln>
          </p:spPr>
          <p:txBody>
            <a:bodyPr wrap="none" anchor="ctr"/>
            <a:lstStyle/>
            <a:p>
              <a:endParaRPr lang="en-US" dirty="0"/>
            </a:p>
          </p:txBody>
        </p:sp>
      </p:grpSp>
      <p:grpSp>
        <p:nvGrpSpPr>
          <p:cNvPr id="5" name="Group 17"/>
          <p:cNvGrpSpPr>
            <a:grpSpLocks/>
          </p:cNvGrpSpPr>
          <p:nvPr/>
        </p:nvGrpSpPr>
        <p:grpSpPr bwMode="auto">
          <a:xfrm>
            <a:off x="5486401" y="3200400"/>
            <a:ext cx="3657601" cy="1200150"/>
            <a:chOff x="3648" y="1921"/>
            <a:chExt cx="2304" cy="756"/>
          </a:xfrm>
        </p:grpSpPr>
        <p:sp>
          <p:nvSpPr>
            <p:cNvPr id="2071" name="Text Box 18"/>
            <p:cNvSpPr txBox="1">
              <a:spLocks noChangeArrowheads="1"/>
            </p:cNvSpPr>
            <p:nvPr/>
          </p:nvSpPr>
          <p:spPr bwMode="auto">
            <a:xfrm>
              <a:off x="4085" y="1921"/>
              <a:ext cx="1867" cy="756"/>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Secondary Interventions/Tier 2:</a:t>
              </a:r>
              <a:endParaRPr lang="en-US" sz="1200" dirty="0">
                <a:latin typeface="Comic Sans MS" pitchFamily="66" charset="0"/>
              </a:endParaRPr>
            </a:p>
            <a:p>
              <a:pPr eaLnBrk="0" hangingPunct="0"/>
              <a:r>
                <a:rPr lang="en-US" sz="1200" u="sng" dirty="0">
                  <a:latin typeface="Comic Sans MS" pitchFamily="66" charset="0"/>
                </a:rPr>
                <a:t>- AVID, After School Matters</a:t>
              </a:r>
            </a:p>
            <a:p>
              <a:pPr eaLnBrk="0" hangingPunct="0"/>
              <a:r>
                <a:rPr lang="en-US" sz="1200" u="sng" dirty="0">
                  <a:latin typeface="Comic Sans MS" pitchFamily="66" charset="0"/>
                </a:rPr>
                <a:t>- ELL;Gear-up;</a:t>
              </a:r>
            </a:p>
            <a:p>
              <a:pPr eaLnBrk="0" hangingPunct="0"/>
              <a:r>
                <a:rPr lang="en-US" sz="1200" u="sng" dirty="0">
                  <a:latin typeface="Comic Sans MS" pitchFamily="66" charset="0"/>
                </a:rPr>
                <a:t>Summer School(First Year Connection)</a:t>
              </a:r>
            </a:p>
            <a:p>
              <a:pPr eaLnBrk="0" hangingPunct="0"/>
              <a:r>
                <a:rPr lang="en-US" sz="1200" u="sng" dirty="0">
                  <a:latin typeface="Comic Sans MS" pitchFamily="66" charset="0"/>
                </a:rPr>
                <a:t>- In HouseTutoring- Mentor Moms</a:t>
              </a:r>
            </a:p>
            <a:p>
              <a:pPr eaLnBrk="0" hangingPunct="0"/>
              <a:endParaRPr lang="en-US" sz="1200" dirty="0">
                <a:latin typeface="Comic Sans MS" pitchFamily="66" charset="0"/>
              </a:endParaRPr>
            </a:p>
          </p:txBody>
        </p:sp>
        <p:sp>
          <p:nvSpPr>
            <p:cNvPr id="2072" name="Line 19"/>
            <p:cNvSpPr>
              <a:spLocks noChangeShapeType="1"/>
            </p:cNvSpPr>
            <p:nvPr/>
          </p:nvSpPr>
          <p:spPr bwMode="auto">
            <a:xfrm rot="10739161">
              <a:off x="3648" y="2016"/>
              <a:ext cx="336" cy="1"/>
            </a:xfrm>
            <a:prstGeom prst="line">
              <a:avLst/>
            </a:prstGeom>
            <a:noFill/>
            <a:ln w="88900">
              <a:solidFill>
                <a:schemeClr val="tx1"/>
              </a:solidFill>
              <a:round/>
              <a:headEnd type="triangle" w="med" len="med"/>
              <a:tailEnd/>
            </a:ln>
          </p:spPr>
          <p:txBody>
            <a:bodyPr wrap="none" anchor="ctr"/>
            <a:lstStyle/>
            <a:p>
              <a:endParaRPr lang="en-US" dirty="0"/>
            </a:p>
          </p:txBody>
        </p:sp>
      </p:grpSp>
      <p:grpSp>
        <p:nvGrpSpPr>
          <p:cNvPr id="6" name="Group 20"/>
          <p:cNvGrpSpPr>
            <a:grpSpLocks/>
          </p:cNvGrpSpPr>
          <p:nvPr/>
        </p:nvGrpSpPr>
        <p:grpSpPr bwMode="auto">
          <a:xfrm>
            <a:off x="152400" y="4648197"/>
            <a:ext cx="4724400" cy="1385879"/>
            <a:chOff x="144" y="2929"/>
            <a:chExt cx="4447" cy="397"/>
          </a:xfrm>
        </p:grpSpPr>
        <p:sp>
          <p:nvSpPr>
            <p:cNvPr id="2069" name="Text Box 21"/>
            <p:cNvSpPr txBox="1">
              <a:spLocks noChangeArrowheads="1"/>
            </p:cNvSpPr>
            <p:nvPr/>
          </p:nvSpPr>
          <p:spPr bwMode="auto">
            <a:xfrm>
              <a:off x="144" y="2929"/>
              <a:ext cx="4447" cy="397"/>
            </a:xfrm>
            <a:prstGeom prst="rect">
              <a:avLst/>
            </a:prstGeom>
            <a:noFill/>
            <a:ln w="9525">
              <a:noFill/>
              <a:miter lim="800000"/>
              <a:headEnd/>
              <a:tailEnd/>
            </a:ln>
          </p:spPr>
          <p:txBody>
            <a:bodyPr>
              <a:spAutoFit/>
            </a:bodyPr>
            <a:lstStyle/>
            <a:p>
              <a:pPr eaLnBrk="0" hangingPunct="0"/>
              <a:r>
                <a:rPr lang="en-US" sz="1200" u="sng" dirty="0">
                  <a:latin typeface="Comic Sans MS" pitchFamily="66" charset="0"/>
                </a:rPr>
                <a:t>Universal Intervention</a:t>
              </a:r>
            </a:p>
            <a:p>
              <a:pPr eaLnBrk="0" hangingPunct="0"/>
              <a:r>
                <a:rPr lang="en-US" sz="1200" u="sng" dirty="0">
                  <a:latin typeface="Comic Sans MS" pitchFamily="66" charset="0"/>
                </a:rPr>
                <a:t>Tier 1:</a:t>
              </a:r>
            </a:p>
            <a:p>
              <a:pPr eaLnBrk="0" hangingPunct="0"/>
              <a:r>
                <a:rPr lang="en-US" sz="1200" u="sng" dirty="0">
                  <a:latin typeface="Comic Sans MS" pitchFamily="66" charset="0"/>
                </a:rPr>
                <a:t> In-House Tutoring; Summer </a:t>
              </a:r>
            </a:p>
            <a:p>
              <a:pPr eaLnBrk="0" hangingPunct="0"/>
              <a:r>
                <a:rPr lang="en-US" sz="1200" u="sng" dirty="0">
                  <a:latin typeface="Comic Sans MS" pitchFamily="66" charset="0"/>
                </a:rPr>
                <a:t>School (First Year Connection), ASPIRA;_</a:t>
              </a:r>
            </a:p>
            <a:p>
              <a:pPr eaLnBrk="0" hangingPunct="0"/>
              <a:r>
                <a:rPr lang="en-US" sz="1200" u="sng" dirty="0">
                  <a:latin typeface="Comic Sans MS" pitchFamily="66" charset="0"/>
                </a:rPr>
                <a:t>Service Learning;</a:t>
              </a:r>
            </a:p>
            <a:p>
              <a:pPr eaLnBrk="0" hangingPunct="0"/>
              <a:r>
                <a:rPr lang="en-US" sz="1200" u="sng" dirty="0">
                  <a:latin typeface="Comic Sans MS" pitchFamily="66" charset="0"/>
                </a:rPr>
                <a:t>Attendance and Tardies_</a:t>
              </a:r>
            </a:p>
            <a:p>
              <a:pPr eaLnBrk="0" hangingPunct="0"/>
              <a:r>
                <a:rPr lang="en-US" sz="1200" u="sng" dirty="0">
                  <a:latin typeface="Comic Sans MS" pitchFamily="66" charset="0"/>
                </a:rPr>
                <a:t>SLC; PARR; First-Year Seminar</a:t>
              </a:r>
              <a:endParaRPr lang="en-US" sz="1200" dirty="0">
                <a:latin typeface="Comic Sans MS" pitchFamily="66" charset="0"/>
              </a:endParaRPr>
            </a:p>
          </p:txBody>
        </p:sp>
        <p:sp>
          <p:nvSpPr>
            <p:cNvPr id="2070" name="Line 22"/>
            <p:cNvSpPr>
              <a:spLocks noChangeShapeType="1"/>
            </p:cNvSpPr>
            <p:nvPr/>
          </p:nvSpPr>
          <p:spPr bwMode="auto">
            <a:xfrm>
              <a:off x="1392" y="3024"/>
              <a:ext cx="336" cy="0"/>
            </a:xfrm>
            <a:prstGeom prst="line">
              <a:avLst/>
            </a:prstGeom>
            <a:noFill/>
            <a:ln w="88900">
              <a:solidFill>
                <a:schemeClr val="tx1"/>
              </a:solidFill>
              <a:round/>
              <a:headEnd type="triangle" w="med" len="med"/>
              <a:tailEnd/>
            </a:ln>
          </p:spPr>
          <p:txBody>
            <a:bodyPr wrap="none" anchor="ctr"/>
            <a:lstStyle/>
            <a:p>
              <a:endParaRPr lang="en-US" dirty="0"/>
            </a:p>
          </p:txBody>
        </p:sp>
      </p:grpSp>
      <p:grpSp>
        <p:nvGrpSpPr>
          <p:cNvPr id="7" name="Group 23"/>
          <p:cNvGrpSpPr>
            <a:grpSpLocks/>
          </p:cNvGrpSpPr>
          <p:nvPr/>
        </p:nvGrpSpPr>
        <p:grpSpPr bwMode="auto">
          <a:xfrm>
            <a:off x="5257800" y="4800600"/>
            <a:ext cx="3522663" cy="1552575"/>
            <a:chOff x="4032" y="2929"/>
            <a:chExt cx="2219" cy="978"/>
          </a:xfrm>
        </p:grpSpPr>
        <p:sp>
          <p:nvSpPr>
            <p:cNvPr id="2067" name="Text Box 24"/>
            <p:cNvSpPr txBox="1">
              <a:spLocks noChangeArrowheads="1"/>
            </p:cNvSpPr>
            <p:nvPr/>
          </p:nvSpPr>
          <p:spPr bwMode="auto">
            <a:xfrm>
              <a:off x="4512" y="2929"/>
              <a:ext cx="1739" cy="978"/>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Universal Intervention/Tier 1:</a:t>
              </a:r>
            </a:p>
            <a:p>
              <a:pPr eaLnBrk="0" hangingPunct="0"/>
              <a:r>
                <a:rPr lang="en-US" sz="1200" u="sng" dirty="0">
                  <a:latin typeface="Comic Sans MS" pitchFamily="66" charset="0"/>
                </a:rPr>
                <a:t>-PARR</a:t>
              </a:r>
            </a:p>
            <a:p>
              <a:pPr eaLnBrk="0" hangingPunct="0">
                <a:buFontTx/>
                <a:buChar char="-"/>
              </a:pPr>
              <a:r>
                <a:rPr lang="en-US" sz="1200" u="sng" dirty="0">
                  <a:latin typeface="Comic Sans MS" pitchFamily="66" charset="0"/>
                </a:rPr>
                <a:t>Attendance and Tardy</a:t>
              </a:r>
            </a:p>
            <a:p>
              <a:pPr eaLnBrk="0" hangingPunct="0">
                <a:buFontTx/>
                <a:buChar char="-"/>
              </a:pPr>
              <a:r>
                <a:rPr lang="en-US" sz="1200" u="sng" dirty="0">
                  <a:latin typeface="Comic Sans MS" pitchFamily="66" charset="0"/>
                </a:rPr>
                <a:t>- Small Learning Communities (SLC)</a:t>
              </a:r>
            </a:p>
            <a:p>
              <a:pPr eaLnBrk="0" hangingPunct="0"/>
              <a:endParaRPr lang="en-US" sz="1200" u="sng" dirty="0">
                <a:latin typeface="Comic Sans MS" pitchFamily="66" charset="0"/>
              </a:endParaRPr>
            </a:p>
            <a:p>
              <a:pPr eaLnBrk="0" hangingPunct="0"/>
              <a:endParaRPr lang="en-US" sz="1200" u="sng" dirty="0">
                <a:latin typeface="Comic Sans MS" pitchFamily="66" charset="0"/>
              </a:endParaRPr>
            </a:p>
            <a:p>
              <a:pPr eaLnBrk="0" hangingPunct="0"/>
              <a:r>
                <a:rPr lang="en-US" sz="1200" u="sng" dirty="0">
                  <a:latin typeface="Comic Sans MS" pitchFamily="66" charset="0"/>
                </a:rPr>
                <a:t> </a:t>
              </a:r>
            </a:p>
            <a:p>
              <a:pPr eaLnBrk="0" hangingPunct="0"/>
              <a:endParaRPr lang="en-US" sz="1200" dirty="0">
                <a:latin typeface="Comic Sans MS" pitchFamily="66" charset="0"/>
              </a:endParaRPr>
            </a:p>
          </p:txBody>
        </p:sp>
        <p:sp>
          <p:nvSpPr>
            <p:cNvPr id="2068" name="Line 25"/>
            <p:cNvSpPr>
              <a:spLocks noChangeShapeType="1"/>
            </p:cNvSpPr>
            <p:nvPr/>
          </p:nvSpPr>
          <p:spPr bwMode="auto">
            <a:xfrm rot="10779294">
              <a:off x="4032" y="3024"/>
              <a:ext cx="336" cy="1"/>
            </a:xfrm>
            <a:prstGeom prst="line">
              <a:avLst/>
            </a:prstGeom>
            <a:noFill/>
            <a:ln w="88900">
              <a:solidFill>
                <a:schemeClr val="tx1"/>
              </a:solidFill>
              <a:round/>
              <a:headEnd type="triangle" w="med" len="med"/>
              <a:tailEnd/>
            </a:ln>
          </p:spPr>
          <p:txBody>
            <a:bodyPr wrap="none" anchor="ctr"/>
            <a:lstStyle/>
            <a:p>
              <a:endParaRPr lang="en-US" dirty="0"/>
            </a:p>
          </p:txBody>
        </p:sp>
      </p:grpSp>
      <p:graphicFrame>
        <p:nvGraphicFramePr>
          <p:cNvPr id="2050" name="Object 26"/>
          <p:cNvGraphicFramePr>
            <a:graphicFrameLocks noChangeAspect="1"/>
          </p:cNvGraphicFramePr>
          <p:nvPr>
            <p:extLst>
              <p:ext uri="{D42A27DB-BD31-4B8C-83A1-F6EECF244321}">
                <p14:modId xmlns:p14="http://schemas.microsoft.com/office/powerpoint/2010/main" val="4272724267"/>
              </p:ext>
            </p:extLst>
          </p:nvPr>
        </p:nvGraphicFramePr>
        <p:xfrm>
          <a:off x="3200400" y="2057400"/>
          <a:ext cx="1295400" cy="4410075"/>
        </p:xfrm>
        <a:graphic>
          <a:graphicData uri="http://schemas.openxmlformats.org/presentationml/2006/ole">
            <mc:AlternateContent xmlns:mc="http://schemas.openxmlformats.org/markup-compatibility/2006">
              <mc:Choice xmlns:v="urn:schemas-microsoft-com:vml" Requires="v">
                <p:oleObj name="Drawing" r:id="rId3" imgW="1304925" imgH="4419600" progId="">
                  <p:embed/>
                </p:oleObj>
              </mc:Choice>
              <mc:Fallback>
                <p:oleObj name="Drawing" r:id="rId3" imgW="1304925" imgH="4419600" progId="">
                  <p:embed/>
                  <p:pic>
                    <p:nvPicPr>
                      <p:cNvPr id="205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057400"/>
                        <a:ext cx="1295400" cy="441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051" name="Object 27"/>
          <p:cNvGraphicFramePr>
            <a:graphicFrameLocks noChangeAspect="1"/>
          </p:cNvGraphicFramePr>
          <p:nvPr/>
        </p:nvGraphicFramePr>
        <p:xfrm>
          <a:off x="4572000" y="2057400"/>
          <a:ext cx="1285875" cy="4410075"/>
        </p:xfrm>
        <a:graphic>
          <a:graphicData uri="http://schemas.openxmlformats.org/presentationml/2006/ole">
            <mc:AlternateContent xmlns:mc="http://schemas.openxmlformats.org/markup-compatibility/2006">
              <mc:Choice xmlns:v="urn:schemas-microsoft-com:vml" Requires="v">
                <p:oleObj name="Drawing" r:id="rId5" imgW="1295400" imgH="4419600" progId="">
                  <p:embed/>
                </p:oleObj>
              </mc:Choice>
              <mc:Fallback>
                <p:oleObj name="Drawing" r:id="rId5" imgW="1295400" imgH="4419600" progId="">
                  <p:embed/>
                  <p:pic>
                    <p:nvPicPr>
                      <p:cNvPr id="2051"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057400"/>
                        <a:ext cx="1285875" cy="441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64" name="Rectangle 28"/>
          <p:cNvSpPr>
            <a:spLocks noGrp="1" noChangeArrowheads="1"/>
          </p:cNvSpPr>
          <p:nvPr>
            <p:ph type="title" idx="4294967295"/>
          </p:nvPr>
        </p:nvSpPr>
        <p:spPr>
          <a:xfrm>
            <a:off x="457200" y="460375"/>
            <a:ext cx="8229600" cy="450850"/>
          </a:xfrm>
        </p:spPr>
        <p:txBody>
          <a:bodyPr>
            <a:normAutofit fontScale="90000"/>
          </a:bodyPr>
          <a:lstStyle/>
          <a:p>
            <a:pPr eaLnBrk="1" hangingPunct="1"/>
            <a:r>
              <a:rPr lang="en-US" sz="2400" b="1" i="1" dirty="0"/>
              <a:t>Identify Current MTSS Related Strategies</a:t>
            </a:r>
          </a:p>
        </p:txBody>
      </p:sp>
      <p:sp>
        <p:nvSpPr>
          <p:cNvPr id="2065" name="Text Box 29"/>
          <p:cNvSpPr txBox="1">
            <a:spLocks noChangeArrowheads="1"/>
          </p:cNvSpPr>
          <p:nvPr/>
        </p:nvSpPr>
        <p:spPr bwMode="auto">
          <a:xfrm>
            <a:off x="533400" y="1524000"/>
            <a:ext cx="2965450" cy="457200"/>
          </a:xfrm>
          <a:prstGeom prst="rect">
            <a:avLst/>
          </a:prstGeom>
          <a:noFill/>
          <a:ln w="9525">
            <a:noFill/>
            <a:miter lim="800000"/>
            <a:headEnd/>
            <a:tailEnd/>
          </a:ln>
        </p:spPr>
        <p:txBody>
          <a:bodyPr wrap="none">
            <a:spAutoFit/>
          </a:bodyPr>
          <a:lstStyle/>
          <a:p>
            <a:r>
              <a:rPr lang="en-US" sz="2400" b="1" dirty="0"/>
              <a:t>Academic Systems</a:t>
            </a:r>
          </a:p>
        </p:txBody>
      </p:sp>
      <p:sp>
        <p:nvSpPr>
          <p:cNvPr id="2066" name="Text Box 30"/>
          <p:cNvSpPr txBox="1">
            <a:spLocks noChangeArrowheads="1"/>
          </p:cNvSpPr>
          <p:nvPr/>
        </p:nvSpPr>
        <p:spPr bwMode="auto">
          <a:xfrm>
            <a:off x="5715000" y="1600200"/>
            <a:ext cx="3082925" cy="457200"/>
          </a:xfrm>
          <a:prstGeom prst="rect">
            <a:avLst/>
          </a:prstGeom>
          <a:noFill/>
          <a:ln w="9525">
            <a:noFill/>
            <a:miter lim="800000"/>
            <a:headEnd/>
            <a:tailEnd/>
          </a:ln>
        </p:spPr>
        <p:txBody>
          <a:bodyPr wrap="none">
            <a:spAutoFit/>
          </a:bodyPr>
          <a:lstStyle/>
          <a:p>
            <a:r>
              <a:rPr lang="en-US" sz="2400" b="1" dirty="0"/>
              <a:t>Behavioral Systems</a:t>
            </a:r>
          </a:p>
        </p:txBody>
      </p:sp>
    </p:spTree>
    <p:extLst>
      <p:ext uri="{BB962C8B-B14F-4D97-AF65-F5344CB8AC3E}">
        <p14:creationId xmlns:p14="http://schemas.microsoft.com/office/powerpoint/2010/main" val="36775783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5FA492-4278-FA04-D9A6-198104D5A929}"/>
              </a:ext>
            </a:extLst>
          </p:cNvPr>
          <p:cNvPicPr>
            <a:picLocks noChangeAspect="1"/>
          </p:cNvPicPr>
          <p:nvPr/>
        </p:nvPicPr>
        <p:blipFill>
          <a:blip r:embed="rId2" cstate="print"/>
          <a:srcRect/>
          <a:stretch>
            <a:fillRect/>
          </a:stretch>
        </p:blipFill>
        <p:spPr bwMode="auto">
          <a:xfrm>
            <a:off x="473075" y="475615"/>
            <a:ext cx="8197850" cy="5906770"/>
          </a:xfrm>
          <a:prstGeom prst="rect">
            <a:avLst/>
          </a:prstGeom>
          <a:noFill/>
        </p:spPr>
      </p:pic>
      <p:sp>
        <p:nvSpPr>
          <p:cNvPr id="3" name="TextBox 2">
            <a:extLst>
              <a:ext uri="{FF2B5EF4-FFF2-40B4-BE49-F238E27FC236}">
                <a16:creationId xmlns:a16="http://schemas.microsoft.com/office/drawing/2014/main" id="{19AF2B6E-7C9C-7A6C-4806-70B908D1EFFE}"/>
              </a:ext>
            </a:extLst>
          </p:cNvPr>
          <p:cNvSpPr txBox="1"/>
          <p:nvPr/>
        </p:nvSpPr>
        <p:spPr>
          <a:xfrm>
            <a:off x="295836" y="5647765"/>
            <a:ext cx="5217459" cy="646331"/>
          </a:xfrm>
          <a:prstGeom prst="rect">
            <a:avLst/>
          </a:prstGeom>
          <a:noFill/>
        </p:spPr>
        <p:txBody>
          <a:bodyPr wrap="square" rtlCol="0">
            <a:spAutoFit/>
          </a:bodyPr>
          <a:lstStyle/>
          <a:p>
            <a:r>
              <a:rPr lang="en-US" dirty="0"/>
              <a:t>Example:</a:t>
            </a:r>
          </a:p>
          <a:p>
            <a:r>
              <a:rPr lang="en-US" dirty="0"/>
              <a:t>Quality Learning and Teaching</a:t>
            </a:r>
          </a:p>
        </p:txBody>
      </p:sp>
    </p:spTree>
    <p:extLst>
      <p:ext uri="{BB962C8B-B14F-4D97-AF65-F5344CB8AC3E}">
        <p14:creationId xmlns:p14="http://schemas.microsoft.com/office/powerpoint/2010/main" val="4110510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240A-08F0-42EA-C06B-DC76B629C6AD}"/>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EB6BF67C-9BB7-A219-AEBF-88706F5D7A16}"/>
              </a:ext>
            </a:extLst>
          </p:cNvPr>
          <p:cNvSpPr>
            <a:spLocks noGrp="1"/>
          </p:cNvSpPr>
          <p:nvPr>
            <p:ph idx="1"/>
          </p:nvPr>
        </p:nvSpPr>
        <p:spPr>
          <a:xfrm>
            <a:off x="618565" y="2057399"/>
            <a:ext cx="5042647" cy="4525963"/>
          </a:xfrm>
        </p:spPr>
        <p:txBody>
          <a:bodyPr/>
          <a:lstStyle/>
          <a:p>
            <a:r>
              <a:rPr lang="en-US" dirty="0"/>
              <a:t>Take a moment to identify at least one intervention your school is implementing across the tiers. See p. 7 </a:t>
            </a:r>
          </a:p>
          <a:p>
            <a:r>
              <a:rPr lang="en-US" dirty="0"/>
              <a:t>Consider “Love It or List It” process</a:t>
            </a:r>
          </a:p>
        </p:txBody>
      </p:sp>
      <p:graphicFrame>
        <p:nvGraphicFramePr>
          <p:cNvPr id="4" name="Object 27">
            <a:extLst>
              <a:ext uri="{FF2B5EF4-FFF2-40B4-BE49-F238E27FC236}">
                <a16:creationId xmlns:a16="http://schemas.microsoft.com/office/drawing/2014/main" id="{9E0EC0AC-6175-6001-48D8-374C67227A87}"/>
              </a:ext>
            </a:extLst>
          </p:cNvPr>
          <p:cNvGraphicFramePr>
            <a:graphicFrameLocks noChangeAspect="1"/>
          </p:cNvGraphicFramePr>
          <p:nvPr>
            <p:extLst>
              <p:ext uri="{D42A27DB-BD31-4B8C-83A1-F6EECF244321}">
                <p14:modId xmlns:p14="http://schemas.microsoft.com/office/powerpoint/2010/main" val="466715822"/>
              </p:ext>
            </p:extLst>
          </p:nvPr>
        </p:nvGraphicFramePr>
        <p:xfrm>
          <a:off x="6266329" y="1716088"/>
          <a:ext cx="1285875" cy="4410075"/>
        </p:xfrm>
        <a:graphic>
          <a:graphicData uri="http://schemas.openxmlformats.org/presentationml/2006/ole">
            <mc:AlternateContent xmlns:mc="http://schemas.openxmlformats.org/markup-compatibility/2006">
              <mc:Choice xmlns:v="urn:schemas-microsoft-com:vml" Requires="v">
                <p:oleObj name="Drawing" r:id="rId2" imgW="1295400" imgH="4419600" progId="">
                  <p:embed/>
                </p:oleObj>
              </mc:Choice>
              <mc:Fallback>
                <p:oleObj name="Drawing" r:id="rId2" imgW="1295400" imgH="4419600" progId="">
                  <p:embed/>
                  <p:pic>
                    <p:nvPicPr>
                      <p:cNvPr id="4" name="Object 27">
                        <a:extLst>
                          <a:ext uri="{FF2B5EF4-FFF2-40B4-BE49-F238E27FC236}">
                            <a16:creationId xmlns:a16="http://schemas.microsoft.com/office/drawing/2014/main" id="{9E0EC0AC-6175-6001-48D8-374C67227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329" y="1716088"/>
                        <a:ext cx="1285875" cy="441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6083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87F60-9B21-4628-BCC0-62573934CE01}"/>
              </a:ext>
            </a:extLst>
          </p:cNvPr>
          <p:cNvSpPr>
            <a:spLocks noGrp="1"/>
          </p:cNvSpPr>
          <p:nvPr>
            <p:ph type="ctrTitle"/>
          </p:nvPr>
        </p:nvSpPr>
        <p:spPr/>
        <p:txBody>
          <a:bodyPr>
            <a:normAutofit/>
          </a:bodyPr>
          <a:lstStyle/>
          <a:p>
            <a:r>
              <a:rPr lang="en-US" sz="4100" dirty="0"/>
              <a:t>Self-Assessment</a:t>
            </a:r>
          </a:p>
        </p:txBody>
      </p:sp>
      <p:sp>
        <p:nvSpPr>
          <p:cNvPr id="5" name="Subtitle 4">
            <a:extLst>
              <a:ext uri="{FF2B5EF4-FFF2-40B4-BE49-F238E27FC236}">
                <a16:creationId xmlns:a16="http://schemas.microsoft.com/office/drawing/2014/main" id="{438C8CFA-D4DD-46F1-BE34-15CCB9AB385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33207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02D1-570E-4334-907F-E295A2060794}"/>
              </a:ext>
            </a:extLst>
          </p:cNvPr>
          <p:cNvSpPr>
            <a:spLocks noGrp="1"/>
          </p:cNvSpPr>
          <p:nvPr>
            <p:ph type="title"/>
          </p:nvPr>
        </p:nvSpPr>
        <p:spPr/>
        <p:txBody>
          <a:bodyPr/>
          <a:lstStyle/>
          <a:p>
            <a:r>
              <a:rPr lang="en-US" dirty="0"/>
              <a:t>Self-Assessment</a:t>
            </a:r>
          </a:p>
        </p:txBody>
      </p:sp>
      <p:sp>
        <p:nvSpPr>
          <p:cNvPr id="3" name="Content Placeholder 2">
            <a:extLst>
              <a:ext uri="{FF2B5EF4-FFF2-40B4-BE49-F238E27FC236}">
                <a16:creationId xmlns:a16="http://schemas.microsoft.com/office/drawing/2014/main" id="{8D5CF4A0-2DFA-49E8-8629-EC1636507E26}"/>
              </a:ext>
            </a:extLst>
          </p:cNvPr>
          <p:cNvSpPr>
            <a:spLocks noGrp="1"/>
          </p:cNvSpPr>
          <p:nvPr>
            <p:ph sz="half" idx="1"/>
          </p:nvPr>
        </p:nvSpPr>
        <p:spPr/>
        <p:txBody>
          <a:bodyPr/>
          <a:lstStyle/>
          <a:p>
            <a:pPr marL="0" indent="0">
              <a:buNone/>
            </a:pPr>
            <a:r>
              <a:rPr lang="en-US" dirty="0"/>
              <a:t>Purpose</a:t>
            </a:r>
          </a:p>
          <a:p>
            <a:r>
              <a:rPr lang="en-US" dirty="0"/>
              <a:t>Identify priorities based on a model</a:t>
            </a:r>
          </a:p>
          <a:p>
            <a:r>
              <a:rPr lang="en-US" dirty="0"/>
              <a:t>Develop action plans</a:t>
            </a:r>
          </a:p>
          <a:p>
            <a:r>
              <a:rPr lang="en-US" dirty="0"/>
              <a:t>Make decision based on evidence</a:t>
            </a:r>
          </a:p>
        </p:txBody>
      </p:sp>
      <p:sp>
        <p:nvSpPr>
          <p:cNvPr id="4" name="Content Placeholder 3">
            <a:extLst>
              <a:ext uri="{FF2B5EF4-FFF2-40B4-BE49-F238E27FC236}">
                <a16:creationId xmlns:a16="http://schemas.microsoft.com/office/drawing/2014/main" id="{32773DF8-C18D-4182-8630-B6541479A87B}"/>
              </a:ext>
            </a:extLst>
          </p:cNvPr>
          <p:cNvSpPr>
            <a:spLocks noGrp="1"/>
          </p:cNvSpPr>
          <p:nvPr>
            <p:ph sz="half" idx="2"/>
          </p:nvPr>
        </p:nvSpPr>
        <p:spPr>
          <a:xfrm>
            <a:off x="4629150" y="1805305"/>
            <a:ext cx="3886200" cy="4351338"/>
          </a:xfrm>
        </p:spPr>
        <p:txBody>
          <a:bodyPr/>
          <a:lstStyle/>
          <a:p>
            <a:pPr marL="0" indent="0">
              <a:buNone/>
            </a:pPr>
            <a:r>
              <a:rPr lang="en-US" dirty="0"/>
              <a:t>Methods</a:t>
            </a:r>
          </a:p>
          <a:p>
            <a:r>
              <a:rPr lang="en-US" dirty="0"/>
              <a:t>Team completes</a:t>
            </a:r>
          </a:p>
          <a:p>
            <a:r>
              <a:rPr lang="en-US" dirty="0"/>
              <a:t> Proportion of school</a:t>
            </a:r>
          </a:p>
          <a:p>
            <a:r>
              <a:rPr lang="en-US" dirty="0"/>
              <a:t> Random sample</a:t>
            </a:r>
          </a:p>
        </p:txBody>
      </p:sp>
      <p:pic>
        <p:nvPicPr>
          <p:cNvPr id="5" name="Picture 8" descr="C:\Users\Hank\AppData\Local\Microsoft\Windows\Temporary Internet Files\Content.IE5\6YRJY04H\MM900234700[1].gif">
            <a:extLst>
              <a:ext uri="{FF2B5EF4-FFF2-40B4-BE49-F238E27FC236}">
                <a16:creationId xmlns:a16="http://schemas.microsoft.com/office/drawing/2014/main" id="{E40457D7-BCE2-4681-8C33-75C06C7599B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89630" y="4340517"/>
            <a:ext cx="2331720" cy="2152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015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4"/>
          <p:cNvSpPr txBox="1">
            <a:spLocks noChangeArrowheads="1"/>
          </p:cNvSpPr>
          <p:nvPr/>
        </p:nvSpPr>
        <p:spPr bwMode="auto">
          <a:xfrm>
            <a:off x="1143000" y="6324600"/>
            <a:ext cx="7737375" cy="369332"/>
          </a:xfrm>
          <a:prstGeom prst="rect">
            <a:avLst/>
          </a:prstGeom>
          <a:noFill/>
          <a:ln w="9525">
            <a:noFill/>
            <a:miter lim="800000"/>
            <a:headEnd/>
            <a:tailEnd/>
          </a:ln>
        </p:spPr>
        <p:txBody>
          <a:bodyPr wrap="none">
            <a:spAutoFit/>
          </a:bodyPr>
          <a:lstStyle/>
          <a:p>
            <a:r>
              <a:rPr lang="en-US" dirty="0"/>
              <a:t>PBS Self-Assessment Survey – </a:t>
            </a:r>
            <a:r>
              <a:rPr lang="en-US" dirty="0">
                <a:hlinkClick r:id="rId3"/>
              </a:rPr>
              <a:t>www.pbis.org</a:t>
            </a:r>
            <a:r>
              <a:rPr lang="en-US" dirty="0"/>
              <a:t>  online at https://www.pbisapps.org</a:t>
            </a:r>
          </a:p>
        </p:txBody>
      </p:sp>
      <p:pic>
        <p:nvPicPr>
          <p:cNvPr id="3" name="Picture 2">
            <a:extLst>
              <a:ext uri="{FF2B5EF4-FFF2-40B4-BE49-F238E27FC236}">
                <a16:creationId xmlns:a16="http://schemas.microsoft.com/office/drawing/2014/main" id="{DD376858-CED6-C749-A301-C2843231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598" y="371102"/>
            <a:ext cx="6474801" cy="5801098"/>
          </a:xfrm>
          <a:prstGeom prst="rect">
            <a:avLst/>
          </a:prstGeom>
        </p:spPr>
      </p:pic>
      <p:sp>
        <p:nvSpPr>
          <p:cNvPr id="2" name="TextBox 1">
            <a:extLst>
              <a:ext uri="{FF2B5EF4-FFF2-40B4-BE49-F238E27FC236}">
                <a16:creationId xmlns:a16="http://schemas.microsoft.com/office/drawing/2014/main" id="{470D1D1A-B58D-B8C8-DBB1-1D5F10EBC388}"/>
              </a:ext>
            </a:extLst>
          </p:cNvPr>
          <p:cNvSpPr txBox="1"/>
          <p:nvPr/>
        </p:nvSpPr>
        <p:spPr>
          <a:xfrm flipH="1">
            <a:off x="336005" y="501134"/>
            <a:ext cx="2535647" cy="369332"/>
          </a:xfrm>
          <a:prstGeom prst="rect">
            <a:avLst/>
          </a:prstGeom>
          <a:noFill/>
        </p:spPr>
        <p:txBody>
          <a:bodyPr wrap="square" rtlCol="0">
            <a:spAutoFit/>
          </a:bodyPr>
          <a:lstStyle/>
          <a:p>
            <a:r>
              <a:rPr lang="en-US" dirty="0"/>
              <a:t>p. 10</a:t>
            </a:r>
          </a:p>
        </p:txBody>
      </p:sp>
    </p:spTree>
    <p:extLst>
      <p:ext uri="{BB962C8B-B14F-4D97-AF65-F5344CB8AC3E}">
        <p14:creationId xmlns:p14="http://schemas.microsoft.com/office/powerpoint/2010/main" val="3500913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9695-4177-F54C-9618-74949C4BEC02}"/>
              </a:ext>
            </a:extLst>
          </p:cNvPr>
          <p:cNvSpPr>
            <a:spLocks noGrp="1"/>
          </p:cNvSpPr>
          <p:nvPr>
            <p:ph type="title"/>
          </p:nvPr>
        </p:nvSpPr>
        <p:spPr/>
        <p:txBody>
          <a:bodyPr/>
          <a:lstStyle/>
          <a:p>
            <a:r>
              <a:rPr lang="en-US" dirty="0"/>
              <a:t>How much buy-in do you have?</a:t>
            </a:r>
          </a:p>
        </p:txBody>
      </p:sp>
      <p:pic>
        <p:nvPicPr>
          <p:cNvPr id="4" name="Content Placeholder 3">
            <a:extLst>
              <a:ext uri="{FF2B5EF4-FFF2-40B4-BE49-F238E27FC236}">
                <a16:creationId xmlns:a16="http://schemas.microsoft.com/office/drawing/2014/main" id="{495FF0C1-94EB-8E4D-81EA-625CFF9BFE3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80460"/>
            <a:ext cx="8229600" cy="3965442"/>
          </a:xfrm>
          <a:prstGeom prst="rect">
            <a:avLst/>
          </a:prstGeom>
          <a:noFill/>
          <a:ln>
            <a:noFill/>
          </a:ln>
        </p:spPr>
      </p:pic>
      <p:sp>
        <p:nvSpPr>
          <p:cNvPr id="5" name="TextBox 4">
            <a:extLst>
              <a:ext uri="{FF2B5EF4-FFF2-40B4-BE49-F238E27FC236}">
                <a16:creationId xmlns:a16="http://schemas.microsoft.com/office/drawing/2014/main" id="{45C9F2C8-F10C-0641-B380-E8C5A930B52D}"/>
              </a:ext>
            </a:extLst>
          </p:cNvPr>
          <p:cNvSpPr txBox="1"/>
          <p:nvPr/>
        </p:nvSpPr>
        <p:spPr>
          <a:xfrm>
            <a:off x="871877" y="5845902"/>
            <a:ext cx="7809061" cy="1200329"/>
          </a:xfrm>
          <a:prstGeom prst="rect">
            <a:avLst/>
          </a:prstGeom>
          <a:noFill/>
        </p:spPr>
        <p:txBody>
          <a:bodyPr wrap="none" rtlCol="0">
            <a:spAutoFit/>
          </a:bodyPr>
          <a:lstStyle/>
          <a:p>
            <a:r>
              <a:rPr lang="en-US" dirty="0"/>
              <a:t>PBIS Action and Commitment Tool (PBIS-ACT) by Kevin Filter</a:t>
            </a:r>
          </a:p>
          <a:p>
            <a:r>
              <a:rPr lang="en-US" dirty="0"/>
              <a:t> </a:t>
            </a:r>
          </a:p>
          <a:p>
            <a:r>
              <a:rPr lang="en-US" dirty="0"/>
              <a:t>See this link for more information </a:t>
            </a:r>
            <a:r>
              <a:rPr lang="en-US" u="sng" dirty="0">
                <a:hlinkClick r:id="rId4"/>
              </a:rPr>
              <a:t>http://sbs.mnsu.edu/psych/psyd/people/filter/</a:t>
            </a:r>
            <a:endParaRPr lang="en-US" dirty="0"/>
          </a:p>
          <a:p>
            <a:endParaRPr lang="en-US" dirty="0"/>
          </a:p>
        </p:txBody>
      </p:sp>
      <p:sp>
        <p:nvSpPr>
          <p:cNvPr id="3" name="TextBox 2">
            <a:extLst>
              <a:ext uri="{FF2B5EF4-FFF2-40B4-BE49-F238E27FC236}">
                <a16:creationId xmlns:a16="http://schemas.microsoft.com/office/drawing/2014/main" id="{370F650A-05D0-44B8-A70D-648631BA6EFA}"/>
              </a:ext>
            </a:extLst>
          </p:cNvPr>
          <p:cNvSpPr txBox="1"/>
          <p:nvPr/>
        </p:nvSpPr>
        <p:spPr>
          <a:xfrm flipH="1">
            <a:off x="457200" y="89972"/>
            <a:ext cx="3116219" cy="369332"/>
          </a:xfrm>
          <a:prstGeom prst="rect">
            <a:avLst/>
          </a:prstGeom>
          <a:noFill/>
        </p:spPr>
        <p:txBody>
          <a:bodyPr wrap="square" rtlCol="0">
            <a:spAutoFit/>
          </a:bodyPr>
          <a:lstStyle/>
          <a:p>
            <a:r>
              <a:rPr lang="en-US" dirty="0"/>
              <a:t>p. 11</a:t>
            </a:r>
          </a:p>
        </p:txBody>
      </p:sp>
    </p:spTree>
    <p:extLst>
      <p:ext uri="{BB962C8B-B14F-4D97-AF65-F5344CB8AC3E}">
        <p14:creationId xmlns:p14="http://schemas.microsoft.com/office/powerpoint/2010/main" val="210205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FD23F0C0-E8A0-E948-9AC9-5B81B1464387}"/>
              </a:ext>
            </a:extLst>
          </p:cNvPr>
          <p:cNvSpPr>
            <a:spLocks noGrp="1" noChangeArrowheads="1"/>
          </p:cNvSpPr>
          <p:nvPr>
            <p:ph type="title"/>
          </p:nvPr>
        </p:nvSpPr>
        <p:spPr/>
        <p:txBody>
          <a:bodyPr>
            <a:normAutofit/>
          </a:bodyPr>
          <a:lstStyle/>
          <a:p>
            <a:pPr eaLnBrk="1" hangingPunct="1"/>
            <a:r>
              <a:rPr lang="en-US" altLang="en-US" sz="3600" dirty="0">
                <a:ea typeface="ＭＳ Ｐゴシック" panose="020B0600070205080204" pitchFamily="34" charset="-128"/>
              </a:rPr>
              <a:t>Thank you!</a:t>
            </a:r>
          </a:p>
        </p:txBody>
      </p:sp>
      <p:sp>
        <p:nvSpPr>
          <p:cNvPr id="3" name="Content Placeholder 2">
            <a:extLst>
              <a:ext uri="{FF2B5EF4-FFF2-40B4-BE49-F238E27FC236}">
                <a16:creationId xmlns:a16="http://schemas.microsoft.com/office/drawing/2014/main" id="{49A1A802-3D33-E14F-93D6-4BCDFB7D6F3A}"/>
              </a:ext>
            </a:extLst>
          </p:cNvPr>
          <p:cNvSpPr>
            <a:spLocks noGrp="1"/>
          </p:cNvSpPr>
          <p:nvPr>
            <p:ph sz="half" idx="1"/>
          </p:nvPr>
        </p:nvSpPr>
        <p:spPr>
          <a:xfrm>
            <a:off x="916244" y="1581892"/>
            <a:ext cx="3886200" cy="3263504"/>
          </a:xfrm>
        </p:spPr>
        <p:txBody>
          <a:bodyPr>
            <a:noAutofit/>
          </a:bodyPr>
          <a:lstStyle/>
          <a:p>
            <a:pPr marL="0" indent="0">
              <a:buNone/>
            </a:pPr>
            <a:r>
              <a:rPr lang="en-US" sz="3200" b="1" dirty="0"/>
              <a:t>Conference Team</a:t>
            </a:r>
          </a:p>
          <a:p>
            <a:r>
              <a:rPr lang="en-US" sz="3200" dirty="0"/>
              <a:t>Nancy Marks</a:t>
            </a:r>
          </a:p>
          <a:p>
            <a:r>
              <a:rPr lang="en-US" sz="3200" dirty="0"/>
              <a:t>Deb Reed</a:t>
            </a:r>
          </a:p>
          <a:p>
            <a:pPr marL="0" indent="0">
              <a:buNone/>
            </a:pPr>
            <a:r>
              <a:rPr lang="en-US" sz="3200" b="1" dirty="0"/>
              <a:t>Montana Office of Public Instruction</a:t>
            </a:r>
          </a:p>
          <a:p>
            <a:r>
              <a:rPr lang="en-US" sz="3200" dirty="0"/>
              <a:t>Keith Hoyer</a:t>
            </a:r>
          </a:p>
          <a:p>
            <a:r>
              <a:rPr lang="en-US" sz="3200" dirty="0"/>
              <a:t>Tammy Lysons</a:t>
            </a:r>
          </a:p>
          <a:p>
            <a:pPr marL="0" indent="0">
              <a:buNone/>
            </a:pPr>
            <a:r>
              <a:rPr lang="en-US" sz="3200" dirty="0"/>
              <a:t> </a:t>
            </a:r>
          </a:p>
          <a:p>
            <a:endParaRPr lang="en-US" sz="2400" dirty="0"/>
          </a:p>
        </p:txBody>
      </p:sp>
      <p:sp>
        <p:nvSpPr>
          <p:cNvPr id="2" name="Content Placeholder 1">
            <a:extLst>
              <a:ext uri="{FF2B5EF4-FFF2-40B4-BE49-F238E27FC236}">
                <a16:creationId xmlns:a16="http://schemas.microsoft.com/office/drawing/2014/main" id="{721DAA12-5CBE-C1BF-622A-341963362196}"/>
              </a:ext>
            </a:extLst>
          </p:cNvPr>
          <p:cNvSpPr>
            <a:spLocks noGrp="1"/>
          </p:cNvSpPr>
          <p:nvPr>
            <p:ph sz="half" idx="2"/>
          </p:nvPr>
        </p:nvSpPr>
        <p:spPr>
          <a:xfrm>
            <a:off x="4800600" y="1581892"/>
            <a:ext cx="3886200" cy="3263504"/>
          </a:xfrm>
        </p:spPr>
        <p:txBody>
          <a:bodyPr>
            <a:normAutofit/>
          </a:bodyPr>
          <a:lstStyle/>
          <a:p>
            <a:pPr marL="0" indent="0">
              <a:buNone/>
            </a:pPr>
            <a:r>
              <a:rPr lang="en-US" sz="3200" dirty="0">
                <a:hlinkClick r:id="rId3"/>
              </a:rPr>
              <a:t>Laura Riffel </a:t>
            </a:r>
            <a:r>
              <a:rPr lang="en-US" sz="3200" dirty="0"/>
              <a:t>(The Behavior Doctor)</a:t>
            </a:r>
          </a:p>
          <a:p>
            <a:pPr marL="0" indent="0">
              <a:buNone/>
            </a:pPr>
            <a:r>
              <a:rPr lang="en-US" sz="3200" dirty="0">
                <a:hlinkClick r:id="rId4"/>
              </a:rPr>
              <a:t>Heather Robbins</a:t>
            </a:r>
            <a:r>
              <a:rPr lang="en-US" sz="3200" dirty="0"/>
              <a:t>	</a:t>
            </a:r>
          </a:p>
        </p:txBody>
      </p:sp>
    </p:spTree>
    <p:extLst>
      <p:ext uri="{BB962C8B-B14F-4D97-AF65-F5344CB8AC3E}">
        <p14:creationId xmlns:p14="http://schemas.microsoft.com/office/powerpoint/2010/main" val="39394146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BD09D-DE3B-3E8D-22C5-63D6A152CFB7}"/>
              </a:ext>
            </a:extLst>
          </p:cNvPr>
          <p:cNvSpPr>
            <a:spLocks noGrp="1"/>
          </p:cNvSpPr>
          <p:nvPr>
            <p:ph type="title"/>
          </p:nvPr>
        </p:nvSpPr>
        <p:spPr/>
        <p:txBody>
          <a:bodyPr>
            <a:normAutofit fontScale="90000"/>
          </a:bodyPr>
          <a:lstStyle/>
          <a:p>
            <a:r>
              <a:rPr lang="en-US" dirty="0">
                <a:hlinkClick r:id="rId2"/>
              </a:rPr>
              <a:t>Seven Stages of Concern</a:t>
            </a:r>
            <a:r>
              <a:rPr lang="en-US" dirty="0"/>
              <a:t> – See MT </a:t>
            </a:r>
            <a:r>
              <a:rPr lang="en-US" dirty="0">
                <a:hlinkClick r:id="rId3"/>
              </a:rPr>
              <a:t>Readiness Worksheet</a:t>
            </a:r>
            <a:endParaRPr lang="en-US" dirty="0"/>
          </a:p>
        </p:txBody>
      </p:sp>
      <p:pic>
        <p:nvPicPr>
          <p:cNvPr id="5" name="Content Placeholder 4" descr="Table of example of 7 stages of Concern">
            <a:extLst>
              <a:ext uri="{FF2B5EF4-FFF2-40B4-BE49-F238E27FC236}">
                <a16:creationId xmlns:a16="http://schemas.microsoft.com/office/drawing/2014/main" id="{EBE105EE-1439-484C-CC5C-2F207A684E9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817160"/>
            <a:ext cx="7812741" cy="5229099"/>
          </a:xfrm>
        </p:spPr>
      </p:pic>
    </p:spTree>
    <p:extLst>
      <p:ext uri="{BB962C8B-B14F-4D97-AF65-F5344CB8AC3E}">
        <p14:creationId xmlns:p14="http://schemas.microsoft.com/office/powerpoint/2010/main" val="425843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A485-A721-F73E-9F38-0F48FAEF78FC}"/>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A1969D48-0E96-F72F-CADC-11437169225D}"/>
              </a:ext>
            </a:extLst>
          </p:cNvPr>
          <p:cNvSpPr>
            <a:spLocks noGrp="1"/>
          </p:cNvSpPr>
          <p:nvPr>
            <p:ph idx="1"/>
          </p:nvPr>
        </p:nvSpPr>
        <p:spPr>
          <a:xfrm>
            <a:off x="457200" y="1600200"/>
            <a:ext cx="4303059" cy="4525963"/>
          </a:xfrm>
        </p:spPr>
        <p:txBody>
          <a:bodyPr/>
          <a:lstStyle/>
          <a:p>
            <a:r>
              <a:rPr lang="en-US" dirty="0"/>
              <a:t>See master list, on p. 12-13</a:t>
            </a:r>
          </a:p>
          <a:p>
            <a:r>
              <a:rPr lang="en-US" dirty="0"/>
              <a:t>Which of these tools might best align with your work?</a:t>
            </a:r>
          </a:p>
          <a:p>
            <a:r>
              <a:rPr lang="en-US" dirty="0"/>
              <a:t>What self-assessment tools are you already using? – See MT Tools</a:t>
            </a:r>
          </a:p>
        </p:txBody>
      </p:sp>
      <p:pic>
        <p:nvPicPr>
          <p:cNvPr id="5" name="Picture 4" descr="Two people using a computer&#10;&#10;Description automatically generated with low confidence">
            <a:extLst>
              <a:ext uri="{FF2B5EF4-FFF2-40B4-BE49-F238E27FC236}">
                <a16:creationId xmlns:a16="http://schemas.microsoft.com/office/drawing/2014/main" id="{14A66047-FD7E-D46E-292E-ACBB09CB74F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21940" y="2232840"/>
            <a:ext cx="3310525" cy="2809808"/>
          </a:xfrm>
          <a:prstGeom prst="rect">
            <a:avLst/>
          </a:prstGeom>
        </p:spPr>
      </p:pic>
    </p:spTree>
    <p:extLst>
      <p:ext uri="{BB962C8B-B14F-4D97-AF65-F5344CB8AC3E}">
        <p14:creationId xmlns:p14="http://schemas.microsoft.com/office/powerpoint/2010/main" val="3414217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87F60-9B21-4628-BCC0-62573934CE01}"/>
              </a:ext>
            </a:extLst>
          </p:cNvPr>
          <p:cNvSpPr>
            <a:spLocks noGrp="1"/>
          </p:cNvSpPr>
          <p:nvPr>
            <p:ph type="ctrTitle"/>
          </p:nvPr>
        </p:nvSpPr>
        <p:spPr/>
        <p:txBody>
          <a:bodyPr>
            <a:normAutofit/>
          </a:bodyPr>
          <a:lstStyle/>
          <a:p>
            <a:r>
              <a:rPr lang="en-US" sz="4100" dirty="0"/>
              <a:t>Organizing Existing Data</a:t>
            </a:r>
          </a:p>
        </p:txBody>
      </p:sp>
      <p:sp>
        <p:nvSpPr>
          <p:cNvPr id="5" name="Subtitle 4">
            <a:extLst>
              <a:ext uri="{FF2B5EF4-FFF2-40B4-BE49-F238E27FC236}">
                <a16:creationId xmlns:a16="http://schemas.microsoft.com/office/drawing/2014/main" id="{438C8CFA-D4DD-46F1-BE34-15CCB9AB385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99496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02EA8B-C184-4DBE-96CC-8FBB8B36166D}"/>
              </a:ext>
            </a:extLst>
          </p:cNvPr>
          <p:cNvSpPr>
            <a:spLocks noGrp="1"/>
          </p:cNvSpPr>
          <p:nvPr>
            <p:ph type="title"/>
          </p:nvPr>
        </p:nvSpPr>
        <p:spPr/>
        <p:txBody>
          <a:bodyPr/>
          <a:lstStyle/>
          <a:p>
            <a:r>
              <a:rPr lang="en-US" dirty="0"/>
              <a:t>Finding Patterns </a:t>
            </a:r>
          </a:p>
        </p:txBody>
      </p:sp>
      <p:sp>
        <p:nvSpPr>
          <p:cNvPr id="5" name="Content Placeholder 4">
            <a:extLst>
              <a:ext uri="{FF2B5EF4-FFF2-40B4-BE49-F238E27FC236}">
                <a16:creationId xmlns:a16="http://schemas.microsoft.com/office/drawing/2014/main" id="{13A5488E-F3E5-4681-8012-2A6536772059}"/>
              </a:ext>
            </a:extLst>
          </p:cNvPr>
          <p:cNvSpPr>
            <a:spLocks noGrp="1"/>
          </p:cNvSpPr>
          <p:nvPr>
            <p:ph sz="half" idx="1"/>
          </p:nvPr>
        </p:nvSpPr>
        <p:spPr/>
        <p:txBody>
          <a:bodyPr/>
          <a:lstStyle/>
          <a:p>
            <a:r>
              <a:rPr lang="en-US" dirty="0"/>
              <a:t>Reviewed standardized math test</a:t>
            </a:r>
          </a:p>
          <a:p>
            <a:r>
              <a:rPr lang="en-US" dirty="0"/>
              <a:t>High achieving students</a:t>
            </a:r>
          </a:p>
          <a:p>
            <a:r>
              <a:rPr lang="en-US" dirty="0"/>
              <a:t>Wanted more growth</a:t>
            </a:r>
          </a:p>
          <a:p>
            <a:r>
              <a:rPr lang="en-US" dirty="0"/>
              <a:t>Tracked missed problems</a:t>
            </a:r>
          </a:p>
          <a:p>
            <a:r>
              <a:rPr lang="en-US" dirty="0"/>
              <a:t>Found patterns</a:t>
            </a:r>
          </a:p>
          <a:p>
            <a:r>
              <a:rPr lang="en-US" dirty="0"/>
              <a:t>Addressed gaps</a:t>
            </a:r>
          </a:p>
          <a:p>
            <a:endParaRPr lang="en-US" dirty="0"/>
          </a:p>
        </p:txBody>
      </p:sp>
      <p:pic>
        <p:nvPicPr>
          <p:cNvPr id="8" name="Content Placeholder 7" descr="A group of people sitting at a table&#10;&#10;Description automatically generated">
            <a:extLst>
              <a:ext uri="{FF2B5EF4-FFF2-40B4-BE49-F238E27FC236}">
                <a16:creationId xmlns:a16="http://schemas.microsoft.com/office/drawing/2014/main" id="{2377F77B-461A-4DC8-9401-C40D29F588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0590" y="2239169"/>
            <a:ext cx="3886200" cy="2914650"/>
          </a:xfrm>
        </p:spPr>
      </p:pic>
      <p:sp>
        <p:nvSpPr>
          <p:cNvPr id="9" name="TextBox 8">
            <a:extLst>
              <a:ext uri="{FF2B5EF4-FFF2-40B4-BE49-F238E27FC236}">
                <a16:creationId xmlns:a16="http://schemas.microsoft.com/office/drawing/2014/main" id="{2014566E-D94A-4B7A-A554-ADC6EA94602F}"/>
              </a:ext>
            </a:extLst>
          </p:cNvPr>
          <p:cNvSpPr txBox="1"/>
          <p:nvPr/>
        </p:nvSpPr>
        <p:spPr>
          <a:xfrm>
            <a:off x="5222240" y="6176963"/>
            <a:ext cx="4998720" cy="153888"/>
          </a:xfrm>
          <a:prstGeom prst="rect">
            <a:avLst/>
          </a:prstGeom>
          <a:noFill/>
        </p:spPr>
        <p:txBody>
          <a:bodyPr wrap="square" rtlCol="0">
            <a:spAutoFit/>
          </a:bodyPr>
          <a:lstStyle/>
          <a:p>
            <a:r>
              <a:rPr lang="en-US" sz="400" dirty="0"/>
              <a:t>Image from  Flickr Creative Commons https://flic.kr/p/3a6jio</a:t>
            </a:r>
          </a:p>
        </p:txBody>
      </p:sp>
    </p:spTree>
    <p:extLst>
      <p:ext uri="{BB962C8B-B14F-4D97-AF65-F5344CB8AC3E}">
        <p14:creationId xmlns:p14="http://schemas.microsoft.com/office/powerpoint/2010/main" val="1765509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B7ADBC09-E3F7-4CF0-9067-F32BC042CD75}"/>
              </a:ext>
            </a:extLst>
          </p:cNvPr>
          <p:cNvSpPr>
            <a:spLocks noGrp="1" noChangeArrowheads="1"/>
          </p:cNvSpPr>
          <p:nvPr>
            <p:ph type="title" idx="4294967295"/>
          </p:nvPr>
        </p:nvSpPr>
        <p:spPr/>
        <p:txBody>
          <a:bodyPr/>
          <a:lstStyle/>
          <a:p>
            <a:r>
              <a:rPr lang="en-US" altLang="en-US" dirty="0">
                <a:ea typeface="ＭＳ Ｐゴシック" panose="020B0600070205080204" pitchFamily="34" charset="-128"/>
              </a:rPr>
              <a:t>Types of Existing Data</a:t>
            </a:r>
          </a:p>
        </p:txBody>
      </p:sp>
      <p:sp>
        <p:nvSpPr>
          <p:cNvPr id="90114" name="Content Placeholder 2">
            <a:extLst>
              <a:ext uri="{FF2B5EF4-FFF2-40B4-BE49-F238E27FC236}">
                <a16:creationId xmlns:a16="http://schemas.microsoft.com/office/drawing/2014/main" id="{23038A02-5EA6-0F8D-A465-7E57A1AF015F}"/>
              </a:ext>
            </a:extLst>
          </p:cNvPr>
          <p:cNvSpPr>
            <a:spLocks noGrp="1" noChangeArrowheads="1"/>
          </p:cNvSpPr>
          <p:nvPr>
            <p:ph idx="4294967295"/>
          </p:nvPr>
        </p:nvSpPr>
        <p:spPr/>
        <p:txBody>
          <a:bodyPr>
            <a:normAutofit lnSpcReduction="10000"/>
          </a:bodyPr>
          <a:lstStyle/>
          <a:p>
            <a:r>
              <a:rPr lang="en-US" altLang="en-US" dirty="0">
                <a:ea typeface="ＭＳ Ｐゴシック" panose="020B0600070205080204" pitchFamily="34" charset="-128"/>
              </a:rPr>
              <a:t>Office Discipline Referral Data</a:t>
            </a:r>
          </a:p>
          <a:p>
            <a:r>
              <a:rPr lang="en-US" altLang="en-US" b="1" dirty="0">
                <a:ea typeface="ＭＳ Ｐゴシック" panose="020B0600070205080204" pitchFamily="34" charset="-128"/>
              </a:rPr>
              <a:t>GPA (8</a:t>
            </a:r>
            <a:r>
              <a:rPr lang="en-US" altLang="en-US" b="1" baseline="30000" dirty="0">
                <a:ea typeface="ＭＳ Ｐゴシック" panose="020B0600070205080204" pitchFamily="34" charset="-128"/>
              </a:rPr>
              <a:t>th</a:t>
            </a:r>
            <a:r>
              <a:rPr lang="en-US" altLang="en-US" b="1" dirty="0">
                <a:ea typeface="ＭＳ Ｐゴシック" panose="020B0600070205080204" pitchFamily="34" charset="-128"/>
              </a:rPr>
              <a:t> and 9</a:t>
            </a:r>
            <a:r>
              <a:rPr lang="en-US" altLang="en-US" b="1" baseline="30000" dirty="0">
                <a:ea typeface="ＭＳ Ｐゴシック" panose="020B0600070205080204" pitchFamily="34" charset="-128"/>
              </a:rPr>
              <a:t>th</a:t>
            </a:r>
            <a:r>
              <a:rPr lang="en-US" altLang="en-US" b="1" dirty="0">
                <a:ea typeface="ＭＳ Ｐゴシック" panose="020B0600070205080204" pitchFamily="34" charset="-128"/>
              </a:rPr>
              <a:t> grade)</a:t>
            </a:r>
          </a:p>
          <a:p>
            <a:r>
              <a:rPr lang="en-US" altLang="en-US" dirty="0">
                <a:ea typeface="ＭＳ Ｐゴシック" panose="020B0600070205080204" pitchFamily="34" charset="-128"/>
              </a:rPr>
              <a:t>Credits toward graduation</a:t>
            </a:r>
          </a:p>
          <a:p>
            <a:r>
              <a:rPr lang="en-US" altLang="en-US" b="1" dirty="0">
                <a:ea typeface="ＭＳ Ｐゴシック" panose="020B0600070205080204" pitchFamily="34" charset="-128"/>
              </a:rPr>
              <a:t>Attendance (80&gt; or less unexcused)</a:t>
            </a:r>
          </a:p>
          <a:p>
            <a:r>
              <a:rPr lang="en-US" altLang="en-US" dirty="0">
                <a:ea typeface="ＭＳ Ｐゴシック" panose="020B0600070205080204" pitchFamily="34" charset="-128"/>
              </a:rPr>
              <a:t>Failing grades (</a:t>
            </a:r>
            <a:r>
              <a:rPr lang="en-US" altLang="en-US" b="1" dirty="0">
                <a:ea typeface="ＭＳ Ｐゴシック" panose="020B0600070205080204" pitchFamily="34" charset="-128"/>
              </a:rPr>
              <a:t>Algebra I, English I)</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Standardized assessments</a:t>
            </a:r>
          </a:p>
          <a:p>
            <a:r>
              <a:rPr lang="en-US" altLang="en-US" dirty="0">
                <a:ea typeface="ＭＳ Ｐゴシック" panose="020B0600070205080204" pitchFamily="34" charset="-128"/>
              </a:rPr>
              <a:t>Existing screening data</a:t>
            </a:r>
          </a:p>
          <a:p>
            <a:r>
              <a:rPr lang="en-US" altLang="en-US" dirty="0">
                <a:ea typeface="ＭＳ Ｐゴシック" panose="020B0600070205080204" pitchFamily="34" charset="-128"/>
              </a:rPr>
              <a:t>School Climate</a:t>
            </a:r>
          </a:p>
          <a:p>
            <a:pPr>
              <a:buFontTx/>
              <a:buNone/>
            </a:pPr>
            <a:endParaRPr lang="en-US" altLang="en-US" dirty="0">
              <a:ea typeface="ＭＳ Ｐゴシック" panose="020B0600070205080204" pitchFamily="34" charset="-128"/>
            </a:endParaRPr>
          </a:p>
        </p:txBody>
      </p:sp>
      <p:sp>
        <p:nvSpPr>
          <p:cNvPr id="90115" name="Rectangle 3">
            <a:extLst>
              <a:ext uri="{FF2B5EF4-FFF2-40B4-BE49-F238E27FC236}">
                <a16:creationId xmlns:a16="http://schemas.microsoft.com/office/drawing/2014/main" id="{62A10BC0-E656-37B0-4364-343C062E5E1B}"/>
              </a:ext>
            </a:extLst>
          </p:cNvPr>
          <p:cNvSpPr>
            <a:spLocks noChangeArrowheads="1"/>
          </p:cNvSpPr>
          <p:nvPr/>
        </p:nvSpPr>
        <p:spPr bwMode="auto">
          <a:xfrm>
            <a:off x="1752600" y="6211669"/>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rgbClr val="000000"/>
                </a:solidFill>
              </a:rPr>
              <a:t> (Burke, 2015; Heppen, O'Cummings, &amp; </a:t>
            </a:r>
          </a:p>
          <a:p>
            <a:pPr eaLnBrk="1" hangingPunct="1">
              <a:spcBef>
                <a:spcPct val="0"/>
              </a:spcBef>
              <a:buFontTx/>
              <a:buNone/>
            </a:pPr>
            <a:r>
              <a:rPr lang="en-US" altLang="en-US" sz="1200" dirty="0">
                <a:solidFill>
                  <a:srgbClr val="000000"/>
                </a:solidFill>
              </a:rPr>
              <a:t>Therriault,2009; Henderson, Cassandra &amp; Fantuzzo, 2022; McIntosh, Flannery, </a:t>
            </a:r>
          </a:p>
          <a:p>
            <a:pPr eaLnBrk="1" hangingPunct="1">
              <a:spcBef>
                <a:spcPct val="0"/>
              </a:spcBef>
              <a:buFontTx/>
              <a:buNone/>
            </a:pPr>
            <a:r>
              <a:rPr lang="en-US" altLang="en-US" sz="1200" dirty="0">
                <a:solidFill>
                  <a:srgbClr val="000000"/>
                </a:solidFill>
              </a:rPr>
              <a:t>Sugai, Braun, &amp; Cochrane, 2008; McIntosh et al., 2009)</a:t>
            </a:r>
          </a:p>
        </p:txBody>
      </p:sp>
      <p:pic>
        <p:nvPicPr>
          <p:cNvPr id="5" name="Picture 4" descr="Picture of a line graph">
            <a:extLst>
              <a:ext uri="{FF2B5EF4-FFF2-40B4-BE49-F238E27FC236}">
                <a16:creationId xmlns:a16="http://schemas.microsoft.com/office/drawing/2014/main" id="{B7461918-15C8-104F-961A-1FAA67D3A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106" y="4456589"/>
            <a:ext cx="2998694" cy="185213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1828800" y="228600"/>
            <a:ext cx="5303837" cy="3063875"/>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1905000" y="3505200"/>
            <a:ext cx="5303837" cy="3070225"/>
          </a:xfrm>
          <a:prstGeom prst="rect">
            <a:avLst/>
          </a:prstGeom>
          <a:noFill/>
          <a:ln w="9525">
            <a:noFill/>
            <a:miter lim="800000"/>
            <a:headEnd/>
            <a:tailEnd/>
          </a:ln>
          <a:effectLst/>
        </p:spPr>
      </p:pic>
      <p:sp>
        <p:nvSpPr>
          <p:cNvPr id="11" name="TextBox 10"/>
          <p:cNvSpPr txBox="1"/>
          <p:nvPr/>
        </p:nvSpPr>
        <p:spPr>
          <a:xfrm>
            <a:off x="7239000" y="2743200"/>
            <a:ext cx="1600200" cy="1200329"/>
          </a:xfrm>
          <a:prstGeom prst="rect">
            <a:avLst/>
          </a:prstGeom>
          <a:noFill/>
        </p:spPr>
        <p:txBody>
          <a:bodyPr wrap="square" rtlCol="0">
            <a:spAutoFit/>
          </a:bodyPr>
          <a:lstStyle/>
          <a:p>
            <a:r>
              <a:rPr lang="en-US" dirty="0"/>
              <a:t>What are our priority months for support?</a:t>
            </a:r>
          </a:p>
        </p:txBody>
      </p:sp>
    </p:spTree>
    <p:extLst>
      <p:ext uri="{BB962C8B-B14F-4D97-AF65-F5344CB8AC3E}">
        <p14:creationId xmlns:p14="http://schemas.microsoft.com/office/powerpoint/2010/main" val="1799746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dirty="0"/>
              <a:t>Build Case with Data: </a:t>
            </a:r>
            <a:br>
              <a:rPr lang="en-US" dirty="0"/>
            </a:br>
            <a:r>
              <a:rPr lang="en-US" dirty="0"/>
              <a:t>Create Urgency </a:t>
            </a:r>
            <a:r>
              <a:rPr lang="en-US" sz="2800" dirty="0"/>
              <a:t>(Kotter, 1995)</a:t>
            </a:r>
          </a:p>
        </p:txBody>
      </p:sp>
      <p:sp>
        <p:nvSpPr>
          <p:cNvPr id="13315" name="Rectangle 3"/>
          <p:cNvSpPr>
            <a:spLocks noGrp="1" noChangeArrowheads="1"/>
          </p:cNvSpPr>
          <p:nvPr>
            <p:ph type="body" idx="1"/>
          </p:nvPr>
        </p:nvSpPr>
        <p:spPr>
          <a:xfrm>
            <a:off x="685800" y="1981200"/>
            <a:ext cx="8305800" cy="4114800"/>
          </a:xfrm>
        </p:spPr>
        <p:txBody>
          <a:bodyPr>
            <a:normAutofit fontScale="85000" lnSpcReduction="10000"/>
          </a:bodyPr>
          <a:lstStyle/>
          <a:p>
            <a:pPr eaLnBrk="1" hangingPunct="1"/>
            <a:r>
              <a:rPr lang="en-US" dirty="0"/>
              <a:t>Writing a referral is not a bad thing, it is necessary!</a:t>
            </a:r>
          </a:p>
          <a:p>
            <a:pPr eaLnBrk="1" hangingPunct="1"/>
            <a:r>
              <a:rPr lang="en-US" dirty="0"/>
              <a:t>Use Circuit Training</a:t>
            </a:r>
          </a:p>
          <a:p>
            <a:pPr eaLnBrk="1" hangingPunct="1"/>
            <a:r>
              <a:rPr lang="en-US" dirty="0"/>
              <a:t>We hope you have fewer reasons</a:t>
            </a:r>
          </a:p>
          <a:p>
            <a:pPr eaLnBrk="1" hangingPunct="1"/>
            <a:r>
              <a:rPr lang="en-US" dirty="0"/>
              <a:t>20 Minutes per referral – Teachers</a:t>
            </a:r>
          </a:p>
          <a:p>
            <a:pPr eaLnBrk="1" hangingPunct="1">
              <a:buFontTx/>
              <a:buNone/>
            </a:pPr>
            <a:r>
              <a:rPr lang="en-US" dirty="0"/>
              <a:t>	</a:t>
            </a:r>
            <a:r>
              <a:rPr lang="en-US" b="1" dirty="0"/>
              <a:t>77,400 Minutes</a:t>
            </a:r>
            <a:r>
              <a:rPr lang="en-US" dirty="0"/>
              <a:t> = </a:t>
            </a:r>
            <a:r>
              <a:rPr lang="en-US" b="1" dirty="0"/>
              <a:t>1,290 Instructional Hours</a:t>
            </a:r>
          </a:p>
          <a:p>
            <a:r>
              <a:rPr lang="en-US" dirty="0"/>
              <a:t>40 minutes per referral </a:t>
            </a:r>
            <a:r>
              <a:rPr lang="en-US"/>
              <a:t>– Administrators</a:t>
            </a:r>
            <a:endParaRPr lang="en-US" dirty="0"/>
          </a:p>
          <a:p>
            <a:pPr eaLnBrk="1" hangingPunct="1">
              <a:buFontTx/>
              <a:buNone/>
            </a:pPr>
            <a:r>
              <a:rPr lang="en-US" b="1" dirty="0"/>
              <a:t>	114,800 Minutes = 2,870 Administrative Hours</a:t>
            </a:r>
          </a:p>
          <a:p>
            <a:pPr eaLnBrk="1" hangingPunct="1">
              <a:buFontTx/>
              <a:buNone/>
            </a:pPr>
            <a:r>
              <a:rPr lang="en-US" dirty="0"/>
              <a:t>	</a:t>
            </a:r>
          </a:p>
          <a:p>
            <a:pPr eaLnBrk="1" hangingPunct="1">
              <a:buFontTx/>
              <a:buNone/>
            </a:pPr>
            <a:r>
              <a:rPr lang="en-US" dirty="0"/>
              <a:t>	</a:t>
            </a:r>
          </a:p>
        </p:txBody>
      </p:sp>
      <p:sp>
        <p:nvSpPr>
          <p:cNvPr id="5" name="TextBox 4">
            <a:extLst>
              <a:ext uri="{FF2B5EF4-FFF2-40B4-BE49-F238E27FC236}">
                <a16:creationId xmlns:a16="http://schemas.microsoft.com/office/drawing/2014/main" id="{F14AD33C-4C2C-1426-E53D-0A377A1D9475}"/>
              </a:ext>
            </a:extLst>
          </p:cNvPr>
          <p:cNvSpPr txBox="1"/>
          <p:nvPr/>
        </p:nvSpPr>
        <p:spPr>
          <a:xfrm>
            <a:off x="4114800" y="6096000"/>
            <a:ext cx="4572000" cy="369332"/>
          </a:xfrm>
          <a:prstGeom prst="rect">
            <a:avLst/>
          </a:prstGeom>
          <a:noFill/>
        </p:spPr>
        <p:txBody>
          <a:bodyPr wrap="square">
            <a:spAutoFit/>
          </a:bodyPr>
          <a:lstStyle/>
          <a:p>
            <a:r>
              <a:rPr lang="en-US" sz="1800" dirty="0">
                <a:latin typeface="Arial"/>
                <a:cs typeface="Arial"/>
              </a:rPr>
              <a:t>Scott, T. M., &amp; Barrett, S. B. (2004). </a:t>
            </a:r>
            <a:endParaRPr lang="en-US" dirty="0"/>
          </a:p>
        </p:txBody>
      </p:sp>
    </p:spTree>
    <p:extLst>
      <p:ext uri="{BB962C8B-B14F-4D97-AF65-F5344CB8AC3E}">
        <p14:creationId xmlns:p14="http://schemas.microsoft.com/office/powerpoint/2010/main" val="153635758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FC51-5EAB-ED92-F060-C91F28CDF570}"/>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48A0056-F7E6-B4BF-031D-83A8E19AFE06}"/>
              </a:ext>
            </a:extLst>
          </p:cNvPr>
          <p:cNvSpPr>
            <a:spLocks noGrp="1"/>
          </p:cNvSpPr>
          <p:nvPr>
            <p:ph idx="1"/>
          </p:nvPr>
        </p:nvSpPr>
        <p:spPr>
          <a:xfrm>
            <a:off x="638040" y="3238921"/>
            <a:ext cx="8229600" cy="4525963"/>
          </a:xfrm>
        </p:spPr>
        <p:txBody>
          <a:bodyPr/>
          <a:lstStyle/>
          <a:p>
            <a:r>
              <a:rPr lang="en-US" dirty="0"/>
              <a:t>What data do you have across the four domains of school climate? Use Table 5.6 on p. 14</a:t>
            </a:r>
          </a:p>
        </p:txBody>
      </p:sp>
      <p:pic>
        <p:nvPicPr>
          <p:cNvPr id="5" name="Picture 4" descr="Image of the four domains of school climate">
            <a:extLst>
              <a:ext uri="{FF2B5EF4-FFF2-40B4-BE49-F238E27FC236}">
                <a16:creationId xmlns:a16="http://schemas.microsoft.com/office/drawing/2014/main" id="{885836AA-989A-0F4C-BD53-8042BF4C330B}"/>
              </a:ext>
            </a:extLst>
          </p:cNvPr>
          <p:cNvPicPr>
            <a:picLocks noChangeAspect="1"/>
          </p:cNvPicPr>
          <p:nvPr/>
        </p:nvPicPr>
        <p:blipFill>
          <a:blip r:embed="rId2"/>
          <a:stretch>
            <a:fillRect/>
          </a:stretch>
        </p:blipFill>
        <p:spPr>
          <a:xfrm>
            <a:off x="140499" y="1630970"/>
            <a:ext cx="8863002" cy="1394619"/>
          </a:xfrm>
          <a:prstGeom prst="rect">
            <a:avLst/>
          </a:prstGeom>
        </p:spPr>
      </p:pic>
    </p:spTree>
    <p:extLst>
      <p:ext uri="{BB962C8B-B14F-4D97-AF65-F5344CB8AC3E}">
        <p14:creationId xmlns:p14="http://schemas.microsoft.com/office/powerpoint/2010/main" val="553297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dirty="0"/>
          </a:p>
        </p:txBody>
      </p:sp>
      <p:sp>
        <p:nvSpPr>
          <p:cNvPr id="35843" name="Content Placeholder 2"/>
          <p:cNvSpPr>
            <a:spLocks noGrp="1"/>
          </p:cNvSpPr>
          <p:nvPr>
            <p:ph idx="1"/>
          </p:nvPr>
        </p:nvSpPr>
        <p:spPr/>
        <p:txBody>
          <a:bodyPr/>
          <a:lstStyle/>
          <a:p>
            <a:endParaRPr lang="en-US" altLang="en-US" dirty="0"/>
          </a:p>
        </p:txBody>
      </p:sp>
      <p:pic>
        <p:nvPicPr>
          <p:cNvPr id="35844" name="Picture 2" descr="http://brandimpact.files.wordpress.com/2011/01/consensu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86328039-4AED-154F-9FEA-3ED55C42E5BB}"/>
              </a:ext>
            </a:extLst>
          </p:cNvPr>
          <p:cNvSpPr txBox="1"/>
          <p:nvPr/>
        </p:nvSpPr>
        <p:spPr>
          <a:xfrm>
            <a:off x="3169026" y="5043336"/>
            <a:ext cx="2653547" cy="954107"/>
          </a:xfrm>
          <a:prstGeom prst="rect">
            <a:avLst/>
          </a:prstGeom>
          <a:solidFill>
            <a:schemeClr val="bg1"/>
          </a:solidFill>
        </p:spPr>
        <p:txBody>
          <a:bodyPr wrap="none" rtlCol="0">
            <a:spAutoFit/>
          </a:bodyPr>
          <a:lstStyle/>
          <a:p>
            <a:pPr algn="ctr"/>
            <a:r>
              <a:rPr lang="en-US" sz="2800" dirty="0"/>
              <a:t>Avoid false starts</a:t>
            </a:r>
          </a:p>
          <a:p>
            <a:pPr algn="ctr"/>
            <a:r>
              <a:rPr lang="en-US" sz="2800" dirty="0"/>
              <a:t>Sabotage</a:t>
            </a:r>
          </a:p>
        </p:txBody>
      </p:sp>
    </p:spTree>
    <p:extLst>
      <p:ext uri="{BB962C8B-B14F-4D97-AF65-F5344CB8AC3E}">
        <p14:creationId xmlns:p14="http://schemas.microsoft.com/office/powerpoint/2010/main" val="153080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059C8-6CA9-9FB8-6823-3CFD2CB6C8B0}"/>
              </a:ext>
            </a:extLst>
          </p:cNvPr>
          <p:cNvSpPr>
            <a:spLocks noGrp="1"/>
          </p:cNvSpPr>
          <p:nvPr>
            <p:ph type="title"/>
          </p:nvPr>
        </p:nvSpPr>
        <p:spPr/>
        <p:txBody>
          <a:bodyPr/>
          <a:lstStyle/>
          <a:p>
            <a:r>
              <a:rPr lang="en-US" dirty="0"/>
              <a:t>Prepare for Resistance</a:t>
            </a:r>
          </a:p>
        </p:txBody>
      </p:sp>
      <p:sp>
        <p:nvSpPr>
          <p:cNvPr id="3" name="Content Placeholder 2">
            <a:extLst>
              <a:ext uri="{FF2B5EF4-FFF2-40B4-BE49-F238E27FC236}">
                <a16:creationId xmlns:a16="http://schemas.microsoft.com/office/drawing/2014/main" id="{75A62A2D-C213-B53A-4ECE-248251B1E280}"/>
              </a:ext>
            </a:extLst>
          </p:cNvPr>
          <p:cNvSpPr>
            <a:spLocks noGrp="1"/>
          </p:cNvSpPr>
          <p:nvPr>
            <p:ph idx="1"/>
          </p:nvPr>
        </p:nvSpPr>
        <p:spPr>
          <a:xfrm>
            <a:off x="457200" y="1600200"/>
            <a:ext cx="4988859" cy="4525963"/>
          </a:xfrm>
        </p:spPr>
        <p:txBody>
          <a:bodyPr/>
          <a:lstStyle/>
          <a:p>
            <a:r>
              <a:rPr lang="en-US" dirty="0"/>
              <a:t>Think of possible questions people will ask prior to the meeting</a:t>
            </a:r>
          </a:p>
          <a:p>
            <a:r>
              <a:rPr lang="en-US" dirty="0"/>
              <a:t>Prepare a response</a:t>
            </a:r>
          </a:p>
          <a:p>
            <a:r>
              <a:rPr lang="en-US" dirty="0"/>
              <a:t>Always be respectful</a:t>
            </a:r>
          </a:p>
          <a:p>
            <a:r>
              <a:rPr lang="en-US" dirty="0"/>
              <a:t>See p. 15 for practice</a:t>
            </a:r>
          </a:p>
          <a:p>
            <a:r>
              <a:rPr lang="en-US" dirty="0"/>
              <a:t>For more information (</a:t>
            </a:r>
            <a:r>
              <a:rPr lang="en-US" dirty="0">
                <a:hlinkClick r:id="rId3"/>
              </a:rPr>
              <a:t>link</a:t>
            </a:r>
            <a:r>
              <a:rPr lang="en-US" dirty="0"/>
              <a:t>)</a:t>
            </a:r>
          </a:p>
        </p:txBody>
      </p:sp>
      <p:pic>
        <p:nvPicPr>
          <p:cNvPr id="5" name="Picture 4" descr="Cover of book on buy-in">
            <a:hlinkClick r:id="rId4"/>
            <a:extLst>
              <a:ext uri="{FF2B5EF4-FFF2-40B4-BE49-F238E27FC236}">
                <a16:creationId xmlns:a16="http://schemas.microsoft.com/office/drawing/2014/main" id="{7D8443A5-EE0C-3CA8-0EAD-F9F48AF04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9037" y="1600200"/>
            <a:ext cx="2782645" cy="4426935"/>
          </a:xfrm>
          <a:prstGeom prst="rect">
            <a:avLst/>
          </a:prstGeom>
        </p:spPr>
      </p:pic>
    </p:spTree>
    <p:extLst>
      <p:ext uri="{BB962C8B-B14F-4D97-AF65-F5344CB8AC3E}">
        <p14:creationId xmlns:p14="http://schemas.microsoft.com/office/powerpoint/2010/main" val="156226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altLang="en-US" dirty="0"/>
              <a:t>PowerPoints: </a:t>
            </a:r>
            <a:r>
              <a:rPr lang="en-US" dirty="0"/>
              <a:t>Enduring Understandings </a:t>
            </a:r>
            <a:endParaRPr lang="en-US" altLang="en-US" dirty="0"/>
          </a:p>
        </p:txBody>
      </p:sp>
      <p:sp>
        <p:nvSpPr>
          <p:cNvPr id="9219" name="Content Placeholder 2"/>
          <p:cNvSpPr>
            <a:spLocks noGrp="1"/>
          </p:cNvSpPr>
          <p:nvPr>
            <p:ph idx="1"/>
          </p:nvPr>
        </p:nvSpPr>
        <p:spPr/>
        <p:txBody>
          <a:bodyPr>
            <a:normAutofit fontScale="92500" lnSpcReduction="10000"/>
          </a:bodyPr>
          <a:lstStyle/>
          <a:p>
            <a:pPr>
              <a:buNone/>
              <a:defRPr/>
            </a:pPr>
            <a:r>
              <a:rPr lang="en-US" dirty="0"/>
              <a:t>•	Understanding and addressing staff </a:t>
            </a:r>
            <a:r>
              <a:rPr lang="en-US" b="1" dirty="0"/>
              <a:t>mindsets towards prevention and intervention </a:t>
            </a:r>
            <a:r>
              <a:rPr lang="en-US" dirty="0"/>
              <a:t>may prevent missteps in the early stages of implementing MTSS </a:t>
            </a:r>
          </a:p>
          <a:p>
            <a:pPr>
              <a:buNone/>
              <a:defRPr/>
            </a:pPr>
            <a:r>
              <a:rPr lang="en-US" dirty="0"/>
              <a:t>•	There are </a:t>
            </a:r>
            <a:r>
              <a:rPr lang="en-US" b="1" dirty="0"/>
              <a:t>specific strategies </a:t>
            </a:r>
            <a:r>
              <a:rPr lang="en-US" dirty="0"/>
              <a:t>that can support the development of </a:t>
            </a:r>
            <a:r>
              <a:rPr lang="en-US" b="1" dirty="0"/>
              <a:t>buy-in</a:t>
            </a:r>
            <a:r>
              <a:rPr lang="en-US" dirty="0"/>
              <a:t> for MTSS approaches in secondary school settings</a:t>
            </a:r>
          </a:p>
          <a:p>
            <a:pPr>
              <a:buNone/>
              <a:defRPr/>
            </a:pPr>
            <a:r>
              <a:rPr lang="en-US" dirty="0"/>
              <a:t>•	Having a </a:t>
            </a:r>
            <a:r>
              <a:rPr lang="en-US" b="1" dirty="0"/>
              <a:t>plan for establishing buy-in</a:t>
            </a:r>
            <a:r>
              <a:rPr lang="en-US" dirty="0"/>
              <a:t> can help leadership teams systematically prepare their community for the implementation of MTSS</a:t>
            </a:r>
          </a:p>
          <a:p>
            <a:pPr>
              <a:buNone/>
              <a:defRPr/>
            </a:pPr>
            <a:endParaRPr lang="en-US" dirty="0"/>
          </a:p>
          <a:p>
            <a:pPr>
              <a:buNone/>
              <a:defRPr/>
            </a:pPr>
            <a:endParaRPr lang="en-US" altLang="en-US" dirty="0"/>
          </a:p>
        </p:txBody>
      </p:sp>
    </p:spTree>
    <p:extLst>
      <p:ext uri="{BB962C8B-B14F-4D97-AF65-F5344CB8AC3E}">
        <p14:creationId xmlns:p14="http://schemas.microsoft.com/office/powerpoint/2010/main" val="1098840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391D-785E-C74B-BE0F-2B6FD1D6FBA6}"/>
              </a:ext>
            </a:extLst>
          </p:cNvPr>
          <p:cNvSpPr>
            <a:spLocks noGrp="1"/>
          </p:cNvSpPr>
          <p:nvPr>
            <p:ph type="title"/>
          </p:nvPr>
        </p:nvSpPr>
        <p:spPr/>
        <p:txBody>
          <a:bodyPr/>
          <a:lstStyle/>
          <a:p>
            <a:r>
              <a:rPr lang="en-US" dirty="0"/>
              <a:t>Additional Tools</a:t>
            </a:r>
          </a:p>
        </p:txBody>
      </p:sp>
      <p:sp>
        <p:nvSpPr>
          <p:cNvPr id="4" name="TextBox 3">
            <a:extLst>
              <a:ext uri="{FF2B5EF4-FFF2-40B4-BE49-F238E27FC236}">
                <a16:creationId xmlns:a16="http://schemas.microsoft.com/office/drawing/2014/main" id="{5B46ACB6-A410-4E47-A464-EE00350DD620}"/>
              </a:ext>
            </a:extLst>
          </p:cNvPr>
          <p:cNvSpPr txBox="1"/>
          <p:nvPr/>
        </p:nvSpPr>
        <p:spPr>
          <a:xfrm>
            <a:off x="1400298" y="6172200"/>
            <a:ext cx="6343403" cy="369332"/>
          </a:xfrm>
          <a:prstGeom prst="rect">
            <a:avLst/>
          </a:prstGeom>
          <a:noFill/>
        </p:spPr>
        <p:txBody>
          <a:bodyPr wrap="none" rtlCol="0">
            <a:spAutoFit/>
          </a:bodyPr>
          <a:lstStyle/>
          <a:p>
            <a:r>
              <a:rPr lang="en-US" dirty="0"/>
              <a:t>Link to tools for buy-in </a:t>
            </a:r>
            <a:r>
              <a:rPr lang="en-US" dirty="0">
                <a:hlinkClick r:id="rId3"/>
              </a:rPr>
              <a:t>http://www.hankbohanon.net/tag/buy-in/</a:t>
            </a:r>
            <a:r>
              <a:rPr lang="en-US" dirty="0"/>
              <a:t> </a:t>
            </a:r>
          </a:p>
        </p:txBody>
      </p:sp>
      <p:pic>
        <p:nvPicPr>
          <p:cNvPr id="10" name="Content Placeholder 9">
            <a:extLst>
              <a:ext uri="{FF2B5EF4-FFF2-40B4-BE49-F238E27FC236}">
                <a16:creationId xmlns:a16="http://schemas.microsoft.com/office/drawing/2014/main" id="{1AB4E820-ABB8-8946-B7A3-29B84B7DCB1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3558" y="1394192"/>
            <a:ext cx="8016882" cy="4525963"/>
          </a:xfrm>
        </p:spPr>
      </p:pic>
    </p:spTree>
    <p:extLst>
      <p:ext uri="{BB962C8B-B14F-4D97-AF65-F5344CB8AC3E}">
        <p14:creationId xmlns:p14="http://schemas.microsoft.com/office/powerpoint/2010/main" val="3725944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80CA-D228-76EF-FEEF-E18D6A75269B}"/>
              </a:ext>
            </a:extLst>
          </p:cNvPr>
          <p:cNvSpPr>
            <a:spLocks noGrp="1"/>
          </p:cNvSpPr>
          <p:nvPr>
            <p:ph type="title"/>
          </p:nvPr>
        </p:nvSpPr>
        <p:spPr/>
        <p:txBody>
          <a:bodyPr/>
          <a:lstStyle/>
          <a:p>
            <a:r>
              <a:rPr lang="en-US" dirty="0"/>
              <a:t>Additional Reading</a:t>
            </a:r>
          </a:p>
        </p:txBody>
      </p:sp>
      <p:sp>
        <p:nvSpPr>
          <p:cNvPr id="3" name="Content Placeholder 2">
            <a:extLst>
              <a:ext uri="{FF2B5EF4-FFF2-40B4-BE49-F238E27FC236}">
                <a16:creationId xmlns:a16="http://schemas.microsoft.com/office/drawing/2014/main" id="{558DC38A-D782-549A-24AC-6410F028FE0F}"/>
              </a:ext>
            </a:extLst>
          </p:cNvPr>
          <p:cNvSpPr>
            <a:spLocks noGrp="1"/>
          </p:cNvSpPr>
          <p:nvPr>
            <p:ph idx="1"/>
          </p:nvPr>
        </p:nvSpPr>
        <p:spPr/>
        <p:txBody>
          <a:bodyPr/>
          <a:lstStyle/>
          <a:p>
            <a:r>
              <a:rPr lang="en-US" dirty="0">
                <a:hlinkClick r:id="rId2"/>
              </a:rPr>
              <a:t>Developing Buy-in for Positive Behavior Support in Secondary Settings</a:t>
            </a:r>
            <a:r>
              <a:rPr lang="en-US" dirty="0"/>
              <a:t> (See Example p. 17)</a:t>
            </a:r>
          </a:p>
          <a:p>
            <a:r>
              <a:rPr lang="en-US" dirty="0">
                <a:hlinkClick r:id="rId3"/>
              </a:rPr>
              <a:t>Case example of the implementation of schoolwide positive behavior support in a high school setting</a:t>
            </a:r>
            <a:endParaRPr lang="en-US" dirty="0"/>
          </a:p>
          <a:p>
            <a:endParaRPr lang="en-US" dirty="0"/>
          </a:p>
        </p:txBody>
      </p:sp>
    </p:spTree>
    <p:extLst>
      <p:ext uri="{BB962C8B-B14F-4D97-AF65-F5344CB8AC3E}">
        <p14:creationId xmlns:p14="http://schemas.microsoft.com/office/powerpoint/2010/main" val="3305251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normAutofit fontScale="90000"/>
          </a:bodyPr>
          <a:lstStyle/>
          <a:p>
            <a:r>
              <a:rPr lang="en-US" dirty="0">
                <a:latin typeface="Arial" charset="0"/>
              </a:rPr>
              <a:t>Have you tried these? What does/does not work for buy-in?</a:t>
            </a:r>
          </a:p>
        </p:txBody>
      </p:sp>
      <p:pic>
        <p:nvPicPr>
          <p:cNvPr id="5939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3398" b="13398"/>
          <a:stretch>
            <a:fillRect/>
          </a:stretch>
        </p:blipFill>
        <p:spPr/>
      </p:pic>
    </p:spTree>
    <p:extLst>
      <p:ext uri="{BB962C8B-B14F-4D97-AF65-F5344CB8AC3E}">
        <p14:creationId xmlns:p14="http://schemas.microsoft.com/office/powerpoint/2010/main" val="3022936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Ask Before You Tell</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8923" y="1417639"/>
            <a:ext cx="3738358" cy="4506514"/>
          </a:xfrm>
        </p:spPr>
      </p:pic>
      <p:sp>
        <p:nvSpPr>
          <p:cNvPr id="3" name="Content Placeholder 2">
            <a:extLst>
              <a:ext uri="{FF2B5EF4-FFF2-40B4-BE49-F238E27FC236}">
                <a16:creationId xmlns:a16="http://schemas.microsoft.com/office/drawing/2014/main" id="{BE98106D-9E2C-F044-8DDE-74C8BAE8B2BA}"/>
              </a:ext>
            </a:extLst>
          </p:cNvPr>
          <p:cNvSpPr>
            <a:spLocks noGrp="1"/>
          </p:cNvSpPr>
          <p:nvPr>
            <p:ph sz="half" idx="2"/>
          </p:nvPr>
        </p:nvSpPr>
        <p:spPr>
          <a:xfrm>
            <a:off x="4648200" y="2343760"/>
            <a:ext cx="4038600" cy="4525963"/>
          </a:xfrm>
        </p:spPr>
        <p:txBody>
          <a:bodyPr>
            <a:normAutofit/>
          </a:bodyPr>
          <a:lstStyle/>
          <a:p>
            <a:r>
              <a:rPr lang="en-US" sz="3200" dirty="0"/>
              <a:t>Less frustration </a:t>
            </a:r>
          </a:p>
          <a:p>
            <a:r>
              <a:rPr lang="en-US" sz="3200" dirty="0"/>
              <a:t>More consistency</a:t>
            </a:r>
          </a:p>
          <a:p>
            <a:r>
              <a:rPr lang="en-US" sz="3200" dirty="0"/>
              <a:t>Better use of time</a:t>
            </a:r>
          </a:p>
        </p:txBody>
      </p:sp>
    </p:spTree>
    <p:extLst>
      <p:ext uri="{BB962C8B-B14F-4D97-AF65-F5344CB8AC3E}">
        <p14:creationId xmlns:p14="http://schemas.microsoft.com/office/powerpoint/2010/main" val="3494359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8305800" cy="590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Callout 1">
            <a:extLst>
              <a:ext uri="{FF2B5EF4-FFF2-40B4-BE49-F238E27FC236}">
                <a16:creationId xmlns:a16="http://schemas.microsoft.com/office/drawing/2014/main" id="{C69C0004-B42B-674D-806C-DFC2DDC6671C}"/>
              </a:ext>
            </a:extLst>
          </p:cNvPr>
          <p:cNvSpPr/>
          <p:nvPr/>
        </p:nvSpPr>
        <p:spPr>
          <a:xfrm>
            <a:off x="838200" y="2311003"/>
            <a:ext cx="3124200" cy="2497931"/>
          </a:xfrm>
          <a:prstGeom prst="wedgeEllipseCallout">
            <a:avLst>
              <a:gd name="adj1" fmla="val 88360"/>
              <a:gd name="adj2" fmla="val 72325"/>
            </a:avLst>
          </a:prstGeom>
          <a:solidFill>
            <a:schemeClr val="l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a:ln w="0"/>
                <a:solidFill>
                  <a:schemeClr val="tx1"/>
                </a:solidFill>
                <a:effectLst>
                  <a:outerShdw blurRad="38100" dist="19050" dir="2700000" algn="tl" rotWithShape="0">
                    <a:schemeClr val="dk1">
                      <a:alpha val="40000"/>
                    </a:schemeClr>
                  </a:outerShdw>
                </a:effectLst>
              </a:rPr>
              <a:t>Stop convincing, try solving someone’s problem</a:t>
            </a:r>
          </a:p>
        </p:txBody>
      </p:sp>
    </p:spTree>
    <p:extLst>
      <p:ext uri="{BB962C8B-B14F-4D97-AF65-F5344CB8AC3E}">
        <p14:creationId xmlns:p14="http://schemas.microsoft.com/office/powerpoint/2010/main" val="21041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5BA3-9D99-09D9-B8C9-A14A08461016}"/>
              </a:ext>
            </a:extLst>
          </p:cNvPr>
          <p:cNvSpPr>
            <a:spLocks noGrp="1"/>
          </p:cNvSpPr>
          <p:nvPr>
            <p:ph type="title"/>
          </p:nvPr>
        </p:nvSpPr>
        <p:spPr/>
        <p:txBody>
          <a:bodyPr/>
          <a:lstStyle/>
          <a:p>
            <a:r>
              <a:rPr lang="en-US" dirty="0"/>
              <a:t>House Keeping</a:t>
            </a:r>
          </a:p>
        </p:txBody>
      </p:sp>
      <p:sp>
        <p:nvSpPr>
          <p:cNvPr id="3" name="Content Placeholder 2">
            <a:extLst>
              <a:ext uri="{FF2B5EF4-FFF2-40B4-BE49-F238E27FC236}">
                <a16:creationId xmlns:a16="http://schemas.microsoft.com/office/drawing/2014/main" id="{A16D29B3-D5F8-6D67-2348-D61084D990B0}"/>
              </a:ext>
            </a:extLst>
          </p:cNvPr>
          <p:cNvSpPr>
            <a:spLocks noGrp="1"/>
          </p:cNvSpPr>
          <p:nvPr>
            <p:ph idx="1"/>
          </p:nvPr>
        </p:nvSpPr>
        <p:spPr/>
        <p:txBody>
          <a:bodyPr/>
          <a:lstStyle/>
          <a:p>
            <a:r>
              <a:rPr lang="en-US" dirty="0"/>
              <a:t>Rate the Session on Edu-Plus App (or use hard copy)</a:t>
            </a:r>
          </a:p>
          <a:p>
            <a:r>
              <a:rPr lang="en-US" dirty="0"/>
              <a:t>If needed – pick up label for Credit Accumulation Card</a:t>
            </a:r>
          </a:p>
        </p:txBody>
      </p:sp>
    </p:spTree>
    <p:extLst>
      <p:ext uri="{BB962C8B-B14F-4D97-AF65-F5344CB8AC3E}">
        <p14:creationId xmlns:p14="http://schemas.microsoft.com/office/powerpoint/2010/main" val="2624235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54274" name="Content Placeholder 2"/>
          <p:cNvSpPr>
            <a:spLocks noGrp="1"/>
          </p:cNvSpPr>
          <p:nvPr>
            <p:ph idx="1"/>
          </p:nvPr>
        </p:nvSpPr>
        <p:spPr/>
        <p:txBody>
          <a:bodyPr>
            <a:noAutofit/>
          </a:bodyPr>
          <a:lstStyle/>
          <a:p>
            <a:r>
              <a:rPr lang="en-US" sz="1200" dirty="0"/>
              <a:t>Bohanon, H., Gilman, C., Parker, B., Amell, C., &amp; Sortino, G. (2016). Using School Improvement and Implementation Science to Integrate Multi-Tiered Systems of Support in Secondary Schools. </a:t>
            </a:r>
            <a:r>
              <a:rPr lang="en-US" sz="1200" i="1" dirty="0"/>
              <a:t>Australasian Journal of Special Education, 40</a:t>
            </a:r>
            <a:r>
              <a:rPr lang="en-US" sz="1200" dirty="0"/>
              <a:t>(2), 99-116. doi:10.1017/jse.2016.8  </a:t>
            </a:r>
            <a:r>
              <a:rPr lang="en-US" sz="1200" dirty="0">
                <a:hlinkClick r:id="rId2"/>
              </a:rPr>
              <a:t>http://ecommons.luc.edu/education_facpubs/80/</a:t>
            </a:r>
            <a:endParaRPr lang="en-US" sz="1200" dirty="0">
              <a:latin typeface="Arial"/>
              <a:cs typeface="Arial"/>
            </a:endParaRPr>
          </a:p>
          <a:p>
            <a:r>
              <a:rPr lang="en-US" sz="1200" dirty="0">
                <a:latin typeface="Arial"/>
                <a:cs typeface="Arial"/>
              </a:rPr>
              <a:t>Bohanon, H., Fenning, P., Carney, K., Minnis, M., Anderson-Harris, S., Moroz, K., Kasper, B., Hicks, K., Culos, C., &amp; Sailor, W. (2006). School-wide application of urban high school positive behavior support: A case study. </a:t>
            </a:r>
            <a:r>
              <a:rPr lang="en-US" sz="1200" i="1" dirty="0">
                <a:latin typeface="Arial"/>
                <a:cs typeface="Arial"/>
              </a:rPr>
              <a:t>Journal of Positive Behavior Interventions and Supports. 8 </a:t>
            </a:r>
            <a:r>
              <a:rPr lang="en-US" sz="1200" dirty="0">
                <a:latin typeface="Arial"/>
                <a:cs typeface="Arial"/>
              </a:rPr>
              <a:t>(3), 131-145. Link: </a:t>
            </a:r>
            <a:r>
              <a:rPr lang="en-US" sz="1200" dirty="0">
                <a:latin typeface="Arial"/>
                <a:cs typeface="Arial"/>
                <a:hlinkClick r:id="rId3"/>
              </a:rPr>
              <a:t>https://bit.ly/2GZR24s</a:t>
            </a:r>
            <a:r>
              <a:rPr lang="en-US" sz="1200" dirty="0">
                <a:latin typeface="Arial"/>
                <a:cs typeface="Arial"/>
              </a:rPr>
              <a:t> </a:t>
            </a:r>
          </a:p>
          <a:p>
            <a:r>
              <a:rPr lang="en-US" sz="1200" dirty="0">
                <a:latin typeface="Arial"/>
                <a:cs typeface="Arial"/>
              </a:rPr>
              <a:t>Bohanon, H. &amp; Wu, M. (2014). Developing buy-in for positive behavior support in secondary settings. </a:t>
            </a:r>
            <a:r>
              <a:rPr lang="en-US" sz="1200" i="1" dirty="0">
                <a:latin typeface="Arial"/>
                <a:cs typeface="Arial"/>
              </a:rPr>
              <a:t>Preventing School Failure, 58 </a:t>
            </a:r>
            <a:r>
              <a:rPr lang="en-US" sz="1200" dirty="0">
                <a:latin typeface="Arial"/>
                <a:cs typeface="Arial"/>
              </a:rPr>
              <a:t>(4), 1–7. doi: 10.1080/1045988X.2013.798774 </a:t>
            </a:r>
            <a:r>
              <a:rPr lang="en-US" sz="1200" dirty="0">
                <a:latin typeface="Arial"/>
                <a:cs typeface="Arial"/>
                <a:hlinkClick r:id="rId4"/>
              </a:rPr>
              <a:t>http://ecommons.luc.edu/education_facpubs/17/</a:t>
            </a:r>
            <a:endParaRPr lang="en-US" sz="1200" dirty="0">
              <a:latin typeface="Arial"/>
              <a:cs typeface="Arial"/>
            </a:endParaRPr>
          </a:p>
          <a:p>
            <a:r>
              <a:rPr lang="en-US" sz="1200" dirty="0">
                <a:latin typeface="Arial"/>
                <a:cs typeface="Arial"/>
              </a:rPr>
              <a:t>Bohanon, H., Fenning, P., Hicks, K., Weber, S., Their, K., Akins. B., Morrissey, K., Briggs, A.,  Bartucci, 	G., Hoeper, L.,  Irvin, L., &amp; McArdle, L. (2012). Case example of the implementation of schoolwide positive behavior support in a high school setting. </a:t>
            </a:r>
            <a:r>
              <a:rPr lang="en-US" sz="1200" i="1" dirty="0">
                <a:latin typeface="Arial"/>
                <a:cs typeface="Arial"/>
              </a:rPr>
              <a:t>Preventing School Failure</a:t>
            </a:r>
            <a:r>
              <a:rPr lang="en-US" sz="1200" dirty="0">
                <a:latin typeface="Arial"/>
                <a:cs typeface="Arial"/>
              </a:rPr>
              <a:t>, 56 (2), 92-103. </a:t>
            </a:r>
            <a:r>
              <a:rPr lang="en-US" sz="1200" dirty="0">
                <a:latin typeface="Arial"/>
                <a:cs typeface="Arial"/>
                <a:hlinkClick r:id="rId5"/>
              </a:rPr>
              <a:t>http://ecommons.luc.edu/education_facpubs/7</a:t>
            </a:r>
            <a:endParaRPr lang="en-US" sz="1200" dirty="0">
              <a:latin typeface="Arial"/>
              <a:cs typeface="Arial"/>
            </a:endParaRPr>
          </a:p>
          <a:p>
            <a:r>
              <a:rPr lang="en-US" sz="1200" dirty="0">
                <a:latin typeface="Arial"/>
                <a:cs typeface="Arial"/>
              </a:rPr>
              <a:t>Bohanon, H., Gilman, C., Parker, B., Amell, C., &amp; Sortino, G. (2016 online first). Using school improvement and implementation science to integrate multi-tiered systems of support in secondary schools</a:t>
            </a:r>
            <a:r>
              <a:rPr lang="en-US" sz="1200" i="1" dirty="0">
                <a:latin typeface="Arial"/>
                <a:cs typeface="Arial"/>
              </a:rPr>
              <a:t>. Australasia 	Journal of Special Education.</a:t>
            </a:r>
            <a:r>
              <a:rPr lang="en-US" sz="1200" dirty="0">
                <a:latin typeface="Arial"/>
                <a:cs typeface="Arial"/>
              </a:rPr>
              <a:t> pp. 1–18. DOE: 10.1017/jse.2016.8. </a:t>
            </a:r>
            <a:r>
              <a:rPr lang="en-US" sz="1200" dirty="0">
                <a:latin typeface="Arial"/>
                <a:cs typeface="Arial"/>
                <a:hlinkClick r:id="rId6"/>
              </a:rPr>
              <a:t>http://ecommons.luc.edu/</a:t>
            </a:r>
            <a:r>
              <a:rPr lang="en-US" sz="1200" dirty="0">
                <a:latin typeface="Arial"/>
                <a:cs typeface="Arial"/>
              </a:rPr>
              <a:t>	education_facpubs/80/</a:t>
            </a:r>
          </a:p>
          <a:p>
            <a:r>
              <a:rPr lang="en-US" sz="1200" dirty="0">
                <a:latin typeface="Arial"/>
                <a:cs typeface="Arial"/>
              </a:rPr>
              <a:t>Blase, K. A., Fixsen, D.L., Sims, B.J., Ward, C.S. (2015). Implementation science – changing hearts, minds, behavior, and systems to improve educational outcomes. Paper presented at the Wing Institute’s Ninth 	Annual Summit on Evidence-Based Education, Berkeley, CA. http://	nirn.fpg.unc.edu/resources/	implementation-science-changing-hearts-minds-behavior-and-systems-to-improve</a:t>
            </a:r>
          </a:p>
          <a:p>
            <a:r>
              <a:rPr lang="en-US" sz="1200" dirty="0">
                <a:latin typeface="Arial"/>
                <a:cs typeface="Arial"/>
              </a:rPr>
              <a:t>Brawley, S. (accessed March 22, 2011). </a:t>
            </a:r>
            <a:r>
              <a:rPr lang="en-US" sz="1200" i="1" dirty="0">
                <a:latin typeface="Arial"/>
                <a:cs typeface="Arial"/>
              </a:rPr>
              <a:t>PBS in the classroom. </a:t>
            </a:r>
            <a:r>
              <a:rPr lang="en-US" sz="1200" dirty="0">
                <a:latin typeface="Arial"/>
                <a:cs typeface="Arial"/>
              </a:rPr>
              <a:t>M.Ed. Heart 	of Missouri RPDC. 	</a:t>
            </a:r>
            <a:r>
              <a:rPr lang="en-US" sz="1200" dirty="0">
                <a:latin typeface="Arial"/>
                <a:cs typeface="Arial"/>
                <a:hlinkClick r:id="rId7"/>
              </a:rPr>
              <a:t>http://www.cesa7.org/pbis/Classroom_Management.asp</a:t>
            </a:r>
            <a:r>
              <a:rPr lang="en-US" sz="1200" dirty="0">
                <a:latin typeface="Arial"/>
                <a:cs typeface="Arial"/>
              </a:rPr>
              <a:t> </a:t>
            </a:r>
          </a:p>
          <a:p>
            <a:r>
              <a:rPr lang="en-US" sz="1200" dirty="0">
                <a:latin typeface="Arial"/>
                <a:cs typeface="Arial"/>
              </a:rPr>
              <a:t>Eber, L., Phillips, D., Upreti, G., Hyde, K., Lewandowski, H., &amp; Rose, J. (2009). </a:t>
            </a:r>
            <a:r>
              <a:rPr lang="en-US" sz="1200" i="1" dirty="0">
                <a:latin typeface="Arial"/>
                <a:cs typeface="Arial"/>
              </a:rPr>
              <a:t>Illinois positive behavioral interventions &amp; supports (PBIS) network 2008-09 progress report (pp. 245)</a:t>
            </a:r>
            <a:r>
              <a:rPr lang="en-US" sz="1200" dirty="0">
                <a:latin typeface="Arial"/>
                <a:cs typeface="Arial"/>
              </a:rPr>
              <a:t>. La Grange Park, IL.</a:t>
            </a:r>
          </a:p>
          <a:p>
            <a:r>
              <a:rPr lang="en-US" sz="1200" dirty="0">
                <a:latin typeface="Arial"/>
                <a:cs typeface="Arial"/>
              </a:rPr>
              <a:t>Illinois Positive Behavior Intervention and Support Network (2011)</a:t>
            </a:r>
            <a:r>
              <a:rPr lang="en-US" sz="1200" i="1" dirty="0">
                <a:latin typeface="Arial"/>
                <a:cs typeface="Arial"/>
              </a:rPr>
              <a:t>. FY11 end of the year summary report</a:t>
            </a:r>
            <a:r>
              <a:rPr lang="en-US" sz="1200" dirty="0">
                <a:latin typeface="Arial"/>
                <a:cs typeface="Arial"/>
              </a:rPr>
              <a:t>. La Grange, IL: Illinois Positive Behavior Intervention Network.</a:t>
            </a:r>
          </a:p>
          <a:p>
            <a:pPr marL="0" indent="0">
              <a:buNone/>
            </a:pPr>
            <a:endParaRPr lang="en-US" sz="1200" dirty="0">
              <a:latin typeface="Arial"/>
              <a:cs typeface="Arial"/>
            </a:endParaRPr>
          </a:p>
          <a:p>
            <a:endParaRPr lang="en-US" sz="1200" dirty="0">
              <a:latin typeface="Arial"/>
              <a:cs typeface="Arial"/>
            </a:endParaRPr>
          </a:p>
        </p:txBody>
      </p:sp>
    </p:spTree>
    <p:extLst>
      <p:ext uri="{BB962C8B-B14F-4D97-AF65-F5344CB8AC3E}">
        <p14:creationId xmlns:p14="http://schemas.microsoft.com/office/powerpoint/2010/main" val="66863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1200" dirty="0">
                <a:latin typeface="Arial"/>
                <a:cs typeface="Arial"/>
              </a:rPr>
              <a:t>Kotter, J. (1995). Leading change: Why transformation efforts fail</a:t>
            </a:r>
            <a:r>
              <a:rPr lang="en-US" sz="1200" i="1" dirty="0">
                <a:latin typeface="Arial"/>
                <a:cs typeface="Arial"/>
              </a:rPr>
              <a:t>. Harvard Business Review, 73</a:t>
            </a:r>
            <a:r>
              <a:rPr lang="en-US" sz="1200" dirty="0">
                <a:latin typeface="Arial"/>
                <a:cs typeface="Arial"/>
              </a:rPr>
              <a:t>(2), 59–67.</a:t>
            </a:r>
          </a:p>
          <a:p>
            <a:r>
              <a:rPr lang="en-US" sz="1200" dirty="0">
                <a:solidFill>
                  <a:prstClr val="black"/>
                </a:solidFill>
                <a:latin typeface="Arial"/>
                <a:cs typeface="Arial"/>
              </a:rPr>
              <a:t>McIntosh, K., Flannery, K. B., Sugai, G., Braun, D., &amp; Cochrane, K. L. (2008). Relationships between academics and problem behavior in the transition from middle school to high school. </a:t>
            </a:r>
            <a:r>
              <a:rPr lang="en-US" sz="1200" i="1" dirty="0">
                <a:solidFill>
                  <a:prstClr val="black"/>
                </a:solidFill>
                <a:latin typeface="Arial"/>
                <a:cs typeface="Arial"/>
              </a:rPr>
              <a:t>Journal of Positive Behavior Interventions, 10</a:t>
            </a:r>
            <a:r>
              <a:rPr lang="en-US" sz="1200" dirty="0">
                <a:solidFill>
                  <a:prstClr val="black"/>
                </a:solidFill>
                <a:latin typeface="Arial"/>
                <a:cs typeface="Arial"/>
              </a:rPr>
              <a:t>(4), 243–255. doi:10.1177/1098300708318961</a:t>
            </a:r>
            <a:endParaRPr lang="en-US" sz="1200" dirty="0">
              <a:latin typeface="Arial"/>
              <a:cs typeface="Arial"/>
            </a:endParaRPr>
          </a:p>
          <a:p>
            <a:r>
              <a:rPr lang="en-US" sz="1200" dirty="0">
                <a:latin typeface="Arial"/>
                <a:cs typeface="Arial"/>
              </a:rPr>
              <a:t>Morrissey, K. L., Bohanon, H., &amp; Fenning, P. (2010). Positive behavior support: Teaching and acknowledging behaviors in an urban high schools. </a:t>
            </a:r>
            <a:r>
              <a:rPr lang="en-US" sz="1200" i="1" dirty="0">
                <a:latin typeface="Arial"/>
                <a:cs typeface="Arial"/>
              </a:rPr>
              <a:t>Teaching Exceptional Children, 42</a:t>
            </a:r>
            <a:r>
              <a:rPr lang="en-US" sz="1200" dirty="0">
                <a:latin typeface="Arial"/>
                <a:cs typeface="Arial"/>
              </a:rPr>
              <a:t>(5), 26-35. </a:t>
            </a:r>
          </a:p>
          <a:p>
            <a:r>
              <a:rPr lang="en-US" sz="1200" dirty="0">
                <a:latin typeface="Arial"/>
                <a:cs typeface="Arial"/>
              </a:rPr>
              <a:t>Scott, T. M., &amp; Barrett, S. B. (2004). Using staff and student time engaged in disciplinary procedures to evaluate the impact of school-wide PBS. Journal of Positive Behavior Interventions, 6(1), 21-27. doi:10.1177/10983007040060010401</a:t>
            </a:r>
          </a:p>
          <a:p>
            <a:r>
              <a:rPr lang="en-US" sz="1200" dirty="0">
                <a:latin typeface="Arial"/>
                <a:cs typeface="Arial"/>
              </a:rPr>
              <a:t>Vermont Agency of Education (Accessed July 28, 2016). The 13 dimensions of school climate. Vermont Agency of Education, Retrieved from: </a:t>
            </a:r>
            <a:r>
              <a:rPr lang="en-US" sz="1200" dirty="0">
                <a:latin typeface="Arial"/>
                <a:cs typeface="Arial"/>
                <a:hlinkClick r:id="rId2"/>
              </a:rPr>
              <a:t>http://education.vermont.gov/documents/edu-school-</a:t>
            </a:r>
            <a:r>
              <a:rPr lang="en-US" sz="1200" dirty="0">
                <a:latin typeface="Arial"/>
                <a:cs typeface="Arial"/>
              </a:rPr>
              <a:t>	climate-13%20Dimensions.pdf </a:t>
            </a:r>
          </a:p>
          <a:p>
            <a:pPr marL="0" indent="0">
              <a:buNone/>
            </a:pPr>
            <a:endParaRPr lang="en-US" sz="1200" dirty="0">
              <a:latin typeface="Arial"/>
              <a:cs typeface="Arial"/>
            </a:endParaRPr>
          </a:p>
          <a:p>
            <a:endParaRPr lang="en-US" sz="1200" dirty="0">
              <a:latin typeface="Arial"/>
              <a:cs typeface="Arial"/>
            </a:endParaRPr>
          </a:p>
          <a:p>
            <a:endParaRPr lang="en-US" sz="1200" dirty="0">
              <a:latin typeface="Arial"/>
              <a:cs typeface="Arial"/>
            </a:endParaRPr>
          </a:p>
          <a:p>
            <a:endParaRPr lang="en-US" sz="1200" dirty="0">
              <a:latin typeface="Arial"/>
              <a:cs typeface="Arial"/>
            </a:endParaRPr>
          </a:p>
          <a:p>
            <a:endParaRPr lang="en-US" sz="1200" dirty="0">
              <a:latin typeface="Arial"/>
              <a:cs typeface="Arial"/>
            </a:endParaRPr>
          </a:p>
        </p:txBody>
      </p:sp>
    </p:spTree>
    <p:extLst>
      <p:ext uri="{BB962C8B-B14F-4D97-AF65-F5344CB8AC3E}">
        <p14:creationId xmlns:p14="http://schemas.microsoft.com/office/powerpoint/2010/main" val="282048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a:t>Essential Question</a:t>
            </a:r>
          </a:p>
        </p:txBody>
      </p:sp>
      <p:sp>
        <p:nvSpPr>
          <p:cNvPr id="4099" name="Content Placeholder 2"/>
          <p:cNvSpPr>
            <a:spLocks noGrp="1"/>
          </p:cNvSpPr>
          <p:nvPr>
            <p:ph idx="1"/>
          </p:nvPr>
        </p:nvSpPr>
        <p:spPr/>
        <p:txBody>
          <a:bodyPr>
            <a:normAutofit fontScale="92500"/>
          </a:bodyPr>
          <a:lstStyle/>
          <a:p>
            <a:r>
              <a:rPr lang="en-US" altLang="en-US" dirty="0"/>
              <a:t>What are effective strategies for </a:t>
            </a:r>
            <a:r>
              <a:rPr lang="en-US" altLang="en-US" b="1" dirty="0"/>
              <a:t>addressing staff’s misconceptions of MTSS </a:t>
            </a:r>
            <a:r>
              <a:rPr lang="en-US" altLang="en-US" dirty="0"/>
              <a:t>and engaging in practices to address mindsets related to prevention and intervention?</a:t>
            </a:r>
          </a:p>
          <a:p>
            <a:r>
              <a:rPr lang="en-US" altLang="en-US" dirty="0"/>
              <a:t>What are effective </a:t>
            </a:r>
            <a:r>
              <a:rPr lang="en-US" altLang="en-US" b="1" dirty="0"/>
              <a:t>strategies for developing buy</a:t>
            </a:r>
            <a:r>
              <a:rPr lang="en-US" altLang="en-US" dirty="0"/>
              <a:t>-in for MTSS through stages of implementation? </a:t>
            </a:r>
          </a:p>
          <a:p>
            <a:r>
              <a:rPr lang="en-US" altLang="en-US" dirty="0"/>
              <a:t>How can teams develop </a:t>
            </a:r>
            <a:r>
              <a:rPr lang="en-US" altLang="en-US" b="1" dirty="0"/>
              <a:t>specific approaches </a:t>
            </a:r>
            <a:r>
              <a:rPr lang="en-US" altLang="en-US" dirty="0"/>
              <a:t>for their school to obtain buy-in from faculty and staff?</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07005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E706-3926-457A-B106-5EE3630A6B90}"/>
              </a:ext>
            </a:extLst>
          </p:cNvPr>
          <p:cNvSpPr>
            <a:spLocks noGrp="1"/>
          </p:cNvSpPr>
          <p:nvPr>
            <p:ph type="title"/>
          </p:nvPr>
        </p:nvSpPr>
        <p:spPr/>
        <p:txBody>
          <a:bodyPr/>
          <a:lstStyle/>
          <a:p>
            <a:r>
              <a:rPr lang="en-US" dirty="0"/>
              <a:t>To Learn More (</a:t>
            </a:r>
            <a:r>
              <a:rPr lang="en-US" dirty="0">
                <a:hlinkClick r:id="rId2"/>
              </a:rPr>
              <a:t>link</a:t>
            </a:r>
            <a:r>
              <a:rPr lang="en-US" dirty="0"/>
              <a:t>)</a:t>
            </a:r>
          </a:p>
        </p:txBody>
      </p:sp>
      <p:pic>
        <p:nvPicPr>
          <p:cNvPr id="5" name="Picture 4">
            <a:extLst>
              <a:ext uri="{FF2B5EF4-FFF2-40B4-BE49-F238E27FC236}">
                <a16:creationId xmlns:a16="http://schemas.microsoft.com/office/drawing/2014/main" id="{672BC573-7F71-4E75-A279-600780D3F2EC}"/>
              </a:ext>
            </a:extLst>
          </p:cNvPr>
          <p:cNvPicPr>
            <a:picLocks noChangeAspect="1"/>
          </p:cNvPicPr>
          <p:nvPr/>
        </p:nvPicPr>
        <p:blipFill>
          <a:blip r:embed="rId3"/>
          <a:stretch>
            <a:fillRect/>
          </a:stretch>
        </p:blipFill>
        <p:spPr>
          <a:xfrm>
            <a:off x="2578807" y="1492666"/>
            <a:ext cx="3323777" cy="4928358"/>
          </a:xfrm>
          <a:prstGeom prst="rect">
            <a:avLst/>
          </a:prstGeom>
        </p:spPr>
      </p:pic>
      <p:sp>
        <p:nvSpPr>
          <p:cNvPr id="3" name="TextBox 2">
            <a:extLst>
              <a:ext uri="{FF2B5EF4-FFF2-40B4-BE49-F238E27FC236}">
                <a16:creationId xmlns:a16="http://schemas.microsoft.com/office/drawing/2014/main" id="{266E4BE0-EAD2-483A-9E7E-8716CAA66FDC}"/>
              </a:ext>
            </a:extLst>
          </p:cNvPr>
          <p:cNvSpPr txBox="1"/>
          <p:nvPr/>
        </p:nvSpPr>
        <p:spPr>
          <a:xfrm>
            <a:off x="3588774" y="6492874"/>
            <a:ext cx="2854584" cy="369332"/>
          </a:xfrm>
          <a:prstGeom prst="rect">
            <a:avLst/>
          </a:prstGeom>
          <a:noFill/>
        </p:spPr>
        <p:txBody>
          <a:bodyPr wrap="square" rtlCol="0">
            <a:spAutoFit/>
          </a:bodyPr>
          <a:lstStyle/>
          <a:p>
            <a:r>
              <a:rPr lang="en-US" dirty="0">
                <a:hlinkClick r:id="rId4"/>
              </a:rPr>
              <a:t>Amazon Link</a:t>
            </a:r>
            <a:endParaRPr lang="en-US" dirty="0"/>
          </a:p>
        </p:txBody>
      </p:sp>
    </p:spTree>
    <p:extLst>
      <p:ext uri="{BB962C8B-B14F-4D97-AF65-F5344CB8AC3E}">
        <p14:creationId xmlns:p14="http://schemas.microsoft.com/office/powerpoint/2010/main" val="45968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09D2-38EF-EE42-8431-CBAC849DF917}"/>
              </a:ext>
            </a:extLst>
          </p:cNvPr>
          <p:cNvSpPr>
            <a:spLocks noGrp="1"/>
          </p:cNvSpPr>
          <p:nvPr>
            <p:ph type="ctrTitle"/>
          </p:nvPr>
        </p:nvSpPr>
        <p:spPr/>
        <p:txBody>
          <a:bodyPr>
            <a:normAutofit fontScale="90000"/>
          </a:bodyPr>
          <a:lstStyle/>
          <a:p>
            <a:r>
              <a:rPr lang="en-US" altLang="en-US" sz="4400" i="1" dirty="0">
                <a:ea typeface="ＭＳ Ｐゴシック" panose="020B0600070205080204" pitchFamily="34" charset="-128"/>
              </a:rPr>
              <a:t>Chapter 2: Understanding Principles of Prevention and Support</a:t>
            </a:r>
            <a:endParaRPr lang="en-US" sz="4400" i="1" dirty="0"/>
          </a:p>
        </p:txBody>
      </p:sp>
      <p:sp>
        <p:nvSpPr>
          <p:cNvPr id="3" name="Subtitle 2">
            <a:extLst>
              <a:ext uri="{FF2B5EF4-FFF2-40B4-BE49-F238E27FC236}">
                <a16:creationId xmlns:a16="http://schemas.microsoft.com/office/drawing/2014/main" id="{C6BB5BE1-665E-E545-A45A-46C6DDC06B98}"/>
              </a:ext>
            </a:extLst>
          </p:cNvPr>
          <p:cNvSpPr>
            <a:spLocks noGrp="1"/>
          </p:cNvSpPr>
          <p:nvPr>
            <p:ph type="subTitle" idx="1"/>
          </p:nvPr>
        </p:nvSpPr>
        <p:spPr/>
        <p:txBody>
          <a:bodyPr>
            <a:normAutofit fontScale="92500" lnSpcReduction="20000"/>
          </a:bodyPr>
          <a:lstStyle/>
          <a:p>
            <a:r>
              <a:rPr lang="en-US" b="1" dirty="0"/>
              <a:t>Questions for the Community</a:t>
            </a:r>
          </a:p>
          <a:p>
            <a:endParaRPr lang="en-US" b="1" dirty="0"/>
          </a:p>
          <a:p>
            <a:r>
              <a:rPr lang="en-US" b="1" dirty="0"/>
              <a:t>Sometimes it feels like we are </a:t>
            </a:r>
            <a:r>
              <a:rPr lang="en-US" b="1" dirty="0">
                <a:hlinkClick r:id="rId2"/>
              </a:rPr>
              <a:t>building the plane </a:t>
            </a:r>
            <a:r>
              <a:rPr lang="en-US" b="1" dirty="0"/>
              <a:t>while flying it</a:t>
            </a:r>
          </a:p>
        </p:txBody>
      </p:sp>
    </p:spTree>
    <p:extLst>
      <p:ext uri="{BB962C8B-B14F-4D97-AF65-F5344CB8AC3E}">
        <p14:creationId xmlns:p14="http://schemas.microsoft.com/office/powerpoint/2010/main" val="93012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0"/>
          <a:ext cx="91440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0" name="TextBox 5"/>
          <p:cNvSpPr txBox="1">
            <a:spLocks noChangeArrowheads="1"/>
          </p:cNvSpPr>
          <p:nvPr/>
        </p:nvSpPr>
        <p:spPr bwMode="auto">
          <a:xfrm>
            <a:off x="1200150" y="-36513"/>
            <a:ext cx="730385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000000"/>
                </a:solidFill>
                <a:latin typeface="Calibri" charset="0"/>
              </a:rPr>
              <a:t>MTSS: 4 Dimensions of School Climate</a:t>
            </a:r>
          </a:p>
        </p:txBody>
      </p:sp>
      <p:sp>
        <p:nvSpPr>
          <p:cNvPr id="43011" name="TextBox 2"/>
          <p:cNvSpPr txBox="1">
            <a:spLocks noChangeArrowheads="1"/>
          </p:cNvSpPr>
          <p:nvPr/>
        </p:nvSpPr>
        <p:spPr bwMode="auto">
          <a:xfrm>
            <a:off x="2428875" y="5868988"/>
            <a:ext cx="588776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(Vermont Agency of Education, Accessed July 27, 2016, based</a:t>
            </a:r>
          </a:p>
          <a:p>
            <a:r>
              <a:rPr lang="en-US" sz="1600"/>
              <a:t> the work of the </a:t>
            </a:r>
            <a:r>
              <a:rPr lang="en-US" sz="1600">
                <a:hlinkClick r:id="rId8"/>
              </a:rPr>
              <a:t>National Center of School Climate</a:t>
            </a:r>
            <a:r>
              <a:rPr lang="en-US" sz="1600"/>
              <a:t>) </a:t>
            </a:r>
          </a:p>
        </p:txBody>
      </p:sp>
    </p:spTree>
    <p:extLst>
      <p:ext uri="{BB962C8B-B14F-4D97-AF65-F5344CB8AC3E}">
        <p14:creationId xmlns:p14="http://schemas.microsoft.com/office/powerpoint/2010/main" val="2921300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3760</Words>
  <Application>Microsoft Office PowerPoint</Application>
  <PresentationFormat>On-screen Show (4:3)</PresentationFormat>
  <Paragraphs>473</Paragraphs>
  <Slides>57</Slides>
  <Notes>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4" baseType="lpstr">
      <vt:lpstr>Arial</vt:lpstr>
      <vt:lpstr>Calibri</vt:lpstr>
      <vt:lpstr>Comic Sans MS</vt:lpstr>
      <vt:lpstr>Times New Roman</vt:lpstr>
      <vt:lpstr>Office Theme</vt:lpstr>
      <vt:lpstr>Chart</vt:lpstr>
      <vt:lpstr>Drawing</vt:lpstr>
      <vt:lpstr>Establishing Buy-in for Schoolwide Interventions in Secondary Schools</vt:lpstr>
      <vt:lpstr>We All Need Support</vt:lpstr>
      <vt:lpstr>Hang in there!</vt:lpstr>
      <vt:lpstr>Thank you!</vt:lpstr>
      <vt:lpstr>PowerPoints: Enduring Understandings </vt:lpstr>
      <vt:lpstr>Essential Question</vt:lpstr>
      <vt:lpstr>To Learn More (link)</vt:lpstr>
      <vt:lpstr>Chapter 2: Understanding Principles of Prevention and Support</vt:lpstr>
      <vt:lpstr>PowerPoint Presentation</vt:lpstr>
      <vt:lpstr>Key Principles</vt:lpstr>
      <vt:lpstr>Throwing Hank Out of The Room</vt:lpstr>
      <vt:lpstr>One High School</vt:lpstr>
      <vt:lpstr>PowerPoint Presentation</vt:lpstr>
      <vt:lpstr>Reflection Questions</vt:lpstr>
      <vt:lpstr>Chapter 3: Stages of Implementation  Chapter 4: Effective Systems</vt:lpstr>
      <vt:lpstr>Buying a car</vt:lpstr>
      <vt:lpstr>Steps</vt:lpstr>
      <vt:lpstr>PowerPoint Presentation</vt:lpstr>
      <vt:lpstr>Barriers you face</vt:lpstr>
      <vt:lpstr>My First Presentation</vt:lpstr>
      <vt:lpstr>There had to be a better way</vt:lpstr>
      <vt:lpstr>Activity</vt:lpstr>
      <vt:lpstr>Implementation </vt:lpstr>
      <vt:lpstr>Reviewing Your Stages</vt:lpstr>
      <vt:lpstr>Chapter 5: Exploration, Readiness, and Buy-in: Asking Before You Tell</vt:lpstr>
      <vt:lpstr>Step 1 in Sales – Qualify the Customer</vt:lpstr>
      <vt:lpstr>PowerPoint Presentation</vt:lpstr>
      <vt:lpstr>Assessing Needs</vt:lpstr>
      <vt:lpstr>Interviews and Surveys</vt:lpstr>
      <vt:lpstr>What Are Current Needs?</vt:lpstr>
      <vt:lpstr>Connection to Needs</vt:lpstr>
      <vt:lpstr>See Sample Tools for Interview</vt:lpstr>
      <vt:lpstr>Identify Current MTSS Related Strategies</vt:lpstr>
      <vt:lpstr>PowerPoint Presentation</vt:lpstr>
      <vt:lpstr>Activity</vt:lpstr>
      <vt:lpstr>Self-Assessment</vt:lpstr>
      <vt:lpstr>Self-Assessment</vt:lpstr>
      <vt:lpstr>PowerPoint Presentation</vt:lpstr>
      <vt:lpstr>How much buy-in do you have?</vt:lpstr>
      <vt:lpstr>Seven Stages of Concern – See MT Readiness Worksheet</vt:lpstr>
      <vt:lpstr>Activity</vt:lpstr>
      <vt:lpstr>Organizing Existing Data</vt:lpstr>
      <vt:lpstr>Finding Patterns </vt:lpstr>
      <vt:lpstr>Types of Existing Data</vt:lpstr>
      <vt:lpstr>PowerPoint Presentation</vt:lpstr>
      <vt:lpstr>Build Case with Data:  Create Urgency (Kotter, 1995)</vt:lpstr>
      <vt:lpstr>Activity</vt:lpstr>
      <vt:lpstr>PowerPoint Presentation</vt:lpstr>
      <vt:lpstr>Prepare for Resistance</vt:lpstr>
      <vt:lpstr>Additional Tools</vt:lpstr>
      <vt:lpstr>Additional Reading</vt:lpstr>
      <vt:lpstr>Have you tried these? What does/does not work for buy-in?</vt:lpstr>
      <vt:lpstr>Ask Before You Tell</vt:lpstr>
      <vt:lpstr>PowerPoint Presentation</vt:lpstr>
      <vt:lpstr>House Keeping</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Buy-In for Core Practices: Ask Before You Tell</dc:title>
  <dc:creator/>
  <cp:revision>89</cp:revision>
  <dcterms:created xsi:type="dcterms:W3CDTF">2012-08-24T00:53:15Z</dcterms:created>
  <dcterms:modified xsi:type="dcterms:W3CDTF">2023-02-23T00:46:22Z</dcterms:modified>
</cp:coreProperties>
</file>