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Lst>
  <p:notesMasterIdLst>
    <p:notesMasterId r:id="rId191"/>
  </p:notesMasterIdLst>
  <p:handoutMasterIdLst>
    <p:handoutMasterId r:id="rId192"/>
  </p:handoutMasterIdLst>
  <p:sldIdLst>
    <p:sldId id="257" r:id="rId5"/>
    <p:sldId id="269" r:id="rId6"/>
    <p:sldId id="270" r:id="rId7"/>
    <p:sldId id="3582" r:id="rId8"/>
    <p:sldId id="3748" r:id="rId9"/>
    <p:sldId id="258" r:id="rId10"/>
    <p:sldId id="259" r:id="rId11"/>
    <p:sldId id="577" r:id="rId12"/>
    <p:sldId id="537" r:id="rId13"/>
    <p:sldId id="3641" r:id="rId14"/>
    <p:sldId id="3581" r:id="rId15"/>
    <p:sldId id="272" r:id="rId16"/>
    <p:sldId id="273" r:id="rId17"/>
    <p:sldId id="281" r:id="rId18"/>
    <p:sldId id="282" r:id="rId19"/>
    <p:sldId id="284" r:id="rId20"/>
    <p:sldId id="3711" r:id="rId21"/>
    <p:sldId id="290" r:id="rId22"/>
    <p:sldId id="291" r:id="rId23"/>
    <p:sldId id="292" r:id="rId24"/>
    <p:sldId id="293" r:id="rId25"/>
    <p:sldId id="294" r:id="rId26"/>
    <p:sldId id="295" r:id="rId27"/>
    <p:sldId id="3712" r:id="rId28"/>
    <p:sldId id="431" r:id="rId29"/>
    <p:sldId id="3676" r:id="rId30"/>
    <p:sldId id="3713" r:id="rId31"/>
    <p:sldId id="3714" r:id="rId32"/>
    <p:sldId id="3715" r:id="rId33"/>
    <p:sldId id="296" r:id="rId34"/>
    <p:sldId id="297" r:id="rId35"/>
    <p:sldId id="298" r:id="rId36"/>
    <p:sldId id="299" r:id="rId37"/>
    <p:sldId id="310" r:id="rId38"/>
    <p:sldId id="3646" r:id="rId39"/>
    <p:sldId id="448" r:id="rId40"/>
    <p:sldId id="520" r:id="rId41"/>
    <p:sldId id="3744" r:id="rId42"/>
    <p:sldId id="3709" r:id="rId43"/>
    <p:sldId id="262" r:id="rId44"/>
    <p:sldId id="266" r:id="rId45"/>
    <p:sldId id="3721" r:id="rId46"/>
    <p:sldId id="3722" r:id="rId47"/>
    <p:sldId id="268" r:id="rId48"/>
    <p:sldId id="3716" r:id="rId49"/>
    <p:sldId id="3717" r:id="rId50"/>
    <p:sldId id="3718" r:id="rId51"/>
    <p:sldId id="3747" r:id="rId52"/>
    <p:sldId id="3724" r:id="rId53"/>
    <p:sldId id="447" r:id="rId54"/>
    <p:sldId id="3597" r:id="rId55"/>
    <p:sldId id="3719" r:id="rId56"/>
    <p:sldId id="3720" r:id="rId57"/>
    <p:sldId id="3723" r:id="rId58"/>
    <p:sldId id="3725" r:id="rId59"/>
    <p:sldId id="3730" r:id="rId60"/>
    <p:sldId id="3726" r:id="rId61"/>
    <p:sldId id="3731" r:id="rId62"/>
    <p:sldId id="280" r:id="rId63"/>
    <p:sldId id="3728" r:id="rId64"/>
    <p:sldId id="3741" r:id="rId65"/>
    <p:sldId id="3729" r:id="rId66"/>
    <p:sldId id="3745" r:id="rId67"/>
    <p:sldId id="3746" r:id="rId68"/>
    <p:sldId id="3732" r:id="rId69"/>
    <p:sldId id="3733" r:id="rId70"/>
    <p:sldId id="3734" r:id="rId71"/>
    <p:sldId id="3710" r:id="rId72"/>
    <p:sldId id="3742" r:id="rId73"/>
    <p:sldId id="3743" r:id="rId74"/>
    <p:sldId id="3735" r:id="rId75"/>
    <p:sldId id="3736" r:id="rId76"/>
    <p:sldId id="3737" r:id="rId77"/>
    <p:sldId id="3739" r:id="rId78"/>
    <p:sldId id="3740" r:id="rId79"/>
    <p:sldId id="521" r:id="rId80"/>
    <p:sldId id="3665" r:id="rId81"/>
    <p:sldId id="3682" r:id="rId82"/>
    <p:sldId id="3689" r:id="rId83"/>
    <p:sldId id="534" r:id="rId84"/>
    <p:sldId id="3691" r:id="rId85"/>
    <p:sldId id="3589" r:id="rId86"/>
    <p:sldId id="533" r:id="rId87"/>
    <p:sldId id="3600" r:id="rId88"/>
    <p:sldId id="349" r:id="rId89"/>
    <p:sldId id="3601" r:id="rId90"/>
    <p:sldId id="522" r:id="rId91"/>
    <p:sldId id="3602" r:id="rId92"/>
    <p:sldId id="3603" r:id="rId93"/>
    <p:sldId id="401" r:id="rId94"/>
    <p:sldId id="3605" r:id="rId95"/>
    <p:sldId id="3606" r:id="rId96"/>
    <p:sldId id="3629" r:id="rId97"/>
    <p:sldId id="277" r:id="rId98"/>
    <p:sldId id="3607" r:id="rId99"/>
    <p:sldId id="3608" r:id="rId100"/>
    <p:sldId id="352" r:id="rId101"/>
    <p:sldId id="3609" r:id="rId102"/>
    <p:sldId id="3615" r:id="rId103"/>
    <p:sldId id="382" r:id="rId104"/>
    <p:sldId id="3616" r:id="rId105"/>
    <p:sldId id="355" r:id="rId106"/>
    <p:sldId id="3694" r:id="rId107"/>
    <p:sldId id="3617" r:id="rId108"/>
    <p:sldId id="3618" r:id="rId109"/>
    <p:sldId id="3667" r:id="rId110"/>
    <p:sldId id="3668" r:id="rId111"/>
    <p:sldId id="426" r:id="rId112"/>
    <p:sldId id="358" r:id="rId113"/>
    <p:sldId id="3669" r:id="rId114"/>
    <p:sldId id="514" r:id="rId115"/>
    <p:sldId id="357" r:id="rId116"/>
    <p:sldId id="383" r:id="rId117"/>
    <p:sldId id="3695" r:id="rId118"/>
    <p:sldId id="3621" r:id="rId119"/>
    <p:sldId id="3670" r:id="rId120"/>
    <p:sldId id="3696" r:id="rId121"/>
    <p:sldId id="3697" r:id="rId122"/>
    <p:sldId id="3698" r:id="rId123"/>
    <p:sldId id="3699" r:id="rId124"/>
    <p:sldId id="360" r:id="rId125"/>
    <p:sldId id="385" r:id="rId126"/>
    <p:sldId id="3620" r:id="rId127"/>
    <p:sldId id="3622" r:id="rId128"/>
    <p:sldId id="361" r:id="rId129"/>
    <p:sldId id="283" r:id="rId130"/>
    <p:sldId id="3683" r:id="rId131"/>
    <p:sldId id="3684" r:id="rId132"/>
    <p:sldId id="364" r:id="rId133"/>
    <p:sldId id="365" r:id="rId134"/>
    <p:sldId id="3685" r:id="rId135"/>
    <p:sldId id="368" r:id="rId136"/>
    <p:sldId id="369" r:id="rId137"/>
    <p:sldId id="370" r:id="rId138"/>
    <p:sldId id="387" r:id="rId139"/>
    <p:sldId id="388" r:id="rId140"/>
    <p:sldId id="389" r:id="rId141"/>
    <p:sldId id="390" r:id="rId142"/>
    <p:sldId id="371" r:id="rId143"/>
    <p:sldId id="372" r:id="rId144"/>
    <p:sldId id="391" r:id="rId145"/>
    <p:sldId id="392" r:id="rId146"/>
    <p:sldId id="424" r:id="rId147"/>
    <p:sldId id="373" r:id="rId148"/>
    <p:sldId id="374" r:id="rId149"/>
    <p:sldId id="393" r:id="rId150"/>
    <p:sldId id="375" r:id="rId151"/>
    <p:sldId id="427" r:id="rId152"/>
    <p:sldId id="394" r:id="rId153"/>
    <p:sldId id="414" r:id="rId154"/>
    <p:sldId id="377" r:id="rId155"/>
    <p:sldId id="395" r:id="rId156"/>
    <p:sldId id="3624" r:id="rId157"/>
    <p:sldId id="445" r:id="rId158"/>
    <p:sldId id="378" r:id="rId159"/>
    <p:sldId id="446" r:id="rId160"/>
    <p:sldId id="3610" r:id="rId161"/>
    <p:sldId id="3611" r:id="rId162"/>
    <p:sldId id="3612" r:id="rId163"/>
    <p:sldId id="3613" r:id="rId164"/>
    <p:sldId id="3614" r:id="rId165"/>
    <p:sldId id="3701" r:id="rId166"/>
    <p:sldId id="396" r:id="rId167"/>
    <p:sldId id="397" r:id="rId168"/>
    <p:sldId id="3702" r:id="rId169"/>
    <p:sldId id="3625" r:id="rId170"/>
    <p:sldId id="398" r:id="rId171"/>
    <p:sldId id="399" r:id="rId172"/>
    <p:sldId id="400" r:id="rId173"/>
    <p:sldId id="402" r:id="rId174"/>
    <p:sldId id="403" r:id="rId175"/>
    <p:sldId id="3627" r:id="rId176"/>
    <p:sldId id="3686" r:id="rId177"/>
    <p:sldId id="604" r:id="rId178"/>
    <p:sldId id="3635" r:id="rId179"/>
    <p:sldId id="3703" r:id="rId180"/>
    <p:sldId id="3704" r:id="rId181"/>
    <p:sldId id="3705" r:id="rId182"/>
    <p:sldId id="275" r:id="rId183"/>
    <p:sldId id="276" r:id="rId184"/>
    <p:sldId id="468" r:id="rId185"/>
    <p:sldId id="286" r:id="rId186"/>
    <p:sldId id="288" r:id="rId187"/>
    <p:sldId id="285" r:id="rId188"/>
    <p:sldId id="3707" r:id="rId189"/>
    <p:sldId id="303" r:id="rId1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BE13C5-2990-463B-962B-2FAB4BD8B032}" v="1" dt="2025-01-05T19:57:01.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025" autoAdjust="0"/>
    <p:restoredTop sz="82876" autoAdjust="0"/>
  </p:normalViewPr>
  <p:slideViewPr>
    <p:cSldViewPr snapToGrid="0">
      <p:cViewPr varScale="1">
        <p:scale>
          <a:sx n="65" d="100"/>
          <a:sy n="65" d="100"/>
        </p:scale>
        <p:origin x="1277" y="43"/>
      </p:cViewPr>
      <p:guideLst>
        <p:guide orient="horz" pos="2160"/>
        <p:guide pos="2880"/>
      </p:guideLst>
    </p:cSldViewPr>
  </p:slideViewPr>
  <p:notesTextViewPr>
    <p:cViewPr>
      <p:scale>
        <a:sx n="1" d="1"/>
        <a:sy n="1" d="1"/>
      </p:scale>
      <p:origin x="0" y="0"/>
    </p:cViewPr>
  </p:notesTextViewPr>
  <p:sorterViewPr>
    <p:cViewPr varScale="1">
      <p:scale>
        <a:sx n="1" d="1"/>
        <a:sy n="1" d="1"/>
      </p:scale>
      <p:origin x="0" y="-14549"/>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handoutMaster" Target="handoutMasters/handout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theme" Target="theme/theme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microsoft.com/office/2015/10/relationships/revisionInfo" Target="revisionInfo.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D26E73-A3D9-7F43-8E0A-62B415B899B9}" type="datetimeFigureOut">
              <a:rPr lang="en-US" smtClean="0"/>
              <a:t>1/6/2025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0633D2-A5C3-D04F-B5A6-0A104CA279E9}" type="slidenum">
              <a:rPr lang="en-US" smtClean="0"/>
              <a:t>‹#›</a:t>
            </a:fld>
            <a:endParaRPr lang="en-US" dirty="0"/>
          </a:p>
        </p:txBody>
      </p:sp>
    </p:spTree>
    <p:extLst>
      <p:ext uri="{BB962C8B-B14F-4D97-AF65-F5344CB8AC3E}">
        <p14:creationId xmlns:p14="http://schemas.microsoft.com/office/powerpoint/2010/main" val="234397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1/6/2025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dirty="0"/>
          </a:p>
        </p:txBody>
      </p:sp>
    </p:spTree>
    <p:extLst>
      <p:ext uri="{BB962C8B-B14F-4D97-AF65-F5344CB8AC3E}">
        <p14:creationId xmlns:p14="http://schemas.microsoft.com/office/powerpoint/2010/main" val="163568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iris.peabody.vanderbilt.edu/mcontent/frequency-and-interva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Welcome</a:t>
            </a:r>
          </a:p>
          <a:p>
            <a:pPr marL="171450" indent="-171450">
              <a:buFont typeface="Arial" panose="020B0604020202020204" pitchFamily="34" charset="0"/>
              <a:buChar char="•"/>
            </a:pPr>
            <a:r>
              <a:rPr lang="en-US" dirty="0"/>
              <a:t>Had some bad experiences, hope to prevent</a:t>
            </a:r>
          </a:p>
          <a:p>
            <a:pPr marL="171450" indent="-171450">
              <a:buFont typeface="Arial" panose="020B0604020202020204" pitchFamily="34" charset="0"/>
              <a:buChar char="•"/>
            </a:pPr>
            <a:r>
              <a:rPr lang="en-US" dirty="0"/>
              <a:t>Updates on website on social media – promise not to update about lunch</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a:t>
            </a:fld>
            <a:endParaRPr lang="en-US" dirty="0"/>
          </a:p>
        </p:txBody>
      </p:sp>
    </p:spTree>
    <p:extLst>
      <p:ext uri="{BB962C8B-B14F-4D97-AF65-F5344CB8AC3E}">
        <p14:creationId xmlns:p14="http://schemas.microsoft.com/office/powerpoint/2010/main" val="374111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25FC51-DDBB-4768-BF65-6ACAEF82A850}" type="slidenum">
              <a:rPr lang="en-US" smtClean="0">
                <a:latin typeface="Arial" pitchFamily="34" charset="0"/>
              </a:rPr>
              <a:pPr/>
              <a:t>15</a:t>
            </a:fld>
            <a:endParaRPr lang="en-US">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7618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BD0AE3C-46F4-436A-A3BF-9DE66C721450}" type="slidenum">
              <a:rPr lang="en-US" smtClean="0">
                <a:latin typeface="Arial" pitchFamily="34" charset="0"/>
              </a:rPr>
              <a:pPr/>
              <a:t>18</a:t>
            </a:fld>
            <a:endParaRPr lang="en-US">
              <a:latin typeface="Arial" pitchFamily="34" charset="0"/>
            </a:endParaRPr>
          </a:p>
        </p:txBody>
      </p:sp>
      <p:sp>
        <p:nvSpPr>
          <p:cNvPr id="109571" name="Rectangle 2"/>
          <p:cNvSpPr>
            <a:spLocks noGrp="1" noRot="1" noChangeAspect="1" noChangeArrowheads="1" noTextEdit="1"/>
          </p:cNvSpPr>
          <p:nvPr>
            <p:ph type="sldImg"/>
          </p:nvPr>
        </p:nvSpPr>
        <p:spPr>
          <a:xfrm>
            <a:off x="1146175" y="688975"/>
            <a:ext cx="4567238" cy="3425825"/>
          </a:xfrm>
          <a:ln/>
        </p:spPr>
      </p:sp>
      <p:sp>
        <p:nvSpPr>
          <p:cNvPr id="109572" name="Rectangle 3"/>
          <p:cNvSpPr>
            <a:spLocks noGrp="1" noChangeArrowheads="1"/>
          </p:cNvSpPr>
          <p:nvPr>
            <p:ph type="body" idx="1"/>
          </p:nvPr>
        </p:nvSpPr>
        <p:spPr>
          <a:xfrm>
            <a:off x="914400" y="4341813"/>
            <a:ext cx="5029200" cy="4113212"/>
          </a:xfrm>
          <a:noFill/>
          <a:ln/>
        </p:spPr>
        <p:txBody>
          <a:bodyPr/>
          <a:lstStyle/>
          <a:p>
            <a:pPr eaLnBrk="1" hangingPunct="1"/>
            <a:endParaRPr lang="en-US"/>
          </a:p>
        </p:txBody>
      </p:sp>
    </p:spTree>
    <p:extLst>
      <p:ext uri="{BB962C8B-B14F-4D97-AF65-F5344CB8AC3E}">
        <p14:creationId xmlns:p14="http://schemas.microsoft.com/office/powerpoint/2010/main" val="836017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E800643-5AD9-484C-BEEB-ED44C8C357F7}" type="slidenum">
              <a:rPr lang="en-US" smtClean="0">
                <a:latin typeface="Arial" pitchFamily="34" charset="0"/>
              </a:rPr>
              <a:pPr/>
              <a:t>19</a:t>
            </a:fld>
            <a:endParaRPr lang="en-US">
              <a:latin typeface="Arial" pitchFamily="34" charset="0"/>
            </a:endParaRPr>
          </a:p>
        </p:txBody>
      </p:sp>
      <p:sp>
        <p:nvSpPr>
          <p:cNvPr id="110595" name="Rectangle 2"/>
          <p:cNvSpPr>
            <a:spLocks noGrp="1" noRot="1" noChangeAspect="1" noChangeArrowheads="1" noTextEdit="1"/>
          </p:cNvSpPr>
          <p:nvPr>
            <p:ph type="sldImg"/>
          </p:nvPr>
        </p:nvSpPr>
        <p:spPr>
          <a:xfrm>
            <a:off x="1146175" y="688975"/>
            <a:ext cx="4567238" cy="3425825"/>
          </a:xfrm>
          <a:ln/>
        </p:spPr>
      </p:sp>
      <p:sp>
        <p:nvSpPr>
          <p:cNvPr id="110596" name="Rectangle 3"/>
          <p:cNvSpPr>
            <a:spLocks noGrp="1" noChangeArrowheads="1"/>
          </p:cNvSpPr>
          <p:nvPr>
            <p:ph type="body" idx="1"/>
          </p:nvPr>
        </p:nvSpPr>
        <p:spPr>
          <a:xfrm>
            <a:off x="914400" y="4341813"/>
            <a:ext cx="5029200" cy="4113212"/>
          </a:xfrm>
          <a:noFill/>
          <a:ln/>
        </p:spPr>
        <p:txBody>
          <a:bodyPr/>
          <a:lstStyle/>
          <a:p>
            <a:pPr eaLnBrk="1" hangingPunct="1"/>
            <a:endParaRPr lang="en-US"/>
          </a:p>
        </p:txBody>
      </p:sp>
    </p:spTree>
    <p:extLst>
      <p:ext uri="{BB962C8B-B14F-4D97-AF65-F5344CB8AC3E}">
        <p14:creationId xmlns:p14="http://schemas.microsoft.com/office/powerpoint/2010/main" val="5464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95C7853-063C-45D6-BC0F-A1B445D5038D}" type="slidenum">
              <a:rPr lang="en-US" smtClean="0">
                <a:latin typeface="Arial" pitchFamily="34" charset="0"/>
              </a:rPr>
              <a:pPr/>
              <a:t>20</a:t>
            </a:fld>
            <a:endParaRPr lang="en-US">
              <a:latin typeface="Arial" pitchFamily="34" charset="0"/>
            </a:endParaRPr>
          </a:p>
        </p:txBody>
      </p:sp>
      <p:sp>
        <p:nvSpPr>
          <p:cNvPr id="111619" name="Rectangle 2"/>
          <p:cNvSpPr>
            <a:spLocks noGrp="1" noRot="1" noChangeAspect="1" noChangeArrowheads="1" noTextEdit="1"/>
          </p:cNvSpPr>
          <p:nvPr>
            <p:ph type="sldImg"/>
          </p:nvPr>
        </p:nvSpPr>
        <p:spPr>
          <a:xfrm>
            <a:off x="1146175" y="688975"/>
            <a:ext cx="4567238" cy="3425825"/>
          </a:xfrm>
          <a:ln/>
        </p:spPr>
      </p:sp>
      <p:sp>
        <p:nvSpPr>
          <p:cNvPr id="111620" name="Rectangle 3"/>
          <p:cNvSpPr>
            <a:spLocks noGrp="1" noChangeArrowheads="1"/>
          </p:cNvSpPr>
          <p:nvPr>
            <p:ph type="body" idx="1"/>
          </p:nvPr>
        </p:nvSpPr>
        <p:spPr>
          <a:xfrm>
            <a:off x="914400" y="4341813"/>
            <a:ext cx="5029200" cy="4113212"/>
          </a:xfrm>
          <a:noFill/>
          <a:ln/>
        </p:spPr>
        <p:txBody>
          <a:bodyPr/>
          <a:lstStyle/>
          <a:p>
            <a:pPr eaLnBrk="1" hangingPunct="1"/>
            <a:endParaRPr lang="en-US"/>
          </a:p>
        </p:txBody>
      </p:sp>
    </p:spTree>
    <p:extLst>
      <p:ext uri="{BB962C8B-B14F-4D97-AF65-F5344CB8AC3E}">
        <p14:creationId xmlns:p14="http://schemas.microsoft.com/office/powerpoint/2010/main" val="14407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7AB1361-EE43-4DF9-95DF-B533702AD76F}" type="slidenum">
              <a:rPr lang="en-US" smtClean="0">
                <a:latin typeface="Arial" pitchFamily="34" charset="0"/>
              </a:rPr>
              <a:pPr/>
              <a:t>21</a:t>
            </a:fld>
            <a:endParaRPr lang="en-US">
              <a:latin typeface="Arial" pitchFamily="34" charset="0"/>
            </a:endParaRPr>
          </a:p>
        </p:txBody>
      </p:sp>
      <p:sp>
        <p:nvSpPr>
          <p:cNvPr id="112643" name="Rectangle 2"/>
          <p:cNvSpPr>
            <a:spLocks noGrp="1" noRot="1" noChangeAspect="1" noChangeArrowheads="1" noTextEdit="1"/>
          </p:cNvSpPr>
          <p:nvPr>
            <p:ph type="sldImg"/>
          </p:nvPr>
        </p:nvSpPr>
        <p:spPr>
          <a:xfrm>
            <a:off x="1146175" y="688975"/>
            <a:ext cx="4567238" cy="3425825"/>
          </a:xfrm>
          <a:ln/>
        </p:spPr>
      </p:sp>
      <p:sp>
        <p:nvSpPr>
          <p:cNvPr id="112644" name="Rectangle 3"/>
          <p:cNvSpPr>
            <a:spLocks noGrp="1" noChangeArrowheads="1"/>
          </p:cNvSpPr>
          <p:nvPr>
            <p:ph type="body" idx="1"/>
          </p:nvPr>
        </p:nvSpPr>
        <p:spPr>
          <a:xfrm>
            <a:off x="914400" y="4341813"/>
            <a:ext cx="5029200" cy="4113212"/>
          </a:xfrm>
          <a:noFill/>
          <a:ln/>
        </p:spPr>
        <p:txBody>
          <a:bodyPr/>
          <a:lstStyle/>
          <a:p>
            <a:pPr eaLnBrk="1" hangingPunct="1"/>
            <a:endParaRPr lang="en-US" dirty="0"/>
          </a:p>
        </p:txBody>
      </p:sp>
    </p:spTree>
    <p:extLst>
      <p:ext uri="{BB962C8B-B14F-4D97-AF65-F5344CB8AC3E}">
        <p14:creationId xmlns:p14="http://schemas.microsoft.com/office/powerpoint/2010/main" val="3390843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0793FFC-19DF-4AA9-8EA4-28AE57213A9E}" type="slidenum">
              <a:rPr lang="en-US" smtClean="0">
                <a:latin typeface="Arial" pitchFamily="34" charset="0"/>
              </a:rPr>
              <a:pPr/>
              <a:t>22</a:t>
            </a:fld>
            <a:endParaRPr lang="en-US">
              <a:latin typeface="Arial" pitchFamily="34" charset="0"/>
            </a:endParaRPr>
          </a:p>
        </p:txBody>
      </p:sp>
      <p:sp>
        <p:nvSpPr>
          <p:cNvPr id="113667" name="Rectangle 2"/>
          <p:cNvSpPr>
            <a:spLocks noGrp="1" noRot="1" noChangeAspect="1" noChangeArrowheads="1" noTextEdit="1"/>
          </p:cNvSpPr>
          <p:nvPr>
            <p:ph type="sldImg"/>
          </p:nvPr>
        </p:nvSpPr>
        <p:spPr>
          <a:xfrm>
            <a:off x="1146175" y="688975"/>
            <a:ext cx="4567238" cy="3425825"/>
          </a:xfrm>
          <a:ln/>
        </p:spPr>
      </p:sp>
      <p:sp>
        <p:nvSpPr>
          <p:cNvPr id="113668" name="Rectangle 3"/>
          <p:cNvSpPr>
            <a:spLocks noGrp="1" noChangeArrowheads="1"/>
          </p:cNvSpPr>
          <p:nvPr>
            <p:ph type="body" idx="1"/>
          </p:nvPr>
        </p:nvSpPr>
        <p:spPr>
          <a:xfrm>
            <a:off x="914400" y="4341813"/>
            <a:ext cx="5029200" cy="4113212"/>
          </a:xfrm>
          <a:noFill/>
          <a:ln/>
        </p:spPr>
        <p:txBody>
          <a:bodyPr/>
          <a:lstStyle/>
          <a:p>
            <a:pPr eaLnBrk="1" hangingPunct="1"/>
            <a:endParaRPr lang="en-US"/>
          </a:p>
        </p:txBody>
      </p:sp>
    </p:spTree>
    <p:extLst>
      <p:ext uri="{BB962C8B-B14F-4D97-AF65-F5344CB8AC3E}">
        <p14:creationId xmlns:p14="http://schemas.microsoft.com/office/powerpoint/2010/main" val="1759892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B01CC51-4604-4A05-BC9C-4ADA8D90008A}" type="slidenum">
              <a:rPr lang="en-US" smtClean="0">
                <a:latin typeface="Arial" pitchFamily="34" charset="0"/>
              </a:rPr>
              <a:pPr/>
              <a:t>23</a:t>
            </a:fld>
            <a:endParaRPr lang="en-US">
              <a:latin typeface="Arial" pitchFamily="34" charset="0"/>
            </a:endParaRPr>
          </a:p>
        </p:txBody>
      </p:sp>
      <p:sp>
        <p:nvSpPr>
          <p:cNvPr id="114691" name="Rectangle 2"/>
          <p:cNvSpPr>
            <a:spLocks noGrp="1" noRot="1" noChangeAspect="1" noChangeArrowheads="1" noTextEdit="1"/>
          </p:cNvSpPr>
          <p:nvPr>
            <p:ph type="sldImg"/>
          </p:nvPr>
        </p:nvSpPr>
        <p:spPr>
          <a:xfrm>
            <a:off x="1146175" y="688975"/>
            <a:ext cx="4567238" cy="3425825"/>
          </a:xfrm>
          <a:ln/>
        </p:spPr>
      </p:sp>
      <p:sp>
        <p:nvSpPr>
          <p:cNvPr id="114692" name="Rectangle 3"/>
          <p:cNvSpPr>
            <a:spLocks noGrp="1" noChangeArrowheads="1"/>
          </p:cNvSpPr>
          <p:nvPr>
            <p:ph type="body" idx="1"/>
          </p:nvPr>
        </p:nvSpPr>
        <p:spPr>
          <a:xfrm>
            <a:off x="914400" y="4341813"/>
            <a:ext cx="5029200" cy="4113212"/>
          </a:xfrm>
          <a:noFill/>
          <a:ln/>
        </p:spPr>
        <p:txBody>
          <a:bodyPr/>
          <a:lstStyle/>
          <a:p>
            <a:pPr eaLnBrk="1" hangingPunct="1"/>
            <a:endParaRPr lang="en-US"/>
          </a:p>
        </p:txBody>
      </p:sp>
    </p:spTree>
    <p:extLst>
      <p:ext uri="{BB962C8B-B14F-4D97-AF65-F5344CB8AC3E}">
        <p14:creationId xmlns:p14="http://schemas.microsoft.com/office/powerpoint/2010/main" val="200014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76D6-49BA-18E3-DA1E-F425ED835FFA}"/>
            </a:ext>
          </a:extLst>
        </p:cNvPr>
        <p:cNvGrpSpPr/>
        <p:nvPr/>
      </p:nvGrpSpPr>
      <p:grpSpPr>
        <a:xfrm>
          <a:off x="0" y="0"/>
          <a:ext cx="0" cy="0"/>
          <a:chOff x="0" y="0"/>
          <a:chExt cx="0" cy="0"/>
        </a:xfrm>
      </p:grpSpPr>
      <p:sp>
        <p:nvSpPr>
          <p:cNvPr id="67586" name="Rectangle 7">
            <a:extLst>
              <a:ext uri="{FF2B5EF4-FFF2-40B4-BE49-F238E27FC236}">
                <a16:creationId xmlns:a16="http://schemas.microsoft.com/office/drawing/2014/main" id="{6E0D952D-0D58-CF06-E90C-BF3E16620EDF}"/>
              </a:ext>
            </a:extLst>
          </p:cNvPr>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24</a:t>
            </a:fld>
            <a:endParaRPr lang="en-US" sz="1200" dirty="0"/>
          </a:p>
        </p:txBody>
      </p:sp>
      <p:sp>
        <p:nvSpPr>
          <p:cNvPr id="67587" name="Rectangle 2">
            <a:extLst>
              <a:ext uri="{FF2B5EF4-FFF2-40B4-BE49-F238E27FC236}">
                <a16:creationId xmlns:a16="http://schemas.microsoft.com/office/drawing/2014/main" id="{554C145C-E327-310B-EC57-489FA5279F0B}"/>
              </a:ext>
            </a:extLst>
          </p:cNvPr>
          <p:cNvSpPr>
            <a:spLocks noGrp="1" noRot="1" noChangeAspect="1" noChangeArrowheads="1" noTextEdit="1"/>
          </p:cNvSpPr>
          <p:nvPr>
            <p:ph type="sldImg"/>
          </p:nvPr>
        </p:nvSpPr>
        <p:spPr>
          <a:xfrm>
            <a:off x="1371600" y="1143000"/>
            <a:ext cx="4114800" cy="3086100"/>
          </a:xfrm>
          <a:ln/>
        </p:spPr>
      </p:sp>
      <p:sp>
        <p:nvSpPr>
          <p:cNvPr id="67588" name="Rectangle 3">
            <a:extLst>
              <a:ext uri="{FF2B5EF4-FFF2-40B4-BE49-F238E27FC236}">
                <a16:creationId xmlns:a16="http://schemas.microsoft.com/office/drawing/2014/main" id="{8DF03E58-71D1-F7AA-4D73-C8CE4B9C2F9A}"/>
              </a:ext>
            </a:extLst>
          </p:cNvPr>
          <p:cNvSpPr>
            <a:spLocks noGrp="1" noChangeArrowheads="1"/>
          </p:cNvSpPr>
          <p:nvPr>
            <p:ph type="body" idx="1"/>
          </p:nvPr>
        </p:nvSpPr>
        <p:spPr>
          <a:noFill/>
          <a:ln/>
        </p:spPr>
        <p:txBody>
          <a:bodyPr/>
          <a:lstStyle/>
          <a:p>
            <a:pPr eaLnBrk="1" hangingPunct="1"/>
            <a:r>
              <a:rPr lang="en-US" dirty="0">
                <a:latin typeface="Arial" charset="0"/>
              </a:rPr>
              <a:t>You may have a large copy of this in your handouts</a:t>
            </a:r>
          </a:p>
          <a:p>
            <a:pPr eaLnBrk="1" hangingPunct="1"/>
            <a:endParaRPr lang="en-US" dirty="0">
              <a:latin typeface="Arial" charset="0"/>
            </a:endParaRPr>
          </a:p>
          <a:p>
            <a:pPr eaLnBrk="1" hangingPunct="1"/>
            <a:r>
              <a:rPr lang="en-US" dirty="0">
                <a:latin typeface="Arial" charset="0"/>
              </a:rPr>
              <a:t>tatoo..it is washable (just kidding)..</a:t>
            </a:r>
          </a:p>
          <a:p>
            <a:pPr eaLnBrk="1" hangingPunct="1"/>
            <a:endParaRPr lang="en-US" dirty="0">
              <a:latin typeface="Arial" charset="0"/>
            </a:endParaRPr>
          </a:p>
          <a:p>
            <a:pPr eaLnBrk="1" hangingPunct="1"/>
            <a:r>
              <a:rPr lang="en-US" dirty="0">
                <a:latin typeface="Arial" charset="0"/>
              </a:rPr>
              <a:t>Example –</a:t>
            </a:r>
          </a:p>
          <a:p>
            <a:pPr eaLnBrk="1" hangingPunct="1"/>
            <a:r>
              <a:rPr lang="en-US" dirty="0">
                <a:latin typeface="Arial" charset="0"/>
              </a:rPr>
              <a:t>SW – Respect – Response Be kind – show poster ahead</a:t>
            </a:r>
          </a:p>
          <a:p>
            <a:pPr eaLnBrk="1" hangingPunct="1"/>
            <a:endParaRPr lang="en-US" dirty="0">
              <a:latin typeface="Arial" charset="0"/>
            </a:endParaRPr>
          </a:p>
          <a:p>
            <a:pPr eaLnBrk="1" hangingPunct="1"/>
            <a:r>
              <a:rPr lang="en-US" dirty="0">
                <a:latin typeface="Arial" charset="0"/>
              </a:rPr>
              <a:t>Secondary – student could not write very well – even when given coke..skill deficit – then accommodate with writing prompt and remediate – teach skills</a:t>
            </a:r>
          </a:p>
          <a:p>
            <a:pPr eaLnBrk="1" hangingPunct="1"/>
            <a:endParaRPr lang="en-US" dirty="0">
              <a:latin typeface="Arial" charset="0"/>
            </a:endParaRPr>
          </a:p>
          <a:p>
            <a:pPr eaLnBrk="1" hangingPunct="1"/>
            <a:r>
              <a:rPr lang="en-US" dirty="0">
                <a:latin typeface="Arial" charset="0"/>
              </a:rPr>
              <a:t>Tertiary – attention – personal greetings at the door and pre-correction was enough</a:t>
            </a:r>
          </a:p>
        </p:txBody>
      </p:sp>
    </p:spTree>
    <p:extLst>
      <p:ext uri="{BB962C8B-B14F-4D97-AF65-F5344CB8AC3E}">
        <p14:creationId xmlns:p14="http://schemas.microsoft.com/office/powerpoint/2010/main" val="297364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4B95-04BA-E510-F7E6-10DC617E588C}"/>
            </a:ext>
          </a:extLst>
        </p:cNvPr>
        <p:cNvGrpSpPr/>
        <p:nvPr/>
      </p:nvGrpSpPr>
      <p:grpSpPr>
        <a:xfrm>
          <a:off x="0" y="0"/>
          <a:ext cx="0" cy="0"/>
          <a:chOff x="0" y="0"/>
          <a:chExt cx="0" cy="0"/>
        </a:xfrm>
      </p:grpSpPr>
      <p:sp>
        <p:nvSpPr>
          <p:cNvPr id="67585" name="Rectangle 7">
            <a:extLst>
              <a:ext uri="{FF2B5EF4-FFF2-40B4-BE49-F238E27FC236}">
                <a16:creationId xmlns:a16="http://schemas.microsoft.com/office/drawing/2014/main" id="{3C6278B3-14ED-41D0-C30E-8BA54A76A4C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A1C3A3-8BD7-9C48-ADFA-B660D1E6FB47}" type="slidenum">
              <a:rPr lang="en-US" sz="1200"/>
              <a:pPr eaLnBrk="1" hangingPunct="1"/>
              <a:t>28</a:t>
            </a:fld>
            <a:endParaRPr lang="en-US" sz="1200" dirty="0"/>
          </a:p>
        </p:txBody>
      </p:sp>
      <p:sp>
        <p:nvSpPr>
          <p:cNvPr id="67586" name="Rectangle 7">
            <a:extLst>
              <a:ext uri="{FF2B5EF4-FFF2-40B4-BE49-F238E27FC236}">
                <a16:creationId xmlns:a16="http://schemas.microsoft.com/office/drawing/2014/main" id="{58166A80-200E-DA29-C2E5-C2436AEEA52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3FF951-1A9E-AC47-9EE9-91454123CB02}" type="slidenum">
              <a:rPr lang="en-US" sz="1200">
                <a:latin typeface="Calibri" charset="0"/>
                <a:cs typeface="Arial" charset="0"/>
              </a:rPr>
              <a:pPr algn="r" eaLnBrk="1" hangingPunct="1"/>
              <a:t>28</a:t>
            </a:fld>
            <a:endParaRPr lang="en-US" sz="1200" dirty="0">
              <a:latin typeface="Calibri" charset="0"/>
              <a:cs typeface="Arial" charset="0"/>
            </a:endParaRPr>
          </a:p>
        </p:txBody>
      </p:sp>
      <p:sp>
        <p:nvSpPr>
          <p:cNvPr id="67587" name="Rectangle 2">
            <a:extLst>
              <a:ext uri="{FF2B5EF4-FFF2-40B4-BE49-F238E27FC236}">
                <a16:creationId xmlns:a16="http://schemas.microsoft.com/office/drawing/2014/main" id="{8D9E1EF7-D6A5-CE50-F4FC-BE93B6F13C39}"/>
              </a:ext>
            </a:extLst>
          </p:cNvPr>
          <p:cNvSpPr>
            <a:spLocks noGrp="1" noRot="1" noChangeAspect="1" noChangeArrowheads="1" noTextEdit="1"/>
          </p:cNvSpPr>
          <p:nvPr>
            <p:ph type="sldImg"/>
          </p:nvPr>
        </p:nvSpPr>
        <p:spPr>
          <a:xfrm>
            <a:off x="1371600" y="1143000"/>
            <a:ext cx="4114800" cy="3086100"/>
          </a:xfrm>
          <a:ln/>
        </p:spPr>
      </p:sp>
      <p:sp>
        <p:nvSpPr>
          <p:cNvPr id="67588" name="Rectangle 3">
            <a:extLst>
              <a:ext uri="{FF2B5EF4-FFF2-40B4-BE49-F238E27FC236}">
                <a16:creationId xmlns:a16="http://schemas.microsoft.com/office/drawing/2014/main" id="{BE7C9873-2D14-7F7B-37FC-FF43AA97C07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704170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7C99AAA-E74B-4956-AF8C-538E987FA1B1}" type="slidenum">
              <a:rPr lang="en-US" smtClean="0">
                <a:latin typeface="Arial" pitchFamily="34" charset="0"/>
              </a:rPr>
              <a:pPr/>
              <a:t>30</a:t>
            </a:fld>
            <a:endParaRPr lang="en-US">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51895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a:t>
            </a:r>
          </a:p>
          <a:p>
            <a:endParaRPr lang="en-US" dirty="0"/>
          </a:p>
          <a:p>
            <a:r>
              <a:rPr lang="en-US" dirty="0"/>
              <a:t>Was teacher in DISD  - better I got more students my way</a:t>
            </a:r>
          </a:p>
          <a:p>
            <a:r>
              <a:rPr lang="en-US" dirty="0"/>
              <a:t>KC- middle school PBS-</a:t>
            </a:r>
          </a:p>
          <a:p>
            <a:r>
              <a:rPr lang="en-US" dirty="0"/>
              <a:t>Chicago and other states around schoolwide behavior</a:t>
            </a:r>
          </a:p>
          <a:p>
            <a:r>
              <a:rPr lang="en-US" dirty="0"/>
              <a:t>Worked with other approaches academic- behavior – social/emotional</a:t>
            </a:r>
          </a:p>
        </p:txBody>
      </p:sp>
      <p:sp>
        <p:nvSpPr>
          <p:cNvPr id="4" name="Slide Number Placeholder 3"/>
          <p:cNvSpPr>
            <a:spLocks noGrp="1"/>
          </p:cNvSpPr>
          <p:nvPr>
            <p:ph type="sldNum" sz="quarter" idx="10"/>
          </p:nvPr>
        </p:nvSpPr>
        <p:spPr/>
        <p:txBody>
          <a:bodyPr/>
          <a:lstStyle/>
          <a:p>
            <a:fld id="{0E446909-500C-44EB-8443-AF79B2BB8FCF}" type="slidenum">
              <a:rPr lang="en-US" smtClean="0"/>
              <a:pPr/>
              <a:t>2</a:t>
            </a:fld>
            <a:endParaRPr lang="en-US" dirty="0"/>
          </a:p>
        </p:txBody>
      </p:sp>
    </p:spTree>
    <p:extLst>
      <p:ext uri="{BB962C8B-B14F-4D97-AF65-F5344CB8AC3E}">
        <p14:creationId xmlns:p14="http://schemas.microsoft.com/office/powerpoint/2010/main" val="2937661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A8CE0CD-1874-4F10-9FDD-E6C2159E2838}" type="slidenum">
              <a:rPr lang="en-US" smtClean="0">
                <a:latin typeface="Arial" pitchFamily="34" charset="0"/>
              </a:rPr>
              <a:pPr/>
              <a:t>31</a:t>
            </a:fld>
            <a:endParaRPr lang="en-US">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1064276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7A6CB74D-3F9E-4A5E-A2A4-97DC7F6E9C41}" type="slidenum">
              <a:rPr lang="en-US" smtClean="0">
                <a:latin typeface="Arial" pitchFamily="34" charset="0"/>
              </a:rPr>
              <a:pPr/>
              <a:t>32</a:t>
            </a:fld>
            <a:endParaRPr lang="en-US">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66412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563E8CFE-F4A4-4ED1-9596-8618B1C4AB63}" type="slidenum">
              <a:rPr lang="en-US" smtClean="0">
                <a:latin typeface="Arial" pitchFamily="34" charset="0"/>
              </a:rPr>
              <a:pPr/>
              <a:t>33</a:t>
            </a:fld>
            <a:endParaRPr lang="en-US">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6586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AEE74957-4F4C-436E-9094-9D755AD86B70}" type="slidenum">
              <a:rPr lang="en-US" smtClean="0">
                <a:latin typeface="Arial" pitchFamily="34" charset="0"/>
              </a:rPr>
              <a:pPr/>
              <a:t>34</a:t>
            </a:fld>
            <a:endParaRPr lang="en-US">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4458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515CA08-7C4E-9322-4A0D-615E8F1269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8125AB-51EC-4B8A-A5F5-092335A81200}" type="slidenum">
              <a:rPr lang="en-US" altLang="en-US"/>
              <a:pPr>
                <a:spcBef>
                  <a:spcPct val="0"/>
                </a:spcBef>
              </a:pPr>
              <a:t>40</a:t>
            </a:fld>
            <a:endParaRPr lang="en-US" altLang="en-US"/>
          </a:p>
        </p:txBody>
      </p:sp>
      <p:sp>
        <p:nvSpPr>
          <p:cNvPr id="15363" name="Rectangle 2">
            <a:extLst>
              <a:ext uri="{FF2B5EF4-FFF2-40B4-BE49-F238E27FC236}">
                <a16:creationId xmlns:a16="http://schemas.microsoft.com/office/drawing/2014/main" id="{DCD8D21D-7828-1B69-21DE-27331848E902}"/>
              </a:ext>
            </a:extLst>
          </p:cNvPr>
          <p:cNvSpPr>
            <a:spLocks noGrp="1" noRot="1" noChangeAspect="1" noChangeArrowheads="1" noTextEdit="1"/>
          </p:cNvSpPr>
          <p:nvPr>
            <p:ph type="sldImg"/>
          </p:nvPr>
        </p:nvSpPr>
        <p:spPr>
          <a:xfrm>
            <a:off x="1138238" y="711200"/>
            <a:ext cx="4603750" cy="3454400"/>
          </a:xfrm>
          <a:ln/>
        </p:spPr>
      </p:sp>
      <p:sp>
        <p:nvSpPr>
          <p:cNvPr id="15364" name="Rectangle 3">
            <a:extLst>
              <a:ext uri="{FF2B5EF4-FFF2-40B4-BE49-F238E27FC236}">
                <a16:creationId xmlns:a16="http://schemas.microsoft.com/office/drawing/2014/main" id="{78212705-25AB-4609-8209-9FE588CB0EBD}"/>
              </a:ext>
            </a:extLst>
          </p:cNvPr>
          <p:cNvSpPr>
            <a:spLocks noGrp="1" noChangeArrowheads="1"/>
          </p:cNvSpPr>
          <p:nvPr>
            <p:ph type="body" idx="1"/>
          </p:nvPr>
        </p:nvSpPr>
        <p:spPr>
          <a:xfrm>
            <a:off x="917575" y="4368800"/>
            <a:ext cx="5043488" cy="406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A698140-AF4A-DFC7-0054-124768BB29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174480-1A16-4C06-9D92-ACD790326BA9}" type="slidenum">
              <a:rPr lang="en-US" altLang="en-US"/>
              <a:pPr>
                <a:spcBef>
                  <a:spcPct val="0"/>
                </a:spcBef>
              </a:pPr>
              <a:t>41</a:t>
            </a:fld>
            <a:endParaRPr lang="en-US" altLang="en-US"/>
          </a:p>
        </p:txBody>
      </p:sp>
      <p:sp>
        <p:nvSpPr>
          <p:cNvPr id="17411" name="Rectangle 2">
            <a:extLst>
              <a:ext uri="{FF2B5EF4-FFF2-40B4-BE49-F238E27FC236}">
                <a16:creationId xmlns:a16="http://schemas.microsoft.com/office/drawing/2014/main" id="{434199A7-4307-9F59-636A-73ED38169F7F}"/>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732EA19F-34D3-A6EB-E58C-3F32D54E9E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953BDEF-F11E-40F1-AA93-3A1E71F161D1}" type="slidenum">
              <a:rPr lang="en-US" smtClean="0"/>
              <a:pPr/>
              <a:t>43</a:t>
            </a:fld>
            <a:endParaRPr lang="en-US" dirty="0"/>
          </a:p>
        </p:txBody>
      </p:sp>
      <p:sp>
        <p:nvSpPr>
          <p:cNvPr id="28675" name="Rectangle 2"/>
          <p:cNvSpPr>
            <a:spLocks noGrp="1" noRot="1" noChangeAspect="1" noChangeArrowheads="1" noTextEdit="1"/>
          </p:cNvSpPr>
          <p:nvPr>
            <p:ph type="sldImg"/>
          </p:nvPr>
        </p:nvSpPr>
        <p:spPr>
          <a:xfrm>
            <a:off x="1147763" y="687388"/>
            <a:ext cx="4567237" cy="3425825"/>
          </a:xfrm>
          <a:ln/>
        </p:spPr>
      </p:sp>
      <p:sp>
        <p:nvSpPr>
          <p:cNvPr id="28676" name="Rectangle 3"/>
          <p:cNvSpPr>
            <a:spLocks noGrp="1" noChangeArrowheads="1"/>
          </p:cNvSpPr>
          <p:nvPr>
            <p:ph type="body" idx="1"/>
          </p:nvPr>
        </p:nvSpPr>
        <p:spPr>
          <a:xfrm>
            <a:off x="914400" y="4343400"/>
            <a:ext cx="5029200" cy="4113213"/>
          </a:xfrm>
          <a:noFill/>
          <a:ln/>
        </p:spPr>
        <p:txBody>
          <a:bodyPr/>
          <a:lstStyle/>
          <a:p>
            <a:endParaRPr lang="en-US" dirty="0"/>
          </a:p>
        </p:txBody>
      </p:sp>
    </p:spTree>
    <p:extLst>
      <p:ext uri="{BB962C8B-B14F-4D97-AF65-F5344CB8AC3E}">
        <p14:creationId xmlns:p14="http://schemas.microsoft.com/office/powerpoint/2010/main" val="653324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573AABB-AB1E-279D-2723-3DF818337A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B8ACCD-CFEB-4365-825E-CA92770EF834}" type="slidenum">
              <a:rPr lang="en-US" altLang="en-US"/>
              <a:pPr>
                <a:spcBef>
                  <a:spcPct val="0"/>
                </a:spcBef>
              </a:pPr>
              <a:t>44</a:t>
            </a:fld>
            <a:endParaRPr lang="en-US" altLang="en-US"/>
          </a:p>
        </p:txBody>
      </p:sp>
      <p:sp>
        <p:nvSpPr>
          <p:cNvPr id="19459" name="Rectangle 2">
            <a:extLst>
              <a:ext uri="{FF2B5EF4-FFF2-40B4-BE49-F238E27FC236}">
                <a16:creationId xmlns:a16="http://schemas.microsoft.com/office/drawing/2014/main" id="{F5E1CC99-E4FD-0C20-A8BD-4D241276F5F4}"/>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DA28286A-5C19-D63B-56F9-1D8F27EA5F2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7D63267-19DC-DCF7-F620-3463C1B0A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CDE718-4D8C-4896-96FB-58E7B0CC3326}" type="slidenum">
              <a:rPr lang="en-US" altLang="en-US"/>
              <a:pPr>
                <a:spcBef>
                  <a:spcPct val="0"/>
                </a:spcBef>
              </a:pPr>
              <a:t>45</a:t>
            </a:fld>
            <a:endParaRPr lang="en-US" altLang="en-US"/>
          </a:p>
        </p:txBody>
      </p:sp>
      <p:sp>
        <p:nvSpPr>
          <p:cNvPr id="21507" name="Rectangle 2">
            <a:extLst>
              <a:ext uri="{FF2B5EF4-FFF2-40B4-BE49-F238E27FC236}">
                <a16:creationId xmlns:a16="http://schemas.microsoft.com/office/drawing/2014/main" id="{EF3CF928-272F-F13D-4F4B-EAE8927B7B5B}"/>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87A36579-B771-5F14-EB5A-F4A616D0AFB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ABC9560-1C38-B851-1867-CD2260F6C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EED56E-F426-40E3-8E0D-2349668BF271}" type="slidenum">
              <a:rPr lang="en-US" altLang="en-US"/>
              <a:pPr>
                <a:spcBef>
                  <a:spcPct val="0"/>
                </a:spcBef>
              </a:pPr>
              <a:t>46</a:t>
            </a:fld>
            <a:endParaRPr lang="en-US" altLang="en-US"/>
          </a:p>
        </p:txBody>
      </p:sp>
      <p:sp>
        <p:nvSpPr>
          <p:cNvPr id="23555" name="Rectangle 2">
            <a:extLst>
              <a:ext uri="{FF2B5EF4-FFF2-40B4-BE49-F238E27FC236}">
                <a16:creationId xmlns:a16="http://schemas.microsoft.com/office/drawing/2014/main" id="{E1E6070C-1940-3F71-B21F-BC554DDCC11D}"/>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8F7469D1-49C5-993A-92C0-03D91C21838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you had a long day! Hang in there! I hope this webinar might make life a little easier for you</a:t>
            </a:r>
          </a:p>
          <a:p>
            <a:r>
              <a:rPr lang="en-US" dirty="0"/>
              <a:t>From IKEA</a:t>
            </a:r>
          </a:p>
        </p:txBody>
      </p:sp>
      <p:sp>
        <p:nvSpPr>
          <p:cNvPr id="4" name="Slide Number Placeholder 3"/>
          <p:cNvSpPr>
            <a:spLocks noGrp="1"/>
          </p:cNvSpPr>
          <p:nvPr>
            <p:ph type="sldNum" sz="quarter" idx="10"/>
          </p:nvPr>
        </p:nvSpPr>
        <p:spPr/>
        <p:txBody>
          <a:bodyPr/>
          <a:lstStyle/>
          <a:p>
            <a:fld id="{0E446909-500C-44EB-8443-AF79B2BB8FCF}" type="slidenum">
              <a:rPr lang="en-US" smtClean="0"/>
              <a:pPr/>
              <a:t>3</a:t>
            </a:fld>
            <a:endParaRPr lang="en-US" dirty="0"/>
          </a:p>
        </p:txBody>
      </p:sp>
    </p:spTree>
    <p:extLst>
      <p:ext uri="{BB962C8B-B14F-4D97-AF65-F5344CB8AC3E}">
        <p14:creationId xmlns:p14="http://schemas.microsoft.com/office/powerpoint/2010/main" val="379531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235C391-0308-0676-6CE1-5CD23DD1EA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8FB4D3-1CB0-4A1C-BFED-14882CA054FA}" type="slidenum">
              <a:rPr lang="en-US" altLang="en-US"/>
              <a:pPr>
                <a:spcBef>
                  <a:spcPct val="0"/>
                </a:spcBef>
              </a:pPr>
              <a:t>47</a:t>
            </a:fld>
            <a:endParaRPr lang="en-US" altLang="en-US"/>
          </a:p>
        </p:txBody>
      </p:sp>
      <p:sp>
        <p:nvSpPr>
          <p:cNvPr id="25603" name="Rectangle 2">
            <a:extLst>
              <a:ext uri="{FF2B5EF4-FFF2-40B4-BE49-F238E27FC236}">
                <a16:creationId xmlns:a16="http://schemas.microsoft.com/office/drawing/2014/main" id="{40326F7A-A4A0-50BF-7F68-8204AE2B2D8B}"/>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EAFE00C-9068-36D6-0D78-E7F6CE7B29A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20B028AD-9A57-250C-1A89-0517A705A3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383575-DC31-43CE-A340-84075F4FEE1F}" type="slidenum">
              <a:rPr lang="en-US" altLang="en-US"/>
              <a:pPr>
                <a:spcBef>
                  <a:spcPct val="0"/>
                </a:spcBef>
              </a:pPr>
              <a:t>49</a:t>
            </a:fld>
            <a:endParaRPr lang="en-US" altLang="en-US"/>
          </a:p>
        </p:txBody>
      </p:sp>
      <p:sp>
        <p:nvSpPr>
          <p:cNvPr id="45059" name="Rectangle 2">
            <a:extLst>
              <a:ext uri="{FF2B5EF4-FFF2-40B4-BE49-F238E27FC236}">
                <a16:creationId xmlns:a16="http://schemas.microsoft.com/office/drawing/2014/main" id="{B216BB11-40A0-5A6B-E268-B4BC1D513959}"/>
              </a:ext>
            </a:extLst>
          </p:cNvPr>
          <p:cNvSpPr>
            <a:spLocks noGrp="1" noRot="1" noChangeAspect="1" noChangeArrowheads="1" noTextEdit="1"/>
          </p:cNvSpPr>
          <p:nvPr>
            <p:ph type="sldImg"/>
          </p:nvPr>
        </p:nvSpPr>
        <p:spPr>
          <a:xfrm>
            <a:off x="1144588" y="685800"/>
            <a:ext cx="4572000" cy="3429000"/>
          </a:xfrm>
          <a:ln/>
        </p:spPr>
      </p:sp>
      <p:sp>
        <p:nvSpPr>
          <p:cNvPr id="45060" name="Rectangle 3">
            <a:extLst>
              <a:ext uri="{FF2B5EF4-FFF2-40B4-BE49-F238E27FC236}">
                <a16:creationId xmlns:a16="http://schemas.microsoft.com/office/drawing/2014/main" id="{FEF7D110-E6E2-601B-64CC-F210F194AEBD}"/>
              </a:ext>
            </a:extLst>
          </p:cNvPr>
          <p:cNvSpPr>
            <a:spLocks noGrp="1" noChangeArrowheads="1"/>
          </p:cNvSpPr>
          <p:nvPr>
            <p:ph type="body" idx="1"/>
          </p:nvPr>
        </p:nvSpPr>
        <p:spPr>
          <a:xfrm>
            <a:off x="915988" y="4343400"/>
            <a:ext cx="50260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31021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study examined data from the 2007/08 grade 9 cohort in four Oregon districts to find early warning indicators of students who may drop out or fail to graduate from high school on time. The study identified four indicators that provided valuable early warning signals about students who did not graduate on time, particularly about students who dropped out of high school: </a:t>
            </a:r>
          </a:p>
          <a:p>
            <a:r>
              <a:rPr lang="en-US" altLang="en-US" b="1" dirty="0">
                <a:ea typeface="ＭＳ Ｐゴシック" panose="020B0600070205080204" pitchFamily="34" charset="-128"/>
              </a:rPr>
              <a:t>• </a:t>
            </a:r>
            <a:r>
              <a:rPr lang="en-US" altLang="en-US" dirty="0">
                <a:ea typeface="ＭＳ Ｐゴシック" panose="020B0600070205080204" pitchFamily="34" charset="-128"/>
              </a:rPr>
              <a:t>Grade 8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8 grade point average (GPA) below 2.0.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GPA below 2.0. </a:t>
            </a:r>
          </a:p>
          <a:p>
            <a:r>
              <a:rPr lang="en-US" altLang="en-US" dirty="0">
                <a:ea typeface="ＭＳ Ｐゴシック" panose="020B0600070205080204" pitchFamily="34" charset="-128"/>
              </a:rPr>
              <a:t>When the influence of demographic, achievement, and behavioral characteristics and differences in the schools that students attended were considered at the same time, only gender, English learner student status, and attendance and GPA in grades 8 and 9 were associated with graduation outcomes.  Burke, 2015</a:t>
            </a:r>
          </a:p>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50</a:t>
            </a:fld>
            <a:endParaRPr lang="en-US" altLang="en-US" sz="1200" dirty="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1A1D961B-300F-F3FA-BED6-58410A912F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A61A7F-4FBE-4459-961C-FB9750D41DF9}" type="slidenum">
              <a:rPr lang="en-US" altLang="en-US"/>
              <a:pPr>
                <a:spcBef>
                  <a:spcPct val="0"/>
                </a:spcBef>
              </a:pPr>
              <a:t>54</a:t>
            </a:fld>
            <a:endParaRPr lang="en-US" altLang="en-US"/>
          </a:p>
        </p:txBody>
      </p:sp>
      <p:sp>
        <p:nvSpPr>
          <p:cNvPr id="41987" name="Rectangle 2">
            <a:extLst>
              <a:ext uri="{FF2B5EF4-FFF2-40B4-BE49-F238E27FC236}">
                <a16:creationId xmlns:a16="http://schemas.microsoft.com/office/drawing/2014/main" id="{DDE824E4-F18D-DEBB-4D38-1E2749430814}"/>
              </a:ext>
            </a:extLst>
          </p:cNvPr>
          <p:cNvSpPr>
            <a:spLocks noGrp="1" noRot="1" noChangeAspect="1" noChangeArrowheads="1" noTextEdit="1"/>
          </p:cNvSpPr>
          <p:nvPr>
            <p:ph type="sldImg"/>
          </p:nvPr>
        </p:nvSpPr>
        <p:spPr>
          <a:xfrm>
            <a:off x="1147763" y="690563"/>
            <a:ext cx="4565650" cy="3424237"/>
          </a:xfrm>
          <a:ln/>
        </p:spPr>
      </p:sp>
      <p:sp>
        <p:nvSpPr>
          <p:cNvPr id="41988" name="Rectangle 3">
            <a:extLst>
              <a:ext uri="{FF2B5EF4-FFF2-40B4-BE49-F238E27FC236}">
                <a16:creationId xmlns:a16="http://schemas.microsoft.com/office/drawing/2014/main" id="{41DD40AD-0750-0406-FBC7-BB5474D66D09}"/>
              </a:ext>
            </a:extLst>
          </p:cNvPr>
          <p:cNvSpPr>
            <a:spLocks noGrp="1" noChangeArrowheads="1"/>
          </p:cNvSpPr>
          <p:nvPr>
            <p:ph type="body" idx="1"/>
          </p:nvPr>
        </p:nvSpPr>
        <p:spPr>
          <a:xfrm>
            <a:off x="914400" y="4341813"/>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eaLnBrk="1" hangingPunct="1"/>
            <a:r>
              <a:rPr lang="en-US" altLang="en-US" sz="2400">
                <a:latin typeface="Arial" panose="020B0604020202020204" pitchFamily="34" charset="0"/>
              </a:rPr>
              <a:t>Denise will talk about how to select a team leader and build.</a:t>
            </a:r>
          </a:p>
          <a:p>
            <a:pPr eaLnBrk="1" hangingPunct="1"/>
            <a:endParaRPr lang="en-US" altLang="en-US" sz="2400">
              <a:latin typeface="Arial" panose="020B0604020202020204" pitchFamily="34" charset="0"/>
            </a:endParaRPr>
          </a:p>
          <a:p>
            <a:pPr eaLnBrk="1" hangingPunct="1"/>
            <a:r>
              <a:rPr lang="en-US" altLang="en-US" sz="2400">
                <a:latin typeface="Arial" panose="020B0604020202020204" pitchFamily="34" charset="0"/>
              </a:rPr>
              <a:t>If you bear with the presenter, I will first describe components three and four. I first talk about what they are, then I will talk about the process of both of them together. To separate them does not make sense, because you do them both together.</a:t>
            </a:r>
          </a:p>
          <a:p>
            <a:pPr eaLnBrk="1" hangingPunct="1"/>
            <a:endParaRPr lang="en-US" altLang="en-US" sz="2400">
              <a:latin typeface="Arial" panose="020B0604020202020204" pitchFamily="34" charset="0"/>
            </a:endParaRPr>
          </a:p>
          <a:p>
            <a:pPr eaLnBrk="1" hangingPunct="1"/>
            <a:r>
              <a:rPr lang="en-US" altLang="en-US" sz="2400">
                <a:latin typeface="Arial" panose="020B0604020202020204" pitchFamily="34" charset="0"/>
              </a:rPr>
              <a:t>How does understanding the function of behavior help support that student?</a:t>
            </a:r>
          </a:p>
          <a:p>
            <a:pPr eaLnBrk="1" hangingPunct="1"/>
            <a:endParaRPr lang="en-US" altLang="en-US" sz="2400">
              <a:latin typeface="Arial" panose="020B0604020202020204" pitchFamily="34" charset="0"/>
            </a:endParaRPr>
          </a:p>
          <a:p>
            <a:pPr eaLnBrk="1" hangingPunct="1"/>
            <a:r>
              <a:rPr lang="en-US" altLang="en-US" sz="2400">
                <a:latin typeface="Arial" panose="020B0604020202020204" pitchFamily="34" charset="0"/>
              </a:rPr>
              <a:t>How foreign this to general education (what are the concerns of gen. ed)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Aft>
                <a:spcPts val="800"/>
              </a:spcAft>
            </a:pPr>
            <a:r>
              <a:rPr lang="en-US" sz="1200" dirty="0">
                <a:effectLst/>
                <a:ea typeface="Times New Roman" panose="02020603050405020304" pitchFamily="18" charset="0"/>
                <a:cs typeface="Times New Roman" panose="02020603050405020304" pitchFamily="18" charset="0"/>
              </a:rPr>
              <a:t>Break into groups</a:t>
            </a:r>
            <a:endParaRPr lang="en-US" sz="1200" dirty="0">
              <a:effectLst/>
              <a:ea typeface="MS Mincho" panose="02020609040205080304" pitchFamily="49" charset="-128"/>
              <a:cs typeface="Times New Roman" panose="02020603050405020304" pitchFamily="18" charset="0"/>
            </a:endParaRPr>
          </a:p>
          <a:p>
            <a:pPr marL="0" marR="0">
              <a:lnSpc>
                <a:spcPct val="116000"/>
              </a:lnSpc>
              <a:spcAft>
                <a:spcPts val="800"/>
              </a:spcAft>
            </a:pPr>
            <a:r>
              <a:rPr lang="en-US" sz="1200" dirty="0">
                <a:effectLst/>
                <a:ea typeface="Times New Roman" panose="02020603050405020304" pitchFamily="18" charset="0"/>
                <a:cs typeface="Times New Roman" panose="02020603050405020304" pitchFamily="18" charset="0"/>
              </a:rPr>
              <a:t>Watch 30 seconds of this clip (</a:t>
            </a:r>
            <a:r>
              <a:rPr lang="en-US" sz="1200" u="sng" dirty="0">
                <a:solidFill>
                  <a:srgbClr val="0000FF"/>
                </a:solidFill>
                <a:effectLst/>
                <a:ea typeface="Times New Roman" panose="02020603050405020304" pitchFamily="18" charset="0"/>
                <a:cs typeface="Times New Roman" panose="02020603050405020304" pitchFamily="18" charset="0"/>
                <a:hlinkClick r:id="rId3"/>
              </a:rPr>
              <a:t>link</a:t>
            </a:r>
            <a:r>
              <a:rPr lang="en-US" sz="1200" dirty="0">
                <a:effectLst/>
                <a:ea typeface="Times New Roman" panose="02020603050405020304" pitchFamily="18" charset="0"/>
                <a:cs typeface="Times New Roman" panose="02020603050405020304" pitchFamily="18" charset="0"/>
              </a:rPr>
              <a:t>) - what are your thoughts based on a possible target behavior?</a:t>
            </a:r>
            <a:endParaRPr lang="en-US" sz="1200" dirty="0">
              <a:effectLst/>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3250181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420D3C5-93DF-B30F-D6D0-98C227DE20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007AD4-BF65-40EF-A3BF-837F9C9EEB22}" type="slidenum">
              <a:rPr lang="en-US" altLang="en-US"/>
              <a:pPr>
                <a:spcBef>
                  <a:spcPct val="0"/>
                </a:spcBef>
              </a:pPr>
              <a:t>59</a:t>
            </a:fld>
            <a:endParaRPr lang="en-US" altLang="en-US"/>
          </a:p>
        </p:txBody>
      </p:sp>
      <p:sp>
        <p:nvSpPr>
          <p:cNvPr id="49155" name="Rectangle 2">
            <a:extLst>
              <a:ext uri="{FF2B5EF4-FFF2-40B4-BE49-F238E27FC236}">
                <a16:creationId xmlns:a16="http://schemas.microsoft.com/office/drawing/2014/main" id="{4013775A-98C8-0054-BF69-7381783B7DC8}"/>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C6E47782-647D-BE62-2C59-49313828E19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35466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Times New Roman" panose="02020603050405020304" pitchFamily="18" charset="0"/>
                <a:cs typeface="Times New Roman" panose="02020603050405020304" pitchFamily="18" charset="0"/>
              </a:rPr>
              <a:t> (Appendix 4.2 P. 62 – examples on PTR pages 50 &amp; 52)</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3438840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F5A0F-87EF-F453-F1C4-0BD9CBC395A7}"/>
            </a:ext>
          </a:extLst>
        </p:cNvPr>
        <p:cNvGrpSpPr/>
        <p:nvPr/>
      </p:nvGrpSpPr>
      <p:grpSpPr>
        <a:xfrm>
          <a:off x="0" y="0"/>
          <a:ext cx="0" cy="0"/>
          <a:chOff x="0" y="0"/>
          <a:chExt cx="0" cy="0"/>
        </a:xfrm>
      </p:grpSpPr>
      <p:sp>
        <p:nvSpPr>
          <p:cNvPr id="47105" name="Rectangle 7">
            <a:extLst>
              <a:ext uri="{FF2B5EF4-FFF2-40B4-BE49-F238E27FC236}">
                <a16:creationId xmlns:a16="http://schemas.microsoft.com/office/drawing/2014/main" id="{1B83EBD8-2799-7798-C303-C839CFC208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4F7CA1-612F-4407-BC21-3187DC5A6536}" type="slidenum">
              <a:rPr lang="en-US" altLang="en-US"/>
              <a:pPr/>
              <a:t>69</a:t>
            </a:fld>
            <a:endParaRPr lang="en-US" altLang="en-US"/>
          </a:p>
        </p:txBody>
      </p:sp>
      <p:sp>
        <p:nvSpPr>
          <p:cNvPr id="47106" name="Rectangle 7">
            <a:extLst>
              <a:ext uri="{FF2B5EF4-FFF2-40B4-BE49-F238E27FC236}">
                <a16:creationId xmlns:a16="http://schemas.microsoft.com/office/drawing/2014/main" id="{73586446-293E-65CC-EABE-B7A01B477C7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DDF3676-72D6-4ED2-8C9B-50401BE6562A}" type="slidenum">
              <a:rPr lang="en-US" altLang="en-US" sz="1200"/>
              <a:pPr algn="r" eaLnBrk="1" hangingPunct="1"/>
              <a:t>69</a:t>
            </a:fld>
            <a:endParaRPr lang="en-US" altLang="en-US" sz="1200"/>
          </a:p>
        </p:txBody>
      </p:sp>
      <p:sp>
        <p:nvSpPr>
          <p:cNvPr id="47107" name="Rectangle 2">
            <a:extLst>
              <a:ext uri="{FF2B5EF4-FFF2-40B4-BE49-F238E27FC236}">
                <a16:creationId xmlns:a16="http://schemas.microsoft.com/office/drawing/2014/main" id="{25F2B40D-6D9F-3A81-E5F3-DFE9A0E107D2}"/>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95AC5F64-8B9A-2C0A-6189-0A4CDA807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83449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916D5-1CCA-44E6-898F-C3108C653497}"/>
            </a:ext>
          </a:extLst>
        </p:cNvPr>
        <p:cNvGrpSpPr/>
        <p:nvPr/>
      </p:nvGrpSpPr>
      <p:grpSpPr>
        <a:xfrm>
          <a:off x="0" y="0"/>
          <a:ext cx="0" cy="0"/>
          <a:chOff x="0" y="0"/>
          <a:chExt cx="0" cy="0"/>
        </a:xfrm>
      </p:grpSpPr>
      <p:sp>
        <p:nvSpPr>
          <p:cNvPr id="49153" name="Rectangle 7">
            <a:extLst>
              <a:ext uri="{FF2B5EF4-FFF2-40B4-BE49-F238E27FC236}">
                <a16:creationId xmlns:a16="http://schemas.microsoft.com/office/drawing/2014/main" id="{CCF8458F-68E7-D780-EADA-18633ADCA5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5412B4-2AD5-4C1A-AC67-A902CB609D8E}" type="slidenum">
              <a:rPr lang="en-US" altLang="en-US"/>
              <a:pPr/>
              <a:t>70</a:t>
            </a:fld>
            <a:endParaRPr lang="en-US" altLang="en-US"/>
          </a:p>
        </p:txBody>
      </p:sp>
      <p:sp>
        <p:nvSpPr>
          <p:cNvPr id="49154" name="Rectangle 2">
            <a:extLst>
              <a:ext uri="{FF2B5EF4-FFF2-40B4-BE49-F238E27FC236}">
                <a16:creationId xmlns:a16="http://schemas.microsoft.com/office/drawing/2014/main" id="{7712A0CF-C134-F06F-6019-3DDFD8986A8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9E212166-6782-139F-FE10-F5AB5638B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92998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See Rachel page 66 PTR</a:t>
            </a:r>
            <a:endParaRPr lang="en-US" sz="1200" dirty="0">
              <a:effectLst/>
              <a:latin typeface="Aptos" panose="020B000402020202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73</a:t>
            </a:fld>
            <a:endParaRPr lang="en-US" dirty="0"/>
          </a:p>
        </p:txBody>
      </p:sp>
    </p:spTree>
    <p:extLst>
      <p:ext uri="{BB962C8B-B14F-4D97-AF65-F5344CB8AC3E}">
        <p14:creationId xmlns:p14="http://schemas.microsoft.com/office/powerpoint/2010/main" val="134849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A86A979-3BAF-484B-8272-F5F945FBA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099D36-D0B0-0E4B-A30A-B218E1A92326}" type="slidenum">
              <a:rPr lang="en-US" altLang="en-US" sz="1200">
                <a:latin typeface="Calibri" panose="020F0502020204030204" pitchFamily="34" charset="0"/>
              </a:rPr>
              <a:pPr/>
              <a:t>4</a:t>
            </a:fld>
            <a:endParaRPr lang="en-US" altLang="en-US" sz="1200" dirty="0">
              <a:latin typeface="Calibri" panose="020F0502020204030204" pitchFamily="34" charset="0"/>
            </a:endParaRPr>
          </a:p>
        </p:txBody>
      </p:sp>
      <p:sp>
        <p:nvSpPr>
          <p:cNvPr id="35842" name="Rectangle 7">
            <a:extLst>
              <a:ext uri="{FF2B5EF4-FFF2-40B4-BE49-F238E27FC236}">
                <a16:creationId xmlns:a16="http://schemas.microsoft.com/office/drawing/2014/main" id="{DE760A81-3C73-8443-962E-CFEA55607F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7C3747-9F8B-2C46-A6B5-CE851A806044}" type="slidenum">
              <a:rPr lang="en-US" altLang="en-US" sz="1200">
                <a:latin typeface="Calibri" panose="020F0502020204030204" pitchFamily="34" charset="0"/>
              </a:rPr>
              <a:pPr algn="r" eaLnBrk="1" hangingPunct="1"/>
              <a:t>4</a:t>
            </a:fld>
            <a:endParaRPr lang="en-US" altLang="en-US" sz="1200" dirty="0">
              <a:latin typeface="Calibri" panose="020F0502020204030204" pitchFamily="34" charset="0"/>
            </a:endParaRPr>
          </a:p>
        </p:txBody>
      </p:sp>
      <p:sp>
        <p:nvSpPr>
          <p:cNvPr id="35843" name="Rectangle 7">
            <a:extLst>
              <a:ext uri="{FF2B5EF4-FFF2-40B4-BE49-F238E27FC236}">
                <a16:creationId xmlns:a16="http://schemas.microsoft.com/office/drawing/2014/main" id="{31069CC2-A3F9-F04F-B33B-548B1F0B8F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B6C7FA0-B39D-A649-8A6D-9876C4BE898D}" type="slidenum">
              <a:rPr lang="en-US" altLang="en-US" sz="1200">
                <a:latin typeface="Calibri" panose="020F0502020204030204" pitchFamily="34" charset="0"/>
              </a:rPr>
              <a:pPr algn="r" eaLnBrk="1" hangingPunct="1"/>
              <a:t>4</a:t>
            </a:fld>
            <a:endParaRPr lang="en-US" altLang="en-US" sz="1200" dirty="0">
              <a:latin typeface="Calibri" panose="020F0502020204030204" pitchFamily="34" charset="0"/>
            </a:endParaRPr>
          </a:p>
        </p:txBody>
      </p:sp>
      <p:sp>
        <p:nvSpPr>
          <p:cNvPr id="35844" name="Rectangle 2">
            <a:extLst>
              <a:ext uri="{FF2B5EF4-FFF2-40B4-BE49-F238E27FC236}">
                <a16:creationId xmlns:a16="http://schemas.microsoft.com/office/drawing/2014/main" id="{B9DA711F-4C95-1C45-A622-0C521D0EE53E}"/>
              </a:ext>
            </a:extLst>
          </p:cNvPr>
          <p:cNvSpPr>
            <a:spLocks noGrp="1" noRot="1" noChangeAspect="1" noChangeArrowheads="1" noTextEdit="1"/>
          </p:cNvSpPr>
          <p:nvPr>
            <p:ph type="sldImg"/>
          </p:nvPr>
        </p:nvSpPr>
        <p:spPr>
          <a:xfrm>
            <a:off x="1141413" y="684213"/>
            <a:ext cx="4576762" cy="3432175"/>
          </a:xfrm>
          <a:ln/>
        </p:spPr>
      </p:sp>
      <p:sp>
        <p:nvSpPr>
          <p:cNvPr id="35845" name="Rectangle 3">
            <a:extLst>
              <a:ext uri="{FF2B5EF4-FFF2-40B4-BE49-F238E27FC236}">
                <a16:creationId xmlns:a16="http://schemas.microsoft.com/office/drawing/2014/main" id="{041D9ABD-698F-C64E-B218-66557B568597}"/>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42735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953BDEF-F11E-40F1-AA93-3A1E71F161D1}" type="slidenum">
              <a:rPr lang="en-US" smtClean="0"/>
              <a:pPr/>
              <a:t>81</a:t>
            </a:fld>
            <a:endParaRPr lang="en-US"/>
          </a:p>
        </p:txBody>
      </p:sp>
      <p:sp>
        <p:nvSpPr>
          <p:cNvPr id="28675" name="Rectangle 2"/>
          <p:cNvSpPr>
            <a:spLocks noGrp="1" noRot="1" noChangeAspect="1" noChangeArrowheads="1" noTextEdit="1"/>
          </p:cNvSpPr>
          <p:nvPr>
            <p:ph type="sldImg"/>
          </p:nvPr>
        </p:nvSpPr>
        <p:spPr>
          <a:xfrm>
            <a:off x="1147763" y="687388"/>
            <a:ext cx="4567237" cy="3425825"/>
          </a:xfrm>
          <a:ln/>
        </p:spPr>
      </p:sp>
      <p:sp>
        <p:nvSpPr>
          <p:cNvPr id="28676" name="Rectangle 3"/>
          <p:cNvSpPr>
            <a:spLocks noGrp="1" noChangeArrowheads="1"/>
          </p:cNvSpPr>
          <p:nvPr>
            <p:ph type="body" idx="1"/>
          </p:nvPr>
        </p:nvSpPr>
        <p:spPr>
          <a:xfrm>
            <a:off x="914400" y="4343400"/>
            <a:ext cx="5029200" cy="4113213"/>
          </a:xfrm>
          <a:noFill/>
          <a:ln/>
        </p:spPr>
        <p:txBody>
          <a:bodyPr/>
          <a:lstStyle/>
          <a:p>
            <a:endParaRPr lang="en-US"/>
          </a:p>
        </p:txBody>
      </p:sp>
    </p:spTree>
    <p:extLst>
      <p:ext uri="{BB962C8B-B14F-4D97-AF65-F5344CB8AC3E}">
        <p14:creationId xmlns:p14="http://schemas.microsoft.com/office/powerpoint/2010/main" val="653324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82</a:t>
            </a:fld>
            <a:endParaRPr lang="en-US" sz="1200"/>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p:spPr>
        <p:txBody>
          <a:bodyPr/>
          <a:lstStyle/>
          <a:p>
            <a:pPr eaLnBrk="1" hangingPunct="1"/>
            <a:r>
              <a:rPr lang="en-US">
                <a:latin typeface="Arial" charset="0"/>
              </a:rPr>
              <a:t>You may have a large copy of this in your handouts</a:t>
            </a:r>
          </a:p>
          <a:p>
            <a:pPr eaLnBrk="1" hangingPunct="1"/>
            <a:endParaRPr lang="en-US">
              <a:latin typeface="Arial" charset="0"/>
            </a:endParaRPr>
          </a:p>
          <a:p>
            <a:pPr eaLnBrk="1" hangingPunct="1"/>
            <a:r>
              <a:rPr lang="en-US">
                <a:latin typeface="Arial" charset="0"/>
              </a:rPr>
              <a:t>tatoo..it is washable (just kidding)..</a:t>
            </a:r>
          </a:p>
          <a:p>
            <a:pPr eaLnBrk="1" hangingPunct="1"/>
            <a:endParaRPr lang="en-US">
              <a:latin typeface="Arial" charset="0"/>
            </a:endParaRPr>
          </a:p>
          <a:p>
            <a:pPr eaLnBrk="1" hangingPunct="1"/>
            <a:r>
              <a:rPr lang="en-US">
                <a:latin typeface="Arial" charset="0"/>
              </a:rPr>
              <a:t>Example –</a:t>
            </a:r>
          </a:p>
          <a:p>
            <a:pPr eaLnBrk="1" hangingPunct="1"/>
            <a:r>
              <a:rPr lang="en-US">
                <a:latin typeface="Arial" charset="0"/>
              </a:rPr>
              <a:t>SW – Respect – Response Be kind – show poster ahead</a:t>
            </a:r>
          </a:p>
          <a:p>
            <a:pPr eaLnBrk="1" hangingPunct="1"/>
            <a:endParaRPr lang="en-US">
              <a:latin typeface="Arial" charset="0"/>
            </a:endParaRPr>
          </a:p>
          <a:p>
            <a:pPr eaLnBrk="1" hangingPunct="1"/>
            <a:r>
              <a:rPr lang="en-US">
                <a:latin typeface="Arial" charset="0"/>
              </a:rPr>
              <a:t>Secondary – student could not write very well – even when given coke..skill deficit – then accommodate with writing prompt and remediate – teach skills</a:t>
            </a:r>
          </a:p>
          <a:p>
            <a:pPr eaLnBrk="1" hangingPunct="1"/>
            <a:endParaRPr lang="en-US">
              <a:latin typeface="Arial" charset="0"/>
            </a:endParaRPr>
          </a:p>
          <a:p>
            <a:pPr eaLnBrk="1" hangingPunct="1"/>
            <a:r>
              <a:rPr lang="en-US">
                <a:latin typeface="Arial" charset="0"/>
              </a:rPr>
              <a:t>Tertiary – attention – personal greetings at the door and pre-correction was enough</a:t>
            </a:r>
          </a:p>
        </p:txBody>
      </p:sp>
    </p:spTree>
    <p:extLst>
      <p:ext uri="{BB962C8B-B14F-4D97-AF65-F5344CB8AC3E}">
        <p14:creationId xmlns:p14="http://schemas.microsoft.com/office/powerpoint/2010/main" val="1682135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Make Less aversive – student with down syndrome – liked stories about dogs and bones, would read.</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6DCD00-2D3C-410B-8A60-1E3E878A90EC}" type="slidenum">
              <a:rPr lang="en-US" altLang="en-US" smtClean="0"/>
              <a:pPr>
                <a:spcBef>
                  <a:spcPct val="0"/>
                </a:spcBef>
              </a:pPr>
              <a:t>83</a:t>
            </a:fld>
            <a:endParaRPr lang="en-US" altLang="en-US"/>
          </a:p>
        </p:txBody>
      </p:sp>
    </p:spTree>
    <p:extLst>
      <p:ext uri="{BB962C8B-B14F-4D97-AF65-F5344CB8AC3E}">
        <p14:creationId xmlns:p14="http://schemas.microsoft.com/office/powerpoint/2010/main" val="1835598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85</a:t>
            </a:fld>
            <a:endParaRPr lang="en-US"/>
          </a:p>
        </p:txBody>
      </p:sp>
    </p:spTree>
    <p:extLst>
      <p:ext uri="{BB962C8B-B14F-4D97-AF65-F5344CB8AC3E}">
        <p14:creationId xmlns:p14="http://schemas.microsoft.com/office/powerpoint/2010/main" val="998643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9472EB-922D-4875-B223-8268881D1693}" type="slidenum">
              <a:rPr lang="en-US"/>
              <a:pPr eaLnBrk="1" hangingPunct="1"/>
              <a:t>90</a:t>
            </a:fld>
            <a:endParaRPr lang="en-US"/>
          </a:p>
        </p:txBody>
      </p:sp>
      <p:sp>
        <p:nvSpPr>
          <p:cNvPr id="136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1751408-6DAF-4DD3-ADEE-C78BFD3C1E38}" type="slidenum">
              <a:rPr lang="en-US" sz="1200"/>
              <a:pPr algn="r" eaLnBrk="1" hangingPunct="1"/>
              <a:t>90</a:t>
            </a:fld>
            <a:endParaRPr lang="en-US" sz="1200"/>
          </a:p>
        </p:txBody>
      </p:sp>
      <p:sp>
        <p:nvSpPr>
          <p:cNvPr id="1361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59377B0-C42A-4F33-9752-5DCEAB72E43F}" type="slidenum">
              <a:rPr lang="en-US" sz="1200"/>
              <a:pPr algn="r" eaLnBrk="1" hangingPunct="1"/>
              <a:t>90</a:t>
            </a:fld>
            <a:endParaRPr lang="en-US" sz="1200"/>
          </a:p>
        </p:txBody>
      </p:sp>
      <p:sp>
        <p:nvSpPr>
          <p:cNvPr id="136197" name="Rectangle 2"/>
          <p:cNvSpPr>
            <a:spLocks noGrp="1" noRot="1" noChangeAspect="1" noChangeArrowheads="1" noTextEdit="1"/>
          </p:cNvSpPr>
          <p:nvPr>
            <p:ph type="sldImg"/>
          </p:nvPr>
        </p:nvSpPr>
        <p:spPr>
          <a:xfrm>
            <a:off x="1371600" y="1143000"/>
            <a:ext cx="4114800" cy="3086100"/>
          </a:xfrm>
          <a:ln/>
        </p:spPr>
      </p:sp>
      <p:sp>
        <p:nvSpPr>
          <p:cNvPr id="13619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itchFamily="34" charset="0"/>
              </a:rPr>
              <a:t>Mr. Irvin – tardy policy</a:t>
            </a:r>
          </a:p>
          <a:p>
            <a:r>
              <a:rPr lang="en-US" sz="1200" kern="1200">
                <a:solidFill>
                  <a:schemeClr val="tx1"/>
                </a:solidFill>
                <a:effectLst/>
                <a:latin typeface="+mn-lt"/>
                <a:ea typeface="+mn-ea"/>
                <a:cs typeface="+mn-cs"/>
              </a:rPr>
              <a:t>being at post, escorting, and interacting with students</a:t>
            </a:r>
          </a:p>
          <a:p>
            <a:endParaRPr lang="en-US">
              <a:latin typeface="Arial" pitchFamily="34" charset="0"/>
            </a:endParaRPr>
          </a:p>
        </p:txBody>
      </p:sp>
    </p:spTree>
    <p:extLst>
      <p:ext uri="{BB962C8B-B14F-4D97-AF65-F5344CB8AC3E}">
        <p14:creationId xmlns:p14="http://schemas.microsoft.com/office/powerpoint/2010/main" val="464562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94</a:t>
            </a:fld>
            <a:endParaRPr lang="en-US"/>
          </a:p>
        </p:txBody>
      </p:sp>
    </p:spTree>
    <p:extLst>
      <p:ext uri="{BB962C8B-B14F-4D97-AF65-F5344CB8AC3E}">
        <p14:creationId xmlns:p14="http://schemas.microsoft.com/office/powerpoint/2010/main" val="4020852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Show handout, look at student expectations</a:t>
            </a:r>
          </a:p>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97</a:t>
            </a:fld>
            <a:endParaRPr lang="en-US"/>
          </a:p>
        </p:txBody>
      </p:sp>
    </p:spTree>
    <p:extLst>
      <p:ext uri="{BB962C8B-B14F-4D97-AF65-F5344CB8AC3E}">
        <p14:creationId xmlns:p14="http://schemas.microsoft.com/office/powerpoint/2010/main" val="3142031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1371600" y="1143000"/>
            <a:ext cx="4114800" cy="3086100"/>
          </a:xfrm>
          <a:ln/>
        </p:spPr>
      </p:sp>
      <p:sp>
        <p:nvSpPr>
          <p:cNvPr id="2048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600"/>
              <a:t>Working on holiday break on university related tasks</a:t>
            </a:r>
          </a:p>
          <a:p>
            <a:r>
              <a:rPr lang="en-US" altLang="en-US" sz="1600"/>
              <a:t>Came up and apparently my car was parked over the line and clearly I was hindering the parking of others - $40 ticket..Are you kidding me? Complained – they said this time we will let you go, but next time it will be enforced..Then..the poster…many of our students learn the rules this way – at home, they say, pass the fn sugar – they are learning a new skill.. Do not assume.. Or you will get “are you kidding me?”</a:t>
            </a:r>
          </a:p>
        </p:txBody>
      </p:sp>
      <p:sp>
        <p:nvSpPr>
          <p:cNvPr id="2048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B432D9-36AF-45C9-868A-CB42AB7EBFBE}" type="slidenum">
              <a:rPr lang="en-US" altLang="en-US">
                <a:solidFill>
                  <a:srgbClr val="000000"/>
                </a:solidFill>
              </a:rPr>
              <a:pPr eaLnBrk="1" hangingPunct="1"/>
              <a:t>100</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Can include non-academic skills such as mindsets, metacognition, and self-regulation – helps with development and course grades – see Farrington p. 184</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685800" marR="0">
              <a:lnSpc>
                <a:spcPct val="107000"/>
              </a:lnSpc>
              <a:spcBef>
                <a:spcPts val="0"/>
              </a:spcBef>
              <a:spcAft>
                <a:spcPts val="0"/>
              </a:spcAft>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Belonging to the community</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Effort</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Success is possible</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Finding value in my work</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Social and emotional skills – self-awareness, self-management, social awareness, relationship skills, and responsible decision making – CASEL</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Self-determined – self-evaluation, set goals, problem-solve, express wants and needs – Wehmeyer p. 184</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73D992-679B-064D-9AE1-E22D563419CE}" type="slidenum">
              <a:rPr lang="en-US" smtClean="0"/>
              <a:t>101</a:t>
            </a:fld>
            <a:endParaRPr lang="en-US"/>
          </a:p>
        </p:txBody>
      </p:sp>
    </p:spTree>
    <p:extLst>
      <p:ext uri="{BB962C8B-B14F-4D97-AF65-F5344CB8AC3E}">
        <p14:creationId xmlns:p14="http://schemas.microsoft.com/office/powerpoint/2010/main" val="3602778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2C6A751-2F5B-448F-BF48-D709D61EED83}" type="slidenum">
              <a:rPr lang="en-US" smtClean="0">
                <a:latin typeface="Arial" pitchFamily="34" charset="0"/>
                <a:cs typeface="Arial" pitchFamily="34" charset="0"/>
              </a:rPr>
              <a:pPr/>
              <a:t>102</a:t>
            </a:fld>
            <a:endParaRPr lang="en-US">
              <a:latin typeface="Arial" pitchFamily="34" charset="0"/>
              <a:cs typeface="Arial" pitchFamily="34" charset="0"/>
            </a:endParaRPr>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D62E37C-0284-4590-8BB0-9032613A69F7}" type="slidenum">
              <a:rPr lang="en-US" sz="1200"/>
              <a:pPr algn="r"/>
              <a:t>102</a:t>
            </a:fld>
            <a:endParaRPr lang="en-US" sz="1200"/>
          </a:p>
        </p:txBody>
      </p:sp>
      <p:sp>
        <p:nvSpPr>
          <p:cNvPr id="73732" name="Rectangle 2"/>
          <p:cNvSpPr>
            <a:spLocks noGrp="1" noRot="1" noChangeAspect="1" noChangeArrowheads="1" noTextEdit="1"/>
          </p:cNvSpPr>
          <p:nvPr>
            <p:ph type="sldImg"/>
          </p:nvPr>
        </p:nvSpPr>
        <p:spPr>
          <a:xfrm>
            <a:off x="1371600" y="1143000"/>
            <a:ext cx="4114800" cy="3086100"/>
          </a:xfrm>
          <a:ln/>
        </p:spPr>
      </p:sp>
      <p:sp>
        <p:nvSpPr>
          <p:cNvPr id="73733" name="Rectangle 3"/>
          <p:cNvSpPr>
            <a:spLocks noGrp="1" noChangeArrowheads="1"/>
          </p:cNvSpPr>
          <p:nvPr>
            <p:ph type="body" idx="1"/>
          </p:nvPr>
        </p:nvSpPr>
        <p:spPr>
          <a:xfrm>
            <a:off x="914400" y="4343400"/>
            <a:ext cx="5029200" cy="4114800"/>
          </a:xfrm>
          <a:noFill/>
          <a:ln/>
        </p:spPr>
        <p:txBody>
          <a:bodyPr/>
          <a:lstStyle/>
          <a:p>
            <a:pPr eaLnBrk="1" hangingPunct="1"/>
            <a:r>
              <a:rPr lang="en-US">
                <a:latin typeface="Arial" pitchFamily="34" charset="0"/>
              </a:rPr>
              <a:t>Say silk 3 times, then ask what do cows drink</a:t>
            </a:r>
          </a:p>
          <a:p>
            <a:pPr eaLnBrk="1" hangingPunct="1"/>
            <a:r>
              <a:rPr lang="en-US">
                <a:latin typeface="Arial" pitchFamily="34" charset="0"/>
              </a:rPr>
              <a:t>Practice expectations with group</a:t>
            </a:r>
          </a:p>
          <a:p>
            <a:pPr eaLnBrk="1" hangingPunct="1"/>
            <a:endParaRPr lang="en-US">
              <a:latin typeface="Arial" pitchFamily="34" charset="0"/>
            </a:endParaRPr>
          </a:p>
        </p:txBody>
      </p:sp>
    </p:spTree>
    <p:extLst>
      <p:ext uri="{BB962C8B-B14F-4D97-AF65-F5344CB8AC3E}">
        <p14:creationId xmlns:p14="http://schemas.microsoft.com/office/powerpoint/2010/main" val="359011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endParaRPr lang="en-US" dirty="0"/>
          </a:p>
          <a:p>
            <a:r>
              <a:rPr lang="en-US" dirty="0"/>
              <a:t>Required by law to have a point when using PowerPoint.</a:t>
            </a:r>
          </a:p>
          <a:p>
            <a:r>
              <a:rPr lang="en-US" dirty="0"/>
              <a:t>Use understanding by design as a planning format</a:t>
            </a:r>
          </a:p>
          <a:p>
            <a:endParaRPr lang="en-US" dirty="0"/>
          </a:p>
          <a:p>
            <a:r>
              <a:rPr lang="en-US" dirty="0"/>
              <a:t>Support schools to implement effective core practices, to improve outcomes for all students.</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6</a:t>
            </a:fld>
            <a:endParaRPr lang="en-US" dirty="0"/>
          </a:p>
        </p:txBody>
      </p:sp>
    </p:spTree>
    <p:extLst>
      <p:ext uri="{BB962C8B-B14F-4D97-AF65-F5344CB8AC3E}">
        <p14:creationId xmlns:p14="http://schemas.microsoft.com/office/powerpoint/2010/main" val="2710184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371600" y="1143000"/>
            <a:ext cx="4114800" cy="3086100"/>
          </a:xfrm>
          <a:ln/>
        </p:spPr>
      </p:sp>
      <p:sp>
        <p:nvSpPr>
          <p:cNvPr id="132099" name="Notes Placeholder 2"/>
          <p:cNvSpPr>
            <a:spLocks noGrp="1"/>
          </p:cNvSpPr>
          <p:nvPr>
            <p:ph type="body" idx="1"/>
          </p:nvPr>
        </p:nvSpPr>
        <p:spPr>
          <a:noFill/>
        </p:spPr>
        <p:txBody>
          <a:bodyPr/>
          <a:lstStyle/>
          <a:p>
            <a:endParaRPr lang="en-US" dirty="0"/>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1B7D84-5005-4E98-8CC7-F6BE48949B26}" type="slidenum">
              <a:rPr lang="en-US" smtClean="0"/>
              <a:pPr eaLnBrk="1" hangingPunct="1"/>
              <a:t>104</a:t>
            </a:fld>
            <a:endParaRPr lang="en-US" dirty="0"/>
          </a:p>
        </p:txBody>
      </p:sp>
    </p:spTree>
    <p:extLst>
      <p:ext uri="{BB962C8B-B14F-4D97-AF65-F5344CB8AC3E}">
        <p14:creationId xmlns:p14="http://schemas.microsoft.com/office/powerpoint/2010/main" val="4224023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Ideas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A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Large font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Focus on behavior you want to see think “Employees must wash hands”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Keep the verbiage to a minimum</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Consider height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Images and language culturally relevant </a:t>
            </a:r>
            <a:endParaRPr lang="en-US" sz="1100" b="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rPr>
              <a:t>Content needs to be taught</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108</a:t>
            </a:fld>
            <a:endParaRPr lang="en-US" dirty="0"/>
          </a:p>
        </p:txBody>
      </p:sp>
    </p:spTree>
    <p:extLst>
      <p:ext uri="{BB962C8B-B14F-4D97-AF65-F5344CB8AC3E}">
        <p14:creationId xmlns:p14="http://schemas.microsoft.com/office/powerpoint/2010/main" val="1232756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2F3EE5-5F6B-46B6-92F1-60ACBD4DE4D5}" type="slidenum">
              <a:rPr lang="en-US" smtClean="0">
                <a:latin typeface="Calibri" pitchFamily="34" charset="0"/>
              </a:rPr>
              <a:pPr eaLnBrk="1" hangingPunct="1"/>
              <a:t>109</a:t>
            </a:fld>
            <a:endParaRPr lang="en-US" dirty="0">
              <a:latin typeface="Calibri" pitchFamily="34"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42E7FB0-B63B-4AFB-971A-A128C94EE37E}" type="slidenum">
              <a:rPr lang="en-US" sz="1200"/>
              <a:pPr algn="r" eaLnBrk="1" hangingPunct="1"/>
              <a:t>109</a:t>
            </a:fld>
            <a:endParaRPr lang="en-US" sz="1200" dirty="0"/>
          </a:p>
        </p:txBody>
      </p:sp>
      <p:sp>
        <p:nvSpPr>
          <p:cNvPr id="12083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Arial" pitchFamily="34" charset="0"/>
              </a:rPr>
              <a:t>Mr. Irvin </a:t>
            </a:r>
          </a:p>
          <a:p>
            <a:pPr eaLnBrk="1" hangingPunct="1"/>
            <a:r>
              <a:rPr lang="en-US" dirty="0">
                <a:latin typeface="Arial" pitchFamily="34" charset="0"/>
              </a:rPr>
              <a:t>Defining expectations by location</a:t>
            </a:r>
          </a:p>
        </p:txBody>
      </p:sp>
    </p:spTree>
    <p:extLst>
      <p:ext uri="{BB962C8B-B14F-4D97-AF65-F5344CB8AC3E}">
        <p14:creationId xmlns:p14="http://schemas.microsoft.com/office/powerpoint/2010/main" val="703934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If students engage in these skills, they are more likely to be successful in other areas</a:t>
            </a:r>
          </a:p>
        </p:txBody>
      </p:sp>
      <p:sp>
        <p:nvSpPr>
          <p:cNvPr id="4" name="Slide Number Placeholder 3"/>
          <p:cNvSpPr>
            <a:spLocks noGrp="1"/>
          </p:cNvSpPr>
          <p:nvPr>
            <p:ph type="sldNum" sz="quarter" idx="5"/>
          </p:nvPr>
        </p:nvSpPr>
        <p:spPr/>
        <p:txBody>
          <a:bodyPr/>
          <a:lstStyle/>
          <a:p>
            <a:fld id="{E573D992-679B-064D-9AE1-E22D563419CE}" type="slidenum">
              <a:rPr lang="en-US" smtClean="0"/>
              <a:t>111</a:t>
            </a:fld>
            <a:endParaRPr lang="en-US" dirty="0"/>
          </a:p>
        </p:txBody>
      </p:sp>
    </p:spTree>
    <p:extLst>
      <p:ext uri="{BB962C8B-B14F-4D97-AF65-F5344CB8AC3E}">
        <p14:creationId xmlns:p14="http://schemas.microsoft.com/office/powerpoint/2010/main" val="1264969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See standards lists or reference in handout</a:t>
            </a:r>
          </a:p>
          <a:p>
            <a:endParaRPr lang="en-US" dirty="0"/>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Use your data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Select an evidence-based program – See CASEL</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Develop an expectations matrix</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What is the problem, what you do want to see instead</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Remember academic and non-academic skills (e.g., mindsets)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See PBIS.org schoolwide matrix p. 188</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Align with standards – see my example – how could you align with Australian standards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112</a:t>
            </a:fld>
            <a:endParaRPr lang="en-US" dirty="0"/>
          </a:p>
        </p:txBody>
      </p:sp>
    </p:spTree>
    <p:extLst>
      <p:ext uri="{BB962C8B-B14F-4D97-AF65-F5344CB8AC3E}">
        <p14:creationId xmlns:p14="http://schemas.microsoft.com/office/powerpoint/2010/main" val="3137625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D992-679B-064D-9AE1-E22D563419CE}" type="slidenum">
              <a:rPr lang="en-US" smtClean="0"/>
              <a:t>113</a:t>
            </a:fld>
            <a:endParaRPr lang="en-US"/>
          </a:p>
        </p:txBody>
      </p:sp>
    </p:spTree>
    <p:extLst>
      <p:ext uri="{BB962C8B-B14F-4D97-AF65-F5344CB8AC3E}">
        <p14:creationId xmlns:p14="http://schemas.microsoft.com/office/powerpoint/2010/main" val="203106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AU" sz="1800" b="1">
                <a:effectLst/>
                <a:latin typeface="Times New Roman" panose="02020603050405020304" pitchFamily="18" charset="0"/>
                <a:ea typeface="Calibri" panose="020F0502020204030204" pitchFamily="34" charset="0"/>
                <a:cs typeface="Times New Roman" panose="02020603050405020304" pitchFamily="18" charset="0"/>
              </a:rPr>
              <a:t>Ideas</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AU" sz="1200" b="1">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Large font</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Focus on behavior you want to see think “Employees must wash hands”</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Keep the verbiage to a minimum</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Consider height</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Images and language culturally relevant </a:t>
            </a:r>
            <a:endParaRPr lang="en-US" sz="1100" b="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rPr>
              <a:t>Content needs to be taught</a:t>
            </a:r>
            <a:endParaRPr lang="en-US"/>
          </a:p>
        </p:txBody>
      </p:sp>
      <p:sp>
        <p:nvSpPr>
          <p:cNvPr id="4" name="Slide Number Placeholder 3"/>
          <p:cNvSpPr>
            <a:spLocks noGrp="1"/>
          </p:cNvSpPr>
          <p:nvPr>
            <p:ph type="sldNum" sz="quarter" idx="5"/>
          </p:nvPr>
        </p:nvSpPr>
        <p:spPr/>
        <p:txBody>
          <a:bodyPr/>
          <a:lstStyle/>
          <a:p>
            <a:fld id="{E573D992-679B-064D-9AE1-E22D563419CE}" type="slidenum">
              <a:rPr lang="en-US" smtClean="0"/>
              <a:t>119</a:t>
            </a:fld>
            <a:endParaRPr lang="en-US"/>
          </a:p>
        </p:txBody>
      </p:sp>
    </p:spTree>
    <p:extLst>
      <p:ext uri="{BB962C8B-B14F-4D97-AF65-F5344CB8AC3E}">
        <p14:creationId xmlns:p14="http://schemas.microsoft.com/office/powerpoint/2010/main" val="12327567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2F3EE5-5F6B-46B6-92F1-60ACBD4DE4D5}" type="slidenum">
              <a:rPr lang="en-US" smtClean="0">
                <a:latin typeface="Calibri" pitchFamily="34" charset="0"/>
              </a:rPr>
              <a:pPr eaLnBrk="1" hangingPunct="1"/>
              <a:t>120</a:t>
            </a:fld>
            <a:endParaRPr lang="en-US">
              <a:latin typeface="Calibri" pitchFamily="34"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42E7FB0-B63B-4AFB-971A-A128C94EE37E}" type="slidenum">
              <a:rPr lang="en-US" sz="1200"/>
              <a:pPr algn="r" eaLnBrk="1" hangingPunct="1"/>
              <a:t>120</a:t>
            </a:fld>
            <a:endParaRPr lang="en-US" sz="1200"/>
          </a:p>
        </p:txBody>
      </p:sp>
      <p:sp>
        <p:nvSpPr>
          <p:cNvPr id="12083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0837" name="Rectangle 3"/>
          <p:cNvSpPr>
            <a:spLocks noGrp="1" noChangeArrowheads="1"/>
          </p:cNvSpPr>
          <p:nvPr>
            <p:ph type="body" idx="1"/>
          </p:nvPr>
        </p:nvSpPr>
        <p:spPr bwMode="auto">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pitchFamily="34" charset="0"/>
              </a:rPr>
              <a:t>Mr. Irvin </a:t>
            </a:r>
          </a:p>
          <a:p>
            <a:pPr eaLnBrk="1" hangingPunct="1"/>
            <a:r>
              <a:rPr lang="en-US">
                <a:latin typeface="Arial" pitchFamily="34" charset="0"/>
              </a:rPr>
              <a:t>Defining expectations by location</a:t>
            </a:r>
          </a:p>
        </p:txBody>
      </p:sp>
    </p:spTree>
    <p:extLst>
      <p:ext uri="{BB962C8B-B14F-4D97-AF65-F5344CB8AC3E}">
        <p14:creationId xmlns:p14="http://schemas.microsoft.com/office/powerpoint/2010/main" val="7039346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Teaching</a:t>
            </a:r>
            <a:r>
              <a:rPr lang="en-US" baseline="0"/>
              <a:t> expectations football?	</a:t>
            </a:r>
            <a:endParaRPr lang="en-US"/>
          </a:p>
        </p:txBody>
      </p:sp>
      <p:sp>
        <p:nvSpPr>
          <p:cNvPr id="4" name="Slide Number Placeholder 3"/>
          <p:cNvSpPr>
            <a:spLocks noGrp="1"/>
          </p:cNvSpPr>
          <p:nvPr>
            <p:ph type="sldNum" sz="quarter" idx="10"/>
          </p:nvPr>
        </p:nvSpPr>
        <p:spPr/>
        <p:txBody>
          <a:bodyPr/>
          <a:lstStyle/>
          <a:p>
            <a:fld id="{583D13E9-DB69-47D6-9C20-2EDFD25D62A2}" type="slidenum">
              <a:rPr lang="en-US" smtClean="0"/>
              <a:pPr/>
              <a:t>121</a:t>
            </a:fld>
            <a:endParaRPr lang="en-US"/>
          </a:p>
        </p:txBody>
      </p:sp>
    </p:spTree>
    <p:extLst>
      <p:ext uri="{BB962C8B-B14F-4D97-AF65-F5344CB8AC3E}">
        <p14:creationId xmlns:p14="http://schemas.microsoft.com/office/powerpoint/2010/main" val="1644374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1371600" y="1143000"/>
            <a:ext cx="4114800" cy="3086100"/>
          </a:xfrm>
          <a:ln/>
        </p:spPr>
      </p:sp>
      <p:sp>
        <p:nvSpPr>
          <p:cNvPr id="2078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
        <p:nvSpPr>
          <p:cNvPr id="2078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A8CC7CE-0426-4F45-859B-B81047EA88FF}" type="slidenum">
              <a:rPr lang="en-US" altLang="en-US">
                <a:solidFill>
                  <a:srgbClr val="000000"/>
                </a:solidFill>
              </a:rPr>
              <a:pPr eaLnBrk="1" hangingPunct="1">
                <a:spcBef>
                  <a:spcPct val="0"/>
                </a:spcBef>
              </a:pPr>
              <a:t>122</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by the end that you will be able to answer this question</a:t>
            </a:r>
          </a:p>
          <a:p>
            <a:endParaRPr lang="en-US" dirty="0"/>
          </a:p>
          <a:p>
            <a:r>
              <a:rPr lang="en-US" altLang="en-US" dirty="0"/>
              <a:t>How do you support buy-in for core behavioral practices for schools and students?</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7</a:t>
            </a:fld>
            <a:endParaRPr lang="en-US" dirty="0"/>
          </a:p>
        </p:txBody>
      </p:sp>
    </p:spTree>
    <p:extLst>
      <p:ext uri="{BB962C8B-B14F-4D97-AF65-F5344CB8AC3E}">
        <p14:creationId xmlns:p14="http://schemas.microsoft.com/office/powerpoint/2010/main" val="4005924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125</a:t>
            </a:fld>
            <a:endParaRPr lang="en-US"/>
          </a:p>
        </p:txBody>
      </p:sp>
    </p:spTree>
    <p:extLst>
      <p:ext uri="{BB962C8B-B14F-4D97-AF65-F5344CB8AC3E}">
        <p14:creationId xmlns:p14="http://schemas.microsoft.com/office/powerpoint/2010/main" val="17572479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126</a:t>
            </a:fld>
            <a:endParaRPr lang="en-US" dirty="0"/>
          </a:p>
        </p:txBody>
      </p:sp>
    </p:spTree>
    <p:extLst>
      <p:ext uri="{BB962C8B-B14F-4D97-AF65-F5344CB8AC3E}">
        <p14:creationId xmlns:p14="http://schemas.microsoft.com/office/powerpoint/2010/main" val="908054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1371600" y="1143000"/>
            <a:ext cx="4114800" cy="3086100"/>
          </a:xfrm>
          <a:ln/>
        </p:spPr>
      </p:sp>
      <p:sp>
        <p:nvSpPr>
          <p:cNvPr id="76803" name="Notes Placeholder 2"/>
          <p:cNvSpPr>
            <a:spLocks noGrp="1"/>
          </p:cNvSpPr>
          <p:nvPr>
            <p:ph type="body" idx="1"/>
          </p:nvPr>
        </p:nvSpPr>
        <p:spPr>
          <a:noFill/>
          <a:ln/>
        </p:spPr>
        <p:txBody>
          <a:bodyPr/>
          <a:lstStyle/>
          <a:p>
            <a:r>
              <a:rPr lang="en-US">
                <a:latin typeface="Arial" pitchFamily="34" charset="0"/>
              </a:rPr>
              <a:t>Cheerleading video</a:t>
            </a:r>
          </a:p>
        </p:txBody>
      </p:sp>
      <p:sp>
        <p:nvSpPr>
          <p:cNvPr id="328708" name="Slide Number Placeholder 3"/>
          <p:cNvSpPr>
            <a:spLocks noGrp="1"/>
          </p:cNvSpPr>
          <p:nvPr>
            <p:ph type="sldNum" sz="quarter" idx="5"/>
          </p:nvPr>
        </p:nvSpPr>
        <p:spPr/>
        <p:txBody>
          <a:bodyPr/>
          <a:lstStyle/>
          <a:p>
            <a:pPr>
              <a:defRPr/>
            </a:pPr>
            <a:fld id="{03FC19AF-3766-4F6B-BD49-B4D5D80F6362}" type="slidenum">
              <a:rPr lang="en-US" smtClean="0"/>
              <a:pPr>
                <a:defRPr/>
              </a:pPr>
              <a:t>129</a:t>
            </a:fld>
            <a:endParaRPr lang="en-US"/>
          </a:p>
        </p:txBody>
      </p:sp>
    </p:spTree>
    <p:extLst>
      <p:ext uri="{BB962C8B-B14F-4D97-AF65-F5344CB8AC3E}">
        <p14:creationId xmlns:p14="http://schemas.microsoft.com/office/powerpoint/2010/main" val="18204775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130</a:t>
            </a:fld>
            <a:endParaRPr lang="en-US"/>
          </a:p>
        </p:txBody>
      </p:sp>
    </p:spTree>
    <p:extLst>
      <p:ext uri="{BB962C8B-B14F-4D97-AF65-F5344CB8AC3E}">
        <p14:creationId xmlns:p14="http://schemas.microsoft.com/office/powerpoint/2010/main" val="21770143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Zappos video only if time</a:t>
            </a:r>
          </a:p>
          <a:p>
            <a:r>
              <a:rPr lang="en-US" dirty="0"/>
              <a:t>Tell them page number - </a:t>
            </a:r>
          </a:p>
          <a:p>
            <a:endParaRPr lang="en-US" dirty="0"/>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132</a:t>
            </a:fld>
            <a:endParaRPr lang="en-US" dirty="0"/>
          </a:p>
        </p:txBody>
      </p:sp>
    </p:spTree>
    <p:extLst>
      <p:ext uri="{BB962C8B-B14F-4D97-AF65-F5344CB8AC3E}">
        <p14:creationId xmlns:p14="http://schemas.microsoft.com/office/powerpoint/2010/main" val="39136557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133</a:t>
            </a:fld>
            <a:endParaRPr lang="en-US" dirty="0"/>
          </a:p>
        </p:txBody>
      </p:sp>
    </p:spTree>
    <p:extLst>
      <p:ext uri="{BB962C8B-B14F-4D97-AF65-F5344CB8AC3E}">
        <p14:creationId xmlns:p14="http://schemas.microsoft.com/office/powerpoint/2010/main" val="3894206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p:txBody>
          <a:bodyPr/>
          <a:lstStyle/>
          <a:p>
            <a:pPr>
              <a:defRPr/>
            </a:pPr>
            <a:fld id="{824B711E-E1FC-4C2C-A48C-6B1AE5D88156}" type="slidenum">
              <a:rPr lang="en-US" smtClean="0"/>
              <a:pPr>
                <a:defRPr/>
              </a:pPr>
              <a:t>134</a:t>
            </a:fld>
            <a:endParaRPr lang="en-US" dirty="0"/>
          </a:p>
        </p:txBody>
      </p:sp>
      <p:sp>
        <p:nvSpPr>
          <p:cNvPr id="77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DB58218-E57A-4663-953B-19012EB2C5D2}" type="slidenum">
              <a:rPr lang="en-US" sz="1200">
                <a:latin typeface="Calibri" pitchFamily="34" charset="0"/>
              </a:rPr>
              <a:pPr algn="r"/>
              <a:t>134</a:t>
            </a:fld>
            <a:endParaRPr lang="en-US" sz="1200" dirty="0">
              <a:latin typeface="Calibri" pitchFamily="34" charset="0"/>
            </a:endParaRPr>
          </a:p>
        </p:txBody>
      </p:sp>
      <p:sp>
        <p:nvSpPr>
          <p:cNvPr id="7782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107C8AA-084A-421A-98EC-24BDFF9AE993}" type="slidenum">
              <a:rPr lang="en-US" sz="1200">
                <a:latin typeface="Calibri" pitchFamily="34" charset="0"/>
              </a:rPr>
              <a:pPr algn="r"/>
              <a:t>134</a:t>
            </a:fld>
            <a:endParaRPr lang="en-US" sz="1200" dirty="0">
              <a:latin typeface="Calibri" pitchFamily="34" charset="0"/>
            </a:endParaRPr>
          </a:p>
        </p:txBody>
      </p:sp>
      <p:sp>
        <p:nvSpPr>
          <p:cNvPr id="77829" name="Rectangle 2"/>
          <p:cNvSpPr>
            <a:spLocks noGrp="1" noRot="1" noChangeAspect="1" noChangeArrowheads="1" noTextEdit="1"/>
          </p:cNvSpPr>
          <p:nvPr>
            <p:ph type="sldImg"/>
          </p:nvPr>
        </p:nvSpPr>
        <p:spPr>
          <a:xfrm>
            <a:off x="1371600" y="1143000"/>
            <a:ext cx="4114800" cy="3086100"/>
          </a:xfrm>
          <a:ln/>
        </p:spPr>
      </p:sp>
      <p:sp>
        <p:nvSpPr>
          <p:cNvPr id="7783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dirty="0">
                <a:latin typeface="Arial" pitchFamily="34" charset="0"/>
              </a:rPr>
              <a:t>Brigit</a:t>
            </a:r>
          </a:p>
        </p:txBody>
      </p:sp>
    </p:spTree>
    <p:extLst>
      <p:ext uri="{BB962C8B-B14F-4D97-AF65-F5344CB8AC3E}">
        <p14:creationId xmlns:p14="http://schemas.microsoft.com/office/powerpoint/2010/main" val="499595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8E9C83-4972-44F0-8767-8BBEDD5BFBF8}" type="slidenum">
              <a:rPr lang="en-US" altLang="en-US">
                <a:solidFill>
                  <a:srgbClr val="000000"/>
                </a:solidFill>
              </a:rPr>
              <a:pPr eaLnBrk="1" hangingPunct="1"/>
              <a:t>137</a:t>
            </a:fld>
            <a:endParaRPr lang="en-US" altLang="en-US" dirty="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FA6C1B9A-0E89-4C9A-B17D-FD56B77EAD9E}" type="slidenum">
              <a:rPr lang="en-US" altLang="en-US" sz="1200">
                <a:solidFill>
                  <a:srgbClr val="000000"/>
                </a:solidFill>
                <a:latin typeface="Calibri" pitchFamily="34" charset="0"/>
              </a:rPr>
              <a:pPr algn="r" eaLnBrk="1" fontAlgn="base" hangingPunct="1">
                <a:spcBef>
                  <a:spcPct val="0"/>
                </a:spcBef>
                <a:spcAft>
                  <a:spcPct val="0"/>
                </a:spcAft>
              </a:pPr>
              <a:t>137</a:t>
            </a:fld>
            <a:endParaRPr lang="en-US" altLang="en-US" sz="1200" dirty="0">
              <a:solidFill>
                <a:srgbClr val="000000"/>
              </a:solidFill>
              <a:latin typeface="Calibri" pitchFamily="34" charset="0"/>
            </a:endParaRPr>
          </a:p>
        </p:txBody>
      </p:sp>
      <p:sp>
        <p:nvSpPr>
          <p:cNvPr id="2140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79C0F81-6F88-4302-9CB3-F305D81FD352}" type="slidenum">
              <a:rPr lang="en-US" altLang="en-US" sz="1200">
                <a:solidFill>
                  <a:srgbClr val="000000"/>
                </a:solidFill>
                <a:latin typeface="Calibri" pitchFamily="34" charset="0"/>
              </a:rPr>
              <a:pPr algn="r" eaLnBrk="1" fontAlgn="base" hangingPunct="1">
                <a:spcBef>
                  <a:spcPct val="0"/>
                </a:spcBef>
                <a:spcAft>
                  <a:spcPct val="0"/>
                </a:spcAft>
              </a:pPr>
              <a:t>137</a:t>
            </a:fld>
            <a:endParaRPr lang="en-US" altLang="en-US" sz="1200" dirty="0">
              <a:solidFill>
                <a:srgbClr val="000000"/>
              </a:solidFill>
              <a:latin typeface="Calibri" pitchFamily="34" charset="0"/>
            </a:endParaRPr>
          </a:p>
        </p:txBody>
      </p:sp>
      <p:sp>
        <p:nvSpPr>
          <p:cNvPr id="214021" name="Rectangle 2"/>
          <p:cNvSpPr>
            <a:spLocks noGrp="1" noRot="1" noChangeAspect="1" noChangeArrowheads="1" noTextEdit="1"/>
          </p:cNvSpPr>
          <p:nvPr>
            <p:ph type="sldImg"/>
          </p:nvPr>
        </p:nvSpPr>
        <p:spPr>
          <a:xfrm>
            <a:off x="1371600" y="1143000"/>
            <a:ext cx="4114800" cy="3086100"/>
          </a:xfrm>
          <a:ln/>
        </p:spPr>
      </p:sp>
      <p:sp>
        <p:nvSpPr>
          <p:cNvPr id="214022"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5E7AF5-C18C-4D72-B37A-7627E4D65AB6}" type="slidenum">
              <a:rPr lang="en-US" altLang="en-US">
                <a:solidFill>
                  <a:srgbClr val="000000"/>
                </a:solidFill>
              </a:rPr>
              <a:pPr eaLnBrk="1" hangingPunct="1"/>
              <a:t>138</a:t>
            </a:fld>
            <a:endParaRPr lang="en-US" altLang="en-US" dirty="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E8D52-56BA-4A28-BD7D-48C9384588E3}" type="slidenum">
              <a:rPr lang="en-US" altLang="en-US" sz="1200">
                <a:solidFill>
                  <a:srgbClr val="000000"/>
                </a:solidFill>
                <a:latin typeface="Calibri" pitchFamily="34" charset="0"/>
              </a:rPr>
              <a:pPr algn="r" eaLnBrk="1" fontAlgn="base" hangingPunct="1">
                <a:spcBef>
                  <a:spcPct val="0"/>
                </a:spcBef>
                <a:spcAft>
                  <a:spcPct val="0"/>
                </a:spcAft>
              </a:pPr>
              <a:t>138</a:t>
            </a:fld>
            <a:endParaRPr lang="en-US" altLang="en-US" sz="1200" dirty="0">
              <a:solidFill>
                <a:srgbClr val="000000"/>
              </a:solidFill>
              <a:latin typeface="Calibri" pitchFamily="34" charset="0"/>
            </a:endParaRPr>
          </a:p>
        </p:txBody>
      </p:sp>
      <p:sp>
        <p:nvSpPr>
          <p:cNvPr id="2150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6B2718D-D7C9-46CF-A30D-8F5BB5377512}" type="slidenum">
              <a:rPr lang="en-US" altLang="en-US" sz="1200">
                <a:solidFill>
                  <a:srgbClr val="000000"/>
                </a:solidFill>
                <a:latin typeface="Calibri" pitchFamily="34" charset="0"/>
              </a:rPr>
              <a:pPr algn="r" eaLnBrk="1" fontAlgn="base" hangingPunct="1">
                <a:spcBef>
                  <a:spcPct val="0"/>
                </a:spcBef>
                <a:spcAft>
                  <a:spcPct val="0"/>
                </a:spcAft>
              </a:pPr>
              <a:t>138</a:t>
            </a:fld>
            <a:endParaRPr lang="en-US" altLang="en-US" sz="1200" dirty="0">
              <a:solidFill>
                <a:srgbClr val="000000"/>
              </a:solidFill>
              <a:latin typeface="Calibri" pitchFamily="34" charset="0"/>
            </a:endParaRPr>
          </a:p>
        </p:txBody>
      </p:sp>
      <p:sp>
        <p:nvSpPr>
          <p:cNvPr id="215045" name="Rectangle 2"/>
          <p:cNvSpPr>
            <a:spLocks noGrp="1" noRot="1" noChangeAspect="1" noChangeArrowheads="1" noTextEdit="1"/>
          </p:cNvSpPr>
          <p:nvPr>
            <p:ph type="sldImg"/>
          </p:nvPr>
        </p:nvSpPr>
        <p:spPr>
          <a:xfrm>
            <a:off x="1371600" y="1143000"/>
            <a:ext cx="4114800" cy="3086100"/>
          </a:xfrm>
          <a:ln/>
        </p:spPr>
      </p:sp>
      <p:sp>
        <p:nvSpPr>
          <p:cNvPr id="215046"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139</a:t>
            </a:fld>
            <a:endParaRPr lang="en-US" dirty="0"/>
          </a:p>
        </p:txBody>
      </p:sp>
    </p:spTree>
    <p:extLst>
      <p:ext uri="{BB962C8B-B14F-4D97-AF65-F5344CB8AC3E}">
        <p14:creationId xmlns:p14="http://schemas.microsoft.com/office/powerpoint/2010/main" val="345264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AE15A64-446F-4FA8-ABC9-8667ADE0497F}" type="slidenum">
              <a:rPr lang="en-US" smtClean="0">
                <a:latin typeface="Arial" pitchFamily="34" charset="0"/>
              </a:rPr>
              <a:pPr/>
              <a:t>12</a:t>
            </a:fld>
            <a:endParaRPr lang="en-US">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91409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140</a:t>
            </a:fld>
            <a:endParaRPr lang="en-US" dirty="0"/>
          </a:p>
        </p:txBody>
      </p:sp>
    </p:spTree>
    <p:extLst>
      <p:ext uri="{BB962C8B-B14F-4D97-AF65-F5344CB8AC3E}">
        <p14:creationId xmlns:p14="http://schemas.microsoft.com/office/powerpoint/2010/main" val="20173985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1BA5B4-37D0-481B-9F83-8EFD084BC53A}" type="slidenum">
              <a:rPr lang="en-US" altLang="en-US">
                <a:solidFill>
                  <a:srgbClr val="000000"/>
                </a:solidFill>
              </a:rPr>
              <a:pPr eaLnBrk="1" hangingPunct="1"/>
              <a:t>141</a:t>
            </a:fld>
            <a:endParaRPr lang="en-US" altLang="en-US" dirty="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AF231EE-4D71-4975-B76D-6F9FA2755B98}" type="slidenum">
              <a:rPr lang="en-US" altLang="en-US" sz="1200">
                <a:solidFill>
                  <a:srgbClr val="000000"/>
                </a:solidFill>
                <a:latin typeface="Calibri" pitchFamily="34" charset="0"/>
              </a:rPr>
              <a:pPr algn="r" eaLnBrk="1" fontAlgn="base" hangingPunct="1">
                <a:spcBef>
                  <a:spcPct val="0"/>
                </a:spcBef>
                <a:spcAft>
                  <a:spcPct val="0"/>
                </a:spcAft>
              </a:pPr>
              <a:t>141</a:t>
            </a:fld>
            <a:endParaRPr lang="en-US" altLang="en-US" sz="1200" dirty="0">
              <a:solidFill>
                <a:srgbClr val="000000"/>
              </a:solidFill>
              <a:latin typeface="Calibri" pitchFamily="34" charset="0"/>
            </a:endParaRPr>
          </a:p>
        </p:txBody>
      </p:sp>
      <p:sp>
        <p:nvSpPr>
          <p:cNvPr id="21606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96CADAB-8E14-4990-A6E5-0D12B21EBFD7}" type="slidenum">
              <a:rPr lang="en-US" altLang="en-US" sz="1200">
                <a:solidFill>
                  <a:srgbClr val="000000"/>
                </a:solidFill>
                <a:latin typeface="Calibri" pitchFamily="34" charset="0"/>
              </a:rPr>
              <a:pPr algn="r" eaLnBrk="1" fontAlgn="base" hangingPunct="1">
                <a:spcBef>
                  <a:spcPct val="0"/>
                </a:spcBef>
                <a:spcAft>
                  <a:spcPct val="0"/>
                </a:spcAft>
              </a:pPr>
              <a:t>141</a:t>
            </a:fld>
            <a:endParaRPr lang="en-US" altLang="en-US" sz="1200" dirty="0">
              <a:solidFill>
                <a:srgbClr val="000000"/>
              </a:solidFill>
              <a:latin typeface="Calibri" pitchFamily="34" charset="0"/>
            </a:endParaRPr>
          </a:p>
        </p:txBody>
      </p:sp>
      <p:sp>
        <p:nvSpPr>
          <p:cNvPr id="216069" name="Rectangle 2"/>
          <p:cNvSpPr>
            <a:spLocks noGrp="1" noRot="1" noChangeAspect="1" noChangeArrowheads="1" noTextEdit="1"/>
          </p:cNvSpPr>
          <p:nvPr>
            <p:ph type="sldImg"/>
          </p:nvPr>
        </p:nvSpPr>
        <p:spPr>
          <a:xfrm>
            <a:off x="1371600" y="1143000"/>
            <a:ext cx="4114800" cy="3086100"/>
          </a:xfrm>
          <a:ln/>
        </p:spPr>
      </p:sp>
      <p:sp>
        <p:nvSpPr>
          <p:cNvPr id="21607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D2CB4F-859E-41C6-9725-8D8CF02C86B4}" type="slidenum">
              <a:rPr lang="en-US" altLang="en-US">
                <a:solidFill>
                  <a:srgbClr val="000000"/>
                </a:solidFill>
              </a:rPr>
              <a:pPr eaLnBrk="1" hangingPunct="1"/>
              <a:t>142</a:t>
            </a:fld>
            <a:endParaRPr lang="en-US" altLang="en-US" dirty="0">
              <a:solidFill>
                <a:srgbClr val="000000"/>
              </a:solidFill>
            </a:endParaRPr>
          </a:p>
        </p:txBody>
      </p:sp>
      <p:sp>
        <p:nvSpPr>
          <p:cNvPr id="217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D865C-7FDD-49B8-BFA7-C4877B8941B2}" type="slidenum">
              <a:rPr lang="en-US" altLang="en-US" sz="1200">
                <a:solidFill>
                  <a:srgbClr val="000000"/>
                </a:solidFill>
                <a:latin typeface="Calibri" pitchFamily="34" charset="0"/>
              </a:rPr>
              <a:pPr algn="r" eaLnBrk="1" fontAlgn="base" hangingPunct="1">
                <a:spcBef>
                  <a:spcPct val="0"/>
                </a:spcBef>
                <a:spcAft>
                  <a:spcPct val="0"/>
                </a:spcAft>
              </a:pPr>
              <a:t>142</a:t>
            </a:fld>
            <a:endParaRPr lang="en-US" altLang="en-US" sz="1200" dirty="0">
              <a:solidFill>
                <a:srgbClr val="000000"/>
              </a:solidFill>
              <a:latin typeface="Calibri" pitchFamily="34" charset="0"/>
            </a:endParaRPr>
          </a:p>
        </p:txBody>
      </p:sp>
      <p:sp>
        <p:nvSpPr>
          <p:cNvPr id="2170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71495EE6-E0A6-4D43-81B2-19A91240FA00}" type="slidenum">
              <a:rPr lang="en-US" altLang="en-US" sz="1200">
                <a:solidFill>
                  <a:srgbClr val="000000"/>
                </a:solidFill>
                <a:latin typeface="Calibri" pitchFamily="34" charset="0"/>
              </a:rPr>
              <a:pPr algn="r" eaLnBrk="1" fontAlgn="base" hangingPunct="1">
                <a:spcBef>
                  <a:spcPct val="0"/>
                </a:spcBef>
                <a:spcAft>
                  <a:spcPct val="0"/>
                </a:spcAft>
              </a:pPr>
              <a:t>142</a:t>
            </a:fld>
            <a:endParaRPr lang="en-US" altLang="en-US" sz="1200" dirty="0">
              <a:solidFill>
                <a:srgbClr val="000000"/>
              </a:solidFill>
              <a:latin typeface="Calibri" pitchFamily="34" charset="0"/>
            </a:endParaRPr>
          </a:p>
        </p:txBody>
      </p:sp>
      <p:sp>
        <p:nvSpPr>
          <p:cNvPr id="217093" name="Rectangle 2"/>
          <p:cNvSpPr>
            <a:spLocks noGrp="1" noRot="1" noChangeAspect="1" noChangeArrowheads="1" noTextEdit="1"/>
          </p:cNvSpPr>
          <p:nvPr>
            <p:ph type="sldImg"/>
          </p:nvPr>
        </p:nvSpPr>
        <p:spPr>
          <a:xfrm>
            <a:off x="1371600" y="1143000"/>
            <a:ext cx="4114800" cy="3086100"/>
          </a:xfrm>
          <a:ln/>
        </p:spPr>
      </p:sp>
      <p:sp>
        <p:nvSpPr>
          <p:cNvPr id="21709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144</a:t>
            </a:fld>
            <a:endParaRPr lang="en-US" dirty="0"/>
          </a:p>
        </p:txBody>
      </p:sp>
    </p:spTree>
    <p:extLst>
      <p:ext uri="{BB962C8B-B14F-4D97-AF65-F5344CB8AC3E}">
        <p14:creationId xmlns:p14="http://schemas.microsoft.com/office/powerpoint/2010/main" val="37752602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145</a:t>
            </a:fld>
            <a:endParaRPr lang="en-US" dirty="0"/>
          </a:p>
        </p:txBody>
      </p:sp>
    </p:spTree>
    <p:extLst>
      <p:ext uri="{BB962C8B-B14F-4D97-AF65-F5344CB8AC3E}">
        <p14:creationId xmlns:p14="http://schemas.microsoft.com/office/powerpoint/2010/main" val="17674504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xfrm>
            <a:off x="1371600" y="1143000"/>
            <a:ext cx="4114800" cy="3086100"/>
          </a:xfrm>
          <a:ln/>
        </p:spPr>
      </p:sp>
      <p:sp>
        <p:nvSpPr>
          <p:cNvPr id="2191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With these procedures in place, it became important to recognize our students’ social, academic and behavioral successes.  We no longer have a traditional academic awards presentation, but instead have a school-wide academic pep rally that recognizes all of our students’ successes in various areas.  This year’s theme will be “Academic Academy Awards…A Night in Paradise.” </a:t>
            </a:r>
          </a:p>
          <a:p>
            <a:endParaRPr lang="en-US" altLang="en-US" dirty="0"/>
          </a:p>
        </p:txBody>
      </p:sp>
      <p:sp>
        <p:nvSpPr>
          <p:cNvPr id="2191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01675" indent="-269875" eaLnBrk="0" hangingPunct="0">
              <a:spcBef>
                <a:spcPct val="30000"/>
              </a:spcBef>
              <a:defRPr sz="1200">
                <a:solidFill>
                  <a:schemeClr val="tx1"/>
                </a:solidFill>
                <a:latin typeface="Arial" pitchFamily="34" charset="0"/>
              </a:defRPr>
            </a:lvl2pPr>
            <a:lvl3pPr marL="1081088" indent="-215900" eaLnBrk="0" hangingPunct="0">
              <a:spcBef>
                <a:spcPct val="30000"/>
              </a:spcBef>
              <a:defRPr sz="1200">
                <a:solidFill>
                  <a:schemeClr val="tx1"/>
                </a:solidFill>
                <a:latin typeface="Arial" pitchFamily="34" charset="0"/>
              </a:defRPr>
            </a:lvl3pPr>
            <a:lvl4pPr marL="1512888" indent="-215900" eaLnBrk="0" hangingPunct="0">
              <a:spcBef>
                <a:spcPct val="30000"/>
              </a:spcBef>
              <a:defRPr sz="1200">
                <a:solidFill>
                  <a:schemeClr val="tx1"/>
                </a:solidFill>
                <a:latin typeface="Arial" pitchFamily="34" charset="0"/>
              </a:defRPr>
            </a:lvl4pPr>
            <a:lvl5pPr marL="1944688" indent="-215900" eaLnBrk="0" hangingPunct="0">
              <a:spcBef>
                <a:spcPct val="30000"/>
              </a:spcBef>
              <a:defRPr sz="1200">
                <a:solidFill>
                  <a:schemeClr val="tx1"/>
                </a:solidFill>
                <a:latin typeface="Arial" pitchFamily="34" charset="0"/>
              </a:defRPr>
            </a:lvl5pPr>
            <a:lvl6pPr marL="2401888" indent="-215900" eaLnBrk="0" fontAlgn="base" hangingPunct="0">
              <a:spcBef>
                <a:spcPct val="30000"/>
              </a:spcBef>
              <a:spcAft>
                <a:spcPct val="0"/>
              </a:spcAft>
              <a:defRPr sz="1200">
                <a:solidFill>
                  <a:schemeClr val="tx1"/>
                </a:solidFill>
                <a:latin typeface="Arial" pitchFamily="34" charset="0"/>
              </a:defRPr>
            </a:lvl6pPr>
            <a:lvl7pPr marL="2859088" indent="-215900" eaLnBrk="0" fontAlgn="base" hangingPunct="0">
              <a:spcBef>
                <a:spcPct val="30000"/>
              </a:spcBef>
              <a:spcAft>
                <a:spcPct val="0"/>
              </a:spcAft>
              <a:defRPr sz="1200">
                <a:solidFill>
                  <a:schemeClr val="tx1"/>
                </a:solidFill>
                <a:latin typeface="Arial" pitchFamily="34" charset="0"/>
              </a:defRPr>
            </a:lvl7pPr>
            <a:lvl8pPr marL="3316288" indent="-215900" eaLnBrk="0" fontAlgn="base" hangingPunct="0">
              <a:spcBef>
                <a:spcPct val="30000"/>
              </a:spcBef>
              <a:spcAft>
                <a:spcPct val="0"/>
              </a:spcAft>
              <a:defRPr sz="1200">
                <a:solidFill>
                  <a:schemeClr val="tx1"/>
                </a:solidFill>
                <a:latin typeface="Arial" pitchFamily="34" charset="0"/>
              </a:defRPr>
            </a:lvl8pPr>
            <a:lvl9pPr marL="3773488" indent="-2159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171B027-585F-4317-9F7F-E3578B36A32D}" type="slidenum">
              <a:rPr lang="en-US" altLang="en-US">
                <a:solidFill>
                  <a:srgbClr val="000000"/>
                </a:solidFill>
                <a:latin typeface="Calibri" pitchFamily="34" charset="0"/>
                <a:cs typeface="Arial" pitchFamily="34" charset="0"/>
              </a:rPr>
              <a:pPr eaLnBrk="1" hangingPunct="1">
                <a:spcBef>
                  <a:spcPct val="0"/>
                </a:spcBef>
              </a:pPr>
              <a:t>146</a:t>
            </a:fld>
            <a:endParaRPr lang="en-US" altLang="en-US" dirty="0">
              <a:solidFill>
                <a:srgbClr val="000000"/>
              </a:solidFill>
              <a:latin typeface="Calibri"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147</a:t>
            </a:fld>
            <a:endParaRPr lang="en-US" dirty="0"/>
          </a:p>
        </p:txBody>
      </p:sp>
    </p:spTree>
    <p:extLst>
      <p:ext uri="{BB962C8B-B14F-4D97-AF65-F5344CB8AC3E}">
        <p14:creationId xmlns:p14="http://schemas.microsoft.com/office/powerpoint/2010/main" val="34656158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150</a:t>
            </a:fld>
            <a:endParaRPr lang="en-US" dirty="0"/>
          </a:p>
        </p:txBody>
      </p:sp>
    </p:spTree>
    <p:extLst>
      <p:ext uri="{BB962C8B-B14F-4D97-AF65-F5344CB8AC3E}">
        <p14:creationId xmlns:p14="http://schemas.microsoft.com/office/powerpoint/2010/main" val="5764373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Jeff Bliss Video Example</a:t>
            </a:r>
          </a:p>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151</a:t>
            </a:fld>
            <a:endParaRPr lang="en-US"/>
          </a:p>
        </p:txBody>
      </p:sp>
    </p:spTree>
    <p:extLst>
      <p:ext uri="{BB962C8B-B14F-4D97-AF65-F5344CB8AC3E}">
        <p14:creationId xmlns:p14="http://schemas.microsoft.com/office/powerpoint/2010/main" val="11864263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Talk about</a:t>
            </a:r>
            <a:r>
              <a:rPr lang="en-US" baseline="0"/>
              <a:t> unicycle </a:t>
            </a:r>
            <a:endParaRPr lang="en-US"/>
          </a:p>
        </p:txBody>
      </p:sp>
      <p:sp>
        <p:nvSpPr>
          <p:cNvPr id="4" name="Slide Number Placeholder 3"/>
          <p:cNvSpPr>
            <a:spLocks noGrp="1"/>
          </p:cNvSpPr>
          <p:nvPr>
            <p:ph type="sldNum" sz="quarter" idx="10"/>
          </p:nvPr>
        </p:nvSpPr>
        <p:spPr/>
        <p:txBody>
          <a:bodyPr/>
          <a:lstStyle/>
          <a:p>
            <a:fld id="{A1CFF675-B551-4918-97CE-90459B18083F}" type="slidenum">
              <a:rPr lang="en-US" smtClean="0"/>
              <a:t>154</a:t>
            </a:fld>
            <a:endParaRPr lang="en-US"/>
          </a:p>
        </p:txBody>
      </p:sp>
    </p:spTree>
    <p:extLst>
      <p:ext uri="{BB962C8B-B14F-4D97-AF65-F5344CB8AC3E}">
        <p14:creationId xmlns:p14="http://schemas.microsoft.com/office/powerpoint/2010/main" val="2170932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C81F4CA-7B5F-4D1D-AE25-B2146C190653}" type="slidenum">
              <a:rPr lang="en-US" smtClean="0">
                <a:latin typeface="Arial" pitchFamily="34" charset="0"/>
              </a:rPr>
              <a:pPr/>
              <a:t>13</a:t>
            </a:fld>
            <a:endParaRPr lang="en-US">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22606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See Blog in handout and onwebsite</a:t>
            </a:r>
          </a:p>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155</a:t>
            </a:fld>
            <a:endParaRPr lang="en-US"/>
          </a:p>
        </p:txBody>
      </p:sp>
    </p:spTree>
    <p:extLst>
      <p:ext uri="{BB962C8B-B14F-4D97-AF65-F5344CB8AC3E}">
        <p14:creationId xmlns:p14="http://schemas.microsoft.com/office/powerpoint/2010/main" val="23090751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Instructional routine – using EBP classroom strategy, as designed, frequently and regularly until students become familiar enough with the strategy that it becomes a habit</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Reduce cognitive load for students with emotional or executive functioning challenges</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The Core Six – Harey Silver’s book</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AU" sz="1200" b="1">
                <a:effectLst/>
                <a:latin typeface="Times New Roman" panose="02020603050405020304" pitchFamily="18" charset="0"/>
                <a:ea typeface="Calibri" panose="020F0502020204030204" pitchFamily="34" charset="0"/>
                <a:cs typeface="Times New Roman" panose="02020603050405020304" pitchFamily="18" charset="0"/>
              </a:rPr>
              <a:t>Include writing processes, graphic organizers, academic vocabulary instruction, problem-solving steps, and self-monitoring</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73D992-679B-064D-9AE1-E22D563419CE}" type="slidenum">
              <a:rPr lang="en-US" smtClean="0"/>
              <a:t>159</a:t>
            </a:fld>
            <a:endParaRPr lang="en-US"/>
          </a:p>
        </p:txBody>
      </p:sp>
    </p:spTree>
    <p:extLst>
      <p:ext uri="{BB962C8B-B14F-4D97-AF65-F5344CB8AC3E}">
        <p14:creationId xmlns:p14="http://schemas.microsoft.com/office/powerpoint/2010/main" val="15999879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446909-500C-44EB-8443-AF79B2BB8FCF}" type="slidenum">
              <a:rPr lang="en-US" smtClean="0"/>
              <a:pPr/>
              <a:t>165</a:t>
            </a:fld>
            <a:endParaRPr lang="en-US"/>
          </a:p>
        </p:txBody>
      </p:sp>
    </p:spTree>
    <p:extLst>
      <p:ext uri="{BB962C8B-B14F-4D97-AF65-F5344CB8AC3E}">
        <p14:creationId xmlns:p14="http://schemas.microsoft.com/office/powerpoint/2010/main" val="35142020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1"/>
            <a:r>
              <a:rPr lang="en-US"/>
              <a:t>(US $20 Billion Dollar Conglomerate  and Executive Chairmen of OUE Singapore </a:t>
            </a:r>
          </a:p>
          <a:p>
            <a:endParaRPr lang="en-US"/>
          </a:p>
        </p:txBody>
      </p:sp>
      <p:sp>
        <p:nvSpPr>
          <p:cNvPr id="4" name="Slide Number Placeholder 3"/>
          <p:cNvSpPr>
            <a:spLocks noGrp="1"/>
          </p:cNvSpPr>
          <p:nvPr>
            <p:ph type="sldNum" sz="quarter" idx="10"/>
          </p:nvPr>
        </p:nvSpPr>
        <p:spPr/>
        <p:txBody>
          <a:bodyPr/>
          <a:lstStyle/>
          <a:p>
            <a:fld id="{A1CFF675-B551-4918-97CE-90459B18083F}" type="slidenum">
              <a:rPr lang="en-US" smtClean="0"/>
              <a:t>166</a:t>
            </a:fld>
            <a:endParaRPr lang="en-US"/>
          </a:p>
        </p:txBody>
      </p:sp>
    </p:spTree>
    <p:extLst>
      <p:ext uri="{BB962C8B-B14F-4D97-AF65-F5344CB8AC3E}">
        <p14:creationId xmlns:p14="http://schemas.microsoft.com/office/powerpoint/2010/main" val="34404043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167</a:t>
            </a:fld>
            <a:endParaRPr lang="en-US" dirty="0"/>
          </a:p>
        </p:txBody>
      </p:sp>
    </p:spTree>
    <p:extLst>
      <p:ext uri="{BB962C8B-B14F-4D97-AF65-F5344CB8AC3E}">
        <p14:creationId xmlns:p14="http://schemas.microsoft.com/office/powerpoint/2010/main" val="35142020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168</a:t>
            </a:fld>
            <a:endParaRPr lang="en-US" dirty="0"/>
          </a:p>
        </p:txBody>
      </p:sp>
    </p:spTree>
    <p:extLst>
      <p:ext uri="{BB962C8B-B14F-4D97-AF65-F5344CB8AC3E}">
        <p14:creationId xmlns:p14="http://schemas.microsoft.com/office/powerpoint/2010/main" val="32580420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2C0109-3C85-4F14-9761-C2ED4F741C0D}" type="slidenum">
              <a:rPr lang="en-US" altLang="en-US" smtClean="0">
                <a:latin typeface="Calibri" pitchFamily="34" charset="0"/>
              </a:rPr>
              <a:pPr eaLnBrk="1" hangingPunct="1"/>
              <a:t>169</a:t>
            </a:fld>
            <a:endParaRPr lang="en-US" altLang="en-US" dirty="0">
              <a:latin typeface="Calibri" pitchFamily="34" charset="0"/>
            </a:endParaRPr>
          </a:p>
        </p:txBody>
      </p:sp>
      <p:sp>
        <p:nvSpPr>
          <p:cNvPr id="9421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12FB16E-CD30-4A57-AA7B-B810C4B7197C}" type="slidenum">
              <a:rPr lang="en-US" altLang="en-US" sz="1200">
                <a:latin typeface="Calibri" pitchFamily="34" charset="0"/>
              </a:rPr>
              <a:pPr algn="r" eaLnBrk="1" hangingPunct="1"/>
              <a:t>169</a:t>
            </a:fld>
            <a:endParaRPr lang="en-US" altLang="en-US" sz="1200" dirty="0">
              <a:latin typeface="Calibri" pitchFamily="34" charset="0"/>
            </a:endParaRPr>
          </a:p>
        </p:txBody>
      </p:sp>
      <p:sp>
        <p:nvSpPr>
          <p:cNvPr id="9421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Alissa present (1 minute max)</a:t>
            </a:r>
          </a:p>
          <a:p>
            <a:pPr eaLnBrk="1" hangingPunct="1">
              <a:spcBef>
                <a:spcPct val="0"/>
              </a:spcBef>
            </a:pPr>
            <a:endParaRPr lang="en-US" altLang="en-US" dirty="0"/>
          </a:p>
        </p:txBody>
      </p:sp>
      <p:sp>
        <p:nvSpPr>
          <p:cNvPr id="94214"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5D0738A-CE2D-4F54-A8B8-388F23D924EC}" type="slidenum">
              <a:rPr lang="en-US" altLang="en-US" sz="1200">
                <a:latin typeface="Calibri" pitchFamily="34" charset="0"/>
              </a:rPr>
              <a:pPr algn="r" eaLnBrk="1" hangingPunct="1"/>
              <a:t>169</a:t>
            </a:fld>
            <a:endParaRPr lang="en-US" altLang="en-US" sz="1200" dirty="0">
              <a:latin typeface="Calibri" pitchFamily="34" charset="0"/>
            </a:endParaRPr>
          </a:p>
        </p:txBody>
      </p:sp>
    </p:spTree>
    <p:extLst>
      <p:ext uri="{BB962C8B-B14F-4D97-AF65-F5344CB8AC3E}">
        <p14:creationId xmlns:p14="http://schemas.microsoft.com/office/powerpoint/2010/main" val="40476834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170</a:t>
            </a:fld>
            <a:endParaRPr lang="en-US" dirty="0"/>
          </a:p>
        </p:txBody>
      </p:sp>
    </p:spTree>
    <p:extLst>
      <p:ext uri="{BB962C8B-B14F-4D97-AF65-F5344CB8AC3E}">
        <p14:creationId xmlns:p14="http://schemas.microsoft.com/office/powerpoint/2010/main" val="13946025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Tell story from NC when your said slurs about my family  - how I handled – how I did  not react…</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544EFA-353B-438C-A518-2DA22D0055AE}" type="slidenum">
              <a:rPr lang="en-US" altLang="en-US" smtClean="0">
                <a:latin typeface="Calibri" pitchFamily="34" charset="0"/>
              </a:rPr>
              <a:pPr eaLnBrk="1" hangingPunct="1"/>
              <a:t>171</a:t>
            </a:fld>
            <a:endParaRPr lang="en-US" altLang="en-US" dirty="0">
              <a:latin typeface="Calibri" pitchFamily="34" charset="0"/>
            </a:endParaRPr>
          </a:p>
        </p:txBody>
      </p:sp>
    </p:spTree>
    <p:extLst>
      <p:ext uri="{BB962C8B-B14F-4D97-AF65-F5344CB8AC3E}">
        <p14:creationId xmlns:p14="http://schemas.microsoft.com/office/powerpoint/2010/main" val="27533755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provided some additional tools for you that specific to buy in secondary school. Just click on the link in the slide</a:t>
            </a:r>
          </a:p>
        </p:txBody>
      </p:sp>
      <p:sp>
        <p:nvSpPr>
          <p:cNvPr id="4" name="Slide Number Placeholder 3"/>
          <p:cNvSpPr>
            <a:spLocks noGrp="1"/>
          </p:cNvSpPr>
          <p:nvPr>
            <p:ph type="sldNum" sz="quarter" idx="5"/>
          </p:nvPr>
        </p:nvSpPr>
        <p:spPr/>
        <p:txBody>
          <a:bodyPr/>
          <a:lstStyle/>
          <a:p>
            <a:fld id="{DF811066-0135-4CAA-8AD4-89A97190AC00}" type="slidenum">
              <a:rPr lang="en-US" smtClean="0"/>
              <a:t>174</a:t>
            </a:fld>
            <a:endParaRPr lang="en-US" dirty="0"/>
          </a:p>
        </p:txBody>
      </p:sp>
    </p:spTree>
    <p:extLst>
      <p:ext uri="{BB962C8B-B14F-4D97-AF65-F5344CB8AC3E}">
        <p14:creationId xmlns:p14="http://schemas.microsoft.com/office/powerpoint/2010/main" val="370168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0D41DCF-9D90-4DC7-B46D-CE045F342F75}" type="slidenum">
              <a:rPr lang="en-US" smtClean="0">
                <a:latin typeface="Arial" pitchFamily="34" charset="0"/>
              </a:rPr>
              <a:pPr/>
              <a:t>14</a:t>
            </a:fld>
            <a:endParaRPr lang="en-US">
              <a:latin typeface="Arial" pitchFamily="34" charset="0"/>
            </a:endParaRPr>
          </a:p>
        </p:txBody>
      </p:sp>
      <p:sp>
        <p:nvSpPr>
          <p:cNvPr id="105475" name="Rectangle 2"/>
          <p:cNvSpPr>
            <a:spLocks noGrp="1" noRot="1" noChangeAspect="1" noChangeArrowheads="1" noTextEdit="1"/>
          </p:cNvSpPr>
          <p:nvPr>
            <p:ph type="sldImg"/>
          </p:nvPr>
        </p:nvSpPr>
        <p:spPr>
          <a:xfrm>
            <a:off x="1144588" y="687388"/>
            <a:ext cx="4570412" cy="3427412"/>
          </a:xfrm>
          <a:ln/>
        </p:spPr>
      </p:sp>
      <p:sp>
        <p:nvSpPr>
          <p:cNvPr id="105476" name="Rectangle 3"/>
          <p:cNvSpPr>
            <a:spLocks noGrp="1" noChangeArrowheads="1"/>
          </p:cNvSpPr>
          <p:nvPr>
            <p:ph type="body" idx="1"/>
          </p:nvPr>
        </p:nvSpPr>
        <p:spPr>
          <a:xfrm>
            <a:off x="914400" y="4341813"/>
            <a:ext cx="5029200" cy="4114800"/>
          </a:xfrm>
          <a:noFill/>
          <a:ln/>
        </p:spPr>
        <p:txBody>
          <a:bodyPr/>
          <a:lstStyle/>
          <a:p>
            <a:pPr eaLnBrk="1" hangingPunct="1"/>
            <a:endParaRPr lang="en-US" altLang="en-US"/>
          </a:p>
        </p:txBody>
      </p:sp>
    </p:spTree>
    <p:extLst>
      <p:ext uri="{BB962C8B-B14F-4D97-AF65-F5344CB8AC3E}">
        <p14:creationId xmlns:p14="http://schemas.microsoft.com/office/powerpoint/2010/main" val="30727662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179</a:t>
            </a:fld>
            <a:endParaRPr lang="en-US" dirty="0"/>
          </a:p>
        </p:txBody>
      </p:sp>
    </p:spTree>
    <p:extLst>
      <p:ext uri="{BB962C8B-B14F-4D97-AF65-F5344CB8AC3E}">
        <p14:creationId xmlns:p14="http://schemas.microsoft.com/office/powerpoint/2010/main" val="26390412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180</a:t>
            </a:fld>
            <a:endParaRPr lang="en-US" dirty="0"/>
          </a:p>
        </p:txBody>
      </p:sp>
    </p:spTree>
    <p:extLst>
      <p:ext uri="{BB962C8B-B14F-4D97-AF65-F5344CB8AC3E}">
        <p14:creationId xmlns:p14="http://schemas.microsoft.com/office/powerpoint/2010/main" val="25725520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asking before your tell..we hope you will have </a:t>
            </a:r>
          </a:p>
          <a:p>
            <a:endParaRPr lang="en-US" dirty="0"/>
          </a:p>
          <a:p>
            <a:r>
              <a:rPr lang="en-US" dirty="0"/>
              <a:t>Less frustration </a:t>
            </a:r>
          </a:p>
          <a:p>
            <a:r>
              <a:rPr lang="en-US" dirty="0"/>
              <a:t>More consistency</a:t>
            </a:r>
          </a:p>
          <a:p>
            <a:r>
              <a:rPr lang="en-US" dirty="0"/>
              <a:t>Better use of time</a:t>
            </a:r>
          </a:p>
          <a:p>
            <a:endParaRPr lang="en-US" dirty="0"/>
          </a:p>
          <a:p>
            <a:r>
              <a:rPr lang="en-US" dirty="0"/>
              <a:t>(No animals were hurt in the making of these slides)</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181</a:t>
            </a:fld>
            <a:endParaRPr lang="en-US" dirty="0"/>
          </a:p>
        </p:txBody>
      </p:sp>
    </p:spTree>
    <p:extLst>
      <p:ext uri="{BB962C8B-B14F-4D97-AF65-F5344CB8AC3E}">
        <p14:creationId xmlns:p14="http://schemas.microsoft.com/office/powerpoint/2010/main" val="4454077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3D992-679B-064D-9AE1-E22D563419CE}" type="slidenum">
              <a:rPr lang="en-US" smtClean="0"/>
              <a:t>186</a:t>
            </a:fld>
            <a:endParaRPr lang="en-US"/>
          </a:p>
        </p:txBody>
      </p:sp>
    </p:spTree>
    <p:extLst>
      <p:ext uri="{BB962C8B-B14F-4D97-AF65-F5344CB8AC3E}">
        <p14:creationId xmlns:p14="http://schemas.microsoft.com/office/powerpoint/2010/main" val="1091358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1676991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109643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4208185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E9D9801-4EA8-4A8A-9F50-5A5C9D7EC217}" type="slidenum">
              <a:rPr lang="en-US"/>
              <a:pPr>
                <a:defRPr/>
              </a:pPr>
              <a:t>‹#›</a:t>
            </a:fld>
            <a:endParaRPr lang="en-US"/>
          </a:p>
        </p:txBody>
      </p:sp>
    </p:spTree>
    <p:extLst>
      <p:ext uri="{BB962C8B-B14F-4D97-AF65-F5344CB8AC3E}">
        <p14:creationId xmlns:p14="http://schemas.microsoft.com/office/powerpoint/2010/main" val="382068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543A9B-6BC7-8C4E-AC21-354965061B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40A969-EAB4-88AC-D12B-407F82A1AB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EF48CD-AE6F-A8ED-6FEB-46FDC2EDFC4B}"/>
              </a:ext>
            </a:extLst>
          </p:cNvPr>
          <p:cNvSpPr>
            <a:spLocks noGrp="1" noChangeArrowheads="1"/>
          </p:cNvSpPr>
          <p:nvPr>
            <p:ph type="sldNum" sz="quarter" idx="12"/>
          </p:nvPr>
        </p:nvSpPr>
        <p:spPr>
          <a:ln/>
        </p:spPr>
        <p:txBody>
          <a:bodyPr/>
          <a:lstStyle>
            <a:lvl1pPr>
              <a:defRPr/>
            </a:lvl1pPr>
          </a:lstStyle>
          <a:p>
            <a:fld id="{487A8791-9BAB-4A12-9EF3-9B925E0AB2FC}" type="slidenum">
              <a:rPr lang="en-US" altLang="en-US"/>
              <a:pPr/>
              <a:t>‹#›</a:t>
            </a:fld>
            <a:endParaRPr lang="en-US" altLang="en-US"/>
          </a:p>
        </p:txBody>
      </p:sp>
    </p:spTree>
    <p:extLst>
      <p:ext uri="{BB962C8B-B14F-4D97-AF65-F5344CB8AC3E}">
        <p14:creationId xmlns:p14="http://schemas.microsoft.com/office/powerpoint/2010/main" val="312427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400869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4165452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120011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27682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252286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347586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381137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extLst>
      <p:ext uri="{BB962C8B-B14F-4D97-AF65-F5344CB8AC3E}">
        <p14:creationId xmlns:p14="http://schemas.microsoft.com/office/powerpoint/2010/main" val="146133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2BAB4-8B8D-41DD-85C7-81A0CA962007}" type="datetimeFigureOut">
              <a:rPr lang="en-US" smtClean="0"/>
              <a:t>1/6/2025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extLst>
      <p:ext uri="{BB962C8B-B14F-4D97-AF65-F5344CB8AC3E}">
        <p14:creationId xmlns:p14="http://schemas.microsoft.com/office/powerpoint/2010/main" val="35735194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bohano@lu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facebook.com/hank.bohanon" TargetMode="External"/><Relationship Id="rId5" Type="http://schemas.openxmlformats.org/officeDocument/2006/relationships/hyperlink" Target="https://twitter.com/hbohano" TargetMode="External"/><Relationship Id="rId4" Type="http://schemas.openxmlformats.org/officeDocument/2006/relationships/hyperlink" Target="http://www.hankbohanon.ne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peigov/30122511626"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105.xml.rels><?xml version="1.0" encoding="UTF-8" standalone="yes"?>
<Relationships xmlns="http://schemas.openxmlformats.org/package/2006/relationships"><Relationship Id="rId3" Type="http://schemas.openxmlformats.org/officeDocument/2006/relationships/hyperlink" Target="https://docs.google.com/document/d/1ywICkcdl-zXs8rc3USJrCexrpOnJJ0BG_R_4vW5BexE/edit?usp=sharing" TargetMode="External"/><Relationship Id="rId2" Type="http://schemas.openxmlformats.org/officeDocument/2006/relationships/hyperlink" Target="https://ci3t.org/pdf/SESSS.pdf"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urses.lumenlearning.com/suny-wcc-collegesuccess2/chapter/welcome-your-first-year-seminar/" TargetMode="External"/><Relationship Id="rId4" Type="http://schemas.openxmlformats.org/officeDocument/2006/relationships/image" Target="../media/image42.jpg"/></Relationships>
</file>

<file path=ppt/slides/_rels/slide10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0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sde.ok.gov/sites/ok.gov.sde/files/documents/files/OAS-ELA-Final%20Version_0.pdf"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hyperlink" Target="https://commons.wikimedia.org/wiki/File:Lynch-pin.jpg" TargetMode="External"/></Relationships>
</file>

<file path=ppt/slides/_rels/slide11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hyperlink" Target="https://docs.google.com/document/d/1ywICkcdl-zXs8rc3USJrCexrpOnJJ0BG_R_4vW5BexE/edit?usp=sharing" TargetMode="External"/><Relationship Id="rId2" Type="http://schemas.openxmlformats.org/officeDocument/2006/relationships/hyperlink" Target="https://ci3t.org/pdf/SESSS.pdf"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urses.lumenlearning.com/suny-wcc-collegesuccess2/chapter/welcome-your-first-year-seminar/" TargetMode="External"/><Relationship Id="rId4" Type="http://schemas.openxmlformats.org/officeDocument/2006/relationships/image" Target="../media/image42.jpg"/></Relationships>
</file>

<file path=ppt/slides/_rels/slide1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hankbohanon.net/wp-content/uploads/2014/04/Matrix_TGM_Aligned.docx" TargetMode="External"/><Relationship Id="rId2" Type="http://schemas.openxmlformats.org/officeDocument/2006/relationships/hyperlink" Target="http://hankbohanon.net/wp-content/uploads/2014/04/Grid-for-Schoolwide-Expectations-Blank.doc" TargetMode="External"/><Relationship Id="rId1" Type="http://schemas.openxmlformats.org/officeDocument/2006/relationships/slideLayout" Target="../slideLayouts/slideLayout2.xml"/><Relationship Id="rId4" Type="http://schemas.openxmlformats.org/officeDocument/2006/relationships/hyperlink" Target="https://opi.mt.gov/Educators/Teaching-Learning/K-12-Content-Standards/English-Language-Arts-Literacy-Standards"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1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www.oist.jp/news-center/photos/classroom-language-teaching" TargetMode="Externa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vimeo.com/groups/pbisvideos/videos/20956797"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vimeo.com/14818677"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pbis.org/resource/lesson-plan-to-address-behavior"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vimeo.com/groups/pbisvideos" TargetMode="External"/><Relationship Id="rId4" Type="http://schemas.openxmlformats.org/officeDocument/2006/relationships/hyperlink" Target="http://www.hankbohanon.net/"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www.pbis.org/resource/lesson-plan-to-address-behavior" TargetMode="External"/><Relationship Id="rId2" Type="http://schemas.openxmlformats.org/officeDocument/2006/relationships/hyperlink" Target="http://hankbohanon.net/wp-content/uploads/2014/04/Teaching-Examples-Lesson-Plans.doc" TargetMode="External"/><Relationship Id="rId1" Type="http://schemas.openxmlformats.org/officeDocument/2006/relationships/slideLayout" Target="../slideLayouts/slideLayout2.xml"/><Relationship Id="rId4" Type="http://schemas.openxmlformats.org/officeDocument/2006/relationships/hyperlink" Target="https://docs.google.com/document/d/1-IIPBta0hVTpagRECaBeVn2Kmy4aQU3MTVoWB0Xl4Xo/edit?usp=sharing"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hankbohanon.net/wp-content/uploads/2014/04/Year-at-a-Glance-for-PBS.doc" TargetMode="External"/><Relationship Id="rId2" Type="http://schemas.openxmlformats.org/officeDocument/2006/relationships/hyperlink" Target="https://eric.ed.gov/?id=ED594542"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watch?v=HaVNboUO05g"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s://www.youtube.com/watch?v=_7CEmBZyGF8"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hankbohanon.net/wp-content/uploads/2014/04/PostCards.pdf" TargetMode="Externa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1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behaviordoctor.org/wp-content/uploads/2019/10/fy20freelowcostreinforcers.pdf" TargetMode="External"/><Relationship Id="rId2" Type="http://schemas.openxmlformats.org/officeDocument/2006/relationships/hyperlink" Target="http://www.kipbs.org/new_kipbs/familyInfo/freebies/"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hankbohanon.net/wp-content/uploads/2014/04/Sample-school-wide-reinforcement-plan-PD-OBJ4-.doc"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docs.google.com/document/d/1ywICkcdl-zXs8rc3USJrCexrpOnJJ0BG_R_4vW5BexE/edit?usp=sharing" TargetMode="External"/><Relationship Id="rId4" Type="http://schemas.openxmlformats.org/officeDocument/2006/relationships/hyperlink" Target="http://hankbohanon.net/wp-content/uploads/2014/04/Reinforcement-grid.doc" TargetMode="Externa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https://www.youtube.com/watch?v=b1WtvvdI1oU"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55.xml.rels><?xml version="1.0" encoding="UTF-8" standalone="yes"?>
<Relationships xmlns="http://schemas.openxmlformats.org/package/2006/relationships"><Relationship Id="rId8" Type="http://schemas.openxmlformats.org/officeDocument/2006/relationships/hyperlink" Target="http://mzteachuh.blogspot.com/2012/05/that-kid-drives-me-nuts-tweets-of-day.html" TargetMode="External"/><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hyperlink" Target="http://www.hillel.org/jewish/ask-big-questions"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hyperlink" Target="http://www.phy.bris.ac.uk/news_archive1.html" TargetMode="External"/><Relationship Id="rId5" Type="http://schemas.openxmlformats.org/officeDocument/2006/relationships/image" Target="../media/image80.jpeg"/><Relationship Id="rId10" Type="http://schemas.openxmlformats.org/officeDocument/2006/relationships/hyperlink" Target="http://english.vietnamnet.vn/fms/sports/57762/hanoi-to-host-5th-asean-student-sports-games.html" TargetMode="External"/><Relationship Id="rId4" Type="http://schemas.openxmlformats.org/officeDocument/2006/relationships/image" Target="../media/image79.jpeg"/><Relationship Id="rId9" Type="http://schemas.openxmlformats.org/officeDocument/2006/relationships/hyperlink" Target="http://ignitebrownsville.blogspot.com/p/picture-gallery.html" TargetMode="External"/></Relationships>
</file>

<file path=ppt/slides/_rels/slide1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www.slaapoefentherapie.nl/blog/slaapproblemen-adolescenten-puber-gevolg-oplossing"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www.flickr.com/photos/36224492@N06/8973962812"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udlguidelines.cast.org/?utm_source=castsite&amp;utm_medium=web&amp;utm_campaign=none&amp;utm_content=footer"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s://www.agdaily.com/insights/degrees-of-success-does-success-in-agriculture-require-an-academic-degree/"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hankbohanon.net/how-blues-clues-can-make-you-a-better-teacher/"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bit.ly/1K5ZplN" TargetMode="External"/><Relationship Id="rId2" Type="http://schemas.openxmlformats.org/officeDocument/2006/relationships/hyperlink" Target="http://fb.me/4vHawmKtz" TargetMode="External"/><Relationship Id="rId1" Type="http://schemas.openxmlformats.org/officeDocument/2006/relationships/slideLayout" Target="../slideLayouts/slideLayout2.xml"/><Relationship Id="rId6" Type="http://schemas.openxmlformats.org/officeDocument/2006/relationships/hyperlink" Target="http://buff.ly/1CqNf2c" TargetMode="External"/><Relationship Id="rId5" Type="http://schemas.openxmlformats.org/officeDocument/2006/relationships/hyperlink" Target="http://t.co/jMqFrUJv88" TargetMode="External"/><Relationship Id="rId4" Type="http://schemas.openxmlformats.org/officeDocument/2006/relationships/hyperlink" Target="http://bit.ly/1IRJgBH"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www.youtube.com/watch?v=zxTuPVtayOI" TargetMode="External"/><Relationship Id="rId2" Type="http://schemas.openxmlformats.org/officeDocument/2006/relationships/hyperlink" Target="https://www.youtube.com/watch?v=y0H5XsZ1gzA"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s://www.youtube.com/watch?v=6v3wYEnYKrs"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hyperlink" Target="https://www.youtube.com/watch?v=72bMXnlgNc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67.xml.rels><?xml version="1.0" encoding="UTF-8" standalone="yes"?>
<Relationships xmlns="http://schemas.openxmlformats.org/package/2006/relationships"><Relationship Id="rId3" Type="http://schemas.openxmlformats.org/officeDocument/2006/relationships/hyperlink" Target="https://www.youtube.com/watch?v=72bMXnlgNcg"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6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all4ed/35668535584/"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vimeo.com/14818677"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hankbohanon.net/wp-content/uploads/2014/04/flowchart.pptx" TargetMode="External"/><Relationship Id="rId2" Type="http://schemas.openxmlformats.org/officeDocument/2006/relationships/hyperlink" Target="http://hankbohanon.net/wp-content/uploads/2014/04/Teacher-vs-Dean_Class_policy.doc"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hankbohanon.net/wp-content/uploads/2014/04/SWERotationalSessionsAgendaFall_2012.doc.docx"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hankbohanon.net/tag/buy-in/"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75.xml.rels><?xml version="1.0" encoding="UTF-8" standalone="yes"?>
<Relationships xmlns="http://schemas.openxmlformats.org/package/2006/relationships"><Relationship Id="rId3" Type="http://schemas.openxmlformats.org/officeDocument/2006/relationships/hyperlink" Target="Case%20example%20of%20the%20implementation%20of%20schoolwide%20positive%20behavior%20support%20in%20a%20high%20school%20setting" TargetMode="External"/><Relationship Id="rId2" Type="http://schemas.openxmlformats.org/officeDocument/2006/relationships/hyperlink" Target="http://ecommons.luc.edu/education_facpubs/17/"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hyperlink" Target="https://www.google.com/url?sa=t&amp;source=web&amp;rct=j&amp;opi=89978449&amp;url=https://pbismissouri.org/wp-content/uploads/2018/08/T2-Ch.-1_Positive-Behavior-Support-Planning-Checklist-And-Teacher-Self-Assessment.docx&amp;ved=2ahUKEwic1ce2uNqHAxU5pIkEHWgZOzgQFnoECBwQAQ&amp;usg=AOvVaw2Buqo8vCLkROQTGWrV0QJx"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choolsocialwork.net/implementing-systematic-supports-a-guide-for-secondary-schools/" TargetMode="External"/><Relationship Id="rId1" Type="http://schemas.openxmlformats.org/officeDocument/2006/relationships/slideLayout" Target="../slideLayouts/slideLayout2.xml"/><Relationship Id="rId4" Type="http://schemas.openxmlformats.org/officeDocument/2006/relationships/hyperlink" Target="https://www.amazon.com/Implementing-Systematic-Interventions-Secondary-School-dp-0367279096/dp/0367279096/ref=mt_other?_encoding=UTF8&amp;me=&amp;qid=1614447852"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hyperlink" Target="https://bit.ly/2GZR24s" TargetMode="External"/><Relationship Id="rId7" Type="http://schemas.openxmlformats.org/officeDocument/2006/relationships/hyperlink" Target="http://www.cesa7.org/pbis/Classroom_Management.asp" TargetMode="External"/><Relationship Id="rId2" Type="http://schemas.openxmlformats.org/officeDocument/2006/relationships/hyperlink" Target="http://ecommons.luc.edu/education_facpubs/80/" TargetMode="External"/><Relationship Id="rId1" Type="http://schemas.openxmlformats.org/officeDocument/2006/relationships/slideLayout" Target="../slideLayouts/slideLayout2.xml"/><Relationship Id="rId6" Type="http://schemas.openxmlformats.org/officeDocument/2006/relationships/hyperlink" Target="http://ecommons.luc.edu/" TargetMode="External"/><Relationship Id="rId5" Type="http://schemas.openxmlformats.org/officeDocument/2006/relationships/hyperlink" Target="http://ecommons.luc.edu/education_facpubs/7" TargetMode="External"/><Relationship Id="rId4" Type="http://schemas.openxmlformats.org/officeDocument/2006/relationships/hyperlink" Target="http://ecommons.luc.edu/education_facpubs/17/" TargetMode="External"/></Relationships>
</file>

<file path=ppt/slides/_rels/slide183.xml.rels><?xml version="1.0" encoding="UTF-8" standalone="yes"?>
<Relationships xmlns="http://schemas.openxmlformats.org/package/2006/relationships"><Relationship Id="rId2" Type="http://schemas.openxmlformats.org/officeDocument/2006/relationships/hyperlink" Target="http://education.vermont.gov/documents/edu-school-"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www.rtinetwork.org/Learn/Behavior/ar/Integrating-Behavior-and-Academic-Supports-Within-an-RtI-Framework-General-Overview" TargetMode="External"/><Relationship Id="rId2" Type="http://schemas.openxmlformats.org/officeDocument/2006/relationships/hyperlink" Target="http://iris.peabody.vanderbilt.edu/resources.html" TargetMode="External"/><Relationship Id="rId1" Type="http://schemas.openxmlformats.org/officeDocument/2006/relationships/slideLayout" Target="../slideLayouts/slideLayout2.xml"/><Relationship Id="rId6" Type="http://schemas.openxmlformats.org/officeDocument/2006/relationships/hyperlink" Target="http://www.directbehaviorratings.com/cms/" TargetMode="External"/><Relationship Id="rId5" Type="http://schemas.openxmlformats.org/officeDocument/2006/relationships/hyperlink" Target="http://www.apbs.org/" TargetMode="External"/><Relationship Id="rId4" Type="http://schemas.openxmlformats.org/officeDocument/2006/relationships/hyperlink" Target="http://www.pbis.org/" TargetMode="External"/></Relationships>
</file>

<file path=ppt/slides/_rels/slide185.xml.rels><?xml version="1.0" encoding="UTF-8" standalone="yes"?>
<Relationships xmlns="http://schemas.openxmlformats.org/package/2006/relationships"><Relationship Id="rId2" Type="http://schemas.openxmlformats.org/officeDocument/2006/relationships/hyperlink" Target="http://ies.ed.gov/ncee/edlabs"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hyperlink" Target="http://bit.ly/2r0SaeE" TargetMode="External"/><Relationship Id="rId7" Type="http://schemas.openxmlformats.org/officeDocument/2006/relationships/hyperlink" Target="http://education.vermont.gov/documents/edu-school-"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www.betterhighschools.org/documents/NHSCEWSImplementationGuide.pdf" TargetMode="External"/><Relationship Id="rId5" Type="http://schemas.openxmlformats.org/officeDocument/2006/relationships/hyperlink" Target="http://www.cpre.org/school-improvement-design-lessons-study-comprehensive-school-reform-programs" TargetMode="External"/><Relationship Id="rId4" Type="http://schemas.openxmlformats.org/officeDocument/2006/relationships/hyperlink" Target="http://www.pbis.org/pbis_newsletter/volume_4/issue4.aspx"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oleObject" Target="../embeddings/oleObject2.bin"/><Relationship Id="rId4" Type="http://schemas.openxmlformats.org/officeDocument/2006/relationships/image" Target="../media/image7.wmf"/></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http://www.inmagine.com/searchterms/private_jet.html" TargetMode="External"/><Relationship Id="rId4" Type="http://schemas.openxmlformats.org/officeDocument/2006/relationships/hyperlink" Target="http://en.wikipedia.org/wiki/Josh_Groba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3GwjfUFyY6M"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inspirationsandexplorations.com/2012/10/03/transforming-a-gilded-mirror-fram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opi.mt.gov/Educators/Teaching-Learning/Multi-Tiered-Systems-of-Support/MTSS-Essential-Components"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www.pbis.org/pbis/tier-3"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hankbohanon.net/classroom-interventions-what-we-can-learn-from-speedin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pbismissouri.org/wp-content/uploads/2018/08/T2-Ch.-1_Positive-Behavior-Support-Planning-Checklist-And-Teacher-Self-Assessment.docx" TargetMode="External"/><Relationship Id="rId2" Type="http://schemas.openxmlformats.org/officeDocument/2006/relationships/hyperlink" Target="https://www.pbis.org/resource/positive-behavior-support-classroom-management-self-assessmen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 Id="rId4" Type="http://schemas.openxmlformats.org/officeDocument/2006/relationships/hyperlink" Target="https://provingground.cepr.harvard.edu/files/provingground/files/proving_ground_postcard_guide_march2020.pd"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www.pbis.org/common/pbisresources/tools/FACTS.doc" TargetMode="External"/><Relationship Id="rId2" Type="http://schemas.openxmlformats.org/officeDocument/2006/relationships/hyperlink" Target="https://www.amazon.com/Prevent-Teach-Reinforce-School-Based-Individualized-Positive-Behavior/dp/1598570153" TargetMode="External"/><Relationship Id="rId1" Type="http://schemas.openxmlformats.org/officeDocument/2006/relationships/slideLayout" Target="../slideLayouts/slideLayout2.xml"/><Relationship Id="rId4" Type="http://schemas.openxmlformats.org/officeDocument/2006/relationships/hyperlink" Target="http://fifa.fmhi.usf.edu/School/Student_Assisted_Interview.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intensiveintervention.org/sites/default/files/Behavior-Module-6-PowerPoint_508.ppt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K4-XCebLwFA&amp;t=33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iris.peabody.vanderbilt.edu/module/fba/cresource/q2/p07/#conten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iris.peabody.vanderbilt.edu/mcontent/frequency-and-interval/" TargetMode="External"/><Relationship Id="rId2" Type="http://schemas.openxmlformats.org/officeDocument/2006/relationships/hyperlink" Target="https://www.youtube.com/watch?v=nBfFOE4Q4X4" TargetMode="External"/><Relationship Id="rId1" Type="http://schemas.openxmlformats.org/officeDocument/2006/relationships/slideLayout" Target="../slideLayouts/slideLayout2.xml"/><Relationship Id="rId4" Type="http://schemas.openxmlformats.org/officeDocument/2006/relationships/hyperlink" Target="https://iris.peabody.vanderbilt.edu/wp-content/uploads/pdf_activities/independent/IA_Frequency_and_Interval_Recording.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OB_BUxKC2tk" TargetMode="External"/><Relationship Id="rId2" Type="http://schemas.openxmlformats.org/officeDocument/2006/relationships/hyperlink" Target="http://dbr.education.uconn.edu/library/information-for-parents-and-professional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K4-XCebLwFA&amp;t=33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oleObject" Target="../embeddings/oleObject4.bin"/><Relationship Id="rId4" Type="http://schemas.openxmlformats.org/officeDocument/2006/relationships/image" Target="../media/image24.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5.wmf"/><Relationship Id="rId5" Type="http://schemas.openxmlformats.org/officeDocument/2006/relationships/oleObject" Target="../embeddings/oleObject6.bin"/><Relationship Id="rId4" Type="http://schemas.openxmlformats.org/officeDocument/2006/relationships/image" Target="../media/image24.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my.vanderbilt.edu/specialeducationinduction/files/2013/07/Tip-Sheet-Check-In-Check-Out.pdf" TargetMode="External"/><Relationship Id="rId13" Type="http://schemas.openxmlformats.org/officeDocument/2006/relationships/hyperlink" Target="https://www.interventioncentral.org/behavior_management_escape_avoidance_Class_Pass" TargetMode="External"/><Relationship Id="rId3" Type="http://schemas.openxmlformats.org/officeDocument/2006/relationships/hyperlink" Target="https://www2.ed.gov/rschstat/eval/high-school/credit-recovery.pdf" TargetMode="External"/><Relationship Id="rId7" Type="http://schemas.openxmlformats.org/officeDocument/2006/relationships/hyperlink" Target="https://region6cc.uncg.edu/wp-content/uploads/2022/06/ImplementingMTSSinSecondarySchools_2022_RC6_003.pdf" TargetMode="External"/><Relationship Id="rId12" Type="http://schemas.openxmlformats.org/officeDocument/2006/relationships/hyperlink" Target="https://www.understood.org/en/learning-thinking-differences/treatments-approaches/educational-strategies/behavior-intervention-plans-what-you-need-to-know" TargetMode="External"/><Relationship Id="rId2" Type="http://schemas.openxmlformats.org/officeDocument/2006/relationships/hyperlink" Target="https://www.allthingsplc.info/blog/view/247/plc-master-schedules-provide-time-for-collaboration-and-interventions-during-the-day" TargetMode="External"/><Relationship Id="rId1" Type="http://schemas.openxmlformats.org/officeDocument/2006/relationships/slideLayout" Target="../slideLayouts/slideLayout4.xml"/><Relationship Id="rId6" Type="http://schemas.openxmlformats.org/officeDocument/2006/relationships/hyperlink" Target="https://www.wilsonlanguage.com/programs/wilson-reading-system/" TargetMode="External"/><Relationship Id="rId11" Type="http://schemas.openxmlformats.org/officeDocument/2006/relationships/hyperlink" Target="https://cwfit.ku.edu/" TargetMode="External"/><Relationship Id="rId5" Type="http://schemas.openxmlformats.org/officeDocument/2006/relationships/hyperlink" Target="https://www.voyagersopris.com/literacy/rewards/overview" TargetMode="External"/><Relationship Id="rId15" Type="http://schemas.openxmlformats.org/officeDocument/2006/relationships/hyperlink" Target="https://iod.unh.edu/renew" TargetMode="External"/><Relationship Id="rId10" Type="http://schemas.openxmlformats.org/officeDocument/2006/relationships/hyperlink" Target="https://casel.org/guideprogramssocial-skills/" TargetMode="External"/><Relationship Id="rId4" Type="http://schemas.openxmlformats.org/officeDocument/2006/relationships/hyperlink" Target="https://www.ixl.com/membership/administrators/RTI" TargetMode="External"/><Relationship Id="rId9" Type="http://schemas.openxmlformats.org/officeDocument/2006/relationships/hyperlink" Target="https://www.pbis.org/resource/the-high-school-behavior-education-program-2nd-edition" TargetMode="External"/><Relationship Id="rId14" Type="http://schemas.openxmlformats.org/officeDocument/2006/relationships/hyperlink" Target="https://www.pps.net/cms/lib/OR01913224/Centricity/Domain/5007/BrB-Implementation-Manual.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www.slaapoefentherapie.nl/blog/slaapproblemen-adolescenten-puber-gevolg-oplossing"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flickr.com/photos/36224492@N06/8973962812"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choolsocialwork.net/implementing-systematic-supports-a-guide-for-secondary-schools/" TargetMode="External"/><Relationship Id="rId1" Type="http://schemas.openxmlformats.org/officeDocument/2006/relationships/slideLayout" Target="../slideLayouts/slideLayout2.xml"/><Relationship Id="rId4" Type="http://schemas.openxmlformats.org/officeDocument/2006/relationships/hyperlink" Target="https://www.amazon.com/Implementing-Systematic-Interventions-Secondary-School-dp-0367279096/dp/0367279096/ref=mt_other?_encoding=UTF8&amp;me=&amp;qid=1614447852"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hankbohanon.net/classroom-interventions-what-we-can-learn-from-speedin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oleObject" Target="../embeddings/oleObject2.bin"/><Relationship Id="rId4" Type="http://schemas.openxmlformats.org/officeDocument/2006/relationships/image" Target="../media/image7.wmf"/></Relationships>
</file>

<file path=ppt/slides/_rels/slide83.xml.rels><?xml version="1.0" encoding="UTF-8" standalone="yes"?>
<Relationships xmlns="http://schemas.openxmlformats.org/package/2006/relationships"><Relationship Id="rId3" Type="http://schemas.openxmlformats.org/officeDocument/2006/relationships/hyperlink" Target="https://vkc.vumc.org/assets/files/resources/tbsp-breaks-are-better.pdf"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 Id="rId4" Type="http://schemas.openxmlformats.org/officeDocument/2006/relationships/hyperlink" Target="https://provingground.cepr.harvard.edu/files/provingground/files/proving_ground_postcard_guide_march2020.pd"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www.youtube.com/watch?v=ClY_XjoiYXc" TargetMode="External"/><Relationship Id="rId5" Type="http://schemas.openxmlformats.org/officeDocument/2006/relationships/hyperlink" Target="http://hankbohanon.net/" TargetMode="External"/><Relationship Id="rId4" Type="http://schemas.openxmlformats.org/officeDocument/2006/relationships/image" Target="../media/image29.emf"/></Relationships>
</file>

<file path=ppt/slides/_rels/slide91.xml.rels><?xml version="1.0" encoding="UTF-8" standalone="yes"?>
<Relationships xmlns="http://schemas.openxmlformats.org/package/2006/relationships"><Relationship Id="rId3" Type="http://schemas.openxmlformats.org/officeDocument/2006/relationships/hyperlink" Target="http://www.flickr.com/photos/kjarrett/7841950486/"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hyperlink" Target="http://vimeo.com/14818677" TargetMode="Externa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historiadelosreyes.blogspot.com/2020/10/walt-disney.html"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hyperlink" Target="https://hlmth20winter.commons.gc.cuny.edu/syllabus/"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066800"/>
            <a:ext cx="7772400" cy="1470025"/>
          </a:xfrm>
        </p:spPr>
        <p:txBody>
          <a:bodyPr>
            <a:normAutofit fontScale="90000"/>
          </a:bodyPr>
          <a:lstStyle/>
          <a:p>
            <a:r>
              <a:rPr lang="en-US" altLang="en-US" dirty="0"/>
              <a:t>Providing Student Supports in Secondary Classrooms: Connecting Interventions Across Tiers</a:t>
            </a:r>
          </a:p>
        </p:txBody>
      </p:sp>
      <p:sp>
        <p:nvSpPr>
          <p:cNvPr id="2051" name="Subtitle 2"/>
          <p:cNvSpPr>
            <a:spLocks noGrp="1"/>
          </p:cNvSpPr>
          <p:nvPr>
            <p:ph type="subTitle" idx="1"/>
          </p:nvPr>
        </p:nvSpPr>
        <p:spPr>
          <a:xfrm>
            <a:off x="838200" y="3276600"/>
            <a:ext cx="6934200" cy="2667000"/>
          </a:xfrm>
        </p:spPr>
        <p:txBody>
          <a:bodyPr>
            <a:normAutofit fontScale="40000" lnSpcReduction="20000"/>
          </a:bodyPr>
          <a:lstStyle/>
          <a:p>
            <a:r>
              <a:rPr lang="en-US" altLang="en-US" sz="6600" b="1" dirty="0">
                <a:solidFill>
                  <a:schemeClr val="tx1"/>
                </a:solidFill>
              </a:rPr>
              <a:t>NSSEO </a:t>
            </a:r>
          </a:p>
          <a:p>
            <a:pPr>
              <a:lnSpc>
                <a:spcPct val="90000"/>
              </a:lnSpc>
            </a:pPr>
            <a:endParaRPr lang="en-US" altLang="en-US" sz="4600" dirty="0">
              <a:solidFill>
                <a:schemeClr val="tx1"/>
              </a:solidFill>
            </a:endParaRPr>
          </a:p>
          <a:p>
            <a:pPr eaLnBrk="1" hangingPunct="1">
              <a:lnSpc>
                <a:spcPct val="90000"/>
              </a:lnSpc>
            </a:pPr>
            <a:r>
              <a:rPr lang="en-US" altLang="en-US" sz="5800" dirty="0">
                <a:solidFill>
                  <a:schemeClr val="tx1"/>
                </a:solidFill>
              </a:rPr>
              <a:t>Hank Bohanon</a:t>
            </a:r>
          </a:p>
          <a:p>
            <a:pPr eaLnBrk="1" hangingPunct="1">
              <a:lnSpc>
                <a:spcPct val="90000"/>
              </a:lnSpc>
            </a:pPr>
            <a:r>
              <a:rPr lang="en-US" altLang="en-US" sz="5800" dirty="0">
                <a:solidFill>
                  <a:schemeClr val="tx1"/>
                </a:solidFill>
              </a:rPr>
              <a:t>Loyola University of Chicago</a:t>
            </a:r>
          </a:p>
          <a:p>
            <a:pPr eaLnBrk="1" hangingPunct="1">
              <a:lnSpc>
                <a:spcPct val="90000"/>
              </a:lnSpc>
            </a:pPr>
            <a:endParaRPr lang="en-US" altLang="en-US" sz="5800" dirty="0">
              <a:solidFill>
                <a:schemeClr val="tx1"/>
              </a:solidFill>
            </a:endParaRPr>
          </a:p>
          <a:p>
            <a:pPr eaLnBrk="1" hangingPunct="1">
              <a:lnSpc>
                <a:spcPct val="90000"/>
              </a:lnSpc>
            </a:pPr>
            <a:r>
              <a:rPr lang="en-US" altLang="en-US" sz="4200" dirty="0">
                <a:solidFill>
                  <a:schemeClr val="tx1"/>
                </a:solidFill>
                <a:hlinkClick r:id="rId3"/>
              </a:rPr>
              <a:t>hbohano@luc.edu</a:t>
            </a:r>
            <a:endParaRPr lang="en-US" altLang="en-US" sz="4200" dirty="0">
              <a:solidFill>
                <a:schemeClr val="tx1"/>
              </a:solidFill>
            </a:endParaRPr>
          </a:p>
          <a:p>
            <a:pPr eaLnBrk="1" hangingPunct="1">
              <a:lnSpc>
                <a:spcPct val="90000"/>
              </a:lnSpc>
            </a:pPr>
            <a:r>
              <a:rPr lang="en-US" altLang="en-US" sz="4200" dirty="0">
                <a:solidFill>
                  <a:schemeClr val="tx1"/>
                </a:solidFill>
                <a:hlinkClick r:id="rId4"/>
              </a:rPr>
              <a:t>http://www.hankbohanon.net</a:t>
            </a:r>
            <a:endParaRPr lang="en-US" altLang="en-US" sz="4200" dirty="0">
              <a:solidFill>
                <a:schemeClr val="tx1"/>
              </a:solidFill>
            </a:endParaRPr>
          </a:p>
          <a:p>
            <a:pPr>
              <a:lnSpc>
                <a:spcPct val="90000"/>
              </a:lnSpc>
            </a:pPr>
            <a:r>
              <a:rPr lang="en-US" altLang="en-US" sz="4200" dirty="0">
                <a:solidFill>
                  <a:schemeClr val="tx1"/>
                </a:solidFill>
                <a:hlinkClick r:id="rId5"/>
              </a:rPr>
              <a:t>https://twitter.com/hbohano</a:t>
            </a:r>
            <a:endParaRPr lang="en-US" altLang="en-US" sz="4200" dirty="0">
              <a:solidFill>
                <a:schemeClr val="tx1"/>
              </a:solidFill>
            </a:endParaRPr>
          </a:p>
          <a:p>
            <a:pPr>
              <a:lnSpc>
                <a:spcPct val="90000"/>
              </a:lnSpc>
            </a:pPr>
            <a:r>
              <a:rPr lang="en-US" altLang="en-US" sz="4200" dirty="0">
                <a:solidFill>
                  <a:schemeClr val="tx1"/>
                </a:solidFill>
                <a:hlinkClick r:id="rId6"/>
              </a:rPr>
              <a:t>https://www.facebook.com/hank.bohanon</a:t>
            </a:r>
            <a:r>
              <a:rPr lang="en-US" altLang="en-US" sz="4200" dirty="0">
                <a:solidFill>
                  <a:schemeClr val="tx1"/>
                </a:solidFill>
              </a:rPr>
              <a:t>  </a:t>
            </a:r>
          </a:p>
        </p:txBody>
      </p:sp>
    </p:spTree>
    <p:extLst>
      <p:ext uri="{BB962C8B-B14F-4D97-AF65-F5344CB8AC3E}">
        <p14:creationId xmlns:p14="http://schemas.microsoft.com/office/powerpoint/2010/main" val="692859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A76E-0EF7-8C0D-053F-764ADB5E12A0}"/>
              </a:ext>
            </a:extLst>
          </p:cNvPr>
          <p:cNvSpPr>
            <a:spLocks noGrp="1"/>
          </p:cNvSpPr>
          <p:nvPr>
            <p:ph type="title"/>
          </p:nvPr>
        </p:nvSpPr>
        <p:spPr/>
        <p:txBody>
          <a:bodyPr>
            <a:normAutofit fontScale="90000"/>
          </a:bodyPr>
          <a:lstStyle/>
          <a:p>
            <a:r>
              <a:rPr lang="en-US" i="1" dirty="0"/>
              <a:t>Where are you in your journey of student supports?</a:t>
            </a:r>
          </a:p>
        </p:txBody>
      </p:sp>
      <p:pic>
        <p:nvPicPr>
          <p:cNvPr id="5" name="Content Placeholder 4" descr="Close up of pushpins on roadmap route">
            <a:extLst>
              <a:ext uri="{FF2B5EF4-FFF2-40B4-BE49-F238E27FC236}">
                <a16:creationId xmlns:a16="http://schemas.microsoft.com/office/drawing/2014/main" id="{B2AD799A-8BF0-F5C0-4FFE-DAC595BA23A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1374" y="1600200"/>
            <a:ext cx="6801252" cy="4525963"/>
          </a:xfrm>
        </p:spPr>
      </p:pic>
    </p:spTree>
    <p:extLst>
      <p:ext uri="{BB962C8B-B14F-4D97-AF65-F5344CB8AC3E}">
        <p14:creationId xmlns:p14="http://schemas.microsoft.com/office/powerpoint/2010/main" val="26576072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normAutofit fontScale="90000"/>
          </a:bodyPr>
          <a:lstStyle/>
          <a:p>
            <a:r>
              <a:rPr lang="en-US" altLang="en-US"/>
              <a:t>Learning through punishment - Zappos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676402"/>
            <a:ext cx="3194050" cy="238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575" y="4305302"/>
            <a:ext cx="3048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4648202" y="1628775"/>
            <a:ext cx="3698875" cy="4953000"/>
            <a:chOff x="4648200" y="1629198"/>
            <a:chExt cx="3698954" cy="4952575"/>
          </a:xfrm>
        </p:grpSpPr>
        <p:pic>
          <p:nvPicPr>
            <p:cNvPr id="11469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21389" y="2256009"/>
              <a:ext cx="4952575" cy="3698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5638821" y="5743645"/>
              <a:ext cx="1524033" cy="5524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139202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9011-BEBE-883B-A81B-AD01865D86EF}"/>
              </a:ext>
            </a:extLst>
          </p:cNvPr>
          <p:cNvSpPr>
            <a:spLocks noGrp="1"/>
          </p:cNvSpPr>
          <p:nvPr>
            <p:ph type="title"/>
          </p:nvPr>
        </p:nvSpPr>
        <p:spPr/>
        <p:txBody>
          <a:bodyPr/>
          <a:lstStyle/>
          <a:p>
            <a:r>
              <a:rPr lang="en-US"/>
              <a:t>Benefits of Teaching Expectations</a:t>
            </a:r>
          </a:p>
        </p:txBody>
      </p:sp>
      <p:sp>
        <p:nvSpPr>
          <p:cNvPr id="3" name="Content Placeholder 2">
            <a:extLst>
              <a:ext uri="{FF2B5EF4-FFF2-40B4-BE49-F238E27FC236}">
                <a16:creationId xmlns:a16="http://schemas.microsoft.com/office/drawing/2014/main" id="{66382E2E-6BAF-B6D0-AC61-522028ADC324}"/>
              </a:ext>
            </a:extLst>
          </p:cNvPr>
          <p:cNvSpPr>
            <a:spLocks noGrp="1"/>
          </p:cNvSpPr>
          <p:nvPr>
            <p:ph idx="1"/>
          </p:nvPr>
        </p:nvSpPr>
        <p:spPr/>
        <p:txBody>
          <a:bodyPr/>
          <a:lstStyle/>
          <a:p>
            <a:pPr marL="0" indent="0">
              <a:buNone/>
            </a:pPr>
            <a:r>
              <a:rPr lang="en-US" dirty="0"/>
              <a:t>Includes behavioral, social, academic skills</a:t>
            </a:r>
          </a:p>
          <a:p>
            <a:r>
              <a:rPr lang="en-US" dirty="0"/>
              <a:t>Fewer defiance and drug-related discipline problems (Molloy et al., 2013)</a:t>
            </a:r>
          </a:p>
          <a:p>
            <a:r>
              <a:rPr lang="en-US" dirty="0"/>
              <a:t>Improved development and course grades (Farrington et al., </a:t>
            </a:r>
          </a:p>
          <a:p>
            <a:pPr marL="0" indent="0">
              <a:buNone/>
            </a:pPr>
            <a:r>
              <a:rPr lang="en-US" dirty="0"/>
              <a:t>	2012)</a:t>
            </a:r>
          </a:p>
          <a:p>
            <a:endParaRPr lang="en-US" dirty="0"/>
          </a:p>
        </p:txBody>
      </p:sp>
      <p:pic>
        <p:nvPicPr>
          <p:cNvPr id="5" name="Picture 4" descr="A group of people sitting at a table&#10;&#10;Description automatically generated with medium confidence">
            <a:extLst>
              <a:ext uri="{FF2B5EF4-FFF2-40B4-BE49-F238E27FC236}">
                <a16:creationId xmlns:a16="http://schemas.microsoft.com/office/drawing/2014/main" id="{4F66CE02-ABDA-17F9-9058-FE19CD8229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2" y="3866873"/>
            <a:ext cx="4346713" cy="2445026"/>
          </a:xfrm>
          <a:prstGeom prst="rect">
            <a:avLst/>
          </a:prstGeom>
        </p:spPr>
      </p:pic>
      <p:sp>
        <p:nvSpPr>
          <p:cNvPr id="6" name="TextBox 5">
            <a:extLst>
              <a:ext uri="{FF2B5EF4-FFF2-40B4-BE49-F238E27FC236}">
                <a16:creationId xmlns:a16="http://schemas.microsoft.com/office/drawing/2014/main" id="{13005E4D-7EB3-B554-D709-4BE345B0E50F}"/>
              </a:ext>
            </a:extLst>
          </p:cNvPr>
          <p:cNvSpPr txBox="1"/>
          <p:nvPr/>
        </p:nvSpPr>
        <p:spPr>
          <a:xfrm>
            <a:off x="4572002" y="6441143"/>
            <a:ext cx="4346713" cy="230832"/>
          </a:xfrm>
          <a:prstGeom prst="rect">
            <a:avLst/>
          </a:prstGeom>
          <a:noFill/>
        </p:spPr>
        <p:txBody>
          <a:bodyPr wrap="square" rtlCol="0">
            <a:spAutoFit/>
          </a:bodyPr>
          <a:lstStyle/>
          <a:p>
            <a:r>
              <a:rPr lang="en-US" sz="900">
                <a:hlinkClick r:id="rId4" tooltip="https://www.flickr.com/photos/peigov/30122511626"/>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1161566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Footer Placeholder 4"/>
          <p:cNvSpPr txBox="1">
            <a:spLocks noGrp="1"/>
          </p:cNvSpPr>
          <p:nvPr/>
        </p:nvSpPr>
        <p:spPr bwMode="auto">
          <a:xfrm>
            <a:off x="1295400" y="5943600"/>
            <a:ext cx="2895600" cy="476250"/>
          </a:xfrm>
          <a:prstGeom prst="rect">
            <a:avLst/>
          </a:prstGeom>
          <a:noFill/>
          <a:ln w="9525">
            <a:noFill/>
            <a:miter lim="800000"/>
            <a:headEnd/>
            <a:tailEnd/>
          </a:ln>
        </p:spPr>
        <p:txBody>
          <a:bodyPr/>
          <a:lstStyle/>
          <a:p>
            <a:pPr algn="ctr"/>
            <a:r>
              <a:rPr lang="en-US" sz="1400"/>
              <a:t>See lesson- Blank!! Possible Example Teaching Story 1 or Pre-Teaching</a:t>
            </a:r>
          </a:p>
          <a:p>
            <a:pPr algn="ctr"/>
            <a:r>
              <a:rPr lang="en-US" sz="1400"/>
              <a:t>Student example from football</a:t>
            </a:r>
          </a:p>
        </p:txBody>
      </p:sp>
      <p:sp>
        <p:nvSpPr>
          <p:cNvPr id="26627" name="Rectangle 2"/>
          <p:cNvSpPr>
            <a:spLocks noGrp="1" noChangeArrowheads="1"/>
          </p:cNvSpPr>
          <p:nvPr>
            <p:ph type="title" idx="4294967295"/>
          </p:nvPr>
        </p:nvSpPr>
        <p:spPr>
          <a:xfrm>
            <a:off x="304800" y="415409"/>
            <a:ext cx="7772400" cy="1143000"/>
          </a:xfrm>
        </p:spPr>
        <p:txBody>
          <a:bodyPr/>
          <a:lstStyle/>
          <a:p>
            <a:pPr eaLnBrk="1" hangingPunct="1"/>
            <a:r>
              <a:rPr lang="en-US" sz="4000"/>
              <a:t>Teaching Expectations</a:t>
            </a:r>
            <a:endParaRPr lang="en-US"/>
          </a:p>
        </p:txBody>
      </p:sp>
      <p:sp>
        <p:nvSpPr>
          <p:cNvPr id="26628" name="Rectangle 3"/>
          <p:cNvSpPr>
            <a:spLocks noGrp="1" noChangeArrowheads="1"/>
          </p:cNvSpPr>
          <p:nvPr>
            <p:ph type="body" idx="4294967295"/>
          </p:nvPr>
        </p:nvSpPr>
        <p:spPr>
          <a:xfrm>
            <a:off x="5181600" y="2075378"/>
            <a:ext cx="3873500" cy="4357688"/>
          </a:xfrm>
        </p:spPr>
        <p:txBody>
          <a:bodyPr>
            <a:normAutofit/>
          </a:bodyPr>
          <a:lstStyle/>
          <a:p>
            <a:pPr eaLnBrk="1" hangingPunct="1">
              <a:lnSpc>
                <a:spcPct val="90000"/>
              </a:lnSpc>
              <a:buFontTx/>
              <a:buNone/>
            </a:pPr>
            <a:r>
              <a:rPr lang="en-US" u="sng"/>
              <a:t>Examples</a:t>
            </a:r>
            <a:endParaRPr lang="en-US"/>
          </a:p>
          <a:p>
            <a:pPr eaLnBrk="1" hangingPunct="1">
              <a:lnSpc>
                <a:spcPct val="90000"/>
              </a:lnSpc>
            </a:pPr>
            <a:r>
              <a:rPr lang="en-US"/>
              <a:t>Syllabus</a:t>
            </a:r>
          </a:p>
          <a:p>
            <a:pPr eaLnBrk="1" hangingPunct="1">
              <a:lnSpc>
                <a:spcPct val="90000"/>
              </a:lnSpc>
            </a:pPr>
            <a:r>
              <a:rPr lang="en-US"/>
              <a:t>Posters</a:t>
            </a:r>
          </a:p>
          <a:p>
            <a:pPr eaLnBrk="1" hangingPunct="1">
              <a:lnSpc>
                <a:spcPct val="90000"/>
              </a:lnSpc>
            </a:pPr>
            <a:r>
              <a:rPr lang="en-US"/>
              <a:t>Booster sessions</a:t>
            </a:r>
          </a:p>
          <a:p>
            <a:pPr eaLnBrk="1" hangingPunct="1">
              <a:lnSpc>
                <a:spcPct val="90000"/>
              </a:lnSpc>
            </a:pPr>
            <a:r>
              <a:rPr lang="en-US"/>
              <a:t>Pre-correct/remind</a:t>
            </a:r>
          </a:p>
        </p:txBody>
      </p:sp>
      <p:sp>
        <p:nvSpPr>
          <p:cNvPr id="26629" name="Rectangle 4"/>
          <p:cNvSpPr>
            <a:spLocks noChangeArrowheads="1"/>
          </p:cNvSpPr>
          <p:nvPr/>
        </p:nvSpPr>
        <p:spPr bwMode="auto">
          <a:xfrm>
            <a:off x="552450" y="1905000"/>
            <a:ext cx="4038600" cy="4114800"/>
          </a:xfrm>
          <a:prstGeom prst="rect">
            <a:avLst/>
          </a:prstGeom>
          <a:noFill/>
          <a:ln w="9525">
            <a:noFill/>
            <a:miter lim="800000"/>
            <a:headEnd/>
            <a:tailEnd/>
          </a:ln>
        </p:spPr>
        <p:txBody>
          <a:bodyPr/>
          <a:lstStyle/>
          <a:p>
            <a:pPr marL="342900" indent="-342900">
              <a:lnSpc>
                <a:spcPct val="90000"/>
              </a:lnSpc>
              <a:spcBef>
                <a:spcPct val="20000"/>
              </a:spcBef>
            </a:pPr>
            <a:r>
              <a:rPr lang="en-US" sz="3200" u="sng"/>
              <a:t>Examples</a:t>
            </a:r>
            <a:endParaRPr lang="en-US" sz="3200"/>
          </a:p>
          <a:p>
            <a:pPr marL="342900" indent="-342900">
              <a:lnSpc>
                <a:spcPct val="90000"/>
              </a:lnSpc>
              <a:spcBef>
                <a:spcPct val="20000"/>
              </a:spcBef>
              <a:buFontTx/>
              <a:buChar char="•"/>
            </a:pPr>
            <a:r>
              <a:rPr lang="en-US" sz="3200"/>
              <a:t>Staff orientation meetings</a:t>
            </a:r>
          </a:p>
          <a:p>
            <a:pPr marL="342900" indent="-342900">
              <a:lnSpc>
                <a:spcPct val="90000"/>
              </a:lnSpc>
              <a:spcBef>
                <a:spcPct val="20000"/>
              </a:spcBef>
              <a:buFontTx/>
              <a:buChar char="•"/>
            </a:pPr>
            <a:r>
              <a:rPr lang="en-US" sz="3200"/>
              <a:t>Handbooks</a:t>
            </a:r>
          </a:p>
          <a:p>
            <a:pPr marL="342900" indent="-342900">
              <a:lnSpc>
                <a:spcPct val="90000"/>
              </a:lnSpc>
              <a:spcBef>
                <a:spcPct val="20000"/>
              </a:spcBef>
              <a:buFontTx/>
              <a:buChar char="•"/>
            </a:pPr>
            <a:r>
              <a:rPr lang="en-US" sz="3200"/>
              <a:t>Lesson plans</a:t>
            </a:r>
          </a:p>
          <a:p>
            <a:pPr marL="342900" indent="-342900">
              <a:lnSpc>
                <a:spcPct val="90000"/>
              </a:lnSpc>
              <a:spcBef>
                <a:spcPct val="20000"/>
              </a:spcBef>
              <a:buFontTx/>
              <a:buChar char="•"/>
            </a:pPr>
            <a:r>
              <a:rPr lang="en-US" sz="3200"/>
              <a:t>Videos</a:t>
            </a:r>
          </a:p>
          <a:p>
            <a:pPr marL="342900" indent="-342900">
              <a:lnSpc>
                <a:spcPct val="90000"/>
              </a:lnSpc>
              <a:spcBef>
                <a:spcPct val="20000"/>
              </a:spcBef>
              <a:buFontTx/>
              <a:buChar char="•"/>
            </a:pPr>
            <a:endParaRPr lang="en-US" sz="3200"/>
          </a:p>
        </p:txBody>
      </p:sp>
      <p:sp>
        <p:nvSpPr>
          <p:cNvPr id="7" name="TextBox 5"/>
          <p:cNvSpPr txBox="1">
            <a:spLocks noChangeArrowheads="1"/>
          </p:cNvSpPr>
          <p:nvPr/>
        </p:nvSpPr>
        <p:spPr bwMode="auto">
          <a:xfrm>
            <a:off x="6248402" y="6248400"/>
            <a:ext cx="2687467" cy="369332"/>
          </a:xfrm>
          <a:prstGeom prst="rect">
            <a:avLst/>
          </a:prstGeom>
          <a:noFill/>
          <a:ln w="9525">
            <a:noFill/>
            <a:miter lim="800000"/>
            <a:headEnd/>
            <a:tailEnd/>
          </a:ln>
        </p:spPr>
        <p:txBody>
          <a:bodyPr wrap="none">
            <a:spAutoFit/>
          </a:bodyPr>
          <a:lstStyle/>
          <a:p>
            <a:r>
              <a:rPr lang="en-US"/>
              <a:t>Fruita Monument Example</a:t>
            </a:r>
          </a:p>
        </p:txBody>
      </p:sp>
    </p:spTree>
    <p:extLst>
      <p:ext uri="{BB962C8B-B14F-4D97-AF65-F5344CB8AC3E}">
        <p14:creationId xmlns:p14="http://schemas.microsoft.com/office/powerpoint/2010/main" val="276164565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Developing Expectations</a:t>
            </a:r>
          </a:p>
        </p:txBody>
      </p:sp>
      <p:sp>
        <p:nvSpPr>
          <p:cNvPr id="3" name="Content Placeholder 2"/>
          <p:cNvSpPr>
            <a:spLocks noGrp="1"/>
          </p:cNvSpPr>
          <p:nvPr>
            <p:ph idx="1"/>
          </p:nvPr>
        </p:nvSpPr>
        <p:spPr/>
        <p:txBody>
          <a:bodyPr>
            <a:normAutofit lnSpcReduction="10000"/>
          </a:bodyPr>
          <a:lstStyle/>
          <a:p>
            <a:r>
              <a:rPr lang="en-US"/>
              <a:t>3-5</a:t>
            </a:r>
          </a:p>
          <a:p>
            <a:r>
              <a:rPr lang="en-US"/>
              <a:t>General </a:t>
            </a:r>
          </a:p>
          <a:p>
            <a:r>
              <a:rPr lang="en-US"/>
              <a:t>Positively stated</a:t>
            </a:r>
          </a:p>
          <a:p>
            <a:r>
              <a:rPr lang="en-US"/>
              <a:t> Use an acronym if possible</a:t>
            </a:r>
          </a:p>
          <a:p>
            <a:pPr lvl="1"/>
            <a:r>
              <a:rPr lang="en-US"/>
              <a:t>Respectful, Appropriate, Determined (RAD)</a:t>
            </a:r>
          </a:p>
          <a:p>
            <a:r>
              <a:rPr lang="en-US"/>
              <a:t>Connect to school mascot if possible</a:t>
            </a:r>
          </a:p>
          <a:p>
            <a:r>
              <a:rPr lang="en-US"/>
              <a:t>Academic and whole child standards</a:t>
            </a:r>
          </a:p>
          <a:p>
            <a:r>
              <a:rPr lang="en-US"/>
              <a:t>Align with school mission and vision</a:t>
            </a:r>
          </a:p>
        </p:txBody>
      </p:sp>
      <p:pic>
        <p:nvPicPr>
          <p:cNvPr id="5" name="Picture 4" descr="Thumbs up">
            <a:extLst>
              <a:ext uri="{FF2B5EF4-FFF2-40B4-BE49-F238E27FC236}">
                <a16:creationId xmlns:a16="http://schemas.microsoft.com/office/drawing/2014/main" id="{525F49C8-54FF-C444-C19A-76544B15D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9652" y="1485348"/>
            <a:ext cx="2915478" cy="1943652"/>
          </a:xfrm>
          <a:prstGeom prst="rect">
            <a:avLst/>
          </a:prstGeom>
        </p:spPr>
      </p:pic>
    </p:spTree>
    <p:extLst>
      <p:ext uri="{BB962C8B-B14F-4D97-AF65-F5344CB8AC3E}">
        <p14:creationId xmlns:p14="http://schemas.microsoft.com/office/powerpoint/2010/main" val="24773690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C:\Users\Stephen\AppData\Local\Microsoft\Windows\Temporary Internet Files\Content.IE5\PZBLJGWS\MPj04278100000[1].jpg"/>
          <p:cNvPicPr>
            <a:picLocks noChangeAspect="1" noChangeArrowheads="1"/>
          </p:cNvPicPr>
          <p:nvPr/>
        </p:nvPicPr>
        <p:blipFill>
          <a:blip r:embed="rId3" cstate="print">
            <a:grayscl/>
            <a:lum bright="42000"/>
          </a:blip>
          <a:srcRect/>
          <a:stretch>
            <a:fillRect/>
          </a:stretch>
        </p:blipFill>
        <p:spPr bwMode="auto">
          <a:xfrm>
            <a:off x="-38420" y="28576"/>
            <a:ext cx="9182420" cy="6829425"/>
          </a:xfrm>
          <a:prstGeom prst="rect">
            <a:avLst/>
          </a:prstGeom>
          <a:ln>
            <a:noFill/>
          </a:ln>
          <a:effectLst>
            <a:softEdge rad="112500"/>
          </a:effectLst>
        </p:spPr>
      </p:pic>
      <p:sp>
        <p:nvSpPr>
          <p:cNvPr id="13315" name="Title 5"/>
          <p:cNvSpPr>
            <a:spLocks noGrp="1"/>
          </p:cNvSpPr>
          <p:nvPr>
            <p:ph type="title"/>
          </p:nvPr>
        </p:nvSpPr>
        <p:spPr/>
        <p:txBody>
          <a:bodyPr/>
          <a:lstStyle/>
          <a:p>
            <a:endParaRPr lang="en-US" dirty="0"/>
          </a:p>
        </p:txBody>
      </p:sp>
      <p:pic>
        <p:nvPicPr>
          <p:cNvPr id="10" name="Picture Placeholder 9" descr="Spring 2011 029.jpg"/>
          <p:cNvPicPr>
            <a:picLocks noGrp="1" noChangeAspect="1"/>
          </p:cNvPicPr>
          <p:nvPr>
            <p:ph type="pic" idx="1"/>
          </p:nvPr>
        </p:nvPicPr>
        <p:blipFill>
          <a:blip r:embed="rId4" cstate="print"/>
          <a:srcRect l="1347" r="1347"/>
          <a:stretch>
            <a:fillRect/>
          </a:stretch>
        </p:blipFill>
        <p:spPr>
          <a:solidFill>
            <a:srgbClr val="000000"/>
          </a:solidFill>
          <a:ln w="444500" cap="sq">
            <a:solidFill>
              <a:srgbClr val="000000"/>
            </a:solidFill>
            <a:miter lim="800000"/>
            <a:headEnd/>
            <a:tailEnd/>
          </a:ln>
          <a:effectLst>
            <a:outerShdw blurRad="254000" dist="190500" dir="2700000" sy="89999" algn="bl" rotWithShape="0">
              <a:srgbClr val="000000">
                <a:alpha val="39999"/>
              </a:srgbClr>
            </a:outerShdw>
          </a:effectLst>
        </p:spPr>
      </p:pic>
      <p:sp>
        <p:nvSpPr>
          <p:cNvPr id="8" name="Subtitle 7"/>
          <p:cNvSpPr>
            <a:spLocks noGrp="1"/>
          </p:cNvSpPr>
          <p:nvPr>
            <p:ph type="body" sz="half" idx="2"/>
          </p:nvPr>
        </p:nvSpPr>
        <p:spPr/>
        <p:txBody>
          <a:bodyPr/>
          <a:lstStyle/>
          <a:p>
            <a:pPr eaLnBrk="1" hangingPunct="1">
              <a:defRPr/>
            </a:pPr>
            <a:endParaRPr lang="en-US" sz="2800"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eaLnBrk="1" hangingPunct="1">
              <a:defRPr/>
            </a:pPr>
            <a:endParaRPr lang="en-US" sz="2800" dirty="0">
              <a:latin typeface="Georgia" pitchFamily="18" charset="0"/>
            </a:endParaRPr>
          </a:p>
        </p:txBody>
      </p:sp>
      <p:sp>
        <p:nvSpPr>
          <p:cNvPr id="13318" name="Rectangle 4"/>
          <p:cNvSpPr>
            <a:spLocks noChangeArrowheads="1"/>
          </p:cNvSpPr>
          <p:nvPr/>
        </p:nvSpPr>
        <p:spPr bwMode="auto">
          <a:xfrm>
            <a:off x="1143000" y="2133600"/>
            <a:ext cx="6781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sz="4800" dirty="0"/>
          </a:p>
          <a:p>
            <a:pPr algn="ctr"/>
            <a:r>
              <a:rPr lang="en-US" sz="4800" dirty="0">
                <a:solidFill>
                  <a:srgbClr val="FF0000"/>
                </a:solidFill>
              </a:rPr>
              <a:t> </a:t>
            </a:r>
            <a:endParaRPr lang="en-US" sz="4800" dirty="0"/>
          </a:p>
        </p:txBody>
      </p:sp>
      <p:sp>
        <p:nvSpPr>
          <p:cNvPr id="7" name="TextBox 6"/>
          <p:cNvSpPr txBox="1"/>
          <p:nvPr/>
        </p:nvSpPr>
        <p:spPr>
          <a:xfrm>
            <a:off x="5715000" y="381002"/>
            <a:ext cx="2008114" cy="276999"/>
          </a:xfrm>
          <a:prstGeom prst="rect">
            <a:avLst/>
          </a:prstGeom>
          <a:noFill/>
        </p:spPr>
        <p:txBody>
          <a:bodyPr wrap="none" rtlCol="0">
            <a:spAutoFit/>
          </a:bodyPr>
          <a:lstStyle/>
          <a:p>
            <a:r>
              <a:rPr lang="en-US" sz="1200" dirty="0"/>
              <a:t>Shawnee Mission Schools, KS</a:t>
            </a:r>
          </a:p>
        </p:txBody>
      </p:sp>
    </p:spTree>
    <p:extLst>
      <p:ext uri="{BB962C8B-B14F-4D97-AF65-F5344CB8AC3E}">
        <p14:creationId xmlns:p14="http://schemas.microsoft.com/office/powerpoint/2010/main" val="1479447741"/>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CDF8-A54B-E9DF-B168-D17F273BC8BE}"/>
              </a:ext>
            </a:extLst>
          </p:cNvPr>
          <p:cNvSpPr>
            <a:spLocks noGrp="1"/>
          </p:cNvSpPr>
          <p:nvPr>
            <p:ph type="title"/>
          </p:nvPr>
        </p:nvSpPr>
        <p:spPr/>
        <p:txBody>
          <a:bodyPr/>
          <a:lstStyle/>
          <a:p>
            <a:r>
              <a:rPr lang="en-US" dirty="0"/>
              <a:t>Developing Expectations</a:t>
            </a:r>
          </a:p>
        </p:txBody>
      </p:sp>
      <p:sp>
        <p:nvSpPr>
          <p:cNvPr id="6" name="Content Placeholder 5">
            <a:extLst>
              <a:ext uri="{FF2B5EF4-FFF2-40B4-BE49-F238E27FC236}">
                <a16:creationId xmlns:a16="http://schemas.microsoft.com/office/drawing/2014/main" id="{A1165DE4-9C06-5027-986C-4CEAD103F94A}"/>
              </a:ext>
            </a:extLst>
          </p:cNvPr>
          <p:cNvSpPr>
            <a:spLocks noGrp="1"/>
          </p:cNvSpPr>
          <p:nvPr>
            <p:ph idx="1"/>
          </p:nvPr>
        </p:nvSpPr>
        <p:spPr>
          <a:xfrm>
            <a:off x="628650" y="1243341"/>
            <a:ext cx="7886700" cy="4351338"/>
          </a:xfrm>
        </p:spPr>
        <p:txBody>
          <a:bodyPr>
            <a:normAutofit/>
          </a:bodyPr>
          <a:lstStyle/>
          <a:p>
            <a:r>
              <a:rPr lang="en-US" sz="2800" dirty="0"/>
              <a:t>Schoolwide Expectations Survey for Specific Settings (</a:t>
            </a:r>
            <a:r>
              <a:rPr lang="en-US" sz="2800" dirty="0">
                <a:hlinkClick r:id="rId2"/>
              </a:rPr>
              <a:t>link</a:t>
            </a:r>
            <a:r>
              <a:rPr lang="en-US" sz="2800" dirty="0"/>
              <a:t>)</a:t>
            </a:r>
          </a:p>
          <a:p>
            <a:r>
              <a:rPr lang="en-US" sz="2800" dirty="0"/>
              <a:t>60% = respect, responsibility, and safety (Lynass, et al., 2012) </a:t>
            </a:r>
          </a:p>
          <a:p>
            <a:r>
              <a:rPr lang="en-US" sz="2800" dirty="0"/>
              <a:t>Share expectations (</a:t>
            </a:r>
            <a:r>
              <a:rPr lang="en-US" sz="2800" dirty="0">
                <a:hlinkClick r:id="rId3"/>
              </a:rPr>
              <a:t>link</a:t>
            </a:r>
            <a:r>
              <a:rPr lang="en-US" sz="2800" dirty="0"/>
              <a:t>) or complete Table 13.2 in Handbook p. 33</a:t>
            </a:r>
          </a:p>
          <a:p>
            <a:r>
              <a:rPr lang="en-US" sz="2800" dirty="0"/>
              <a:t>Add next steps to action plan</a:t>
            </a:r>
          </a:p>
        </p:txBody>
      </p:sp>
      <p:pic>
        <p:nvPicPr>
          <p:cNvPr id="8" name="Picture 7" descr="A group of people outside&#10;&#10;Description automatically generated with medium confidence">
            <a:extLst>
              <a:ext uri="{FF2B5EF4-FFF2-40B4-BE49-F238E27FC236}">
                <a16:creationId xmlns:a16="http://schemas.microsoft.com/office/drawing/2014/main" id="{22FA921C-A257-FD94-8409-C261C849BEC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6557" y="4586050"/>
            <a:ext cx="6930886" cy="2227785"/>
          </a:xfrm>
          <a:prstGeom prst="rect">
            <a:avLst/>
          </a:prstGeom>
        </p:spPr>
      </p:pic>
      <p:sp>
        <p:nvSpPr>
          <p:cNvPr id="9" name="TextBox 8">
            <a:extLst>
              <a:ext uri="{FF2B5EF4-FFF2-40B4-BE49-F238E27FC236}">
                <a16:creationId xmlns:a16="http://schemas.microsoft.com/office/drawing/2014/main" id="{93882088-2945-CDF3-DAA8-F5260872818C}"/>
              </a:ext>
            </a:extLst>
          </p:cNvPr>
          <p:cNvSpPr txBox="1"/>
          <p:nvPr/>
        </p:nvSpPr>
        <p:spPr>
          <a:xfrm>
            <a:off x="0" y="6753875"/>
            <a:ext cx="9144000" cy="230832"/>
          </a:xfrm>
          <a:prstGeom prst="rect">
            <a:avLst/>
          </a:prstGeom>
          <a:noFill/>
        </p:spPr>
        <p:txBody>
          <a:bodyPr wrap="square" rtlCol="0">
            <a:spAutoFit/>
          </a:bodyPr>
          <a:lstStyle/>
          <a:p>
            <a:r>
              <a:rPr lang="en-US" sz="900" dirty="0">
                <a:hlinkClick r:id="rId5" tooltip="https://courses.lumenlearning.com/suny-wcc-collegesuccess2/chapter/welcome-your-first-year-seminar/"/>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16591765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879C-4C53-5FEB-8F59-74ABA23B5742}"/>
              </a:ext>
            </a:extLst>
          </p:cNvPr>
          <p:cNvSpPr>
            <a:spLocks noGrp="1"/>
          </p:cNvSpPr>
          <p:nvPr>
            <p:ph type="title"/>
          </p:nvPr>
        </p:nvSpPr>
        <p:spPr/>
        <p:txBody>
          <a:bodyPr/>
          <a:lstStyle/>
          <a:p>
            <a:r>
              <a:rPr lang="en-US" dirty="0"/>
              <a:t>Posting Expectations</a:t>
            </a:r>
          </a:p>
        </p:txBody>
      </p:sp>
      <p:pic>
        <p:nvPicPr>
          <p:cNvPr id="5" name="Content Placeholder 4" descr="A speed limit sign on a road">
            <a:extLst>
              <a:ext uri="{FF2B5EF4-FFF2-40B4-BE49-F238E27FC236}">
                <a16:creationId xmlns:a16="http://schemas.microsoft.com/office/drawing/2014/main" id="{147F23DC-E299-8D5F-D450-4009FEFFB7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1179" y="1873771"/>
            <a:ext cx="6533685" cy="3674568"/>
          </a:xfrm>
        </p:spPr>
      </p:pic>
      <p:sp>
        <p:nvSpPr>
          <p:cNvPr id="6" name="TextBox 5">
            <a:extLst>
              <a:ext uri="{FF2B5EF4-FFF2-40B4-BE49-F238E27FC236}">
                <a16:creationId xmlns:a16="http://schemas.microsoft.com/office/drawing/2014/main" id="{FB237B9E-853E-993F-1C56-8F7E23AA4A71}"/>
              </a:ext>
            </a:extLst>
          </p:cNvPr>
          <p:cNvSpPr txBox="1"/>
          <p:nvPr/>
        </p:nvSpPr>
        <p:spPr>
          <a:xfrm flipH="1">
            <a:off x="1544735" y="6124392"/>
            <a:ext cx="6250150" cy="215444"/>
          </a:xfrm>
          <a:prstGeom prst="rect">
            <a:avLst/>
          </a:prstGeom>
          <a:noFill/>
        </p:spPr>
        <p:txBody>
          <a:bodyPr wrap="square" rtlCol="0">
            <a:spAutoFit/>
          </a:bodyPr>
          <a:lstStyle/>
          <a:p>
            <a:r>
              <a:rPr lang="en-US" sz="800" dirty="0"/>
              <a:t>From https://www.denver7.com/traffic/driving-you-crazy/whats-driving-you-crazy-speed-limit-signs-with-fractions-really</a:t>
            </a:r>
          </a:p>
        </p:txBody>
      </p:sp>
    </p:spTree>
    <p:extLst>
      <p:ext uri="{BB962C8B-B14F-4D97-AF65-F5344CB8AC3E}">
        <p14:creationId xmlns:p14="http://schemas.microsoft.com/office/powerpoint/2010/main" val="2123413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0A56-5590-E5E2-E926-6DC379937C29}"/>
              </a:ext>
            </a:extLst>
          </p:cNvPr>
          <p:cNvSpPr>
            <a:spLocks noGrp="1"/>
          </p:cNvSpPr>
          <p:nvPr>
            <p:ph type="title"/>
          </p:nvPr>
        </p:nvSpPr>
        <p:spPr/>
        <p:txBody>
          <a:bodyPr/>
          <a:lstStyle/>
          <a:p>
            <a:r>
              <a:rPr lang="en-US" dirty="0"/>
              <a:t>Posting Big Ideas</a:t>
            </a:r>
          </a:p>
        </p:txBody>
      </p:sp>
      <p:sp>
        <p:nvSpPr>
          <p:cNvPr id="3" name="Content Placeholder 2">
            <a:extLst>
              <a:ext uri="{FF2B5EF4-FFF2-40B4-BE49-F238E27FC236}">
                <a16:creationId xmlns:a16="http://schemas.microsoft.com/office/drawing/2014/main" id="{C421C51C-378A-F35A-950C-1D294A942EAB}"/>
              </a:ext>
            </a:extLst>
          </p:cNvPr>
          <p:cNvSpPr>
            <a:spLocks noGrp="1"/>
          </p:cNvSpPr>
          <p:nvPr>
            <p:ph idx="1"/>
          </p:nvPr>
        </p:nvSpPr>
        <p:spPr/>
        <p:txBody>
          <a:bodyPr>
            <a:normAutofit lnSpcReduction="10000"/>
          </a:bodyPr>
          <a:lstStyle/>
          <a:p>
            <a:r>
              <a:rPr lang="en-US" dirty="0"/>
              <a:t>Large font</a:t>
            </a:r>
          </a:p>
          <a:p>
            <a:r>
              <a:rPr lang="en-US" dirty="0"/>
              <a:t>Focus on behaviors you want to see</a:t>
            </a:r>
          </a:p>
          <a:p>
            <a:pPr lvl="1"/>
            <a:r>
              <a:rPr lang="en-US" dirty="0"/>
              <a:t>"Employees must wash hands“</a:t>
            </a:r>
          </a:p>
          <a:p>
            <a:r>
              <a:rPr lang="en-US" dirty="0"/>
              <a:t>Keep the verbiage to a minimum</a:t>
            </a:r>
          </a:p>
          <a:p>
            <a:r>
              <a:rPr lang="en-US" dirty="0"/>
              <a:t>Consider height</a:t>
            </a:r>
          </a:p>
          <a:p>
            <a:r>
              <a:rPr lang="en-US" dirty="0"/>
              <a:t>Images and language culturally relevant </a:t>
            </a:r>
          </a:p>
          <a:p>
            <a:r>
              <a:rPr lang="en-US" dirty="0"/>
              <a:t>Must be taught</a:t>
            </a:r>
          </a:p>
          <a:p>
            <a:r>
              <a:rPr lang="en-US" sz="3200" dirty="0"/>
              <a:t>Add next steps to action plan</a:t>
            </a:r>
          </a:p>
          <a:p>
            <a:endParaRPr lang="en-US" dirty="0"/>
          </a:p>
          <a:p>
            <a:endParaRPr lang="en-US" dirty="0"/>
          </a:p>
        </p:txBody>
      </p:sp>
    </p:spTree>
    <p:extLst>
      <p:ext uri="{BB962C8B-B14F-4D97-AF65-F5344CB8AC3E}">
        <p14:creationId xmlns:p14="http://schemas.microsoft.com/office/powerpoint/2010/main" val="19012222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3" descr="003tors.gif"/>
          <p:cNvPicPr>
            <a:picLocks noChangeAspect="1"/>
          </p:cNvPicPr>
          <p:nvPr/>
        </p:nvPicPr>
        <p:blipFill>
          <a:blip r:embed="rId3" cstate="print"/>
          <a:srcRect/>
          <a:stretch>
            <a:fillRect/>
          </a:stretch>
        </p:blipFill>
        <p:spPr bwMode="auto">
          <a:xfrm>
            <a:off x="0" y="0"/>
            <a:ext cx="2895600" cy="2743200"/>
          </a:xfrm>
          <a:prstGeom prst="rect">
            <a:avLst/>
          </a:prstGeom>
          <a:noFill/>
          <a:ln w="9525">
            <a:noFill/>
            <a:miter lim="800000"/>
            <a:headEnd/>
            <a:tailEnd/>
          </a:ln>
        </p:spPr>
      </p:pic>
      <p:sp>
        <p:nvSpPr>
          <p:cNvPr id="5" name="TextBox 4"/>
          <p:cNvSpPr txBox="1"/>
          <p:nvPr/>
        </p:nvSpPr>
        <p:spPr>
          <a:xfrm>
            <a:off x="3200400" y="304803"/>
            <a:ext cx="5562600" cy="646331"/>
          </a:xfrm>
          <a:prstGeom prst="rect">
            <a:avLst/>
          </a:prstGeom>
          <a:noFill/>
        </p:spPr>
        <p:txBody>
          <a:bodyPr>
            <a:spAutoFit/>
          </a:bodyPr>
          <a:lstStyle/>
          <a:p>
            <a:pPr algn="ctr">
              <a:defRPr/>
            </a:pPr>
            <a:r>
              <a:rPr lang="en-US" sz="3600" b="1" u="sng" dirty="0">
                <a:solidFill>
                  <a:srgbClr val="0000FF"/>
                </a:solidFill>
                <a:effectLst>
                  <a:outerShdw blurRad="38100" dist="38100" dir="2700000" algn="tl">
                    <a:srgbClr val="000000">
                      <a:alpha val="43137"/>
                    </a:srgbClr>
                  </a:outerShdw>
                </a:effectLst>
              </a:rPr>
              <a:t>SULPHUR 9</a:t>
            </a:r>
            <a:r>
              <a:rPr lang="en-US" sz="3600" b="1" u="sng" baseline="30000" dirty="0">
                <a:solidFill>
                  <a:srgbClr val="0000FF"/>
                </a:solidFill>
                <a:effectLst>
                  <a:outerShdw blurRad="38100" dist="38100" dir="2700000" algn="tl">
                    <a:srgbClr val="000000">
                      <a:alpha val="43137"/>
                    </a:srgbClr>
                  </a:outerShdw>
                </a:effectLst>
              </a:rPr>
              <a:t>th</a:t>
            </a:r>
            <a:r>
              <a:rPr lang="en-US" sz="3600" b="1" u="sng" dirty="0">
                <a:solidFill>
                  <a:srgbClr val="0000FF"/>
                </a:solidFill>
                <a:effectLst>
                  <a:outerShdw blurRad="38100" dist="38100" dir="2700000" algn="tl">
                    <a:srgbClr val="000000">
                      <a:alpha val="43137"/>
                    </a:srgbClr>
                  </a:outerShdw>
                </a:effectLst>
              </a:rPr>
              <a:t> GRADE - PBIS</a:t>
            </a:r>
          </a:p>
        </p:txBody>
      </p:sp>
      <p:sp>
        <p:nvSpPr>
          <p:cNvPr id="9" name="TextBox 8"/>
          <p:cNvSpPr txBox="1"/>
          <p:nvPr/>
        </p:nvSpPr>
        <p:spPr>
          <a:xfrm>
            <a:off x="152400" y="3429001"/>
            <a:ext cx="2819400" cy="923330"/>
          </a:xfrm>
          <a:prstGeom prst="rect">
            <a:avLst/>
          </a:prstGeom>
          <a:noFill/>
        </p:spPr>
        <p:txBody>
          <a:bodyPr>
            <a:spAutoFit/>
          </a:bodyPr>
          <a:lstStyle/>
          <a:p>
            <a:pPr>
              <a:defRPr/>
            </a:pPr>
            <a:r>
              <a:rPr lang="en-US" sz="5400" b="1" u="sng" dirty="0">
                <a:solidFill>
                  <a:srgbClr val="0000FF"/>
                </a:solidFill>
                <a:effectLst>
                  <a:outerShdw blurRad="38100" dist="38100" dir="2700000" algn="tl">
                    <a:srgbClr val="000000">
                      <a:alpha val="43137"/>
                    </a:srgbClr>
                  </a:outerShdw>
                </a:effectLst>
                <a:latin typeface="Arial" charset="0"/>
              </a:rPr>
              <a:t>Posting</a:t>
            </a:r>
          </a:p>
        </p:txBody>
      </p:sp>
      <p:pic>
        <p:nvPicPr>
          <p:cNvPr id="63493" name="Picture 18" descr="March 2010 027.JPG"/>
          <p:cNvPicPr>
            <a:picLocks noChangeAspect="1"/>
          </p:cNvPicPr>
          <p:nvPr/>
        </p:nvPicPr>
        <p:blipFill>
          <a:blip r:embed="rId4" cstate="print"/>
          <a:srcRect/>
          <a:stretch>
            <a:fillRect/>
          </a:stretch>
        </p:blipFill>
        <p:spPr bwMode="auto">
          <a:xfrm>
            <a:off x="3124200" y="0"/>
            <a:ext cx="6019800" cy="6858000"/>
          </a:xfrm>
          <a:prstGeom prst="rect">
            <a:avLst/>
          </a:prstGeom>
          <a:noFill/>
          <a:ln w="9525">
            <a:noFill/>
            <a:miter lim="800000"/>
            <a:headEnd/>
            <a:tailEnd/>
          </a:ln>
        </p:spPr>
      </p:pic>
      <p:sp>
        <p:nvSpPr>
          <p:cNvPr id="6" name="TextBox 5"/>
          <p:cNvSpPr txBox="1"/>
          <p:nvPr/>
        </p:nvSpPr>
        <p:spPr>
          <a:xfrm>
            <a:off x="304802" y="5181603"/>
            <a:ext cx="2299027" cy="877163"/>
          </a:xfrm>
          <a:prstGeom prst="rect">
            <a:avLst/>
          </a:prstGeom>
          <a:noFill/>
        </p:spPr>
        <p:txBody>
          <a:bodyPr wrap="none">
            <a:spAutoFit/>
          </a:bodyPr>
          <a:lstStyle/>
          <a:p>
            <a:pPr>
              <a:defRPr/>
            </a:pPr>
            <a:r>
              <a:rPr lang="en-US" sz="1100" b="1" dirty="0">
                <a:latin typeface="Arial" charset="0"/>
                <a:cs typeface="Arial" pitchFamily="34" charset="0"/>
              </a:rPr>
              <a:t>CHUCK HANSEN, Principal</a:t>
            </a:r>
          </a:p>
          <a:p>
            <a:pPr algn="ctr">
              <a:defRPr/>
            </a:pPr>
            <a:r>
              <a:rPr lang="en-US" sz="1100" b="1" dirty="0">
                <a:latin typeface="Arial" charset="0"/>
                <a:cs typeface="Arial" pitchFamily="34" charset="0"/>
              </a:rPr>
              <a:t>AMY PALMER, Teacher</a:t>
            </a:r>
          </a:p>
          <a:p>
            <a:pPr algn="ctr">
              <a:defRPr/>
            </a:pPr>
            <a:r>
              <a:rPr lang="en-US" sz="1100" b="1" dirty="0">
                <a:effectLst>
                  <a:outerShdw blurRad="38100" dist="38100" dir="2700000" algn="tl">
                    <a:srgbClr val="000000">
                      <a:alpha val="43137"/>
                    </a:srgbClr>
                  </a:outerShdw>
                </a:effectLst>
                <a:latin typeface="Arial" charset="0"/>
                <a:cs typeface="Arial" pitchFamily="34" charset="0"/>
              </a:rPr>
              <a:t>SULPHUR HIGH SCHOOL, LA</a:t>
            </a:r>
            <a:endParaRPr lang="en-US" sz="1100" b="1" dirty="0">
              <a:latin typeface="Arial" charset="0"/>
              <a:cs typeface="Arial" pitchFamily="34" charset="0"/>
            </a:endParaRPr>
          </a:p>
          <a:p>
            <a:pPr>
              <a:defRPr/>
            </a:pPr>
            <a:endParaRPr lang="en-US" dirty="0">
              <a:latin typeface="Arial" charset="0"/>
            </a:endParaRPr>
          </a:p>
        </p:txBody>
      </p:sp>
    </p:spTree>
    <p:extLst>
      <p:ext uri="{BB962C8B-B14F-4D97-AF65-F5344CB8AC3E}">
        <p14:creationId xmlns:p14="http://schemas.microsoft.com/office/powerpoint/2010/main" val="18924367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l="11273" r="10197"/>
          <a:stretch>
            <a:fillRect/>
          </a:stretch>
        </p:blipFill>
        <p:spPr bwMode="auto">
          <a:xfrm>
            <a:off x="1625600" y="285752"/>
            <a:ext cx="5562600" cy="628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949455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CF90-4648-C246-B2DE-B8B3F6B2C21A}"/>
              </a:ext>
            </a:extLst>
          </p:cNvPr>
          <p:cNvSpPr>
            <a:spLocks noGrp="1"/>
          </p:cNvSpPr>
          <p:nvPr>
            <p:ph type="title"/>
          </p:nvPr>
        </p:nvSpPr>
        <p:spPr/>
        <p:txBody>
          <a:bodyPr/>
          <a:lstStyle/>
          <a:p>
            <a:r>
              <a:rPr lang="en-US"/>
              <a:t>What Connections Can You Make?</a:t>
            </a:r>
          </a:p>
        </p:txBody>
      </p:sp>
      <p:sp>
        <p:nvSpPr>
          <p:cNvPr id="3" name="Content Placeholder 2">
            <a:extLst>
              <a:ext uri="{FF2B5EF4-FFF2-40B4-BE49-F238E27FC236}">
                <a16:creationId xmlns:a16="http://schemas.microsoft.com/office/drawing/2014/main" id="{47B872FF-43BF-7749-AF73-91894E0620CE}"/>
              </a:ext>
            </a:extLst>
          </p:cNvPr>
          <p:cNvSpPr>
            <a:spLocks noGrp="1"/>
          </p:cNvSpPr>
          <p:nvPr>
            <p:ph idx="1"/>
          </p:nvPr>
        </p:nvSpPr>
        <p:spPr/>
        <p:txBody>
          <a:bodyPr/>
          <a:lstStyle/>
          <a:p>
            <a:r>
              <a:rPr lang="en-US" dirty="0"/>
              <a:t>See “</a:t>
            </a:r>
            <a:r>
              <a:rPr lang="en-US" dirty="0" err="1"/>
              <a:t>Implementing_MTSS</a:t>
            </a:r>
            <a:r>
              <a:rPr lang="en-US" dirty="0"/>
              <a:t> Brief Needs Assessment”</a:t>
            </a:r>
          </a:p>
          <a:p>
            <a:r>
              <a:rPr lang="en-US" dirty="0"/>
              <a:t>Based on conversations with NSSEO team members</a:t>
            </a:r>
          </a:p>
          <a:p>
            <a:r>
              <a:rPr lang="en-US" dirty="0"/>
              <a:t>Do you have anything in common?</a:t>
            </a:r>
          </a:p>
        </p:txBody>
      </p:sp>
      <p:pic>
        <p:nvPicPr>
          <p:cNvPr id="5" name="Picture 4" descr="Colorful pins connected with a thread">
            <a:extLst>
              <a:ext uri="{FF2B5EF4-FFF2-40B4-BE49-F238E27FC236}">
                <a16:creationId xmlns:a16="http://schemas.microsoft.com/office/drawing/2014/main" id="{65DE17E7-B90B-A825-C5D1-782D95A7A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214" y="3816350"/>
            <a:ext cx="4014787" cy="2676525"/>
          </a:xfrm>
          <a:prstGeom prst="rect">
            <a:avLst/>
          </a:prstGeom>
        </p:spPr>
      </p:pic>
    </p:spTree>
    <p:extLst>
      <p:ext uri="{BB962C8B-B14F-4D97-AF65-F5344CB8AC3E}">
        <p14:creationId xmlns:p14="http://schemas.microsoft.com/office/powerpoint/2010/main" val="17982388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3483-50A6-1383-97B1-3796F5BDE170}"/>
              </a:ext>
            </a:extLst>
          </p:cNvPr>
          <p:cNvSpPr>
            <a:spLocks noGrp="1"/>
          </p:cNvSpPr>
          <p:nvPr>
            <p:ph type="title"/>
          </p:nvPr>
        </p:nvSpPr>
        <p:spPr/>
        <p:txBody>
          <a:bodyPr/>
          <a:lstStyle/>
          <a:p>
            <a:r>
              <a:rPr lang="en-US" dirty="0"/>
              <a:t>Deciding What to Teach</a:t>
            </a:r>
          </a:p>
        </p:txBody>
      </p:sp>
      <p:sp>
        <p:nvSpPr>
          <p:cNvPr id="3" name="Content Placeholder 2">
            <a:extLst>
              <a:ext uri="{FF2B5EF4-FFF2-40B4-BE49-F238E27FC236}">
                <a16:creationId xmlns:a16="http://schemas.microsoft.com/office/drawing/2014/main" id="{1F1BF81F-0191-BC16-1456-2D21446BC981}"/>
              </a:ext>
            </a:extLst>
          </p:cNvPr>
          <p:cNvSpPr>
            <a:spLocks noGrp="1"/>
          </p:cNvSpPr>
          <p:nvPr>
            <p:ph idx="1"/>
          </p:nvPr>
        </p:nvSpPr>
        <p:spPr/>
        <p:txBody>
          <a:bodyPr>
            <a:normAutofit/>
          </a:bodyPr>
          <a:lstStyle/>
          <a:p>
            <a:r>
              <a:rPr lang="en-US" dirty="0"/>
              <a:t>Use your data</a:t>
            </a:r>
          </a:p>
          <a:p>
            <a:r>
              <a:rPr lang="en-US" dirty="0"/>
              <a:t>Select an evidence-based program</a:t>
            </a:r>
          </a:p>
          <a:p>
            <a:r>
              <a:rPr lang="en-US" dirty="0"/>
              <a:t>Develop an expectations matrix</a:t>
            </a:r>
          </a:p>
          <a:p>
            <a:pPr lvl="1"/>
            <a:r>
              <a:rPr lang="en-US" dirty="0"/>
              <a:t>What is the problem, what you do want to see instead</a:t>
            </a:r>
          </a:p>
          <a:p>
            <a:r>
              <a:rPr lang="en-US" dirty="0"/>
              <a:t>Remember academic and non-academic skills (e.g., mindsets)</a:t>
            </a:r>
          </a:p>
          <a:p>
            <a:r>
              <a:rPr lang="en-US"/>
              <a:t>Align </a:t>
            </a:r>
            <a:r>
              <a:rPr lang="en-US" dirty="0"/>
              <a:t>with standards </a:t>
            </a:r>
          </a:p>
        </p:txBody>
      </p:sp>
    </p:spTree>
    <p:extLst>
      <p:ext uri="{BB962C8B-B14F-4D97-AF65-F5344CB8AC3E}">
        <p14:creationId xmlns:p14="http://schemas.microsoft.com/office/powerpoint/2010/main" val="29019217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9045-EACB-4F92-8BDD-869A4C336A91}"/>
              </a:ext>
            </a:extLst>
          </p:cNvPr>
          <p:cNvSpPr>
            <a:spLocks noGrp="1"/>
          </p:cNvSpPr>
          <p:nvPr>
            <p:ph type="title"/>
          </p:nvPr>
        </p:nvSpPr>
        <p:spPr>
          <a:xfrm>
            <a:off x="382500" y="1070713"/>
            <a:ext cx="8229600" cy="857250"/>
          </a:xfrm>
        </p:spPr>
        <p:txBody>
          <a:bodyPr>
            <a:normAutofit fontScale="90000"/>
          </a:bodyPr>
          <a:lstStyle/>
          <a:p>
            <a:r>
              <a:rPr lang="en-US" dirty="0"/>
              <a:t>Standards and Lynchpin Skills – See P. 32</a:t>
            </a:r>
            <a:br>
              <a:rPr lang="en-US" dirty="0"/>
            </a:br>
            <a:endParaRPr lang="en-US" dirty="0"/>
          </a:p>
        </p:txBody>
      </p:sp>
      <p:sp>
        <p:nvSpPr>
          <p:cNvPr id="3" name="Text Placeholder 2">
            <a:extLst>
              <a:ext uri="{FF2B5EF4-FFF2-40B4-BE49-F238E27FC236}">
                <a16:creationId xmlns:a16="http://schemas.microsoft.com/office/drawing/2014/main" id="{D3264D52-AE26-4D74-9A5F-CCA7E6CD8664}"/>
              </a:ext>
            </a:extLst>
          </p:cNvPr>
          <p:cNvSpPr>
            <a:spLocks noGrp="1"/>
          </p:cNvSpPr>
          <p:nvPr>
            <p:ph type="body" idx="1"/>
          </p:nvPr>
        </p:nvSpPr>
        <p:spPr/>
        <p:txBody>
          <a:bodyPr>
            <a:normAutofit fontScale="77500" lnSpcReduction="20000"/>
          </a:bodyPr>
          <a:lstStyle/>
          <a:p>
            <a:r>
              <a:rPr lang="en-US" dirty="0"/>
              <a:t> </a:t>
            </a:r>
          </a:p>
          <a:p>
            <a:pPr marL="85725"/>
            <a:r>
              <a:rPr lang="en-US" dirty="0"/>
              <a:t>Skills</a:t>
            </a:r>
          </a:p>
        </p:txBody>
      </p:sp>
      <p:sp>
        <p:nvSpPr>
          <p:cNvPr id="4" name="Text Placeholder 3">
            <a:extLst>
              <a:ext uri="{FF2B5EF4-FFF2-40B4-BE49-F238E27FC236}">
                <a16:creationId xmlns:a16="http://schemas.microsoft.com/office/drawing/2014/main" id="{6F7BF9B4-82DB-4A50-B0F6-0FB8D527A03B}"/>
              </a:ext>
            </a:extLst>
          </p:cNvPr>
          <p:cNvSpPr>
            <a:spLocks noGrp="1"/>
          </p:cNvSpPr>
          <p:nvPr>
            <p:ph type="body" idx="2"/>
          </p:nvPr>
        </p:nvSpPr>
        <p:spPr>
          <a:xfrm>
            <a:off x="629842" y="2524530"/>
            <a:ext cx="3868340" cy="3684588"/>
          </a:xfrm>
        </p:spPr>
        <p:txBody>
          <a:bodyPr>
            <a:normAutofit/>
          </a:bodyPr>
          <a:lstStyle/>
          <a:p>
            <a:r>
              <a:rPr lang="en-US" dirty="0"/>
              <a:t>How to work cooperatively with peers </a:t>
            </a:r>
          </a:p>
          <a:p>
            <a:r>
              <a:rPr lang="en-US" dirty="0"/>
              <a:t>How to be respectful of people from various backgrounds</a:t>
            </a:r>
          </a:p>
          <a:p>
            <a:endParaRPr lang="en-US" sz="1350" dirty="0"/>
          </a:p>
          <a:p>
            <a:pPr marL="57150" indent="0">
              <a:buNone/>
            </a:pPr>
            <a:endParaRPr lang="en-US" sz="1350" dirty="0"/>
          </a:p>
          <a:p>
            <a:endParaRPr lang="en-US" dirty="0"/>
          </a:p>
        </p:txBody>
      </p:sp>
      <p:sp>
        <p:nvSpPr>
          <p:cNvPr id="5" name="Text Placeholder 4">
            <a:extLst>
              <a:ext uri="{FF2B5EF4-FFF2-40B4-BE49-F238E27FC236}">
                <a16:creationId xmlns:a16="http://schemas.microsoft.com/office/drawing/2014/main" id="{8DA8B04D-DA13-4026-B5F4-2943163AAA78}"/>
              </a:ext>
            </a:extLst>
          </p:cNvPr>
          <p:cNvSpPr>
            <a:spLocks noGrp="1"/>
          </p:cNvSpPr>
          <p:nvPr>
            <p:ph type="body" idx="3"/>
          </p:nvPr>
        </p:nvSpPr>
        <p:spPr>
          <a:xfrm>
            <a:off x="4645822" y="1902071"/>
            <a:ext cx="3887391" cy="823912"/>
          </a:xfrm>
        </p:spPr>
        <p:txBody>
          <a:bodyPr>
            <a:normAutofit fontScale="77500" lnSpcReduction="20000"/>
          </a:bodyPr>
          <a:lstStyle/>
          <a:p>
            <a:r>
              <a:rPr lang="en-US" dirty="0"/>
              <a:t>MT ELA: Comprehension and Collaboration  1.b.</a:t>
            </a:r>
          </a:p>
        </p:txBody>
      </p:sp>
      <p:sp>
        <p:nvSpPr>
          <p:cNvPr id="6" name="Text Placeholder 5">
            <a:extLst>
              <a:ext uri="{FF2B5EF4-FFF2-40B4-BE49-F238E27FC236}">
                <a16:creationId xmlns:a16="http://schemas.microsoft.com/office/drawing/2014/main" id="{370C8031-9E89-4EC1-B758-1688A66F5CB0}"/>
              </a:ext>
            </a:extLst>
          </p:cNvPr>
          <p:cNvSpPr>
            <a:spLocks noGrp="1"/>
          </p:cNvSpPr>
          <p:nvPr>
            <p:ph type="body" idx="4"/>
          </p:nvPr>
        </p:nvSpPr>
        <p:spPr>
          <a:xfrm>
            <a:off x="4724711" y="2864482"/>
            <a:ext cx="3887391" cy="3684588"/>
          </a:xfrm>
        </p:spPr>
        <p:txBody>
          <a:bodyPr>
            <a:normAutofit/>
          </a:bodyPr>
          <a:lstStyle/>
          <a:p>
            <a:r>
              <a:rPr lang="en-US" dirty="0"/>
              <a:t>Respond thoughtfully to diverse perspectives; synthesize comments, claims, and evidence made on all sides of an issue</a:t>
            </a:r>
          </a:p>
        </p:txBody>
      </p:sp>
      <p:sp>
        <p:nvSpPr>
          <p:cNvPr id="7" name="TextBox 6">
            <a:extLst>
              <a:ext uri="{FF2B5EF4-FFF2-40B4-BE49-F238E27FC236}">
                <a16:creationId xmlns:a16="http://schemas.microsoft.com/office/drawing/2014/main" id="{8D2003D5-145D-4E24-80C8-DD4F6A079A2B}"/>
              </a:ext>
            </a:extLst>
          </p:cNvPr>
          <p:cNvSpPr txBox="1"/>
          <p:nvPr/>
        </p:nvSpPr>
        <p:spPr>
          <a:xfrm>
            <a:off x="1099947" y="6410572"/>
            <a:ext cx="4418197" cy="276999"/>
          </a:xfrm>
          <a:prstGeom prst="rect">
            <a:avLst/>
          </a:prstGeom>
          <a:noFill/>
        </p:spPr>
        <p:txBody>
          <a:bodyPr wrap="none" rtlCol="0">
            <a:spAutoFit/>
          </a:bodyPr>
          <a:lstStyle/>
          <a:p>
            <a:r>
              <a:rPr lang="en-US" sz="600" dirty="0"/>
              <a:t>Link to Oklahoma State Learning Standards: </a:t>
            </a:r>
            <a:r>
              <a:rPr lang="en-US" sz="600" dirty="0">
                <a:hlinkClick r:id="rId3"/>
              </a:rPr>
              <a:t>https://sde.ok.gov/sites/ok.gov.sde/files/documents/files/OAS-ELA-Final%20Version_0.pdf</a:t>
            </a:r>
            <a:endParaRPr lang="en-US" sz="600" dirty="0"/>
          </a:p>
          <a:p>
            <a:r>
              <a:rPr lang="en-US" sz="600" dirty="0"/>
              <a:t>Image from: </a:t>
            </a:r>
            <a:r>
              <a:rPr lang="en-US" sz="600" dirty="0">
                <a:hlinkClick r:id="rId4"/>
              </a:rPr>
              <a:t>https://commons.wikimedia.org/wiki/File:Lynch-pin.jpg</a:t>
            </a:r>
            <a:r>
              <a:rPr lang="en-US" sz="600" dirty="0"/>
              <a:t> </a:t>
            </a:r>
          </a:p>
        </p:txBody>
      </p:sp>
      <p:pic>
        <p:nvPicPr>
          <p:cNvPr id="8" name="Picture 7">
            <a:extLst>
              <a:ext uri="{FF2B5EF4-FFF2-40B4-BE49-F238E27FC236}">
                <a16:creationId xmlns:a16="http://schemas.microsoft.com/office/drawing/2014/main" id="{BB3B93C1-FC2C-43E0-8050-23C22DB4833D}"/>
              </a:ext>
            </a:extLst>
          </p:cNvPr>
          <p:cNvPicPr>
            <a:picLocks noChangeAspect="1"/>
          </p:cNvPicPr>
          <p:nvPr/>
        </p:nvPicPr>
        <p:blipFill>
          <a:blip r:embed="rId5"/>
          <a:stretch>
            <a:fillRect/>
          </a:stretch>
        </p:blipFill>
        <p:spPr>
          <a:xfrm>
            <a:off x="1828498" y="5077676"/>
            <a:ext cx="1266804" cy="1110565"/>
          </a:xfrm>
          <a:prstGeom prst="rect">
            <a:avLst/>
          </a:prstGeom>
        </p:spPr>
      </p:pic>
    </p:spTree>
    <p:extLst>
      <p:ext uri="{BB962C8B-B14F-4D97-AF65-F5344CB8AC3E}">
        <p14:creationId xmlns:p14="http://schemas.microsoft.com/office/powerpoint/2010/main" val="7111523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533400" y="457202"/>
          <a:ext cx="8299450" cy="5903269"/>
        </p:xfrm>
        <a:graphic>
          <a:graphicData uri="http://schemas.openxmlformats.org/presentationml/2006/ole">
            <mc:AlternateContent xmlns:mc="http://schemas.openxmlformats.org/markup-compatibility/2006">
              <mc:Choice xmlns:v="urn:schemas-microsoft-com:vml" Requires="v">
                <p:oleObj name="Worksheet" r:id="rId3" imgW="9458325" imgH="6733984" progId="Excel.Sheet.12">
                  <p:embed/>
                </p:oleObj>
              </mc:Choice>
              <mc:Fallback>
                <p:oleObj name="Worksheet" r:id="rId3" imgW="9458325" imgH="6733984" progId="Excel.Sheet.12">
                  <p:embed/>
                  <p:pic>
                    <p:nvPicPr>
                      <p:cNvPr id="563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2"/>
                        <a:ext cx="8299450" cy="5903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1447800" y="6553202"/>
            <a:ext cx="4804520" cy="246221"/>
          </a:xfrm>
          <a:prstGeom prst="rect">
            <a:avLst/>
          </a:prstGeom>
          <a:noFill/>
        </p:spPr>
        <p:txBody>
          <a:bodyPr wrap="none" rtlCol="0">
            <a:spAutoFit/>
          </a:bodyPr>
          <a:lstStyle/>
          <a:p>
            <a:r>
              <a:rPr lang="en-US" sz="1000" dirty="0"/>
              <a:t>CPS Matrix Aligned with Common  Core Standards – See http://www.hankbohanon.net</a:t>
            </a:r>
          </a:p>
        </p:txBody>
      </p:sp>
      <p:sp>
        <p:nvSpPr>
          <p:cNvPr id="4" name="Left Arrow 3"/>
          <p:cNvSpPr/>
          <p:nvPr/>
        </p:nvSpPr>
        <p:spPr>
          <a:xfrm>
            <a:off x="3200400" y="5609510"/>
            <a:ext cx="4267200" cy="106680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could you align your standards?</a:t>
            </a:r>
          </a:p>
        </p:txBody>
      </p:sp>
      <p:sp>
        <p:nvSpPr>
          <p:cNvPr id="2" name="TextBox 1">
            <a:extLst>
              <a:ext uri="{FF2B5EF4-FFF2-40B4-BE49-F238E27FC236}">
                <a16:creationId xmlns:a16="http://schemas.microsoft.com/office/drawing/2014/main" id="{1D5BE7A2-FA38-F523-D965-EF9903340787}"/>
              </a:ext>
            </a:extLst>
          </p:cNvPr>
          <p:cNvSpPr txBox="1"/>
          <p:nvPr/>
        </p:nvSpPr>
        <p:spPr>
          <a:xfrm>
            <a:off x="2671763" y="28186"/>
            <a:ext cx="3086100" cy="369332"/>
          </a:xfrm>
          <a:prstGeom prst="rect">
            <a:avLst/>
          </a:prstGeom>
          <a:noFill/>
        </p:spPr>
        <p:txBody>
          <a:bodyPr wrap="square" rtlCol="0">
            <a:spAutoFit/>
          </a:bodyPr>
          <a:lstStyle/>
          <a:p>
            <a:r>
              <a:rPr lang="en-US" dirty="0"/>
              <a:t>p. 29</a:t>
            </a:r>
          </a:p>
        </p:txBody>
      </p:sp>
    </p:spTree>
    <p:extLst>
      <p:ext uri="{BB962C8B-B14F-4D97-AF65-F5344CB8AC3E}">
        <p14:creationId xmlns:p14="http://schemas.microsoft.com/office/powerpoint/2010/main" val="22769540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68" y="811212"/>
            <a:ext cx="7888288"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TextBox 4"/>
          <p:cNvSpPr txBox="1">
            <a:spLocks noChangeArrowheads="1"/>
          </p:cNvSpPr>
          <p:nvPr/>
        </p:nvSpPr>
        <p:spPr bwMode="auto">
          <a:xfrm>
            <a:off x="6858000" y="5867402"/>
            <a:ext cx="131125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a:solidFill>
                  <a:srgbClr val="000000"/>
                </a:solidFill>
                <a:latin typeface="Calibri" pitchFamily="34" charset="0"/>
              </a:rPr>
              <a:t>Newcomer (2009)</a:t>
            </a:r>
          </a:p>
        </p:txBody>
      </p:sp>
      <p:sp>
        <p:nvSpPr>
          <p:cNvPr id="118788" name="Title 5"/>
          <p:cNvSpPr>
            <a:spLocks noGrp="1"/>
          </p:cNvSpPr>
          <p:nvPr>
            <p:ph type="title"/>
          </p:nvPr>
        </p:nvSpPr>
        <p:spPr>
          <a:xfrm>
            <a:off x="304800" y="0"/>
            <a:ext cx="8229600" cy="1143000"/>
          </a:xfrm>
        </p:spPr>
        <p:txBody>
          <a:bodyPr/>
          <a:lstStyle/>
          <a:p>
            <a:r>
              <a:rPr lang="en-US" altLang="en-US"/>
              <a:t>Sample Classroom Matrix</a:t>
            </a:r>
          </a:p>
        </p:txBody>
      </p:sp>
      <p:sp>
        <p:nvSpPr>
          <p:cNvPr id="118789" name="TextBox 4"/>
          <p:cNvSpPr txBox="1">
            <a:spLocks noChangeArrowheads="1"/>
          </p:cNvSpPr>
          <p:nvPr/>
        </p:nvSpPr>
        <p:spPr bwMode="auto">
          <a:xfrm>
            <a:off x="1371602" y="6248400"/>
            <a:ext cx="51046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latin typeface="Calibri" pitchFamily="34" charset="0"/>
              </a:rPr>
              <a:t>Which of these behaviors would you like to address?</a:t>
            </a:r>
          </a:p>
        </p:txBody>
      </p:sp>
    </p:spTree>
    <p:extLst>
      <p:ext uri="{BB962C8B-B14F-4D97-AF65-F5344CB8AC3E}">
        <p14:creationId xmlns:p14="http://schemas.microsoft.com/office/powerpoint/2010/main" val="22605039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CDF8-A54B-E9DF-B168-D17F273BC8BE}"/>
              </a:ext>
            </a:extLst>
          </p:cNvPr>
          <p:cNvSpPr>
            <a:spLocks noGrp="1"/>
          </p:cNvSpPr>
          <p:nvPr>
            <p:ph type="title"/>
          </p:nvPr>
        </p:nvSpPr>
        <p:spPr/>
        <p:txBody>
          <a:bodyPr/>
          <a:lstStyle/>
          <a:p>
            <a:r>
              <a:rPr lang="en-US"/>
              <a:t>Developing Expectations</a:t>
            </a:r>
          </a:p>
        </p:txBody>
      </p:sp>
      <p:sp>
        <p:nvSpPr>
          <p:cNvPr id="6" name="Content Placeholder 5">
            <a:extLst>
              <a:ext uri="{FF2B5EF4-FFF2-40B4-BE49-F238E27FC236}">
                <a16:creationId xmlns:a16="http://schemas.microsoft.com/office/drawing/2014/main" id="{A1165DE4-9C06-5027-986C-4CEAD103F94A}"/>
              </a:ext>
            </a:extLst>
          </p:cNvPr>
          <p:cNvSpPr>
            <a:spLocks noGrp="1"/>
          </p:cNvSpPr>
          <p:nvPr>
            <p:ph idx="1"/>
          </p:nvPr>
        </p:nvSpPr>
        <p:spPr>
          <a:xfrm>
            <a:off x="628650" y="1243341"/>
            <a:ext cx="7886700" cy="4351338"/>
          </a:xfrm>
        </p:spPr>
        <p:txBody>
          <a:bodyPr>
            <a:normAutofit/>
          </a:bodyPr>
          <a:lstStyle/>
          <a:p>
            <a:r>
              <a:rPr lang="en-US" sz="2800"/>
              <a:t>Schoolwide Expectations Survey for Specific Settings (</a:t>
            </a:r>
            <a:r>
              <a:rPr lang="en-US" sz="2800">
                <a:hlinkClick r:id="rId2"/>
              </a:rPr>
              <a:t>link</a:t>
            </a:r>
            <a:r>
              <a:rPr lang="en-US" sz="2800"/>
              <a:t>)</a:t>
            </a:r>
          </a:p>
          <a:p>
            <a:r>
              <a:rPr lang="en-US" sz="2800"/>
              <a:t>60% = respect, responsibility, and safety (Lynass, et al., 2012) </a:t>
            </a:r>
          </a:p>
          <a:p>
            <a:r>
              <a:rPr lang="en-US" sz="2800"/>
              <a:t>Share expectations (</a:t>
            </a:r>
            <a:r>
              <a:rPr lang="en-US" sz="2800">
                <a:hlinkClick r:id="rId3"/>
              </a:rPr>
              <a:t>link</a:t>
            </a:r>
            <a:r>
              <a:rPr lang="en-US" sz="2800"/>
              <a:t>) or complete Table 13.2 in Handbook, P. 29</a:t>
            </a:r>
          </a:p>
          <a:p>
            <a:r>
              <a:rPr lang="en-US" sz="2800"/>
              <a:t>Add next steps to action plan</a:t>
            </a:r>
          </a:p>
        </p:txBody>
      </p:sp>
      <p:pic>
        <p:nvPicPr>
          <p:cNvPr id="8" name="Picture 7" descr="A group of people outside&#10;&#10;Description automatically generated with medium confidence">
            <a:extLst>
              <a:ext uri="{FF2B5EF4-FFF2-40B4-BE49-F238E27FC236}">
                <a16:creationId xmlns:a16="http://schemas.microsoft.com/office/drawing/2014/main" id="{22FA921C-A257-FD94-8409-C261C849BEC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6557" y="4586050"/>
            <a:ext cx="6930886" cy="2227785"/>
          </a:xfrm>
          <a:prstGeom prst="rect">
            <a:avLst/>
          </a:prstGeom>
        </p:spPr>
      </p:pic>
      <p:sp>
        <p:nvSpPr>
          <p:cNvPr id="9" name="TextBox 8">
            <a:extLst>
              <a:ext uri="{FF2B5EF4-FFF2-40B4-BE49-F238E27FC236}">
                <a16:creationId xmlns:a16="http://schemas.microsoft.com/office/drawing/2014/main" id="{93882088-2945-CDF3-DAA8-F5260872818C}"/>
              </a:ext>
            </a:extLst>
          </p:cNvPr>
          <p:cNvSpPr txBox="1"/>
          <p:nvPr/>
        </p:nvSpPr>
        <p:spPr>
          <a:xfrm>
            <a:off x="0" y="6753875"/>
            <a:ext cx="9144000" cy="230832"/>
          </a:xfrm>
          <a:prstGeom prst="rect">
            <a:avLst/>
          </a:prstGeom>
          <a:noFill/>
        </p:spPr>
        <p:txBody>
          <a:bodyPr wrap="square" rtlCol="0">
            <a:spAutoFit/>
          </a:bodyPr>
          <a:lstStyle/>
          <a:p>
            <a:r>
              <a:rPr lang="en-US" sz="900">
                <a:hlinkClick r:id="rId5" tooltip="https://courses.lumenlearning.com/suny-wcc-collegesuccess2/chapter/welcome-your-first-year-seminar/"/>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31449072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4B2F-5715-C3DF-21FF-58CA76EF088F}"/>
              </a:ext>
            </a:extLst>
          </p:cNvPr>
          <p:cNvSpPr>
            <a:spLocks noGrp="1"/>
          </p:cNvSpPr>
          <p:nvPr>
            <p:ph type="title"/>
          </p:nvPr>
        </p:nvSpPr>
        <p:spPr/>
        <p:txBody>
          <a:bodyPr/>
          <a:lstStyle/>
          <a:p>
            <a:r>
              <a:rPr lang="en-US"/>
              <a:t>Alignment</a:t>
            </a:r>
          </a:p>
        </p:txBody>
      </p:sp>
      <p:sp>
        <p:nvSpPr>
          <p:cNvPr id="3" name="Content Placeholder 2">
            <a:extLst>
              <a:ext uri="{FF2B5EF4-FFF2-40B4-BE49-F238E27FC236}">
                <a16:creationId xmlns:a16="http://schemas.microsoft.com/office/drawing/2014/main" id="{0077EA92-4843-55BE-5BEA-ECCADFDA612D}"/>
              </a:ext>
            </a:extLst>
          </p:cNvPr>
          <p:cNvSpPr>
            <a:spLocks noGrp="1"/>
          </p:cNvSpPr>
          <p:nvPr>
            <p:ph idx="1"/>
          </p:nvPr>
        </p:nvSpPr>
        <p:spPr/>
        <p:txBody>
          <a:bodyPr/>
          <a:lstStyle/>
          <a:p>
            <a:r>
              <a:rPr lang="en-US" dirty="0"/>
              <a:t>See the example Matrix on p. 34</a:t>
            </a:r>
          </a:p>
          <a:p>
            <a:r>
              <a:rPr lang="en-US" dirty="0"/>
              <a:t> Using the MT ELA Standards, align one cell of the matrix with a standard see p. 32</a:t>
            </a:r>
          </a:p>
        </p:txBody>
      </p:sp>
      <p:graphicFrame>
        <p:nvGraphicFramePr>
          <p:cNvPr id="4" name="Object 2">
            <a:extLst>
              <a:ext uri="{FF2B5EF4-FFF2-40B4-BE49-F238E27FC236}">
                <a16:creationId xmlns:a16="http://schemas.microsoft.com/office/drawing/2014/main" id="{6635F382-2DEC-9B0F-3575-4BD3B6773CC5}"/>
              </a:ext>
            </a:extLst>
          </p:cNvPr>
          <p:cNvGraphicFramePr>
            <a:graphicFrameLocks noChangeAspect="1"/>
          </p:cNvGraphicFramePr>
          <p:nvPr/>
        </p:nvGraphicFramePr>
        <p:xfrm>
          <a:off x="2555875" y="3443823"/>
          <a:ext cx="4032250" cy="2868076"/>
        </p:xfrm>
        <a:graphic>
          <a:graphicData uri="http://schemas.openxmlformats.org/presentationml/2006/ole">
            <mc:AlternateContent xmlns:mc="http://schemas.openxmlformats.org/markup-compatibility/2006">
              <mc:Choice xmlns:v="urn:schemas-microsoft-com:vml" Requires="v">
                <p:oleObj name="Worksheet" r:id="rId2" imgW="9458325" imgH="6733984" progId="Excel.Sheet.12">
                  <p:embed/>
                </p:oleObj>
              </mc:Choice>
              <mc:Fallback>
                <p:oleObj name="Worksheet" r:id="rId2" imgW="9458325" imgH="6733984" progId="Excel.Sheet.12">
                  <p:embed/>
                  <p:pic>
                    <p:nvPicPr>
                      <p:cNvPr id="4" name="Object 2">
                        <a:extLst>
                          <a:ext uri="{FF2B5EF4-FFF2-40B4-BE49-F238E27FC236}">
                            <a16:creationId xmlns:a16="http://schemas.microsoft.com/office/drawing/2014/main" id="{6635F382-2DEC-9B0F-3575-4BD3B6773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443823"/>
                        <a:ext cx="4032250" cy="2868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655949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DDC8-867F-FB96-7351-8619576B8562}"/>
              </a:ext>
            </a:extLst>
          </p:cNvPr>
          <p:cNvSpPr>
            <a:spLocks noGrp="1"/>
          </p:cNvSpPr>
          <p:nvPr>
            <p:ph type="title"/>
          </p:nvPr>
        </p:nvSpPr>
        <p:spPr/>
        <p:txBody>
          <a:bodyPr/>
          <a:lstStyle/>
          <a:p>
            <a:r>
              <a:rPr lang="en-US" dirty="0"/>
              <a:t>Teaching Matrix</a:t>
            </a:r>
          </a:p>
        </p:txBody>
      </p:sp>
      <p:sp>
        <p:nvSpPr>
          <p:cNvPr id="3" name="Content Placeholder 2">
            <a:extLst>
              <a:ext uri="{FF2B5EF4-FFF2-40B4-BE49-F238E27FC236}">
                <a16:creationId xmlns:a16="http://schemas.microsoft.com/office/drawing/2014/main" id="{F66F8AB7-0087-4D19-1EAE-0217C6FA8CE3}"/>
              </a:ext>
            </a:extLst>
          </p:cNvPr>
          <p:cNvSpPr>
            <a:spLocks noGrp="1"/>
          </p:cNvSpPr>
          <p:nvPr>
            <p:ph idx="1"/>
          </p:nvPr>
        </p:nvSpPr>
        <p:spPr/>
        <p:txBody>
          <a:bodyPr/>
          <a:lstStyle/>
          <a:p>
            <a:r>
              <a:rPr lang="en-US" dirty="0"/>
              <a:t> Start a draft matrix (</a:t>
            </a:r>
            <a:r>
              <a:rPr lang="en-US" dirty="0">
                <a:hlinkClick r:id="rId2"/>
              </a:rPr>
              <a:t>blank</a:t>
            </a:r>
            <a:r>
              <a:rPr lang="en-US" dirty="0"/>
              <a:t>)</a:t>
            </a:r>
          </a:p>
          <a:p>
            <a:r>
              <a:rPr lang="en-US" dirty="0"/>
              <a:t> Review/refine your current matrix</a:t>
            </a:r>
          </a:p>
          <a:p>
            <a:r>
              <a:rPr lang="en-US" dirty="0"/>
              <a:t> Align your matrix with Montana ELA Comprehension and Collaboration standards</a:t>
            </a:r>
          </a:p>
          <a:p>
            <a:pPr lvl="1"/>
            <a:r>
              <a:rPr lang="en-US" dirty="0"/>
              <a:t>Sample (</a:t>
            </a:r>
            <a:r>
              <a:rPr lang="en-US" dirty="0">
                <a:hlinkClick r:id="rId3"/>
              </a:rPr>
              <a:t>link</a:t>
            </a:r>
            <a:r>
              <a:rPr lang="en-US" dirty="0"/>
              <a:t>)</a:t>
            </a:r>
          </a:p>
          <a:p>
            <a:pPr lvl="1"/>
            <a:r>
              <a:rPr lang="en-US" dirty="0"/>
              <a:t>Standards (</a:t>
            </a:r>
            <a:r>
              <a:rPr lang="en-US" dirty="0">
                <a:hlinkClick r:id="rId4"/>
              </a:rPr>
              <a:t>link</a:t>
            </a:r>
            <a:r>
              <a:rPr lang="en-US" dirty="0"/>
              <a:t>)</a:t>
            </a:r>
          </a:p>
          <a:p>
            <a:r>
              <a:rPr lang="en-US" dirty="0"/>
              <a:t>See example in handbook</a:t>
            </a:r>
          </a:p>
          <a:p>
            <a:r>
              <a:rPr lang="en-US" sz="3200" dirty="0"/>
              <a:t>Add next steps to action plan</a:t>
            </a:r>
          </a:p>
          <a:p>
            <a:endParaRPr lang="en-US" dirty="0"/>
          </a:p>
        </p:txBody>
      </p:sp>
    </p:spTree>
    <p:extLst>
      <p:ext uri="{BB962C8B-B14F-4D97-AF65-F5344CB8AC3E}">
        <p14:creationId xmlns:p14="http://schemas.microsoft.com/office/powerpoint/2010/main" val="28625481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879C-4C53-5FEB-8F59-74ABA23B5742}"/>
              </a:ext>
            </a:extLst>
          </p:cNvPr>
          <p:cNvSpPr>
            <a:spLocks noGrp="1"/>
          </p:cNvSpPr>
          <p:nvPr>
            <p:ph type="title"/>
          </p:nvPr>
        </p:nvSpPr>
        <p:spPr/>
        <p:txBody>
          <a:bodyPr/>
          <a:lstStyle/>
          <a:p>
            <a:r>
              <a:rPr lang="en-US"/>
              <a:t>Posting Expectations</a:t>
            </a:r>
          </a:p>
        </p:txBody>
      </p:sp>
      <p:pic>
        <p:nvPicPr>
          <p:cNvPr id="5" name="Content Placeholder 4" descr="A speed limit sign on a road">
            <a:extLst>
              <a:ext uri="{FF2B5EF4-FFF2-40B4-BE49-F238E27FC236}">
                <a16:creationId xmlns:a16="http://schemas.microsoft.com/office/drawing/2014/main" id="{147F23DC-E299-8D5F-D450-4009FEFFB7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1179" y="1873771"/>
            <a:ext cx="6533685" cy="3674568"/>
          </a:xfrm>
        </p:spPr>
      </p:pic>
      <p:sp>
        <p:nvSpPr>
          <p:cNvPr id="6" name="TextBox 5">
            <a:extLst>
              <a:ext uri="{FF2B5EF4-FFF2-40B4-BE49-F238E27FC236}">
                <a16:creationId xmlns:a16="http://schemas.microsoft.com/office/drawing/2014/main" id="{FB237B9E-853E-993F-1C56-8F7E23AA4A71}"/>
              </a:ext>
            </a:extLst>
          </p:cNvPr>
          <p:cNvSpPr txBox="1"/>
          <p:nvPr/>
        </p:nvSpPr>
        <p:spPr>
          <a:xfrm flipH="1">
            <a:off x="1544735" y="6124392"/>
            <a:ext cx="6250150" cy="215444"/>
          </a:xfrm>
          <a:prstGeom prst="rect">
            <a:avLst/>
          </a:prstGeom>
          <a:noFill/>
        </p:spPr>
        <p:txBody>
          <a:bodyPr wrap="square" rtlCol="0">
            <a:spAutoFit/>
          </a:bodyPr>
          <a:lstStyle/>
          <a:p>
            <a:r>
              <a:rPr lang="en-US" sz="800"/>
              <a:t>From https://www.denver7.com/traffic/driving-you-crazy/whats-driving-you-crazy-speed-limit-signs-with-fractions-really</a:t>
            </a:r>
          </a:p>
        </p:txBody>
      </p:sp>
    </p:spTree>
    <p:extLst>
      <p:ext uri="{BB962C8B-B14F-4D97-AF65-F5344CB8AC3E}">
        <p14:creationId xmlns:p14="http://schemas.microsoft.com/office/powerpoint/2010/main" val="14481548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0A56-5590-E5E2-E926-6DC379937C29}"/>
              </a:ext>
            </a:extLst>
          </p:cNvPr>
          <p:cNvSpPr>
            <a:spLocks noGrp="1"/>
          </p:cNvSpPr>
          <p:nvPr>
            <p:ph type="title"/>
          </p:nvPr>
        </p:nvSpPr>
        <p:spPr/>
        <p:txBody>
          <a:bodyPr/>
          <a:lstStyle/>
          <a:p>
            <a:r>
              <a:rPr lang="en-US"/>
              <a:t>Posting Big Ideas</a:t>
            </a:r>
          </a:p>
        </p:txBody>
      </p:sp>
      <p:sp>
        <p:nvSpPr>
          <p:cNvPr id="3" name="Content Placeholder 2">
            <a:extLst>
              <a:ext uri="{FF2B5EF4-FFF2-40B4-BE49-F238E27FC236}">
                <a16:creationId xmlns:a16="http://schemas.microsoft.com/office/drawing/2014/main" id="{C421C51C-378A-F35A-950C-1D294A942EAB}"/>
              </a:ext>
            </a:extLst>
          </p:cNvPr>
          <p:cNvSpPr>
            <a:spLocks noGrp="1"/>
          </p:cNvSpPr>
          <p:nvPr>
            <p:ph idx="1"/>
          </p:nvPr>
        </p:nvSpPr>
        <p:spPr/>
        <p:txBody>
          <a:bodyPr>
            <a:normAutofit/>
          </a:bodyPr>
          <a:lstStyle/>
          <a:p>
            <a:r>
              <a:rPr lang="en-US"/>
              <a:t>Large font</a:t>
            </a:r>
          </a:p>
          <a:p>
            <a:r>
              <a:rPr lang="en-US"/>
              <a:t>Focus on behaviors you want to see</a:t>
            </a:r>
          </a:p>
          <a:p>
            <a:pPr lvl="1"/>
            <a:r>
              <a:rPr lang="en-US"/>
              <a:t>"Employees must wash hands“</a:t>
            </a:r>
          </a:p>
          <a:p>
            <a:r>
              <a:rPr lang="en-US"/>
              <a:t>Keep the verbiage to a minimum</a:t>
            </a:r>
          </a:p>
          <a:p>
            <a:r>
              <a:rPr lang="en-US"/>
              <a:t>Consider height</a:t>
            </a:r>
          </a:p>
          <a:p>
            <a:r>
              <a:rPr lang="en-US"/>
              <a:t>Images and language culturally relevant </a:t>
            </a:r>
          </a:p>
          <a:p>
            <a:r>
              <a:rPr lang="en-US"/>
              <a:t>Must be taught</a:t>
            </a:r>
          </a:p>
          <a:p>
            <a:endParaRPr lang="en-US"/>
          </a:p>
          <a:p>
            <a:endParaRPr lang="en-US"/>
          </a:p>
        </p:txBody>
      </p:sp>
    </p:spTree>
    <p:extLst>
      <p:ext uri="{BB962C8B-B14F-4D97-AF65-F5344CB8AC3E}">
        <p14:creationId xmlns:p14="http://schemas.microsoft.com/office/powerpoint/2010/main" val="26866818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3" descr="003tors.gif"/>
          <p:cNvPicPr>
            <a:picLocks noChangeAspect="1"/>
          </p:cNvPicPr>
          <p:nvPr/>
        </p:nvPicPr>
        <p:blipFill>
          <a:blip r:embed="rId3" cstate="print"/>
          <a:srcRect/>
          <a:stretch>
            <a:fillRect/>
          </a:stretch>
        </p:blipFill>
        <p:spPr bwMode="auto">
          <a:xfrm>
            <a:off x="0" y="0"/>
            <a:ext cx="2895600" cy="2743200"/>
          </a:xfrm>
          <a:prstGeom prst="rect">
            <a:avLst/>
          </a:prstGeom>
          <a:noFill/>
          <a:ln w="9525">
            <a:noFill/>
            <a:miter lim="800000"/>
            <a:headEnd/>
            <a:tailEnd/>
          </a:ln>
        </p:spPr>
      </p:pic>
      <p:sp>
        <p:nvSpPr>
          <p:cNvPr id="5" name="TextBox 4"/>
          <p:cNvSpPr txBox="1"/>
          <p:nvPr/>
        </p:nvSpPr>
        <p:spPr>
          <a:xfrm>
            <a:off x="3200400" y="304803"/>
            <a:ext cx="5562600" cy="646331"/>
          </a:xfrm>
          <a:prstGeom prst="rect">
            <a:avLst/>
          </a:prstGeom>
          <a:noFill/>
        </p:spPr>
        <p:txBody>
          <a:bodyPr>
            <a:spAutoFit/>
          </a:bodyPr>
          <a:lstStyle/>
          <a:p>
            <a:pPr algn="ctr">
              <a:defRPr/>
            </a:pPr>
            <a:r>
              <a:rPr lang="en-US" sz="3600" b="1" u="sng">
                <a:solidFill>
                  <a:srgbClr val="0000FF"/>
                </a:solidFill>
                <a:effectLst>
                  <a:outerShdw blurRad="38100" dist="38100" dir="2700000" algn="tl">
                    <a:srgbClr val="000000">
                      <a:alpha val="43137"/>
                    </a:srgbClr>
                  </a:outerShdw>
                </a:effectLst>
              </a:rPr>
              <a:t>SULPHUR 9</a:t>
            </a:r>
            <a:r>
              <a:rPr lang="en-US" sz="3600" b="1" u="sng" baseline="30000">
                <a:solidFill>
                  <a:srgbClr val="0000FF"/>
                </a:solidFill>
                <a:effectLst>
                  <a:outerShdw blurRad="38100" dist="38100" dir="2700000" algn="tl">
                    <a:srgbClr val="000000">
                      <a:alpha val="43137"/>
                    </a:srgbClr>
                  </a:outerShdw>
                </a:effectLst>
              </a:rPr>
              <a:t>th</a:t>
            </a:r>
            <a:r>
              <a:rPr lang="en-US" sz="3600" b="1" u="sng">
                <a:solidFill>
                  <a:srgbClr val="0000FF"/>
                </a:solidFill>
                <a:effectLst>
                  <a:outerShdw blurRad="38100" dist="38100" dir="2700000" algn="tl">
                    <a:srgbClr val="000000">
                      <a:alpha val="43137"/>
                    </a:srgbClr>
                  </a:outerShdw>
                </a:effectLst>
              </a:rPr>
              <a:t> GRADE - PBIS</a:t>
            </a:r>
          </a:p>
        </p:txBody>
      </p:sp>
      <p:sp>
        <p:nvSpPr>
          <p:cNvPr id="9" name="TextBox 8"/>
          <p:cNvSpPr txBox="1"/>
          <p:nvPr/>
        </p:nvSpPr>
        <p:spPr>
          <a:xfrm>
            <a:off x="152400" y="3429001"/>
            <a:ext cx="2819400" cy="923330"/>
          </a:xfrm>
          <a:prstGeom prst="rect">
            <a:avLst/>
          </a:prstGeom>
          <a:noFill/>
        </p:spPr>
        <p:txBody>
          <a:bodyPr>
            <a:spAutoFit/>
          </a:bodyPr>
          <a:lstStyle/>
          <a:p>
            <a:pPr>
              <a:defRPr/>
            </a:pPr>
            <a:r>
              <a:rPr lang="en-US" sz="5400" b="1" u="sng">
                <a:solidFill>
                  <a:srgbClr val="0000FF"/>
                </a:solidFill>
                <a:effectLst>
                  <a:outerShdw blurRad="38100" dist="38100" dir="2700000" algn="tl">
                    <a:srgbClr val="000000">
                      <a:alpha val="43137"/>
                    </a:srgbClr>
                  </a:outerShdw>
                </a:effectLst>
                <a:latin typeface="Arial" charset="0"/>
              </a:rPr>
              <a:t>Posting</a:t>
            </a:r>
          </a:p>
        </p:txBody>
      </p:sp>
      <p:pic>
        <p:nvPicPr>
          <p:cNvPr id="63493" name="Picture 18" descr="March 2010 027.JPG"/>
          <p:cNvPicPr>
            <a:picLocks noChangeAspect="1"/>
          </p:cNvPicPr>
          <p:nvPr/>
        </p:nvPicPr>
        <p:blipFill>
          <a:blip r:embed="rId4" cstate="print"/>
          <a:srcRect/>
          <a:stretch>
            <a:fillRect/>
          </a:stretch>
        </p:blipFill>
        <p:spPr bwMode="auto">
          <a:xfrm>
            <a:off x="3124200" y="0"/>
            <a:ext cx="6019800" cy="6858000"/>
          </a:xfrm>
          <a:prstGeom prst="rect">
            <a:avLst/>
          </a:prstGeom>
          <a:noFill/>
          <a:ln w="9525">
            <a:noFill/>
            <a:miter lim="800000"/>
            <a:headEnd/>
            <a:tailEnd/>
          </a:ln>
        </p:spPr>
      </p:pic>
      <p:sp>
        <p:nvSpPr>
          <p:cNvPr id="6" name="TextBox 5"/>
          <p:cNvSpPr txBox="1"/>
          <p:nvPr/>
        </p:nvSpPr>
        <p:spPr>
          <a:xfrm>
            <a:off x="304802" y="5181603"/>
            <a:ext cx="2299027" cy="877163"/>
          </a:xfrm>
          <a:prstGeom prst="rect">
            <a:avLst/>
          </a:prstGeom>
          <a:noFill/>
        </p:spPr>
        <p:txBody>
          <a:bodyPr wrap="none">
            <a:spAutoFit/>
          </a:bodyPr>
          <a:lstStyle/>
          <a:p>
            <a:pPr>
              <a:defRPr/>
            </a:pPr>
            <a:r>
              <a:rPr lang="en-US" sz="1100" b="1">
                <a:latin typeface="Arial" charset="0"/>
                <a:cs typeface="Arial" pitchFamily="34" charset="0"/>
              </a:rPr>
              <a:t>CHUCK HANSEN, Principal</a:t>
            </a:r>
          </a:p>
          <a:p>
            <a:pPr algn="ctr">
              <a:defRPr/>
            </a:pPr>
            <a:r>
              <a:rPr lang="en-US" sz="1100" b="1">
                <a:latin typeface="Arial" charset="0"/>
                <a:cs typeface="Arial" pitchFamily="34" charset="0"/>
              </a:rPr>
              <a:t>AMY PALMER, Teacher</a:t>
            </a:r>
          </a:p>
          <a:p>
            <a:pPr algn="ctr">
              <a:defRPr/>
            </a:pPr>
            <a:r>
              <a:rPr lang="en-US" sz="1100" b="1">
                <a:effectLst>
                  <a:outerShdw blurRad="38100" dist="38100" dir="2700000" algn="tl">
                    <a:srgbClr val="000000">
                      <a:alpha val="43137"/>
                    </a:srgbClr>
                  </a:outerShdw>
                </a:effectLst>
                <a:latin typeface="Arial" charset="0"/>
                <a:cs typeface="Arial" pitchFamily="34" charset="0"/>
              </a:rPr>
              <a:t>SULPHUR HIGH SCHOOL, LA</a:t>
            </a:r>
            <a:endParaRPr lang="en-US" sz="1100" b="1">
              <a:latin typeface="Arial" charset="0"/>
              <a:cs typeface="Arial" pitchFamily="34" charset="0"/>
            </a:endParaRPr>
          </a:p>
          <a:p>
            <a:pPr>
              <a:defRPr/>
            </a:pPr>
            <a:endParaRPr lang="en-US">
              <a:latin typeface="Arial" charset="0"/>
            </a:endParaRPr>
          </a:p>
        </p:txBody>
      </p:sp>
    </p:spTree>
    <p:extLst>
      <p:ext uri="{BB962C8B-B14F-4D97-AF65-F5344CB8AC3E}">
        <p14:creationId xmlns:p14="http://schemas.microsoft.com/office/powerpoint/2010/main" val="104612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304800"/>
            <a:ext cx="8229600" cy="1143000"/>
          </a:xfrm>
        </p:spPr>
        <p:txBody>
          <a:bodyPr>
            <a:normAutofit fontScale="90000"/>
          </a:bodyPr>
          <a:lstStyle/>
          <a:p>
            <a:pPr eaLnBrk="1" hangingPunct="1"/>
            <a:r>
              <a:rPr lang="en-US"/>
              <a:t>See Carr, 2007</a:t>
            </a:r>
            <a:br>
              <a:rPr lang="en-US"/>
            </a:br>
            <a:r>
              <a:rPr lang="en-US"/>
              <a:t>Why bother?</a:t>
            </a:r>
          </a:p>
        </p:txBody>
      </p:sp>
      <p:sp>
        <p:nvSpPr>
          <p:cNvPr id="17411" name="Rectangle 3"/>
          <p:cNvSpPr>
            <a:spLocks noGrp="1" noChangeArrowheads="1"/>
          </p:cNvSpPr>
          <p:nvPr>
            <p:ph type="body" idx="1"/>
          </p:nvPr>
        </p:nvSpPr>
        <p:spPr/>
        <p:txBody>
          <a:bodyPr/>
          <a:lstStyle/>
          <a:p>
            <a:pPr eaLnBrk="1" hangingPunct="1"/>
            <a:r>
              <a:rPr lang="en-US"/>
              <a:t> Team time: How do you know it is time to intervene?</a:t>
            </a:r>
          </a:p>
          <a:p>
            <a:pPr eaLnBrk="1" hangingPunct="1">
              <a:buFontTx/>
              <a:buNone/>
            </a:pPr>
            <a:endParaRPr lang="en-US"/>
          </a:p>
          <a:p>
            <a:pPr eaLnBrk="1" hangingPunct="1"/>
            <a:r>
              <a:rPr lang="en-US"/>
              <a:t> What makes a problem a problem?</a:t>
            </a:r>
          </a:p>
          <a:p>
            <a:pPr eaLnBrk="1" hangingPunct="1">
              <a:buFontTx/>
              <a:buNone/>
            </a:pPr>
            <a:endParaRPr lang="en-US"/>
          </a:p>
          <a:p>
            <a:pPr eaLnBrk="1" hangingPunct="1"/>
            <a:r>
              <a:rPr lang="en-US"/>
              <a:t> What two types of problems are there?</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l="11273" r="10197"/>
          <a:stretch>
            <a:fillRect/>
          </a:stretch>
        </p:blipFill>
        <p:spPr bwMode="auto">
          <a:xfrm>
            <a:off x="1625600" y="285752"/>
            <a:ext cx="5562600" cy="628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41133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a:t>Shawnee Mission North </a:t>
            </a:r>
            <a:br>
              <a:rPr lang="en-US"/>
            </a:br>
            <a:r>
              <a:rPr lang="en-US"/>
              <a:t>Football Jerseys</a:t>
            </a:r>
          </a:p>
        </p:txBody>
      </p:sp>
      <p:pic>
        <p:nvPicPr>
          <p:cNvPr id="4" name="Content Placeholder 3" descr="Football_OLN_OL20110909_0093.JPG"/>
          <p:cNvPicPr>
            <a:picLocks noGrp="1" noChangeAspect="1"/>
          </p:cNvPicPr>
          <p:nvPr>
            <p:ph sz="quarter" idx="1"/>
          </p:nvPr>
        </p:nvPicPr>
        <p:blipFill>
          <a:blip r:embed="rId3" cstate="print"/>
          <a:srcRect t="9404" b="9404"/>
          <a:stretch>
            <a:fillRect/>
          </a:stretch>
        </p:blipFill>
        <p:spPr/>
      </p:pic>
      <p:pic>
        <p:nvPicPr>
          <p:cNvPr id="9" name="Content Placeholder 8" descr="Football_OLN_OL20110909_0095.JPG"/>
          <p:cNvPicPr>
            <a:picLocks noGrp="1" noChangeAspect="1"/>
          </p:cNvPicPr>
          <p:nvPr>
            <p:ph sz="quarter" idx="2"/>
          </p:nvPr>
        </p:nvPicPr>
        <p:blipFill>
          <a:blip r:embed="rId4" cstate="print"/>
          <a:srcRect t="9404" b="9404"/>
          <a:stretch>
            <a:fillRect/>
          </a:stretch>
        </p:blipFill>
        <p:spPr/>
      </p:pic>
      <p:pic>
        <p:nvPicPr>
          <p:cNvPr id="11" name="Content Placeholder 10" descr="Football_OLN_OL20110909_0108.JPG"/>
          <p:cNvPicPr>
            <a:picLocks noGrp="1" noChangeAspect="1"/>
          </p:cNvPicPr>
          <p:nvPr>
            <p:ph sz="quarter" idx="3"/>
          </p:nvPr>
        </p:nvPicPr>
        <p:blipFill>
          <a:blip r:embed="rId5" cstate="print"/>
          <a:srcRect t="9375" b="9375"/>
          <a:stretch>
            <a:fillRect/>
          </a:stretch>
        </p:blipFill>
        <p:spPr/>
      </p:pic>
      <p:pic>
        <p:nvPicPr>
          <p:cNvPr id="12" name="Content Placeholder 11" descr="Football_OLN_OL20110909_0097.JPG"/>
          <p:cNvPicPr>
            <a:picLocks noGrp="1" noChangeAspect="1"/>
          </p:cNvPicPr>
          <p:nvPr>
            <p:ph sz="quarter" idx="4"/>
          </p:nvPr>
        </p:nvPicPr>
        <p:blipFill>
          <a:blip r:embed="rId6" cstate="print"/>
          <a:srcRect t="9375" b="9375"/>
          <a:stretch>
            <a:fillRect/>
          </a:stretch>
        </p:blipFill>
        <p:spPr/>
      </p:pic>
    </p:spTree>
    <p:extLst>
      <p:ext uri="{BB962C8B-B14F-4D97-AF65-F5344CB8AC3E}">
        <p14:creationId xmlns:p14="http://schemas.microsoft.com/office/powerpoint/2010/main" val="39128219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ubtitle 7"/>
          <p:cNvSpPr>
            <a:spLocks noGrp="1"/>
          </p:cNvSpPr>
          <p:nvPr>
            <p:ph sz="half" idx="1"/>
          </p:nvPr>
        </p:nvSpPr>
        <p:spPr/>
        <p:txBody>
          <a:bodyPr rtlCol="0">
            <a:normAutofit/>
          </a:bodyPr>
          <a:lstStyle/>
          <a:p>
            <a:pPr>
              <a:defRPr/>
            </a:pPr>
            <a:endParaRPr lang="en-US" b="1">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a:defRPr/>
            </a:pPr>
            <a:endParaRPr lang="en-US">
              <a:latin typeface="Georgia" pitchFamily="18" charset="0"/>
            </a:endParaRPr>
          </a:p>
        </p:txBody>
      </p:sp>
      <p:pic>
        <p:nvPicPr>
          <p:cNvPr id="10" name="Content Placeholder 9" descr="Spring 2011 03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228600"/>
            <a:ext cx="4267200" cy="5791200"/>
          </a:xfrm>
        </p:spPr>
      </p:pic>
      <p:pic>
        <p:nvPicPr>
          <p:cNvPr id="49154" name="Picture 2" descr="\\HZFS01\Users\hzorr\My Pictures\Spring 2011\Spring 2011 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14400"/>
            <a:ext cx="423068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1" name="TextBox 4"/>
          <p:cNvSpPr txBox="1">
            <a:spLocks noChangeArrowheads="1"/>
          </p:cNvSpPr>
          <p:nvPr/>
        </p:nvSpPr>
        <p:spPr bwMode="auto">
          <a:xfrm>
            <a:off x="5715000" y="381002"/>
            <a:ext cx="20081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a:solidFill>
                  <a:srgbClr val="000000"/>
                </a:solidFill>
                <a:latin typeface="Calibri" pitchFamily="34" charset="0"/>
              </a:rPr>
              <a:t>Shawnee Mission Schools, KS</a:t>
            </a:r>
          </a:p>
        </p:txBody>
      </p:sp>
    </p:spTree>
    <p:extLst>
      <p:ext uri="{BB962C8B-B14F-4D97-AF65-F5344CB8AC3E}">
        <p14:creationId xmlns:p14="http://schemas.microsoft.com/office/powerpoint/2010/main" val="28206101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gtEl>
                                        <p:attrNameLst>
                                          <p:attrName>style.visibility</p:attrName>
                                        </p:attrNameLst>
                                      </p:cBhvr>
                                      <p:to>
                                        <p:strVal val="visible"/>
                                      </p:to>
                                    </p:set>
                                    <p:animEffect transition="in" filter="fade">
                                      <p:cBhvr>
                                        <p:cTn id="12"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B33D-EC9B-003F-7FE1-65B97036A088}"/>
              </a:ext>
            </a:extLst>
          </p:cNvPr>
          <p:cNvSpPr>
            <a:spLocks noGrp="1"/>
          </p:cNvSpPr>
          <p:nvPr>
            <p:ph type="title"/>
          </p:nvPr>
        </p:nvSpPr>
        <p:spPr/>
        <p:txBody>
          <a:bodyPr/>
          <a:lstStyle/>
          <a:p>
            <a:r>
              <a:rPr lang="en-US"/>
              <a:t>Posting Reflection Question</a:t>
            </a:r>
          </a:p>
        </p:txBody>
      </p:sp>
      <p:sp>
        <p:nvSpPr>
          <p:cNvPr id="3" name="Content Placeholder 2">
            <a:extLst>
              <a:ext uri="{FF2B5EF4-FFF2-40B4-BE49-F238E27FC236}">
                <a16:creationId xmlns:a16="http://schemas.microsoft.com/office/drawing/2014/main" id="{E50CD80C-96F8-06FC-56CE-9DBF08EE3B8E}"/>
              </a:ext>
            </a:extLst>
          </p:cNvPr>
          <p:cNvSpPr>
            <a:spLocks noGrp="1"/>
          </p:cNvSpPr>
          <p:nvPr>
            <p:ph idx="1"/>
          </p:nvPr>
        </p:nvSpPr>
        <p:spPr>
          <a:xfrm>
            <a:off x="628650" y="1825625"/>
            <a:ext cx="4200402" cy="4351338"/>
          </a:xfrm>
        </p:spPr>
        <p:txBody>
          <a:bodyPr>
            <a:normAutofit/>
          </a:bodyPr>
          <a:lstStyle/>
          <a:p>
            <a:r>
              <a:rPr lang="en-US" sz="3200"/>
              <a:t>What expectations do you consistently need to prompt?</a:t>
            </a:r>
          </a:p>
          <a:p>
            <a:pPr marL="0" indent="0">
              <a:buNone/>
            </a:pPr>
            <a:endParaRPr lang="en-US" sz="3200"/>
          </a:p>
          <a:p>
            <a:r>
              <a:rPr lang="en-US" sz="3200"/>
              <a:t>How could/do visual examples help?</a:t>
            </a:r>
          </a:p>
        </p:txBody>
      </p:sp>
      <p:pic>
        <p:nvPicPr>
          <p:cNvPr id="4" name="Picture 2" descr="picture of expectations">
            <a:extLst>
              <a:ext uri="{FF2B5EF4-FFF2-40B4-BE49-F238E27FC236}">
                <a16:creationId xmlns:a16="http://schemas.microsoft.com/office/drawing/2014/main" id="{35625C9A-0535-B923-6E4A-88B58F0D03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273" r="10197"/>
          <a:stretch>
            <a:fillRect/>
          </a:stretch>
        </p:blipFill>
        <p:spPr bwMode="auto">
          <a:xfrm>
            <a:off x="4943598" y="1825627"/>
            <a:ext cx="4200402" cy="4745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0279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B876-7397-1AEA-6353-CAA2D3D406FA}"/>
              </a:ext>
            </a:extLst>
          </p:cNvPr>
          <p:cNvSpPr>
            <a:spLocks noGrp="1"/>
          </p:cNvSpPr>
          <p:nvPr>
            <p:ph type="title"/>
          </p:nvPr>
        </p:nvSpPr>
        <p:spPr/>
        <p:txBody>
          <a:bodyPr/>
          <a:lstStyle/>
          <a:p>
            <a:r>
              <a:rPr lang="en-US" dirty="0"/>
              <a:t>Teaching Expectations</a:t>
            </a:r>
          </a:p>
        </p:txBody>
      </p:sp>
      <p:sp>
        <p:nvSpPr>
          <p:cNvPr id="3" name="Content Placeholder 2">
            <a:extLst>
              <a:ext uri="{FF2B5EF4-FFF2-40B4-BE49-F238E27FC236}">
                <a16:creationId xmlns:a16="http://schemas.microsoft.com/office/drawing/2014/main" id="{9956FFB2-60C6-0D53-B996-B75D7F2D1538}"/>
              </a:ext>
            </a:extLst>
          </p:cNvPr>
          <p:cNvSpPr>
            <a:spLocks noGrp="1"/>
          </p:cNvSpPr>
          <p:nvPr>
            <p:ph idx="1"/>
          </p:nvPr>
        </p:nvSpPr>
        <p:spPr>
          <a:xfrm>
            <a:off x="311727" y="1858042"/>
            <a:ext cx="7886700" cy="4351338"/>
          </a:xfrm>
        </p:spPr>
        <p:txBody>
          <a:bodyPr/>
          <a:lstStyle/>
          <a:p>
            <a:pPr marL="0" indent="0">
              <a:spcBef>
                <a:spcPct val="20000"/>
              </a:spcBef>
              <a:buNone/>
            </a:pPr>
            <a:r>
              <a:rPr lang="en-US" sz="3600" dirty="0"/>
              <a:t>Key Elements</a:t>
            </a:r>
          </a:p>
          <a:p>
            <a:pPr marL="342900" indent="-342900">
              <a:spcBef>
                <a:spcPct val="20000"/>
              </a:spcBef>
              <a:buFontTx/>
              <a:buChar char="•"/>
            </a:pPr>
            <a:r>
              <a:rPr lang="en-US" sz="3200" dirty="0"/>
              <a:t>Rationale</a:t>
            </a:r>
          </a:p>
          <a:p>
            <a:pPr marL="342900" indent="-342900">
              <a:spcBef>
                <a:spcPct val="20000"/>
              </a:spcBef>
              <a:buFontTx/>
              <a:buChar char="•"/>
            </a:pPr>
            <a:r>
              <a:rPr lang="en-US" sz="3200" dirty="0"/>
              <a:t>Negative examples</a:t>
            </a:r>
          </a:p>
          <a:p>
            <a:pPr marL="342900" indent="-342900">
              <a:spcBef>
                <a:spcPct val="20000"/>
              </a:spcBef>
              <a:buFontTx/>
              <a:buChar char="•"/>
            </a:pPr>
            <a:r>
              <a:rPr lang="en-US" sz="3200" dirty="0"/>
              <a:t>Positive examples</a:t>
            </a:r>
          </a:p>
          <a:p>
            <a:pPr marL="342900" indent="-342900">
              <a:spcBef>
                <a:spcPct val="20000"/>
              </a:spcBef>
              <a:buFontTx/>
              <a:buChar char="•"/>
            </a:pPr>
            <a:r>
              <a:rPr lang="en-US" sz="3200" dirty="0"/>
              <a:t>Practice/Feedback</a:t>
            </a:r>
          </a:p>
          <a:p>
            <a:pPr marL="342900" indent="-342900">
              <a:spcBef>
                <a:spcPct val="20000"/>
              </a:spcBef>
              <a:buFontTx/>
              <a:buChar char="•"/>
            </a:pPr>
            <a:r>
              <a:rPr lang="en-US" sz="3200" dirty="0"/>
              <a:t>Evaluate</a:t>
            </a:r>
          </a:p>
          <a:p>
            <a:endParaRPr lang="en-US" dirty="0"/>
          </a:p>
        </p:txBody>
      </p:sp>
      <p:pic>
        <p:nvPicPr>
          <p:cNvPr id="5" name="Picture 4" descr="A picture containing person, indoor, wall&#10;&#10;Description automatically generated">
            <a:extLst>
              <a:ext uri="{FF2B5EF4-FFF2-40B4-BE49-F238E27FC236}">
                <a16:creationId xmlns:a16="http://schemas.microsoft.com/office/drawing/2014/main" id="{2FF3268A-ABE5-3CEF-9EAE-F5F4D4A22D8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9397" y="1858042"/>
            <a:ext cx="4712874" cy="3141916"/>
          </a:xfrm>
          <a:prstGeom prst="rect">
            <a:avLst/>
          </a:prstGeom>
        </p:spPr>
      </p:pic>
      <p:sp>
        <p:nvSpPr>
          <p:cNvPr id="6" name="TextBox 5">
            <a:extLst>
              <a:ext uri="{FF2B5EF4-FFF2-40B4-BE49-F238E27FC236}">
                <a16:creationId xmlns:a16="http://schemas.microsoft.com/office/drawing/2014/main" id="{F3FC9577-6A83-90FA-E6DE-7D7C665CE2C8}"/>
              </a:ext>
            </a:extLst>
          </p:cNvPr>
          <p:cNvSpPr txBox="1"/>
          <p:nvPr/>
        </p:nvSpPr>
        <p:spPr>
          <a:xfrm>
            <a:off x="7865744" y="5172635"/>
            <a:ext cx="966529" cy="784830"/>
          </a:xfrm>
          <a:prstGeom prst="rect">
            <a:avLst/>
          </a:prstGeom>
          <a:noFill/>
        </p:spPr>
        <p:txBody>
          <a:bodyPr wrap="square" rtlCol="0">
            <a:spAutoFit/>
          </a:bodyPr>
          <a:lstStyle/>
          <a:p>
            <a:r>
              <a:rPr lang="en-US" sz="900" dirty="0">
                <a:hlinkClick r:id="rId3" tooltip="https://www.oist.jp/news-center/photos/classroom-language-teaching"/>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42431439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Prepare your staff</a:t>
            </a:r>
          </a:p>
        </p:txBody>
      </p:sp>
      <p:sp>
        <p:nvSpPr>
          <p:cNvPr id="25603" name="Content Placeholder 2"/>
          <p:cNvSpPr>
            <a:spLocks noGrp="1"/>
          </p:cNvSpPr>
          <p:nvPr>
            <p:ph idx="1"/>
          </p:nvPr>
        </p:nvSpPr>
        <p:spPr>
          <a:xfrm>
            <a:off x="628652" y="1825625"/>
            <a:ext cx="4504459" cy="4351338"/>
          </a:xfrm>
        </p:spPr>
        <p:txBody>
          <a:bodyPr>
            <a:normAutofit fontScale="85000" lnSpcReduction="20000"/>
          </a:bodyPr>
          <a:lstStyle/>
          <a:p>
            <a:r>
              <a:rPr lang="en-US" sz="3000" dirty="0"/>
              <a:t>See the example lesson plan p. 35</a:t>
            </a:r>
            <a:endParaRPr lang="en-US" sz="3000" dirty="0">
              <a:hlinkClick r:id="" action="ppaction://noaction"/>
            </a:endParaRPr>
          </a:p>
          <a:p>
            <a:r>
              <a:rPr lang="en-US" sz="3000" dirty="0">
                <a:hlinkClick r:id="" action="ppaction://noaction"/>
              </a:rPr>
              <a:t>High School example (at two minutes)</a:t>
            </a:r>
          </a:p>
          <a:p>
            <a:r>
              <a:rPr lang="en-US" sz="3000" dirty="0">
                <a:hlinkClick r:id="rId3"/>
              </a:rPr>
              <a:t>Elementary Example </a:t>
            </a:r>
            <a:endParaRPr lang="en-US" sz="3000" dirty="0">
              <a:hlinkClick r:id="rId4"/>
            </a:endParaRPr>
          </a:p>
          <a:p>
            <a:endParaRPr lang="en-US" sz="3000" dirty="0"/>
          </a:p>
          <a:p>
            <a:r>
              <a:rPr lang="en-US" sz="3000" i="1" dirty="0"/>
              <a:t>What elements of teaching did you see?</a:t>
            </a:r>
          </a:p>
          <a:p>
            <a:pPr marL="0" indent="0">
              <a:buNone/>
            </a:pPr>
            <a:endParaRPr lang="en-US" sz="3000" dirty="0"/>
          </a:p>
          <a:p>
            <a:r>
              <a:rPr lang="en-US" sz="3000" i="1" dirty="0"/>
              <a:t> How long does it take to teach an expectation?</a:t>
            </a:r>
          </a:p>
          <a:p>
            <a:pPr marL="0" indent="0">
              <a:buNone/>
            </a:pPr>
            <a:endParaRPr lang="en-US" dirty="0"/>
          </a:p>
        </p:txBody>
      </p:sp>
      <p:pic>
        <p:nvPicPr>
          <p:cNvPr id="3" name="Picture 2" descr="Picture of teacher teaching expectations - from https://vimeo.com/14818677">
            <a:extLst>
              <a:ext uri="{FF2B5EF4-FFF2-40B4-BE49-F238E27FC236}">
                <a16:creationId xmlns:a16="http://schemas.microsoft.com/office/drawing/2014/main" id="{D71029FA-6122-15B2-8DCC-CD045BD09598}"/>
              </a:ext>
            </a:extLst>
          </p:cNvPr>
          <p:cNvPicPr>
            <a:picLocks noChangeAspect="1"/>
          </p:cNvPicPr>
          <p:nvPr/>
        </p:nvPicPr>
        <p:blipFill>
          <a:blip r:embed="rId5"/>
          <a:stretch>
            <a:fillRect/>
          </a:stretch>
        </p:blipFill>
        <p:spPr>
          <a:xfrm>
            <a:off x="5351770" y="2250932"/>
            <a:ext cx="3163580" cy="2356139"/>
          </a:xfrm>
          <a:prstGeom prst="rect">
            <a:avLst/>
          </a:prstGeom>
        </p:spPr>
      </p:pic>
    </p:spTree>
    <p:extLst>
      <p:ext uri="{BB962C8B-B14F-4D97-AF65-F5344CB8AC3E}">
        <p14:creationId xmlns:p14="http://schemas.microsoft.com/office/powerpoint/2010/main" val="34450648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more plans</a:t>
            </a:r>
          </a:p>
        </p:txBody>
      </p:sp>
      <p:sp>
        <p:nvSpPr>
          <p:cNvPr id="3" name="Content Placeholder 2"/>
          <p:cNvSpPr>
            <a:spLocks noGrp="1"/>
          </p:cNvSpPr>
          <p:nvPr>
            <p:ph idx="1"/>
          </p:nvPr>
        </p:nvSpPr>
        <p:spPr>
          <a:xfrm>
            <a:off x="628650" y="1771652"/>
            <a:ext cx="7143750" cy="4351338"/>
          </a:xfrm>
        </p:spPr>
        <p:txBody>
          <a:bodyPr>
            <a:normAutofit fontScale="92500"/>
          </a:bodyPr>
          <a:lstStyle/>
          <a:p>
            <a:pPr>
              <a:lnSpc>
                <a:spcPct val="90000"/>
              </a:lnSpc>
            </a:pPr>
            <a:r>
              <a:rPr lang="en-US" altLang="en-US" sz="4000" dirty="0"/>
              <a:t>Sample Lesson plans</a:t>
            </a:r>
          </a:p>
          <a:p>
            <a:pPr lvl="1">
              <a:lnSpc>
                <a:spcPct val="90000"/>
              </a:lnSpc>
            </a:pPr>
            <a:r>
              <a:rPr lang="en-US" altLang="en-US" sz="4000" dirty="0">
                <a:hlinkClick r:id="rId3"/>
              </a:rPr>
              <a:t>https://www.pbis.org/resource/lesson-plan-to-address-behavior</a:t>
            </a:r>
            <a:endParaRPr lang="en-US" altLang="en-US" sz="4000" dirty="0"/>
          </a:p>
          <a:p>
            <a:pPr lvl="1">
              <a:lnSpc>
                <a:spcPct val="90000"/>
              </a:lnSpc>
            </a:pPr>
            <a:r>
              <a:rPr lang="en-US" sz="4000" dirty="0">
                <a:hlinkClick r:id="rId4"/>
              </a:rPr>
              <a:t>http://www.hankbohanon.net</a:t>
            </a:r>
            <a:r>
              <a:rPr lang="en-US" sz="4000" dirty="0"/>
              <a:t> </a:t>
            </a:r>
          </a:p>
          <a:p>
            <a:r>
              <a:rPr lang="en-US" sz="4000" dirty="0"/>
              <a:t>More Video Examples</a:t>
            </a:r>
          </a:p>
          <a:p>
            <a:pPr lvl="1"/>
            <a:r>
              <a:rPr lang="en-US" dirty="0">
                <a:hlinkClick r:id="rId5"/>
              </a:rPr>
              <a:t>http://vimeo.com/groups/pbisvideos</a:t>
            </a:r>
            <a:r>
              <a:rPr lang="en-US" dirty="0"/>
              <a:t> </a:t>
            </a:r>
          </a:p>
        </p:txBody>
      </p:sp>
      <p:pic>
        <p:nvPicPr>
          <p:cNvPr id="5" name="Picture 4">
            <a:extLst>
              <a:ext uri="{FF2B5EF4-FFF2-40B4-BE49-F238E27FC236}">
                <a16:creationId xmlns:a16="http://schemas.microsoft.com/office/drawing/2014/main" id="{0A2E1575-9D88-4202-42D2-F5C36DBF7712}"/>
              </a:ext>
            </a:extLst>
          </p:cNvPr>
          <p:cNvPicPr>
            <a:picLocks noChangeAspect="1"/>
          </p:cNvPicPr>
          <p:nvPr/>
        </p:nvPicPr>
        <p:blipFill>
          <a:blip r:embed="rId6"/>
          <a:stretch>
            <a:fillRect/>
          </a:stretch>
        </p:blipFill>
        <p:spPr>
          <a:xfrm>
            <a:off x="6742193" y="4878387"/>
            <a:ext cx="1773157" cy="1857699"/>
          </a:xfrm>
          <a:prstGeom prst="rect">
            <a:avLst/>
          </a:prstGeom>
        </p:spPr>
      </p:pic>
    </p:spTree>
    <p:extLst>
      <p:ext uri="{BB962C8B-B14F-4D97-AF65-F5344CB8AC3E}">
        <p14:creationId xmlns:p14="http://schemas.microsoft.com/office/powerpoint/2010/main" val="20113476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CEFA-25CD-6A0C-EF9F-5707D0044920}"/>
              </a:ext>
            </a:extLst>
          </p:cNvPr>
          <p:cNvSpPr>
            <a:spLocks noGrp="1"/>
          </p:cNvSpPr>
          <p:nvPr>
            <p:ph type="title"/>
          </p:nvPr>
        </p:nvSpPr>
        <p:spPr/>
        <p:txBody>
          <a:bodyPr/>
          <a:lstStyle/>
          <a:p>
            <a:r>
              <a:rPr lang="en-US" b="1" dirty="0"/>
              <a:t>Develop Lesson Plan</a:t>
            </a:r>
          </a:p>
        </p:txBody>
      </p:sp>
      <p:sp>
        <p:nvSpPr>
          <p:cNvPr id="3" name="Content Placeholder 2">
            <a:extLst>
              <a:ext uri="{FF2B5EF4-FFF2-40B4-BE49-F238E27FC236}">
                <a16:creationId xmlns:a16="http://schemas.microsoft.com/office/drawing/2014/main" id="{19E2E45C-5EF3-484B-77C5-7BAD62AC6C87}"/>
              </a:ext>
            </a:extLst>
          </p:cNvPr>
          <p:cNvSpPr>
            <a:spLocks noGrp="1"/>
          </p:cNvSpPr>
          <p:nvPr>
            <p:ph idx="1"/>
          </p:nvPr>
        </p:nvSpPr>
        <p:spPr/>
        <p:txBody>
          <a:bodyPr>
            <a:normAutofit fontScale="92500" lnSpcReduction="10000"/>
          </a:bodyPr>
          <a:lstStyle/>
          <a:p>
            <a:r>
              <a:rPr lang="en-US" sz="3200" dirty="0"/>
              <a:t>Select one behavior from the matrix (what is bleeding the most) and draft out a plan (adapt based on data)</a:t>
            </a:r>
          </a:p>
          <a:p>
            <a:r>
              <a:rPr lang="en-US" sz="3200" dirty="0"/>
              <a:t>Choose one behavior from matrix to pilot with staff</a:t>
            </a:r>
          </a:p>
          <a:p>
            <a:r>
              <a:rPr lang="en-US" dirty="0"/>
              <a:t>Allow staff to choose one behavior</a:t>
            </a:r>
            <a:endParaRPr lang="en-US" sz="3200" dirty="0"/>
          </a:p>
          <a:p>
            <a:r>
              <a:rPr lang="en-US" sz="3200" dirty="0"/>
              <a:t>See my template (</a:t>
            </a:r>
            <a:r>
              <a:rPr lang="en-US" sz="3200" dirty="0">
                <a:hlinkClick r:id="rId2"/>
              </a:rPr>
              <a:t>link</a:t>
            </a:r>
            <a:r>
              <a:rPr lang="en-US" sz="3200" dirty="0"/>
              <a:t>) or this template (</a:t>
            </a:r>
            <a:r>
              <a:rPr lang="en-US" sz="3200" dirty="0">
                <a:hlinkClick r:id="rId3"/>
              </a:rPr>
              <a:t>link</a:t>
            </a:r>
            <a:r>
              <a:rPr lang="en-US" sz="3200" dirty="0"/>
              <a:t>)</a:t>
            </a:r>
          </a:p>
          <a:p>
            <a:r>
              <a:rPr lang="en-US" sz="3200" dirty="0"/>
              <a:t>Share a link to examples if possible (</a:t>
            </a:r>
            <a:r>
              <a:rPr lang="en-US" sz="3200" dirty="0">
                <a:hlinkClick r:id="rId4"/>
              </a:rPr>
              <a:t>link</a:t>
            </a:r>
            <a:r>
              <a:rPr lang="en-US" sz="3200" dirty="0"/>
              <a:t>)</a:t>
            </a:r>
          </a:p>
          <a:p>
            <a:r>
              <a:rPr lang="en-US" dirty="0"/>
              <a:t>Add next steps to action plan</a:t>
            </a:r>
            <a:endParaRPr lang="en-US" sz="3200" dirty="0"/>
          </a:p>
        </p:txBody>
      </p:sp>
    </p:spTree>
    <p:extLst>
      <p:ext uri="{BB962C8B-B14F-4D97-AF65-F5344CB8AC3E}">
        <p14:creationId xmlns:p14="http://schemas.microsoft.com/office/powerpoint/2010/main" val="25671121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BC05-F401-A5A3-64A5-C9E3C4AC7F07}"/>
              </a:ext>
            </a:extLst>
          </p:cNvPr>
          <p:cNvSpPr>
            <a:spLocks noGrp="1"/>
          </p:cNvSpPr>
          <p:nvPr>
            <p:ph type="title"/>
          </p:nvPr>
        </p:nvSpPr>
        <p:spPr/>
        <p:txBody>
          <a:bodyPr/>
          <a:lstStyle/>
          <a:p>
            <a:r>
              <a:rPr lang="en-US" dirty="0"/>
              <a:t>Rhythm of Teaching</a:t>
            </a:r>
          </a:p>
        </p:txBody>
      </p:sp>
      <p:sp>
        <p:nvSpPr>
          <p:cNvPr id="3" name="Content Placeholder 2">
            <a:extLst>
              <a:ext uri="{FF2B5EF4-FFF2-40B4-BE49-F238E27FC236}">
                <a16:creationId xmlns:a16="http://schemas.microsoft.com/office/drawing/2014/main" id="{59D0A1ED-B3BA-A733-95A7-6160B8DF75E8}"/>
              </a:ext>
            </a:extLst>
          </p:cNvPr>
          <p:cNvSpPr>
            <a:spLocks noGrp="1"/>
          </p:cNvSpPr>
          <p:nvPr>
            <p:ph idx="1"/>
          </p:nvPr>
        </p:nvSpPr>
        <p:spPr/>
        <p:txBody>
          <a:bodyPr>
            <a:normAutofit fontScale="85000" lnSpcReduction="10000"/>
          </a:bodyPr>
          <a:lstStyle/>
          <a:p>
            <a:r>
              <a:rPr lang="en-US" i="1" dirty="0"/>
              <a:t>Were you ever in a class where you were only taught the skill once before the test?</a:t>
            </a:r>
          </a:p>
          <a:p>
            <a:r>
              <a:rPr lang="en-US" dirty="0"/>
              <a:t>Use your data</a:t>
            </a:r>
          </a:p>
          <a:p>
            <a:r>
              <a:rPr lang="en-US" dirty="0"/>
              <a:t>Major transitions - breaks, settings</a:t>
            </a:r>
          </a:p>
          <a:p>
            <a:r>
              <a:rPr lang="en-US" dirty="0"/>
              <a:t>Work completion (e.g., using a planner, study plans, prioritizing), moving towards graduation (e.g., reading transcripts, on-track), connecting to school (e.g., productive coping, getting involved, teacher allies) </a:t>
            </a:r>
            <a:r>
              <a:rPr lang="en-US" sz="1900" dirty="0"/>
              <a:t>(</a:t>
            </a:r>
            <a:r>
              <a:rPr lang="en-US" sz="1900" dirty="0">
                <a:hlinkClick r:id="rId2"/>
              </a:rPr>
              <a:t>Kato et al., 2018</a:t>
            </a:r>
            <a:r>
              <a:rPr lang="en-US" sz="1900" dirty="0"/>
              <a:t>)</a:t>
            </a:r>
          </a:p>
          <a:p>
            <a:r>
              <a:rPr lang="en-US" dirty="0"/>
              <a:t>Year at-a-glance (</a:t>
            </a:r>
            <a:r>
              <a:rPr lang="en-US" dirty="0">
                <a:hlinkClick r:id="rId3"/>
              </a:rPr>
              <a:t>link</a:t>
            </a:r>
            <a:r>
              <a:rPr lang="en-US" dirty="0"/>
              <a:t>)</a:t>
            </a:r>
          </a:p>
          <a:p>
            <a:r>
              <a:rPr lang="en-US" dirty="0"/>
              <a:t>Add next steps to action plan</a:t>
            </a:r>
          </a:p>
        </p:txBody>
      </p:sp>
    </p:spTree>
    <p:extLst>
      <p:ext uri="{BB962C8B-B14F-4D97-AF65-F5344CB8AC3E}">
        <p14:creationId xmlns:p14="http://schemas.microsoft.com/office/powerpoint/2010/main" val="39419371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4"/>
          <p:cNvSpPr>
            <a:spLocks noGrp="1" noChangeArrowheads="1"/>
          </p:cNvSpPr>
          <p:nvPr>
            <p:ph type="ctrTitle"/>
          </p:nvPr>
        </p:nvSpPr>
        <p:spPr/>
        <p:txBody>
          <a:bodyPr/>
          <a:lstStyle/>
          <a:p>
            <a:r>
              <a:rPr lang="en-US"/>
              <a:t>Acknowledgement </a:t>
            </a:r>
          </a:p>
        </p:txBody>
      </p:sp>
      <p:sp>
        <p:nvSpPr>
          <p:cNvPr id="32771" name="Rectangle 5"/>
          <p:cNvSpPr>
            <a:spLocks noGrp="1" noChangeArrowheads="1"/>
          </p:cNvSpPr>
          <p:nvPr>
            <p:ph type="subTitle" idx="1"/>
          </p:nvPr>
        </p:nvSpPr>
        <p:spPr/>
        <p:txBody>
          <a:bodyPr/>
          <a:lstStyle/>
          <a:p>
            <a:endParaRPr lang="en-US"/>
          </a:p>
        </p:txBody>
      </p:sp>
      <p:sp>
        <p:nvSpPr>
          <p:cNvPr id="4" name="TextBox 3"/>
          <p:cNvSpPr txBox="1"/>
          <p:nvPr/>
        </p:nvSpPr>
        <p:spPr>
          <a:xfrm>
            <a:off x="5334002" y="6019800"/>
            <a:ext cx="1999265" cy="369332"/>
          </a:xfrm>
          <a:prstGeom prst="rect">
            <a:avLst/>
          </a:prstGeom>
          <a:noFill/>
        </p:spPr>
        <p:txBody>
          <a:bodyPr wrap="none" rtlCol="0">
            <a:spAutoFit/>
          </a:bodyPr>
          <a:lstStyle/>
          <a:p>
            <a:r>
              <a:rPr lang="en-US" i="1">
                <a:hlinkClick r:id="rId3"/>
              </a:rPr>
              <a:t>Cheerleading Video</a:t>
            </a:r>
            <a:endParaRPr lang="en-US" i="1"/>
          </a:p>
        </p:txBody>
      </p:sp>
    </p:spTree>
    <p:extLst>
      <p:ext uri="{BB962C8B-B14F-4D97-AF65-F5344CB8AC3E}">
        <p14:creationId xmlns:p14="http://schemas.microsoft.com/office/powerpoint/2010/main" val="12048447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Why bother?</a:t>
            </a:r>
          </a:p>
        </p:txBody>
      </p:sp>
      <p:sp>
        <p:nvSpPr>
          <p:cNvPr id="18435" name="Rectangle 3"/>
          <p:cNvSpPr>
            <a:spLocks noGrp="1" noChangeArrowheads="1"/>
          </p:cNvSpPr>
          <p:nvPr>
            <p:ph type="body" idx="1"/>
          </p:nvPr>
        </p:nvSpPr>
        <p:spPr/>
        <p:txBody>
          <a:bodyPr/>
          <a:lstStyle/>
          <a:p>
            <a:pPr eaLnBrk="1" hangingPunct="1">
              <a:lnSpc>
                <a:spcPct val="90000"/>
              </a:lnSpc>
            </a:pPr>
            <a:r>
              <a:rPr lang="en-US" sz="2800" dirty="0"/>
              <a:t> Team time: How do you know it is time to intervene?</a:t>
            </a:r>
          </a:p>
          <a:p>
            <a:pPr lvl="1" eaLnBrk="1" hangingPunct="1">
              <a:lnSpc>
                <a:spcPct val="90000"/>
              </a:lnSpc>
            </a:pPr>
            <a:r>
              <a:rPr lang="en-US" sz="2400" i="1" dirty="0"/>
              <a:t>	Intensity, impact, frequency</a:t>
            </a:r>
          </a:p>
          <a:p>
            <a:pPr eaLnBrk="1" hangingPunct="1">
              <a:lnSpc>
                <a:spcPct val="90000"/>
              </a:lnSpc>
              <a:buFontTx/>
              <a:buNone/>
            </a:pPr>
            <a:endParaRPr lang="en-US" sz="2800" dirty="0"/>
          </a:p>
          <a:p>
            <a:pPr eaLnBrk="1" hangingPunct="1">
              <a:lnSpc>
                <a:spcPct val="90000"/>
              </a:lnSpc>
            </a:pPr>
            <a:r>
              <a:rPr lang="en-US" sz="2800" dirty="0"/>
              <a:t> What makes a problem a problem?</a:t>
            </a:r>
          </a:p>
          <a:p>
            <a:pPr lvl="1" eaLnBrk="1" hangingPunct="1">
              <a:lnSpc>
                <a:spcPct val="90000"/>
              </a:lnSpc>
            </a:pPr>
            <a:r>
              <a:rPr lang="en-US" sz="2400" i="1" dirty="0"/>
              <a:t>Age (developmental and chronological), impact on self and others, </a:t>
            </a:r>
          </a:p>
          <a:p>
            <a:pPr eaLnBrk="1" hangingPunct="1">
              <a:lnSpc>
                <a:spcPct val="90000"/>
              </a:lnSpc>
              <a:buFontTx/>
              <a:buNone/>
            </a:pPr>
            <a:endParaRPr lang="en-US" sz="2800" i="1" dirty="0"/>
          </a:p>
          <a:p>
            <a:pPr eaLnBrk="1" hangingPunct="1">
              <a:lnSpc>
                <a:spcPct val="90000"/>
              </a:lnSpc>
            </a:pPr>
            <a:r>
              <a:rPr lang="en-US" sz="2800" dirty="0"/>
              <a:t> What two types of problems are there?</a:t>
            </a:r>
          </a:p>
          <a:p>
            <a:pPr lvl="1" eaLnBrk="1" hangingPunct="1">
              <a:lnSpc>
                <a:spcPct val="90000"/>
              </a:lnSpc>
            </a:pPr>
            <a:r>
              <a:rPr lang="en-US" sz="2400" i="1" dirty="0"/>
              <a:t>Internalized and externalized</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Earned this bag on SW…</a:t>
            </a:r>
          </a:p>
        </p:txBody>
      </p:sp>
      <p:pic>
        <p:nvPicPr>
          <p:cNvPr id="33795" name="Content Placeholder 3" descr="IMAGE_00018.jpg"/>
          <p:cNvPicPr>
            <a:picLocks noGrp="1" noChangeAspect="1"/>
          </p:cNvPicPr>
          <p:nvPr>
            <p:ph idx="1"/>
          </p:nvPr>
        </p:nvPicPr>
        <p:blipFill>
          <a:blip r:embed="rId3" cstate="print"/>
          <a:srcRect t="13336" b="13336"/>
          <a:stretch>
            <a:fillRect/>
          </a:stretch>
        </p:blipFill>
        <p:spPr/>
      </p:pic>
    </p:spTree>
    <p:extLst>
      <p:ext uri="{BB962C8B-B14F-4D97-AF65-F5344CB8AC3E}">
        <p14:creationId xmlns:p14="http://schemas.microsoft.com/office/powerpoint/2010/main" val="21727303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668F-F9C3-AE46-836A-4482D28ED640}"/>
              </a:ext>
            </a:extLst>
          </p:cNvPr>
          <p:cNvSpPr>
            <a:spLocks noGrp="1"/>
          </p:cNvSpPr>
          <p:nvPr>
            <p:ph type="title"/>
          </p:nvPr>
        </p:nvSpPr>
        <p:spPr/>
        <p:txBody>
          <a:bodyPr/>
          <a:lstStyle/>
          <a:p>
            <a:r>
              <a:rPr lang="en-US" dirty="0"/>
              <a:t>Feedback and Acknowledgement</a:t>
            </a:r>
          </a:p>
        </p:txBody>
      </p:sp>
      <p:sp>
        <p:nvSpPr>
          <p:cNvPr id="3" name="Content Placeholder 2">
            <a:extLst>
              <a:ext uri="{FF2B5EF4-FFF2-40B4-BE49-F238E27FC236}">
                <a16:creationId xmlns:a16="http://schemas.microsoft.com/office/drawing/2014/main" id="{3601D164-D702-31CE-76E6-FC5AB4D3975A}"/>
              </a:ext>
            </a:extLst>
          </p:cNvPr>
          <p:cNvSpPr>
            <a:spLocks noGrp="1"/>
          </p:cNvSpPr>
          <p:nvPr>
            <p:ph idx="1"/>
          </p:nvPr>
        </p:nvSpPr>
        <p:spPr/>
        <p:txBody>
          <a:bodyPr/>
          <a:lstStyle/>
          <a:p>
            <a:r>
              <a:rPr lang="en-US" dirty="0"/>
              <a:t>Daniel Wilson, Ladder of Feedback</a:t>
            </a:r>
          </a:p>
          <a:p>
            <a:pPr lvl="1"/>
            <a:r>
              <a:rPr lang="en-US" dirty="0"/>
              <a:t>Clarify - ask questions to understand</a:t>
            </a:r>
          </a:p>
          <a:p>
            <a:pPr lvl="1"/>
            <a:r>
              <a:rPr lang="en-US" dirty="0"/>
              <a:t>Value - what stood out as strong</a:t>
            </a:r>
          </a:p>
          <a:p>
            <a:pPr lvl="1"/>
            <a:r>
              <a:rPr lang="en-US" dirty="0"/>
              <a:t>Raise Questions &amp; Concerns - not judgments</a:t>
            </a:r>
          </a:p>
          <a:p>
            <a:pPr lvl="1"/>
            <a:r>
              <a:rPr lang="en-US" dirty="0"/>
              <a:t>Suggest - build upon existing ideas</a:t>
            </a:r>
          </a:p>
          <a:p>
            <a:pPr lvl="1"/>
            <a:r>
              <a:rPr lang="en-US" dirty="0"/>
              <a:t>Thank - share what you learned</a:t>
            </a:r>
          </a:p>
          <a:p>
            <a:r>
              <a:rPr lang="en-US" dirty="0"/>
              <a:t>Where did this go off the rails? (</a:t>
            </a:r>
            <a:r>
              <a:rPr lang="en-US" dirty="0">
                <a:hlinkClick r:id="rId2"/>
              </a:rPr>
              <a:t>link</a:t>
            </a:r>
            <a:r>
              <a:rPr lang="en-US" dirty="0"/>
              <a:t>)</a:t>
            </a:r>
          </a:p>
          <a:p>
            <a:endParaRPr lang="en-US" dirty="0"/>
          </a:p>
        </p:txBody>
      </p:sp>
    </p:spTree>
    <p:extLst>
      <p:ext uri="{BB962C8B-B14F-4D97-AF65-F5344CB8AC3E}">
        <p14:creationId xmlns:p14="http://schemas.microsoft.com/office/powerpoint/2010/main" val="39921664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Video</a:t>
            </a:r>
          </a:p>
        </p:txBody>
      </p:sp>
      <p:sp>
        <p:nvSpPr>
          <p:cNvPr id="34819" name="Content Placeholder 2"/>
          <p:cNvSpPr>
            <a:spLocks noGrp="1"/>
          </p:cNvSpPr>
          <p:nvPr>
            <p:ph idx="1"/>
          </p:nvPr>
        </p:nvSpPr>
        <p:spPr/>
        <p:txBody>
          <a:bodyPr>
            <a:normAutofit/>
          </a:bodyPr>
          <a:lstStyle/>
          <a:p>
            <a:r>
              <a:rPr lang="en-US" sz="3200" dirty="0"/>
              <a:t>See examples of why this is important</a:t>
            </a:r>
          </a:p>
          <a:p>
            <a:pPr lvl="1"/>
            <a:r>
              <a:rPr lang="en-US" sz="2800" dirty="0"/>
              <a:t>One page document “Acknowledging Students for Good Behaviors” p. 38</a:t>
            </a:r>
          </a:p>
          <a:p>
            <a:pPr lvl="1"/>
            <a:r>
              <a:rPr lang="en-US" sz="2800" dirty="0"/>
              <a:t>Cool tool</a:t>
            </a:r>
          </a:p>
          <a:p>
            <a:pPr lvl="1"/>
            <a:r>
              <a:rPr lang="en-US" sz="2800" i="1" dirty="0"/>
              <a:t>What are you doing around acknowledgment?</a:t>
            </a:r>
          </a:p>
          <a:p>
            <a:pPr lvl="1"/>
            <a:r>
              <a:rPr lang="en-US" sz="2800" i="1" dirty="0"/>
              <a:t>Zappos example? </a:t>
            </a:r>
            <a:r>
              <a:rPr lang="en-US" sz="2800" dirty="0"/>
              <a:t>See short example video 0-1:36; 2:17-2:32</a:t>
            </a:r>
          </a:p>
          <a:p>
            <a:pPr marL="457200" lvl="1" indent="0">
              <a:buNone/>
            </a:pPr>
            <a:endParaRPr lang="en-US" i="1" dirty="0"/>
          </a:p>
          <a:p>
            <a:pPr marL="457200" lvl="1" indent="0">
              <a:buNone/>
            </a:pPr>
            <a:endParaRPr lang="en-US" dirty="0"/>
          </a:p>
        </p:txBody>
      </p:sp>
    </p:spTree>
    <p:extLst>
      <p:ext uri="{BB962C8B-B14F-4D97-AF65-F5344CB8AC3E}">
        <p14:creationId xmlns:p14="http://schemas.microsoft.com/office/powerpoint/2010/main" val="68370174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pPr eaLnBrk="1" hangingPunct="1"/>
            <a:r>
              <a:rPr lang="en-US" dirty="0"/>
              <a:t>High Frequency</a:t>
            </a:r>
          </a:p>
        </p:txBody>
      </p:sp>
    </p:spTree>
    <p:extLst>
      <p:ext uri="{BB962C8B-B14F-4D97-AF65-F5344CB8AC3E}">
        <p14:creationId xmlns:p14="http://schemas.microsoft.com/office/powerpoint/2010/main" val="20174387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590550" y="274638"/>
            <a:ext cx="8229600" cy="1143000"/>
          </a:xfrm>
        </p:spPr>
        <p:txBody>
          <a:bodyPr/>
          <a:lstStyle/>
          <a:p>
            <a:pPr eaLnBrk="1" hangingPunct="1"/>
            <a:r>
              <a:rPr lang="en-US" sz="4000" dirty="0"/>
              <a:t>Buzzy Buck</a:t>
            </a:r>
            <a:endParaRPr lang="en-US" dirty="0"/>
          </a:p>
        </p:txBody>
      </p:sp>
      <p:pic>
        <p:nvPicPr>
          <p:cNvPr id="37891" name="Picture 3" descr="Picture5"/>
          <p:cNvPicPr>
            <a:picLocks noChangeAspect="1" noChangeArrowheads="1"/>
          </p:cNvPicPr>
          <p:nvPr/>
        </p:nvPicPr>
        <p:blipFill>
          <a:blip r:embed="rId3" cstate="print"/>
          <a:srcRect l="4108" r="2408" b="3568"/>
          <a:stretch>
            <a:fillRect/>
          </a:stretch>
        </p:blipFill>
        <p:spPr bwMode="auto">
          <a:xfrm>
            <a:off x="2463800" y="2116138"/>
            <a:ext cx="4191000" cy="2532062"/>
          </a:xfrm>
          <a:prstGeom prst="rect">
            <a:avLst/>
          </a:prstGeom>
          <a:noFill/>
          <a:ln w="9525">
            <a:noFill/>
            <a:miter lim="800000"/>
            <a:headEnd/>
            <a:tailEnd/>
          </a:ln>
        </p:spPr>
      </p:pic>
    </p:spTree>
    <p:extLst>
      <p:ext uri="{BB962C8B-B14F-4D97-AF65-F5344CB8AC3E}">
        <p14:creationId xmlns:p14="http://schemas.microsoft.com/office/powerpoint/2010/main" val="145130958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t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2"/>
            <a:ext cx="4572000" cy="2633663"/>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2"/>
          <p:cNvSpPr txBox="1">
            <a:spLocks noChangeArrowheads="1"/>
          </p:cNvSpPr>
          <p:nvPr/>
        </p:nvSpPr>
        <p:spPr>
          <a:xfrm>
            <a:off x="0" y="274638"/>
            <a:ext cx="9144000" cy="1143000"/>
          </a:xfrm>
          <a:prstGeom prst="rect">
            <a:avLst/>
          </a:prstGeom>
        </p:spPr>
        <p:txBody>
          <a:bodyPr lIns="0" tIns="0" rIns="0" bIns="0" anchor="ctr"/>
          <a:lstStyle/>
          <a:p>
            <a:pPr algn="ctr" defTabSz="914363">
              <a:lnSpc>
                <a:spcPct val="90000"/>
              </a:lnSpc>
              <a:defRPr/>
            </a:pPr>
            <a:r>
              <a:rPr lang="en-US" sz="5100" b="1" spc="-150" dirty="0">
                <a:ln w="3175">
                  <a:noFill/>
                </a:ln>
                <a:solidFill>
                  <a:srgbClr val="FFFF00"/>
                </a:solidFill>
                <a:effectLst>
                  <a:outerShdw blurRad="50800" dist="38100" dir="2700000" algn="tl" rotWithShape="0">
                    <a:prstClr val="black">
                      <a:alpha val="40000"/>
                    </a:prstClr>
                  </a:outerShdw>
                </a:effectLst>
                <a:latin typeface="Mirage" pitchFamily="18" charset="0"/>
                <a:cs typeface="Arial" charset="0"/>
              </a:rPr>
              <a:t>Teacher Rewards Program</a:t>
            </a:r>
          </a:p>
        </p:txBody>
      </p:sp>
      <p:sp>
        <p:nvSpPr>
          <p:cNvPr id="4" name="TextBox 6"/>
          <p:cNvSpPr txBox="1">
            <a:spLocks noChangeArrowheads="1"/>
          </p:cNvSpPr>
          <p:nvPr/>
        </p:nvSpPr>
        <p:spPr bwMode="auto">
          <a:xfrm>
            <a:off x="5410200" y="1447802"/>
            <a:ext cx="3733800" cy="540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300" b="1" dirty="0">
                <a:solidFill>
                  <a:srgbClr val="000000"/>
                </a:solidFill>
                <a:latin typeface="Calibri" pitchFamily="34" charset="0"/>
              </a:rPr>
              <a:t>  2 – Soft Drink</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3 – Candy Bar</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5 – Preferred Parking</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8 – Free Lunch</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10 – No Bus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15 – No Morning or    </a:t>
            </a:r>
          </a:p>
          <a:p>
            <a:pPr eaLnBrk="1" fontAlgn="base" hangingPunct="1">
              <a:spcBef>
                <a:spcPct val="0"/>
              </a:spcBef>
              <a:spcAft>
                <a:spcPct val="0"/>
              </a:spcAft>
            </a:pPr>
            <a:r>
              <a:rPr lang="en-US" altLang="en-US" sz="2300" b="1" dirty="0">
                <a:solidFill>
                  <a:srgbClr val="000000"/>
                </a:solidFill>
                <a:latin typeface="Calibri" pitchFamily="34" charset="0"/>
              </a:rPr>
              <a:t>        Lunch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20 – Extra Planning             </a:t>
            </a:r>
          </a:p>
          <a:p>
            <a:pPr eaLnBrk="1" fontAlgn="base" hangingPunct="1">
              <a:spcBef>
                <a:spcPct val="0"/>
              </a:spcBef>
              <a:spcAft>
                <a:spcPct val="0"/>
              </a:spcAft>
            </a:pPr>
            <a:r>
              <a:rPr lang="en-US" altLang="en-US" sz="2300" b="1" dirty="0">
                <a:solidFill>
                  <a:srgbClr val="000000"/>
                </a:solidFill>
                <a:latin typeface="Calibri" pitchFamily="34" charset="0"/>
              </a:rPr>
              <a:t>        Period</a:t>
            </a:r>
          </a:p>
        </p:txBody>
      </p:sp>
      <p:sp>
        <p:nvSpPr>
          <p:cNvPr id="5" name="TextBox 4"/>
          <p:cNvSpPr txBox="1"/>
          <p:nvPr/>
        </p:nvSpPr>
        <p:spPr>
          <a:xfrm>
            <a:off x="381000" y="5410202"/>
            <a:ext cx="43434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535477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6" name="Picture 8" descr="March 2010 0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934202" y="5486400"/>
            <a:ext cx="2170113" cy="877888"/>
          </a:xfrm>
          <a:prstGeom prst="rect">
            <a:avLst/>
          </a:prstGeom>
          <a:noFill/>
        </p:spPr>
        <p:txBody>
          <a:bodyPr wrap="none">
            <a:spAutoFit/>
          </a:bodyPr>
          <a:lstStyle/>
          <a:p>
            <a:pPr>
              <a:defRPr/>
            </a:pPr>
            <a:r>
              <a:rPr lang="en-US" sz="1100" b="1" dirty="0">
                <a:solidFill>
                  <a:prstClr val="black"/>
                </a:solidFill>
                <a:latin typeface="Arial" charset="0"/>
              </a:rPr>
              <a:t>CHUCK HANSEN, Principal</a:t>
            </a:r>
          </a:p>
          <a:p>
            <a:pPr algn="ctr">
              <a:defRPr/>
            </a:pPr>
            <a:r>
              <a:rPr lang="en-US" sz="1100" b="1" dirty="0">
                <a:solidFill>
                  <a:prstClr val="black"/>
                </a:solidFill>
                <a:latin typeface="Arial" charset="0"/>
              </a:rPr>
              <a:t>AMY PALMER, Teacher</a:t>
            </a:r>
          </a:p>
          <a:p>
            <a:pPr algn="ctr">
              <a:defRPr/>
            </a:pPr>
            <a:r>
              <a:rPr lang="en-US" sz="1100" b="1" i="1" dirty="0">
                <a:solidFill>
                  <a:prstClr val="black"/>
                </a:solidFill>
                <a:effectLst>
                  <a:outerShdw blurRad="38100" dist="38100" dir="2700000" algn="tl">
                    <a:srgbClr val="000000">
                      <a:alpha val="43137"/>
                    </a:srgbClr>
                  </a:outerShdw>
                </a:effectLst>
                <a:latin typeface="Arial" charset="0"/>
              </a:rPr>
              <a:t>SULPHUR HIGH SCHOOL, LA</a:t>
            </a:r>
            <a:endParaRPr lang="en-US" sz="1100" b="1" dirty="0">
              <a:solidFill>
                <a:prstClr val="black"/>
              </a:solidFill>
              <a:latin typeface="Arial" charset="0"/>
            </a:endParaRP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0351007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90" name="Picture 2" descr="Picture6"/>
          <p:cNvPicPr>
            <a:picLocks noChangeAspect="1" noChangeArrowheads="1"/>
          </p:cNvPicPr>
          <p:nvPr/>
        </p:nvPicPr>
        <p:blipFill>
          <a:blip r:embed="rId3">
            <a:extLst>
              <a:ext uri="{28A0092B-C50C-407E-A947-70E740481C1C}">
                <a14:useLocalDpi xmlns:a14="http://schemas.microsoft.com/office/drawing/2010/main" val="0"/>
              </a:ext>
            </a:extLst>
          </a:blip>
          <a:srcRect l="5127" t="1163" r="4582" b="13815"/>
          <a:stretch>
            <a:fillRect/>
          </a:stretch>
        </p:blipFill>
        <p:spPr bwMode="auto">
          <a:xfrm>
            <a:off x="1511300" y="279400"/>
            <a:ext cx="60975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42833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4" name="Picture 2" descr="FHS depot"/>
          <p:cNvPicPr>
            <a:picLocks noChangeAspect="1" noChangeArrowheads="1"/>
          </p:cNvPicPr>
          <p:nvPr/>
        </p:nvPicPr>
        <p:blipFill>
          <a:blip r:embed="rId3">
            <a:extLst>
              <a:ext uri="{28A0092B-C50C-407E-A947-70E740481C1C}">
                <a14:useLocalDpi xmlns:a14="http://schemas.microsoft.com/office/drawing/2010/main" val="0"/>
              </a:ext>
            </a:extLst>
          </a:blip>
          <a:srcRect l="6064" t="2299" r="4485" b="2299"/>
          <a:stretch>
            <a:fillRect/>
          </a:stretch>
        </p:blipFill>
        <p:spPr bwMode="auto">
          <a:xfrm>
            <a:off x="2222502" y="139700"/>
            <a:ext cx="4659313"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96934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ctrTitle"/>
          </p:nvPr>
        </p:nvSpPr>
        <p:spPr/>
        <p:txBody>
          <a:bodyPr/>
          <a:lstStyle/>
          <a:p>
            <a:pPr eaLnBrk="1" hangingPunct="1"/>
            <a:r>
              <a:rPr lang="en-US" dirty="0"/>
              <a:t>Intermediate</a:t>
            </a:r>
          </a:p>
        </p:txBody>
      </p:sp>
    </p:spTree>
    <p:extLst>
      <p:ext uri="{BB962C8B-B14F-4D97-AF65-F5344CB8AC3E}">
        <p14:creationId xmlns:p14="http://schemas.microsoft.com/office/powerpoint/2010/main" val="33011306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Definitions of PBS</a:t>
            </a:r>
          </a:p>
        </p:txBody>
      </p:sp>
      <p:sp>
        <p:nvSpPr>
          <p:cNvPr id="13315" name="Rectangle 3"/>
          <p:cNvSpPr>
            <a:spLocks noGrp="1" noChangeArrowheads="1"/>
          </p:cNvSpPr>
          <p:nvPr>
            <p:ph type="body" idx="1"/>
          </p:nvPr>
        </p:nvSpPr>
        <p:spPr/>
        <p:txBody>
          <a:bodyPr/>
          <a:lstStyle/>
          <a:p>
            <a:pPr marL="461963" indent="-4763" eaLnBrk="1" hangingPunct="1">
              <a:buFontTx/>
              <a:buNone/>
            </a:pPr>
            <a:r>
              <a:rPr lang="en-US" altLang="en-US">
                <a:cs typeface="Times New Roman" pitchFamily="18" charset="0"/>
              </a:rPr>
              <a:t>Positive behavior support (PBS) is a broad range of systemic and individualized strategies for achieving important social and learning outcomes while preventing problem behavior. </a:t>
            </a:r>
          </a:p>
        </p:txBody>
      </p:sp>
      <p:sp>
        <p:nvSpPr>
          <p:cNvPr id="26628" name="Text Box 4"/>
          <p:cNvSpPr txBox="1">
            <a:spLocks noChangeArrowheads="1"/>
          </p:cNvSpPr>
          <p:nvPr/>
        </p:nvSpPr>
        <p:spPr bwMode="auto">
          <a:xfrm>
            <a:off x="1752600" y="4953000"/>
            <a:ext cx="5638800" cy="822325"/>
          </a:xfrm>
          <a:prstGeom prst="rect">
            <a:avLst/>
          </a:prstGeom>
          <a:noFill/>
          <a:ln w="9525">
            <a:noFill/>
            <a:miter lim="800000"/>
            <a:headEnd/>
            <a:tailEnd/>
          </a:ln>
        </p:spPr>
        <p:txBody>
          <a:bodyPr>
            <a:spAutoFit/>
          </a:bodyPr>
          <a:lstStyle/>
          <a:p>
            <a:r>
              <a:rPr lang="en-US" sz="1200">
                <a:latin typeface="Times New Roman" pitchFamily="18" charset="0"/>
                <a:cs typeface="Times New Roman" pitchFamily="18" charset="0"/>
              </a:rPr>
              <a:t>Turnbull, A., Edmonson, H., Griggs, P., Wickham, D., Sailor, W., Beech, S., Freeman, R., Guess, D., Lassen, S., McCart, A., Park, J., D., Turnbull, R., &amp; Warren, J. (2002). A Blueprint for schoolwide positive behavior support:  Full implementation of three components, </a:t>
            </a:r>
            <a:r>
              <a:rPr lang="en-US" sz="1200" u="sng">
                <a:latin typeface="Times New Roman" pitchFamily="18" charset="0"/>
                <a:cs typeface="Times New Roman" pitchFamily="18" charset="0"/>
              </a:rPr>
              <a:t>Exceptional Children, 68 </a:t>
            </a:r>
            <a:r>
              <a:rPr lang="en-US" sz="1200">
                <a:latin typeface="Times New Roman" pitchFamily="18" charset="0"/>
                <a:cs typeface="Times New Roman" pitchFamily="18" charset="0"/>
              </a:rPr>
              <a:t>(3), pgs. 337-402.</a:t>
            </a:r>
            <a:r>
              <a:rPr lang="en-US" sz="120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3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838200" y="914400"/>
            <a:ext cx="7170738" cy="5405438"/>
          </a:xfrm>
          <a:prstGeom prst="rect">
            <a:avLst/>
          </a:prstGeom>
          <a:noFill/>
          <a:ln w="9525">
            <a:noFill/>
            <a:miter lim="800000"/>
            <a:headEnd/>
            <a:tailEnd/>
          </a:ln>
        </p:spPr>
      </p:pic>
      <p:sp>
        <p:nvSpPr>
          <p:cNvPr id="46083" name="TextBox 6"/>
          <p:cNvSpPr txBox="1">
            <a:spLocks noChangeArrowheads="1"/>
          </p:cNvSpPr>
          <p:nvPr/>
        </p:nvSpPr>
        <p:spPr bwMode="auto">
          <a:xfrm>
            <a:off x="1143000" y="6488115"/>
            <a:ext cx="5791200" cy="369887"/>
          </a:xfrm>
          <a:prstGeom prst="rect">
            <a:avLst/>
          </a:prstGeom>
          <a:noFill/>
          <a:ln w="9525">
            <a:noFill/>
            <a:miter lim="800000"/>
            <a:headEnd/>
            <a:tailEnd/>
          </a:ln>
        </p:spPr>
        <p:txBody>
          <a:bodyPr>
            <a:spAutoFit/>
          </a:bodyPr>
          <a:lstStyle/>
          <a:p>
            <a:r>
              <a:rPr lang="en-US" dirty="0">
                <a:latin typeface="Calibri" pitchFamily="34" charset="0"/>
              </a:rPr>
              <a:t>Timber Creek High School, FL,  JOHN WRIGHT, PRINCIPAL</a:t>
            </a:r>
          </a:p>
        </p:txBody>
      </p:sp>
      <p:sp>
        <p:nvSpPr>
          <p:cNvPr id="2" name="TextBox 1">
            <a:extLst>
              <a:ext uri="{FF2B5EF4-FFF2-40B4-BE49-F238E27FC236}">
                <a16:creationId xmlns:a16="http://schemas.microsoft.com/office/drawing/2014/main" id="{829F38D3-3C72-2390-4AB4-A7B93FE2E960}"/>
              </a:ext>
            </a:extLst>
          </p:cNvPr>
          <p:cNvSpPr txBox="1"/>
          <p:nvPr/>
        </p:nvSpPr>
        <p:spPr>
          <a:xfrm>
            <a:off x="599660" y="168830"/>
            <a:ext cx="4956312" cy="369332"/>
          </a:xfrm>
          <a:prstGeom prst="rect">
            <a:avLst/>
          </a:prstGeom>
          <a:noFill/>
        </p:spPr>
        <p:txBody>
          <a:bodyPr wrap="square" rtlCol="0">
            <a:spAutoFit/>
          </a:bodyPr>
          <a:lstStyle/>
          <a:p>
            <a:r>
              <a:rPr lang="en-US" dirty="0"/>
              <a:t>Woodridge Example (</a:t>
            </a:r>
            <a:r>
              <a:rPr lang="en-US" dirty="0">
                <a:hlinkClick r:id="rId4"/>
              </a:rPr>
              <a:t>link</a:t>
            </a:r>
            <a:r>
              <a:rPr lang="en-US" dirty="0"/>
              <a:t>)</a:t>
            </a:r>
          </a:p>
        </p:txBody>
      </p:sp>
    </p:spTree>
    <p:extLst>
      <p:ext uri="{BB962C8B-B14F-4D97-AF65-F5344CB8AC3E}">
        <p14:creationId xmlns:p14="http://schemas.microsoft.com/office/powerpoint/2010/main" val="370756727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3362" name="Object 2"/>
          <p:cNvGraphicFramePr>
            <a:graphicFrameLocks noChangeAspect="1"/>
          </p:cNvGraphicFramePr>
          <p:nvPr/>
        </p:nvGraphicFramePr>
        <p:xfrm>
          <a:off x="1812927" y="190500"/>
          <a:ext cx="5491163" cy="6502400"/>
        </p:xfrm>
        <a:graphic>
          <a:graphicData uri="http://schemas.openxmlformats.org/presentationml/2006/ole">
            <mc:AlternateContent xmlns:mc="http://schemas.openxmlformats.org/markup-compatibility/2006">
              <mc:Choice xmlns:v="urn:schemas-microsoft-com:vml" Requires="v">
                <p:oleObj name="Document" r:id="rId3" imgW="7231842" imgH="8578889" progId="Word.Document.8">
                  <p:embed/>
                </p:oleObj>
              </mc:Choice>
              <mc:Fallback>
                <p:oleObj name="Document" r:id="rId3" imgW="7231842" imgH="8578889" progId="Word.Document.8">
                  <p:embed/>
                  <p:pic>
                    <p:nvPicPr>
                      <p:cNvPr id="1433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7" y="190500"/>
                        <a:ext cx="5491163"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97079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419100" y="274638"/>
            <a:ext cx="8229600" cy="1143000"/>
          </a:xfrm>
        </p:spPr>
        <p:txBody>
          <a:bodyPr/>
          <a:lstStyle/>
          <a:p>
            <a:r>
              <a:rPr lang="en-US" altLang="en-US" sz="4000" dirty="0"/>
              <a:t>Gold and Silver ID Cards</a:t>
            </a:r>
            <a:endParaRPr lang="en-US" altLang="en-US" dirty="0"/>
          </a:p>
        </p:txBody>
      </p:sp>
      <p:pic>
        <p:nvPicPr>
          <p:cNvPr id="144387"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387600" y="1828800"/>
            <a:ext cx="4343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975855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a:t>Ron our Liaison</a:t>
            </a:r>
          </a:p>
        </p:txBody>
      </p:sp>
      <p:pic>
        <p:nvPicPr>
          <p:cNvPr id="87043" name="Content Placeholder 3" descr="IMG_0871.JPG"/>
          <p:cNvPicPr>
            <a:picLocks noGrp="1" noChangeAspect="1"/>
          </p:cNvPicPr>
          <p:nvPr>
            <p:ph idx="1"/>
          </p:nvPr>
        </p:nvPicPr>
        <p:blipFill>
          <a:blip r:embed="rId2" cstate="print"/>
          <a:srcRect/>
          <a:stretch>
            <a:fillRect/>
          </a:stretch>
        </p:blipFill>
        <p:spPr>
          <a:xfrm>
            <a:off x="2286003" y="1447803"/>
            <a:ext cx="4678363" cy="4494213"/>
          </a:xfrm>
        </p:spPr>
      </p:pic>
      <p:sp>
        <p:nvSpPr>
          <p:cNvPr id="87044" name="TextBox 4"/>
          <p:cNvSpPr txBox="1">
            <a:spLocks noChangeArrowheads="1"/>
          </p:cNvSpPr>
          <p:nvPr/>
        </p:nvSpPr>
        <p:spPr bwMode="auto">
          <a:xfrm>
            <a:off x="533403" y="6248403"/>
            <a:ext cx="6551217" cy="646331"/>
          </a:xfrm>
          <a:prstGeom prst="rect">
            <a:avLst/>
          </a:prstGeom>
          <a:noFill/>
          <a:ln w="9525">
            <a:noFill/>
            <a:miter lim="800000"/>
            <a:headEnd/>
            <a:tailEnd/>
          </a:ln>
        </p:spPr>
        <p:txBody>
          <a:bodyPr wrap="none">
            <a:spAutoFit/>
          </a:bodyPr>
          <a:lstStyle/>
          <a:p>
            <a:r>
              <a:rPr lang="en-US" dirty="0">
                <a:latin typeface="Calibri" pitchFamily="34" charset="0"/>
              </a:rPr>
              <a:t>Jody Mimmack, PhD  Fruita Monument High School, CO                      </a:t>
            </a:r>
          </a:p>
          <a:p>
            <a:endParaRPr lang="en-US" dirty="0">
              <a:latin typeface="Calibri" pitchFamily="34" charset="0"/>
            </a:endParaRPr>
          </a:p>
        </p:txBody>
      </p:sp>
    </p:spTree>
    <p:extLst>
      <p:ext uri="{BB962C8B-B14F-4D97-AF65-F5344CB8AC3E}">
        <p14:creationId xmlns:p14="http://schemas.microsoft.com/office/powerpoint/2010/main" val="30551695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ctrTitle"/>
          </p:nvPr>
        </p:nvSpPr>
        <p:spPr/>
        <p:txBody>
          <a:bodyPr/>
          <a:lstStyle/>
          <a:p>
            <a:pPr eaLnBrk="1" hangingPunct="1"/>
            <a:r>
              <a:rPr lang="en-US" dirty="0"/>
              <a:t>Large Scale</a:t>
            </a:r>
          </a:p>
        </p:txBody>
      </p:sp>
    </p:spTree>
    <p:extLst>
      <p:ext uri="{BB962C8B-B14F-4D97-AF65-F5344CB8AC3E}">
        <p14:creationId xmlns:p14="http://schemas.microsoft.com/office/powerpoint/2010/main" val="422642118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4" descr="DSC_006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648200" y="2"/>
            <a:ext cx="4495800" cy="461665"/>
          </a:xfrm>
          <a:prstGeom prst="rect">
            <a:avLst/>
          </a:prstGeom>
          <a:solidFill>
            <a:schemeClr val="bg1"/>
          </a:solidFill>
        </p:spPr>
        <p:txBody>
          <a:bodyPr>
            <a:spAutoFit/>
          </a:bodyPr>
          <a:lstStyle/>
          <a:p>
            <a:pPr algn="ctr">
              <a:defRPr/>
            </a:pPr>
            <a:r>
              <a:rPr lang="en-US" sz="2400" b="1" i="1" u="sng" dirty="0">
                <a:solidFill>
                  <a:srgbClr val="0000FF"/>
                </a:solidFill>
                <a:effectLst>
                  <a:outerShdw blurRad="38100" dist="38100" dir="2700000" algn="tl">
                    <a:srgbClr val="000000">
                      <a:alpha val="43137"/>
                    </a:srgbClr>
                  </a:outerShdw>
                </a:effectLst>
                <a:latin typeface="Arial" charset="0"/>
                <a:cs typeface="Arial" charset="0"/>
              </a:rPr>
              <a:t>1</a:t>
            </a:r>
            <a:r>
              <a:rPr lang="en-US" sz="2400" b="1" i="1" u="sng" baseline="30000" dirty="0">
                <a:solidFill>
                  <a:srgbClr val="0000FF"/>
                </a:solidFill>
                <a:effectLst>
                  <a:outerShdw blurRad="38100" dist="38100" dir="2700000" algn="tl">
                    <a:srgbClr val="000000">
                      <a:alpha val="43137"/>
                    </a:srgbClr>
                  </a:outerShdw>
                </a:effectLst>
                <a:latin typeface="Arial" charset="0"/>
                <a:cs typeface="Arial" charset="0"/>
              </a:rPr>
              <a:t>st</a:t>
            </a:r>
            <a:r>
              <a:rPr lang="en-US" sz="2400" b="1" i="1" u="sng" dirty="0">
                <a:solidFill>
                  <a:srgbClr val="0000FF"/>
                </a:solidFill>
                <a:effectLst>
                  <a:outerShdw blurRad="38100" dist="38100" dir="2700000" algn="tl">
                    <a:srgbClr val="000000">
                      <a:alpha val="43137"/>
                    </a:srgbClr>
                  </a:outerShdw>
                </a:effectLst>
                <a:latin typeface="Arial" charset="0"/>
                <a:cs typeface="Arial" charset="0"/>
              </a:rPr>
              <a:t> Six Weeks Party </a:t>
            </a:r>
            <a:r>
              <a:rPr lang="en-US" sz="2400" b="1" i="1" dirty="0">
                <a:solidFill>
                  <a:srgbClr val="0000FF"/>
                </a:solidFill>
                <a:effectLst>
                  <a:outerShdw blurRad="38100" dist="38100" dir="2700000" algn="tl">
                    <a:srgbClr val="000000">
                      <a:alpha val="43137"/>
                    </a:srgbClr>
                  </a:outerShdw>
                </a:effectLst>
                <a:latin typeface="Arial" charset="0"/>
                <a:cs typeface="Arial" charset="0"/>
              </a:rPr>
              <a:t>– </a:t>
            </a:r>
          </a:p>
        </p:txBody>
      </p:sp>
      <p:sp>
        <p:nvSpPr>
          <p:cNvPr id="4" name="TextBox 3"/>
          <p:cNvSpPr txBox="1"/>
          <p:nvPr/>
        </p:nvSpPr>
        <p:spPr>
          <a:xfrm>
            <a:off x="1447802" y="5181600"/>
            <a:ext cx="2170113" cy="877888"/>
          </a:xfrm>
          <a:prstGeom prst="rect">
            <a:avLst/>
          </a:prstGeom>
          <a:noFill/>
        </p:spPr>
        <p:txBody>
          <a:bodyPr wrap="none">
            <a:spAutoFit/>
          </a:bodyPr>
          <a:lstStyle/>
          <a:p>
            <a:pPr>
              <a:defRPr/>
            </a:pPr>
            <a:r>
              <a:rPr lang="en-US" sz="1100" b="1" dirty="0">
                <a:latin typeface="Arial" charset="0"/>
              </a:rPr>
              <a:t>CHUCK HANSEN, Principal</a:t>
            </a:r>
          </a:p>
          <a:p>
            <a:pPr algn="ctr">
              <a:defRPr/>
            </a:pPr>
            <a:r>
              <a:rPr lang="en-US" sz="1100" b="1" dirty="0">
                <a:latin typeface="Arial" charset="0"/>
              </a:rPr>
              <a:t>AMY PALMER, Teacher</a:t>
            </a:r>
          </a:p>
          <a:p>
            <a:pPr algn="ctr">
              <a:defRPr/>
            </a:pPr>
            <a:r>
              <a:rPr lang="en-US" sz="1100" b="1" i="1" dirty="0">
                <a:effectLst>
                  <a:outerShdw blurRad="38100" dist="38100" dir="2700000" algn="tl">
                    <a:srgbClr val="000000">
                      <a:alpha val="43137"/>
                    </a:srgbClr>
                  </a:outerShdw>
                </a:effectLst>
                <a:latin typeface="Arial" charset="0"/>
              </a:rPr>
              <a:t>SULPHUR HIGH SCHOOL, LA</a:t>
            </a:r>
            <a:endParaRPr lang="en-US" sz="1100" b="1" dirty="0">
              <a:latin typeface="Arial" charset="0"/>
            </a:endParaRPr>
          </a:p>
          <a:p>
            <a:pPr>
              <a:defRPr/>
            </a:pPr>
            <a:endParaRPr lang="en-US" dirty="0">
              <a:latin typeface="Arial" charset="0"/>
              <a:cs typeface="Arial" charset="0"/>
            </a:endParaRPr>
          </a:p>
        </p:txBody>
      </p:sp>
    </p:spTree>
    <p:extLst>
      <p:ext uri="{BB962C8B-B14F-4D97-AF65-F5344CB8AC3E}">
        <p14:creationId xmlns:p14="http://schemas.microsoft.com/office/powerpoint/2010/main" val="11359122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6" descr="Picture 002 Pai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43002"/>
            <a:ext cx="5626100" cy="550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76200"/>
            <a:ext cx="9144000" cy="1066800"/>
          </a:xfrm>
          <a:prstGeom prst="rect">
            <a:avLst/>
          </a:prstGeom>
          <a:noFill/>
          <a:ln w="9525">
            <a:noFill/>
            <a:miter lim="800000"/>
            <a:headEnd/>
            <a:tailEnd/>
          </a:ln>
          <a:effectLst/>
        </p:spPr>
        <p:txBody>
          <a:bodyPr anchor="b" anchorCtr="1"/>
          <a:lstStyle/>
          <a:p>
            <a:pPr>
              <a:defRPr/>
            </a:pPr>
            <a:r>
              <a:rPr lang="en-US" sz="5100" b="1" dirty="0">
                <a:solidFill>
                  <a:srgbClr val="FFFF00"/>
                </a:solidFill>
                <a:effectLst>
                  <a:outerShdw blurRad="38100" dist="38100" dir="2700000" algn="tl">
                    <a:srgbClr val="C0C0C0"/>
                  </a:outerShdw>
                </a:effectLst>
                <a:latin typeface="Mirage"/>
                <a:cs typeface="Arial" charset="0"/>
              </a:rPr>
              <a:t>A Night in Paradise…</a:t>
            </a:r>
          </a:p>
        </p:txBody>
      </p:sp>
      <p:sp>
        <p:nvSpPr>
          <p:cNvPr id="4" name="TextBox 3"/>
          <p:cNvSpPr txBox="1"/>
          <p:nvPr/>
        </p:nvSpPr>
        <p:spPr>
          <a:xfrm>
            <a:off x="0" y="4495802"/>
            <a:ext cx="32766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12620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600200" y="2209800"/>
            <a:ext cx="5486400" cy="3505200"/>
          </a:xfrm>
          <a:prstGeom prst="rect">
            <a:avLst/>
          </a:prstGeom>
          <a:noFill/>
          <a:ln w="9525">
            <a:noFill/>
            <a:miter lim="800000"/>
            <a:headEnd/>
            <a:tailEnd/>
          </a:ln>
        </p:spPr>
      </p:pic>
      <p:sp>
        <p:nvSpPr>
          <p:cNvPr id="50179" name="Title 2"/>
          <p:cNvSpPr>
            <a:spLocks noGrp="1"/>
          </p:cNvSpPr>
          <p:nvPr>
            <p:ph type="title"/>
          </p:nvPr>
        </p:nvSpPr>
        <p:spPr/>
        <p:txBody>
          <a:bodyPr/>
          <a:lstStyle/>
          <a:p>
            <a:pPr eaLnBrk="1" hangingPunct="1"/>
            <a:r>
              <a:rPr lang="en-US" dirty="0"/>
              <a:t>Teacher earns vacation</a:t>
            </a:r>
          </a:p>
        </p:txBody>
      </p:sp>
      <p:sp>
        <p:nvSpPr>
          <p:cNvPr id="50180" name="TextBox 4"/>
          <p:cNvSpPr txBox="1">
            <a:spLocks noChangeArrowheads="1"/>
          </p:cNvSpPr>
          <p:nvPr/>
        </p:nvSpPr>
        <p:spPr bwMode="auto">
          <a:xfrm>
            <a:off x="1066800" y="6019802"/>
            <a:ext cx="6858000" cy="276225"/>
          </a:xfrm>
          <a:prstGeom prst="rect">
            <a:avLst/>
          </a:prstGeom>
          <a:noFill/>
          <a:ln w="9525">
            <a:noFill/>
            <a:miter lim="800000"/>
            <a:headEnd/>
            <a:tailEnd/>
          </a:ln>
        </p:spPr>
        <p:txBody>
          <a:bodyPr>
            <a:spAutoFit/>
          </a:bodyPr>
          <a:lstStyle/>
          <a:p>
            <a:r>
              <a:rPr lang="en-US" sz="1200" dirty="0">
                <a:latin typeface="Calibri" pitchFamily="34" charset="0"/>
              </a:rPr>
              <a:t>Timber Creek High School, FL,  JOHN WRIGHT, PRINCIPAL</a:t>
            </a:r>
          </a:p>
        </p:txBody>
      </p:sp>
    </p:spTree>
    <p:extLst>
      <p:ext uri="{BB962C8B-B14F-4D97-AF65-F5344CB8AC3E}">
        <p14:creationId xmlns:p14="http://schemas.microsoft.com/office/powerpoint/2010/main" val="19394816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Freebies</a:t>
            </a:r>
          </a:p>
        </p:txBody>
      </p:sp>
      <p:sp>
        <p:nvSpPr>
          <p:cNvPr id="3" name="Content Placeholder 2"/>
          <p:cNvSpPr>
            <a:spLocks noGrp="1"/>
          </p:cNvSpPr>
          <p:nvPr>
            <p:ph idx="1"/>
          </p:nvPr>
        </p:nvSpPr>
        <p:spPr/>
        <p:txBody>
          <a:bodyPr/>
          <a:lstStyle/>
          <a:p>
            <a:r>
              <a:rPr lang="en-US" dirty="0">
                <a:hlinkClick r:id="rId2"/>
              </a:rPr>
              <a:t>http://www.kipbs.org/new_kipbs/familyInfo/freebies/</a:t>
            </a:r>
            <a:r>
              <a:rPr lang="en-US" dirty="0"/>
              <a:t> </a:t>
            </a:r>
          </a:p>
          <a:p>
            <a:r>
              <a:rPr lang="en-US" dirty="0">
                <a:hlinkClick r:id="rId3"/>
              </a:rPr>
              <a:t>http://behaviordoctor.org/wp-content/uploads/2019/10/fy20freelowcostreinforcers.pdf</a:t>
            </a:r>
            <a:r>
              <a:rPr lang="en-US" dirty="0"/>
              <a:t> </a:t>
            </a:r>
          </a:p>
        </p:txBody>
      </p:sp>
    </p:spTree>
    <p:extLst>
      <p:ext uri="{BB962C8B-B14F-4D97-AF65-F5344CB8AC3E}">
        <p14:creationId xmlns:p14="http://schemas.microsoft.com/office/powerpoint/2010/main" val="11125054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95300" y="381002"/>
            <a:ext cx="7658100" cy="642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WordArt 3"/>
          <p:cNvSpPr>
            <a:spLocks noChangeArrowheads="1" noChangeShapeType="1" noTextEdit="1"/>
          </p:cNvSpPr>
          <p:nvPr/>
        </p:nvSpPr>
        <p:spPr bwMode="auto">
          <a:xfrm>
            <a:off x="819152" y="885827"/>
            <a:ext cx="6638925" cy="1343025"/>
          </a:xfrm>
          <a:prstGeom prst="rect">
            <a:avLst/>
          </a:prstGeom>
        </p:spPr>
        <p:txBody>
          <a:bodyPr spcFirstLastPara="1" wrap="none" fromWordArt="1">
            <a:prstTxWarp prst="textArchUp">
              <a:avLst>
                <a:gd name="adj" fmla="val 10800004"/>
              </a:avLst>
            </a:prstTxWarp>
          </a:bodyPr>
          <a:lstStyle/>
          <a:p>
            <a:pPr algn="ctr" fontAlgn="base">
              <a:spcBef>
                <a:spcPct val="0"/>
              </a:spcBef>
              <a:spcAft>
                <a:spcPct val="0"/>
              </a:spcAft>
            </a:pPr>
            <a:r>
              <a:rPr lang="en-US" sz="3600" kern="10" dirty="0">
                <a:ln w="6350">
                  <a:solidFill>
                    <a:srgbClr val="FF6600"/>
                  </a:solidFill>
                  <a:round/>
                  <a:headEnd/>
                  <a:tailEnd/>
                </a:ln>
                <a:solidFill>
                  <a:srgbClr val="000080"/>
                </a:solidFill>
                <a:latin typeface="Georgia"/>
              </a:rPr>
              <a:t>Certificate of Appreciation</a:t>
            </a:r>
          </a:p>
        </p:txBody>
      </p:sp>
      <p:sp>
        <p:nvSpPr>
          <p:cNvPr id="151556" name="WordArt 4"/>
          <p:cNvSpPr>
            <a:spLocks noChangeArrowheads="1" noChangeShapeType="1" noTextEdit="1"/>
          </p:cNvSpPr>
          <p:nvPr/>
        </p:nvSpPr>
        <p:spPr bwMode="auto">
          <a:xfrm>
            <a:off x="1009650" y="2057400"/>
            <a:ext cx="65913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solidFill>
                    <a:srgbClr val="FF6600"/>
                  </a:solidFill>
                  <a:round/>
                  <a:headEnd/>
                  <a:tailEnd/>
                </a:ln>
                <a:solidFill>
                  <a:srgbClr val="000080"/>
                </a:solidFill>
                <a:latin typeface="Arial Black"/>
              </a:rPr>
              <a:t>Teaching Spartan of the Month</a:t>
            </a:r>
          </a:p>
        </p:txBody>
      </p:sp>
      <p:sp>
        <p:nvSpPr>
          <p:cNvPr id="151557" name="Text Box 5"/>
          <p:cNvSpPr txBox="1">
            <a:spLocks noChangeArrowheads="1"/>
          </p:cNvSpPr>
          <p:nvPr/>
        </p:nvSpPr>
        <p:spPr bwMode="auto">
          <a:xfrm>
            <a:off x="914400" y="3048002"/>
            <a:ext cx="76581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dirty="0">
                <a:solidFill>
                  <a:srgbClr val="000000"/>
                </a:solidFill>
                <a:latin typeface="Times New Roman" pitchFamily="18" charset="0"/>
                <a:cs typeface="Arial" pitchFamily="34" charset="0"/>
              </a:rPr>
              <a:t>     </a:t>
            </a:r>
            <a:r>
              <a:rPr lang="en-US" altLang="en-US" sz="2800" dirty="0">
                <a:solidFill>
                  <a:srgbClr val="0000FF"/>
                </a:solidFill>
                <a:latin typeface="Times New Roman" pitchFamily="18" charset="0"/>
                <a:cs typeface="Arial" pitchFamily="34" charset="0"/>
              </a:rPr>
              <a:t>In recognition of excellence in teaching,  __________ is awarded this certificate for devotion to the students, commitment to learning, and dedication to the core values of R High School.</a:t>
            </a:r>
          </a:p>
        </p:txBody>
      </p:sp>
      <p:sp>
        <p:nvSpPr>
          <p:cNvPr id="151558" name="Line 6"/>
          <p:cNvSpPr>
            <a:spLocks noChangeShapeType="1"/>
          </p:cNvSpPr>
          <p:nvPr/>
        </p:nvSpPr>
        <p:spPr bwMode="auto">
          <a:xfrm>
            <a:off x="5429250" y="5705475"/>
            <a:ext cx="3067050" cy="0"/>
          </a:xfrm>
          <a:prstGeom prst="line">
            <a:avLst/>
          </a:prstGeom>
          <a:noFill/>
          <a:ln w="38100">
            <a:solidFill>
              <a:srgbClr val="00008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59" name="Text Box 7"/>
          <p:cNvSpPr txBox="1">
            <a:spLocks noChangeArrowheads="1"/>
          </p:cNvSpPr>
          <p:nvPr/>
        </p:nvSpPr>
        <p:spPr bwMode="auto">
          <a:xfrm>
            <a:off x="5848350" y="5762625"/>
            <a:ext cx="23050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Date</a:t>
            </a:r>
          </a:p>
        </p:txBody>
      </p:sp>
      <p:sp>
        <p:nvSpPr>
          <p:cNvPr id="151560" name="Line 8"/>
          <p:cNvSpPr>
            <a:spLocks noChangeShapeType="1"/>
          </p:cNvSpPr>
          <p:nvPr/>
        </p:nvSpPr>
        <p:spPr bwMode="auto">
          <a:xfrm>
            <a:off x="5448300" y="6305550"/>
            <a:ext cx="3067050" cy="0"/>
          </a:xfrm>
          <a:prstGeom prst="line">
            <a:avLst/>
          </a:prstGeom>
          <a:noFill/>
          <a:ln w="38100">
            <a:solidFill>
              <a:srgbClr val="00008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61" name="Text Box 9"/>
          <p:cNvSpPr txBox="1">
            <a:spLocks noChangeArrowheads="1"/>
          </p:cNvSpPr>
          <p:nvPr/>
        </p:nvSpPr>
        <p:spPr bwMode="auto">
          <a:xfrm>
            <a:off x="5943600" y="6391275"/>
            <a:ext cx="23050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 Principal</a:t>
            </a:r>
          </a:p>
        </p:txBody>
      </p:sp>
      <p:sp>
        <p:nvSpPr>
          <p:cNvPr id="151562" name="Text Box 18"/>
          <p:cNvSpPr txBox="1">
            <a:spLocks noChangeArrowheads="1"/>
          </p:cNvSpPr>
          <p:nvPr/>
        </p:nvSpPr>
        <p:spPr bwMode="auto">
          <a:xfrm>
            <a:off x="228602" y="6248402"/>
            <a:ext cx="106471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200" dirty="0">
                <a:solidFill>
                  <a:srgbClr val="000000"/>
                </a:solidFill>
                <a:cs typeface="Arial" pitchFamily="34" charset="0"/>
              </a:rPr>
              <a:t>R324A070157</a:t>
            </a:r>
          </a:p>
        </p:txBody>
      </p:sp>
    </p:spTree>
    <p:extLst>
      <p:ext uri="{BB962C8B-B14F-4D97-AF65-F5344CB8AC3E}">
        <p14:creationId xmlns:p14="http://schemas.microsoft.com/office/powerpoint/2010/main" val="1963266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t>History</a:t>
            </a:r>
          </a:p>
        </p:txBody>
      </p:sp>
      <p:sp>
        <p:nvSpPr>
          <p:cNvPr id="27651" name="Rectangle 3"/>
          <p:cNvSpPr>
            <a:spLocks noGrp="1" noChangeArrowheads="1"/>
          </p:cNvSpPr>
          <p:nvPr>
            <p:ph type="body" idx="1"/>
          </p:nvPr>
        </p:nvSpPr>
        <p:spPr/>
        <p:txBody>
          <a:bodyPr/>
          <a:lstStyle/>
          <a:p>
            <a:pPr eaLnBrk="1" hangingPunct="1"/>
            <a:r>
              <a:rPr lang="en-US"/>
              <a:t>Other punitive approaches were used</a:t>
            </a:r>
          </a:p>
          <a:p>
            <a:pPr lvl="1" eaLnBrk="1" hangingPunct="1"/>
            <a:r>
              <a:rPr lang="en-US"/>
              <a:t>See Guess et al.</a:t>
            </a:r>
          </a:p>
          <a:p>
            <a:pPr lvl="2" eaLnBrk="1" hangingPunct="1"/>
            <a:r>
              <a:rPr lang="en-US"/>
              <a:t>Electric Shock</a:t>
            </a:r>
          </a:p>
          <a:p>
            <a:pPr lvl="2" eaLnBrk="1" hangingPunct="1"/>
            <a:r>
              <a:rPr lang="en-US"/>
              <a:t>Spraying water in face</a:t>
            </a:r>
          </a:p>
          <a:p>
            <a:pPr lvl="2" eaLnBrk="1" hangingPunct="1"/>
            <a:r>
              <a:rPr lang="en-US"/>
              <a:t>Spraying ammonia in face</a:t>
            </a:r>
          </a:p>
          <a:p>
            <a:pPr lvl="2" eaLnBrk="1" hangingPunct="1"/>
            <a:r>
              <a:rPr lang="en-US"/>
              <a:t> Isolation</a:t>
            </a:r>
          </a:p>
          <a:p>
            <a:pPr lvl="1" eaLnBrk="1" hangingPunct="1"/>
            <a:r>
              <a:rPr lang="en-US" i="1"/>
              <a:t>Self-Injurious behavior (SIB)</a:t>
            </a:r>
          </a:p>
          <a:p>
            <a:pPr lvl="1" eaLnBrk="1" hangingPunct="1"/>
            <a:r>
              <a:rPr lang="en-US" i="1"/>
              <a:t>Self-stimulatory behavior</a:t>
            </a:r>
          </a:p>
          <a:p>
            <a:pPr eaLnBrk="1" hangingPunct="1">
              <a:buFontTx/>
              <a:buNone/>
            </a:pPr>
            <a:r>
              <a:rPr lang="en-US"/>
              <a:t> </a:t>
            </a:r>
          </a:p>
        </p:txBody>
      </p:sp>
      <p:sp>
        <p:nvSpPr>
          <p:cNvPr id="2" name="TextBox 1"/>
          <p:cNvSpPr txBox="1"/>
          <p:nvPr/>
        </p:nvSpPr>
        <p:spPr>
          <a:xfrm>
            <a:off x="2362200" y="6096000"/>
            <a:ext cx="2271776" cy="369332"/>
          </a:xfrm>
          <a:prstGeom prst="rect">
            <a:avLst/>
          </a:prstGeom>
          <a:noFill/>
        </p:spPr>
        <p:txBody>
          <a:bodyPr wrap="none" rtlCol="0">
            <a:spAutoFit/>
          </a:bodyPr>
          <a:lstStyle/>
          <a:p>
            <a:r>
              <a:rPr lang="en-US" dirty="0"/>
              <a:t>See Horner Discussion</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Develop an acknowledgement plan</a:t>
            </a:r>
          </a:p>
        </p:txBody>
      </p:sp>
      <p:sp>
        <p:nvSpPr>
          <p:cNvPr id="3" name="Content Placeholder 2"/>
          <p:cNvSpPr>
            <a:spLocks noGrp="1"/>
          </p:cNvSpPr>
          <p:nvPr>
            <p:ph idx="1"/>
          </p:nvPr>
        </p:nvSpPr>
        <p:spPr>
          <a:xfrm>
            <a:off x="457200" y="1600202"/>
            <a:ext cx="8229600" cy="4525963"/>
          </a:xfrm>
        </p:spPr>
        <p:txBody>
          <a:bodyPr>
            <a:normAutofit fontScale="85000" lnSpcReduction="20000"/>
          </a:bodyPr>
          <a:lstStyle/>
          <a:p>
            <a:r>
              <a:rPr lang="en-US" dirty="0"/>
              <a:t>See </a:t>
            </a:r>
            <a:r>
              <a:rPr lang="en-US" dirty="0">
                <a:hlinkClick r:id="rId3"/>
              </a:rPr>
              <a:t>sample</a:t>
            </a:r>
            <a:r>
              <a:rPr lang="en-US" dirty="0"/>
              <a:t> and </a:t>
            </a:r>
            <a:r>
              <a:rPr lang="en-US" dirty="0">
                <a:hlinkClick r:id="rId4"/>
              </a:rPr>
              <a:t>blank reinforcement</a:t>
            </a:r>
            <a:r>
              <a:rPr lang="en-US" dirty="0"/>
              <a:t> matrix</a:t>
            </a:r>
          </a:p>
          <a:p>
            <a:r>
              <a:rPr lang="en-US" dirty="0"/>
              <a:t>What is one high-frequency acknowledgment that might work for you or your students or teachers?</a:t>
            </a:r>
          </a:p>
          <a:p>
            <a:r>
              <a:rPr lang="en-US" dirty="0"/>
              <a:t>What is one unpredictable/intermittent “BOOSTERS” acknowledgment that might work for your students or teachers?</a:t>
            </a:r>
          </a:p>
          <a:p>
            <a:r>
              <a:rPr lang="en-US" dirty="0"/>
              <a:t>What is an Attention-Grabbing “Celebration” acknowledgment that might work for your students or teachers? See matrix</a:t>
            </a:r>
          </a:p>
          <a:p>
            <a:r>
              <a:rPr lang="en-US" dirty="0"/>
              <a:t>Share examples if possible (</a:t>
            </a:r>
            <a:r>
              <a:rPr lang="en-US" dirty="0">
                <a:hlinkClick r:id="rId5"/>
              </a:rPr>
              <a:t>link</a:t>
            </a:r>
            <a:r>
              <a:rPr lang="en-US" dirty="0"/>
              <a:t>)</a:t>
            </a:r>
          </a:p>
          <a:p>
            <a:r>
              <a:rPr lang="en-US" dirty="0"/>
              <a:t>Add next steps to action plan</a:t>
            </a:r>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36678947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Engagement and Opportunities to Respond</a:t>
            </a:r>
          </a:p>
        </p:txBody>
      </p:sp>
      <p:sp>
        <p:nvSpPr>
          <p:cNvPr id="3" name="Subtitle 2"/>
          <p:cNvSpPr>
            <a:spLocks noGrp="1"/>
          </p:cNvSpPr>
          <p:nvPr>
            <p:ph type="subTitle" idx="1"/>
          </p:nvPr>
        </p:nvSpPr>
        <p:spPr>
          <a:xfrm>
            <a:off x="1371600" y="4267200"/>
            <a:ext cx="6400800" cy="1752600"/>
          </a:xfrm>
        </p:spPr>
        <p:txBody>
          <a:bodyPr/>
          <a:lstStyle/>
          <a:p>
            <a:r>
              <a:rPr lang="en-US">
                <a:solidFill>
                  <a:schemeClr val="tx1"/>
                </a:solidFill>
              </a:rPr>
              <a:t>Non-example – Ferris</a:t>
            </a:r>
          </a:p>
          <a:p>
            <a:r>
              <a:rPr lang="en-US">
                <a:solidFill>
                  <a:schemeClr val="tx1"/>
                </a:solidFill>
              </a:rPr>
              <a:t>Jeff Bliss Video Example</a:t>
            </a:r>
          </a:p>
        </p:txBody>
      </p:sp>
    </p:spTree>
    <p:extLst>
      <p:ext uri="{BB962C8B-B14F-4D97-AF65-F5344CB8AC3E}">
        <p14:creationId xmlns:p14="http://schemas.microsoft.com/office/powerpoint/2010/main" val="23587016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a:t>Quiz</a:t>
            </a:r>
          </a:p>
        </p:txBody>
      </p:sp>
      <p:pic>
        <p:nvPicPr>
          <p:cNvPr id="1566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316165"/>
            <a:ext cx="4419600" cy="2941637"/>
          </a:xfrm>
        </p:spPr>
      </p:pic>
      <p:sp>
        <p:nvSpPr>
          <p:cNvPr id="156676" name="TextBox 4"/>
          <p:cNvSpPr txBox="1">
            <a:spLocks noChangeArrowheads="1"/>
          </p:cNvSpPr>
          <p:nvPr/>
        </p:nvSpPr>
        <p:spPr bwMode="auto">
          <a:xfrm>
            <a:off x="958852" y="1219200"/>
            <a:ext cx="7002463"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a:solidFill>
                  <a:srgbClr val="000000"/>
                </a:solidFill>
                <a:latin typeface="Calibri" pitchFamily="34" charset="0"/>
              </a:rPr>
              <a:t>What percentage of workers worldwide </a:t>
            </a:r>
          </a:p>
          <a:p>
            <a:pPr algn="ctr" eaLnBrk="1" fontAlgn="base" hangingPunct="1">
              <a:spcBef>
                <a:spcPct val="0"/>
              </a:spcBef>
              <a:spcAft>
                <a:spcPct val="0"/>
              </a:spcAft>
            </a:pPr>
            <a:r>
              <a:rPr lang="en-US" altLang="en-US" sz="3000">
                <a:solidFill>
                  <a:srgbClr val="000000"/>
                </a:solidFill>
                <a:latin typeface="Calibri" pitchFamily="34" charset="0"/>
              </a:rPr>
              <a:t>consider themselves engaged at their jobs?</a:t>
            </a:r>
          </a:p>
        </p:txBody>
      </p:sp>
      <p:sp>
        <p:nvSpPr>
          <p:cNvPr id="156677" name="TextBox 5"/>
          <p:cNvSpPr txBox="1">
            <a:spLocks noChangeArrowheads="1"/>
          </p:cNvSpPr>
          <p:nvPr/>
        </p:nvSpPr>
        <p:spPr bwMode="auto">
          <a:xfrm>
            <a:off x="609602" y="6400800"/>
            <a:ext cx="43291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800">
                <a:solidFill>
                  <a:srgbClr val="000000"/>
                </a:solidFill>
                <a:latin typeface="Calibri" pitchFamily="34" charset="0"/>
              </a:rPr>
              <a:t>Photo from Flicker Creative Commons </a:t>
            </a:r>
            <a:r>
              <a:rPr lang="en-US" altLang="en-US" sz="100">
                <a:solidFill>
                  <a:srgbClr val="000000"/>
                </a:solidFill>
                <a:latin typeface="Calibri" pitchFamily="34" charset="0"/>
              </a:rPr>
              <a:t>https://www.flickr.com/photos/pennwic/8142281815/in/photolist-dpvjHe-dpvjNz-dpvths-pQoPx7-aMi2SZ-8vEXtU-8vBWcM-5C6oVt-pEQiQm-97vCko-rKn1F-h7BuWg-h7ybkV-h7wXts-h7y2AF-h7y1NP-8vBVJ2-8vBW8g-8vBVL8-8vBVZr-8vEXGf-8vBWgB-8vBWdB-8vBVTe-8vBW8X-8vBW4Z-h7wVwR-h7x7bs-aMi6nD-5pYDTp-aMiarZ-aMi2xk-aMhLrn-aMhSLR-aMhUsa-aMhK7i-aMhJQz-aMhUbT-aMhJxr-aMhYfc-aMhURP-aMhTt2-aMhV48-aMhKk8-aMhKyV-aMhKRR-aMhLHT-aMhTFt-aMhTXz-aMhUEp</a:t>
            </a:r>
          </a:p>
        </p:txBody>
      </p:sp>
      <p:sp>
        <p:nvSpPr>
          <p:cNvPr id="7" name="TextBox 6"/>
          <p:cNvSpPr txBox="1">
            <a:spLocks noChangeArrowheads="1"/>
          </p:cNvSpPr>
          <p:nvPr/>
        </p:nvSpPr>
        <p:spPr bwMode="auto">
          <a:xfrm>
            <a:off x="2442229" y="5476877"/>
            <a:ext cx="465800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a:solidFill>
                  <a:srgbClr val="000000"/>
                </a:solidFill>
                <a:latin typeface="Calibri" pitchFamily="34" charset="0"/>
              </a:rPr>
              <a:t>23 % </a:t>
            </a:r>
          </a:p>
          <a:p>
            <a:pPr algn="ctr" eaLnBrk="1" fontAlgn="base" hangingPunct="1">
              <a:spcBef>
                <a:spcPct val="0"/>
              </a:spcBef>
              <a:spcAft>
                <a:spcPct val="0"/>
              </a:spcAft>
            </a:pPr>
            <a:r>
              <a:rPr lang="en-US" altLang="en-US" sz="1200">
                <a:solidFill>
                  <a:srgbClr val="000000"/>
                </a:solidFill>
                <a:latin typeface="Calibri" pitchFamily="34" charset="0"/>
              </a:rPr>
              <a:t>https://www.gallup.com/394373/indicator-employee-engagement.aspx</a:t>
            </a:r>
            <a:endParaRPr lang="en-US" altLang="en-US">
              <a:solidFill>
                <a:srgbClr val="000000"/>
              </a:solidFill>
              <a:latin typeface="Calibri" pitchFamily="34" charset="0"/>
            </a:endParaRPr>
          </a:p>
        </p:txBody>
      </p:sp>
    </p:spTree>
    <p:extLst>
      <p:ext uri="{BB962C8B-B14F-4D97-AF65-F5344CB8AC3E}">
        <p14:creationId xmlns:p14="http://schemas.microsoft.com/office/powerpoint/2010/main" val="26919896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FE39-3976-EE9A-2549-9559CAC2FB13}"/>
              </a:ext>
            </a:extLst>
          </p:cNvPr>
          <p:cNvSpPr>
            <a:spLocks noGrp="1"/>
          </p:cNvSpPr>
          <p:nvPr>
            <p:ph type="title"/>
          </p:nvPr>
        </p:nvSpPr>
        <p:spPr/>
        <p:txBody>
          <a:bodyPr/>
          <a:lstStyle/>
          <a:p>
            <a:r>
              <a:rPr lang="en-US"/>
              <a:t>To Engage Students, Save the Cat</a:t>
            </a:r>
          </a:p>
        </p:txBody>
      </p:sp>
      <p:pic>
        <p:nvPicPr>
          <p:cNvPr id="5" name="Picture 4" descr="A cat peeking out from behind a tree&#10;&#10;Description automatically generated with low confidence">
            <a:extLst>
              <a:ext uri="{FF2B5EF4-FFF2-40B4-BE49-F238E27FC236}">
                <a16:creationId xmlns:a16="http://schemas.microsoft.com/office/drawing/2014/main" id="{5C27AB5B-44E7-DD53-C61A-A1569AB1B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79" y="2530830"/>
            <a:ext cx="3538330" cy="235658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E20B2CD-2F68-2215-7028-9AC3E50C9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593" y="1690689"/>
            <a:ext cx="4001328" cy="4001328"/>
          </a:xfrm>
          <a:prstGeom prst="rect">
            <a:avLst/>
          </a:prstGeom>
        </p:spPr>
      </p:pic>
      <p:sp>
        <p:nvSpPr>
          <p:cNvPr id="9" name="TextBox 8">
            <a:extLst>
              <a:ext uri="{FF2B5EF4-FFF2-40B4-BE49-F238E27FC236}">
                <a16:creationId xmlns:a16="http://schemas.microsoft.com/office/drawing/2014/main" id="{DB068634-990B-43F2-F915-20638614317B}"/>
              </a:ext>
            </a:extLst>
          </p:cNvPr>
          <p:cNvSpPr txBox="1"/>
          <p:nvPr/>
        </p:nvSpPr>
        <p:spPr>
          <a:xfrm flipH="1">
            <a:off x="867354" y="5923722"/>
            <a:ext cx="4001328" cy="369332"/>
          </a:xfrm>
          <a:prstGeom prst="rect">
            <a:avLst/>
          </a:prstGeom>
          <a:noFill/>
        </p:spPr>
        <p:txBody>
          <a:bodyPr wrap="square" rtlCol="0">
            <a:spAutoFit/>
          </a:bodyPr>
          <a:lstStyle/>
          <a:p>
            <a:r>
              <a:rPr lang="en-US"/>
              <a:t>Why is this scene in Moana (</a:t>
            </a:r>
            <a:r>
              <a:rPr lang="en-US">
                <a:hlinkClick r:id="rId4"/>
              </a:rPr>
              <a:t>link</a:t>
            </a:r>
            <a:r>
              <a:rPr lang="en-US"/>
              <a:t>)?</a:t>
            </a:r>
          </a:p>
        </p:txBody>
      </p:sp>
    </p:spTree>
    <p:extLst>
      <p:ext uri="{BB962C8B-B14F-4D97-AF65-F5344CB8AC3E}">
        <p14:creationId xmlns:p14="http://schemas.microsoft.com/office/powerpoint/2010/main" val="36762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le 1"/>
          <p:cNvSpPr>
            <a:spLocks noGrp="1"/>
          </p:cNvSpPr>
          <p:nvPr>
            <p:ph type="title"/>
          </p:nvPr>
        </p:nvSpPr>
        <p:spPr>
          <a:xfrm>
            <a:off x="628650" y="250976"/>
            <a:ext cx="7886700" cy="1325563"/>
          </a:xfrm>
        </p:spPr>
        <p:txBody>
          <a:bodyPr>
            <a:normAutofit/>
          </a:bodyPr>
          <a:lstStyle/>
          <a:p>
            <a:pPr algn="ctr"/>
            <a:r>
              <a:rPr lang="en-US" altLang="en-US" b="1"/>
              <a:t>Engagement</a:t>
            </a:r>
          </a:p>
        </p:txBody>
      </p:sp>
      <p:sp>
        <p:nvSpPr>
          <p:cNvPr id="3" name="Content Placeholder 2"/>
          <p:cNvSpPr>
            <a:spLocks noGrp="1"/>
          </p:cNvSpPr>
          <p:nvPr>
            <p:ph idx="1"/>
          </p:nvPr>
        </p:nvSpPr>
        <p:spPr>
          <a:xfrm>
            <a:off x="385295" y="4876802"/>
            <a:ext cx="8277097" cy="4379079"/>
          </a:xfrm>
        </p:spPr>
        <p:txBody>
          <a:bodyPr/>
          <a:lstStyle/>
          <a:p>
            <a:pPr marL="0" indent="0">
              <a:buNone/>
              <a:defRPr/>
            </a:pPr>
            <a:r>
              <a:rPr lang="en-US" i="1"/>
              <a:t>Good merchandise alone will not appeal to the customer, it …[stores]…must attract the five senses </a:t>
            </a:r>
            <a:r>
              <a:rPr lang="en-US"/>
              <a:t>(ANA Innovations)</a:t>
            </a:r>
            <a:endParaRPr lang="en-US" i="1"/>
          </a:p>
          <a:p>
            <a:pPr marL="457200" lvl="1" indent="0">
              <a:buNone/>
              <a:defRPr/>
            </a:pPr>
            <a:r>
              <a:rPr lang="en-US" sz="1800"/>
              <a:t>Goichi Itokazu, President of Ryubo Holdings, and former president of Family Mart</a:t>
            </a:r>
          </a:p>
        </p:txBody>
      </p:sp>
      <p:pic>
        <p:nvPicPr>
          <p:cNvPr id="2" name="Picture 1"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72" y="1548097"/>
            <a:ext cx="3690014" cy="2894129"/>
          </a:xfrm>
          <a:prstGeom prst="rect">
            <a:avLst/>
          </a:prstGeom>
        </p:spPr>
      </p:pic>
      <p:pic>
        <p:nvPicPr>
          <p:cNvPr id="4" name="Picture 3"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34" y="1366372"/>
            <a:ext cx="3060932" cy="3056992"/>
          </a:xfrm>
          <a:prstGeom prst="rect">
            <a:avLst/>
          </a:prstGeom>
        </p:spPr>
      </p:pic>
      <p:sp>
        <p:nvSpPr>
          <p:cNvPr id="5" name="TextBox 4"/>
          <p:cNvSpPr txBox="1"/>
          <p:nvPr/>
        </p:nvSpPr>
        <p:spPr>
          <a:xfrm>
            <a:off x="781291" y="4466173"/>
            <a:ext cx="3471999" cy="276999"/>
          </a:xfrm>
          <a:prstGeom prst="rect">
            <a:avLst/>
          </a:prstGeom>
          <a:noFill/>
        </p:spPr>
        <p:txBody>
          <a:bodyPr wrap="none" rtlCol="0">
            <a:spAutoFit/>
          </a:bodyPr>
          <a:lstStyle/>
          <a:p>
            <a:r>
              <a:rPr lang="en-US" sz="1200"/>
              <a:t>Image from http://2015.oimf.jp/en/news/detail/104</a:t>
            </a:r>
          </a:p>
        </p:txBody>
      </p:sp>
      <p:sp>
        <p:nvSpPr>
          <p:cNvPr id="6" name="TextBox 5"/>
          <p:cNvSpPr txBox="1"/>
          <p:nvPr/>
        </p:nvSpPr>
        <p:spPr>
          <a:xfrm>
            <a:off x="5682048" y="4384346"/>
            <a:ext cx="2190248" cy="276999"/>
          </a:xfrm>
          <a:prstGeom prst="rect">
            <a:avLst/>
          </a:prstGeom>
          <a:noFill/>
        </p:spPr>
        <p:txBody>
          <a:bodyPr wrap="none" rtlCol="0">
            <a:spAutoFit/>
          </a:bodyPr>
          <a:lstStyle/>
          <a:p>
            <a:r>
              <a:rPr lang="en-US" sz="1200"/>
              <a:t>Image from http://bit.ly/1ZIfcPF</a:t>
            </a:r>
          </a:p>
        </p:txBody>
      </p:sp>
    </p:spTree>
    <p:extLst>
      <p:ext uri="{BB962C8B-B14F-4D97-AF65-F5344CB8AC3E}">
        <p14:creationId xmlns:p14="http://schemas.microsoft.com/office/powerpoint/2010/main" val="11277760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Instructional/Emotional Support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7" y="1322806"/>
            <a:ext cx="2751822" cy="1953794"/>
          </a:xfrm>
          <a:prstGeom prst="rect">
            <a:avLst/>
          </a:prstGeom>
        </p:spPr>
      </p:pic>
      <p:sp>
        <p:nvSpPr>
          <p:cNvPr id="5" name="TextBox 4"/>
          <p:cNvSpPr txBox="1"/>
          <p:nvPr/>
        </p:nvSpPr>
        <p:spPr>
          <a:xfrm>
            <a:off x="826805" y="3276602"/>
            <a:ext cx="2361672" cy="646331"/>
          </a:xfrm>
          <a:prstGeom prst="rect">
            <a:avLst/>
          </a:prstGeom>
          <a:noFill/>
        </p:spPr>
        <p:txBody>
          <a:bodyPr wrap="none" rtlCol="0">
            <a:spAutoFit/>
          </a:bodyPr>
          <a:lstStyle/>
          <a:p>
            <a:pPr marL="0" lvl="1"/>
            <a:r>
              <a:rPr lang="en-US"/>
              <a:t>Laughing with students</a:t>
            </a:r>
          </a:p>
          <a:p>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228" y="1371602"/>
            <a:ext cx="1671124" cy="2228165"/>
          </a:xfrm>
          <a:prstGeom prst="rect">
            <a:avLst/>
          </a:prstGeom>
        </p:spPr>
      </p:pic>
      <p:sp>
        <p:nvSpPr>
          <p:cNvPr id="7" name="TextBox 6"/>
          <p:cNvSpPr txBox="1"/>
          <p:nvPr/>
        </p:nvSpPr>
        <p:spPr>
          <a:xfrm>
            <a:off x="6477000" y="3599767"/>
            <a:ext cx="2094420" cy="646331"/>
          </a:xfrm>
          <a:prstGeom prst="rect">
            <a:avLst/>
          </a:prstGeom>
          <a:noFill/>
        </p:spPr>
        <p:txBody>
          <a:bodyPr wrap="none" rtlCol="0">
            <a:spAutoFit/>
          </a:bodyPr>
          <a:lstStyle/>
          <a:p>
            <a:pPr marL="0" lvl="1"/>
            <a:r>
              <a:rPr lang="en-US"/>
              <a:t>Out of desk greeting</a:t>
            </a:r>
          </a:p>
          <a:p>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28" y="3886202"/>
            <a:ext cx="2751823" cy="2066925"/>
          </a:xfrm>
          <a:prstGeom prst="rect">
            <a:avLst/>
          </a:prstGeom>
        </p:spPr>
      </p:pic>
      <p:sp>
        <p:nvSpPr>
          <p:cNvPr id="9" name="TextBox 8"/>
          <p:cNvSpPr txBox="1"/>
          <p:nvPr/>
        </p:nvSpPr>
        <p:spPr>
          <a:xfrm>
            <a:off x="1113359" y="5997280"/>
            <a:ext cx="1788567" cy="646331"/>
          </a:xfrm>
          <a:prstGeom prst="rect">
            <a:avLst/>
          </a:prstGeom>
          <a:noFill/>
        </p:spPr>
        <p:txBody>
          <a:bodyPr wrap="none" rtlCol="0">
            <a:spAutoFit/>
          </a:bodyPr>
          <a:lstStyle/>
          <a:p>
            <a:pPr marL="0" lvl="1"/>
            <a:r>
              <a:rPr lang="en-US"/>
              <a:t>Ask about events</a:t>
            </a:r>
          </a:p>
          <a:p>
            <a:endParaRPr lang="en-US"/>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801" y="4194115"/>
            <a:ext cx="4286250" cy="1828800"/>
          </a:xfrm>
          <a:prstGeom prst="rect">
            <a:avLst/>
          </a:prstGeom>
        </p:spPr>
      </p:pic>
      <p:sp>
        <p:nvSpPr>
          <p:cNvPr id="12" name="TextBox 11"/>
          <p:cNvSpPr txBox="1"/>
          <p:nvPr/>
        </p:nvSpPr>
        <p:spPr>
          <a:xfrm>
            <a:off x="5675845" y="6086182"/>
            <a:ext cx="1258165" cy="646331"/>
          </a:xfrm>
          <a:prstGeom prst="rect">
            <a:avLst/>
          </a:prstGeom>
          <a:noFill/>
        </p:spPr>
        <p:txBody>
          <a:bodyPr wrap="none" rtlCol="0">
            <a:spAutoFit/>
          </a:bodyPr>
          <a:lstStyle/>
          <a:p>
            <a:pPr marL="0" lvl="1"/>
            <a:r>
              <a:rPr lang="en-US"/>
              <a:t>Ask “why”?</a:t>
            </a:r>
          </a:p>
          <a:p>
            <a:endParaRPr lang="en-US"/>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1371602"/>
            <a:ext cx="2748486" cy="1532281"/>
          </a:xfrm>
          <a:prstGeom prst="rect">
            <a:avLst/>
          </a:prstGeom>
        </p:spPr>
      </p:pic>
      <p:sp>
        <p:nvSpPr>
          <p:cNvPr id="14" name="TextBox 13"/>
          <p:cNvSpPr txBox="1"/>
          <p:nvPr/>
        </p:nvSpPr>
        <p:spPr>
          <a:xfrm>
            <a:off x="3850424" y="2971800"/>
            <a:ext cx="2169376" cy="369332"/>
          </a:xfrm>
          <a:prstGeom prst="rect">
            <a:avLst/>
          </a:prstGeom>
          <a:noFill/>
        </p:spPr>
        <p:txBody>
          <a:bodyPr wrap="none" rtlCol="0">
            <a:spAutoFit/>
          </a:bodyPr>
          <a:lstStyle/>
          <a:p>
            <a:pPr marL="0" lvl="1"/>
            <a:r>
              <a:rPr lang="en-US"/>
              <a:t>Choice of responding</a:t>
            </a:r>
          </a:p>
        </p:txBody>
      </p:sp>
      <p:sp>
        <p:nvSpPr>
          <p:cNvPr id="15" name="TextBox 14"/>
          <p:cNvSpPr txBox="1"/>
          <p:nvPr/>
        </p:nvSpPr>
        <p:spPr>
          <a:xfrm>
            <a:off x="304800" y="6381690"/>
            <a:ext cx="2307042" cy="400110"/>
          </a:xfrm>
          <a:prstGeom prst="rect">
            <a:avLst/>
          </a:prstGeom>
          <a:noFill/>
        </p:spPr>
        <p:txBody>
          <a:bodyPr wrap="none" rtlCol="0">
            <a:spAutoFit/>
          </a:bodyPr>
          <a:lstStyle/>
          <a:p>
            <a:r>
              <a:rPr lang="en-US" sz="400">
                <a:hlinkClick r:id="rId8"/>
              </a:rPr>
              <a:t>http://mzteachuh.blogspot.com/2012/05/that-kid-drives-me-nuts-tweets-of-day.html</a:t>
            </a:r>
            <a:endParaRPr lang="en-US" sz="400"/>
          </a:p>
          <a:p>
            <a:r>
              <a:rPr lang="en-US" sz="400">
                <a:hlinkClick r:id="rId9"/>
              </a:rPr>
              <a:t>http://ignitebrownsville.blogspot.com/p/picture-gallery.html</a:t>
            </a:r>
            <a:endParaRPr lang="en-US" sz="400"/>
          </a:p>
          <a:p>
            <a:r>
              <a:rPr lang="en-US" sz="400">
                <a:hlinkClick r:id="rId10"/>
              </a:rPr>
              <a:t>http://english.vietnamnet.vn/fms/sports/57762/hanoi-to-host-5th-asean-student-sports-games.html</a:t>
            </a:r>
            <a:endParaRPr lang="en-US" sz="400"/>
          </a:p>
          <a:p>
            <a:r>
              <a:rPr lang="en-US" sz="400">
                <a:hlinkClick r:id="rId11"/>
              </a:rPr>
              <a:t>http://www.phy.bris.ac.uk/news_archive1.html</a:t>
            </a:r>
            <a:r>
              <a:rPr lang="en-US" sz="400"/>
              <a:t>   </a:t>
            </a:r>
          </a:p>
          <a:p>
            <a:r>
              <a:rPr lang="en-US" sz="400">
                <a:hlinkClick r:id="rId12"/>
              </a:rPr>
              <a:t>http://www.hillel.org/jewish/ask-big-questions</a:t>
            </a:r>
            <a:r>
              <a:rPr lang="en-US" sz="400"/>
              <a:t> </a:t>
            </a:r>
          </a:p>
        </p:txBody>
      </p:sp>
      <p:sp>
        <p:nvSpPr>
          <p:cNvPr id="16" name="Down Arrow 15"/>
          <p:cNvSpPr/>
          <p:nvPr/>
        </p:nvSpPr>
        <p:spPr>
          <a:xfrm>
            <a:off x="2649112" y="1143000"/>
            <a:ext cx="2286000" cy="426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Failure rates</a:t>
            </a:r>
          </a:p>
          <a:p>
            <a:pPr algn="ctr"/>
            <a:r>
              <a:rPr lang="en-US"/>
              <a:t>from 17% to 11%</a:t>
            </a:r>
          </a:p>
        </p:txBody>
      </p:sp>
      <p:sp>
        <p:nvSpPr>
          <p:cNvPr id="17" name="Rectangle 16"/>
          <p:cNvSpPr/>
          <p:nvPr/>
        </p:nvSpPr>
        <p:spPr>
          <a:xfrm>
            <a:off x="1295400" y="5486400"/>
            <a:ext cx="5105400" cy="369332"/>
          </a:xfrm>
          <a:prstGeom prst="rect">
            <a:avLst/>
          </a:prstGeom>
          <a:solidFill>
            <a:schemeClr val="bg1"/>
          </a:solidFill>
        </p:spPr>
        <p:txBody>
          <a:bodyPr wrap="square">
            <a:spAutoFit/>
          </a:bodyPr>
          <a:lstStyle/>
          <a:p>
            <a:r>
              <a:rPr lang="en-US"/>
              <a:t>Allen, Gregory, Mikami, Lun, Hamre, &amp; Pinata (2013)</a:t>
            </a:r>
          </a:p>
        </p:txBody>
      </p:sp>
    </p:spTree>
    <p:extLst>
      <p:ext uri="{BB962C8B-B14F-4D97-AF65-F5344CB8AC3E}">
        <p14:creationId xmlns:p14="http://schemas.microsoft.com/office/powerpoint/2010/main" val="40313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Reflective Question</a:t>
            </a:r>
          </a:p>
        </p:txBody>
      </p:sp>
      <p:sp>
        <p:nvSpPr>
          <p:cNvPr id="3" name="Content Placeholder 2"/>
          <p:cNvSpPr>
            <a:spLocks noGrp="1"/>
          </p:cNvSpPr>
          <p:nvPr>
            <p:ph idx="1"/>
          </p:nvPr>
        </p:nvSpPr>
        <p:spPr>
          <a:xfrm>
            <a:off x="628650" y="1844675"/>
            <a:ext cx="7886700" cy="4351338"/>
          </a:xfrm>
        </p:spPr>
        <p:txBody>
          <a:bodyPr/>
          <a:lstStyle/>
          <a:p>
            <a:r>
              <a:rPr lang="en-US" altLang="en-US" dirty="0"/>
              <a:t>See Table 14.2, Rank order the strategies by personal preference, p. 42</a:t>
            </a:r>
          </a:p>
          <a:p>
            <a:endParaRPr lang="en-US" dirty="0"/>
          </a:p>
        </p:txBody>
      </p:sp>
      <p:pic>
        <p:nvPicPr>
          <p:cNvPr id="5" name="Picture 4" descr="image of table with choices for engagement strategies">
            <a:extLst>
              <a:ext uri="{FF2B5EF4-FFF2-40B4-BE49-F238E27FC236}">
                <a16:creationId xmlns:a16="http://schemas.microsoft.com/office/drawing/2014/main" id="{A67C365B-7DBE-8AD5-F280-34CDB27D19A4}"/>
              </a:ext>
            </a:extLst>
          </p:cNvPr>
          <p:cNvPicPr>
            <a:picLocks noChangeAspect="1"/>
          </p:cNvPicPr>
          <p:nvPr/>
        </p:nvPicPr>
        <p:blipFill>
          <a:blip r:embed="rId2"/>
          <a:stretch>
            <a:fillRect/>
          </a:stretch>
        </p:blipFill>
        <p:spPr>
          <a:xfrm>
            <a:off x="1512277" y="2896176"/>
            <a:ext cx="5963154" cy="3596698"/>
          </a:xfrm>
          <a:prstGeom prst="rect">
            <a:avLst/>
          </a:prstGeom>
        </p:spPr>
      </p:pic>
    </p:spTree>
    <p:extLst>
      <p:ext uri="{BB962C8B-B14F-4D97-AF65-F5344CB8AC3E}">
        <p14:creationId xmlns:p14="http://schemas.microsoft.com/office/powerpoint/2010/main" val="29011110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AF73-B92A-57FB-6071-6B59D65B0881}"/>
              </a:ext>
            </a:extLst>
          </p:cNvPr>
          <p:cNvSpPr>
            <a:spLocks noGrp="1"/>
          </p:cNvSpPr>
          <p:nvPr>
            <p:ph type="title"/>
          </p:nvPr>
        </p:nvSpPr>
        <p:spPr>
          <a:xfrm>
            <a:off x="628650" y="681039"/>
            <a:ext cx="7886700" cy="1325563"/>
          </a:xfrm>
        </p:spPr>
        <p:txBody>
          <a:bodyPr>
            <a:normAutofit fontScale="90000"/>
          </a:bodyPr>
          <a:lstStyle/>
          <a:p>
            <a:r>
              <a:rPr lang="en-AU" sz="4000" b="1">
                <a:latin typeface="+mn-lt"/>
                <a:ea typeface="Calibri" panose="020F0502020204030204" pitchFamily="34" charset="0"/>
                <a:cs typeface="Times New Roman" panose="02020603050405020304" pitchFamily="18" charset="0"/>
              </a:rPr>
              <a:t>Reflection on Universal Design for Learning – Providing Flexible Means of Engagement</a:t>
            </a:r>
            <a:br>
              <a:rPr lang="en-US" sz="1800">
                <a:latin typeface="Calibri" panose="020F0502020204030204" pitchFamily="34" charset="0"/>
                <a:ea typeface="MS Mincho" panose="02020609040205080304" pitchFamily="49" charset="-128"/>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FDCA0A0A-7450-E682-4A88-C676E57DFBA5}"/>
              </a:ext>
            </a:extLst>
          </p:cNvPr>
          <p:cNvSpPr>
            <a:spLocks noGrp="1"/>
          </p:cNvSpPr>
          <p:nvPr>
            <p:ph idx="1"/>
          </p:nvPr>
        </p:nvSpPr>
        <p:spPr>
          <a:xfrm>
            <a:off x="628650" y="2325687"/>
            <a:ext cx="7886700" cy="4351338"/>
          </a:xfrm>
        </p:spPr>
        <p:txBody>
          <a:bodyPr/>
          <a:lstStyle/>
          <a:p>
            <a:r>
              <a:rPr lang="en-US"/>
              <a:t>Think about the worst class you ever attended, why was it so bad/frustrating?</a:t>
            </a:r>
          </a:p>
        </p:txBody>
      </p:sp>
      <p:pic>
        <p:nvPicPr>
          <p:cNvPr id="5" name="Picture 4" descr="A group of students in a classroom&#10;&#10;Description automatically generated with low confidence">
            <a:extLst>
              <a:ext uri="{FF2B5EF4-FFF2-40B4-BE49-F238E27FC236}">
                <a16:creationId xmlns:a16="http://schemas.microsoft.com/office/drawing/2014/main" id="{BAD1D11A-AE2B-4D07-4576-DDC6715D87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525" y="3429002"/>
            <a:ext cx="5398684" cy="2834309"/>
          </a:xfrm>
          <a:prstGeom prst="rect">
            <a:avLst/>
          </a:prstGeom>
        </p:spPr>
      </p:pic>
      <p:sp>
        <p:nvSpPr>
          <p:cNvPr id="6" name="TextBox 5">
            <a:extLst>
              <a:ext uri="{FF2B5EF4-FFF2-40B4-BE49-F238E27FC236}">
                <a16:creationId xmlns:a16="http://schemas.microsoft.com/office/drawing/2014/main" id="{5A5FE785-D7A8-0813-A7EE-0BB9FAC8DD91}"/>
              </a:ext>
            </a:extLst>
          </p:cNvPr>
          <p:cNvSpPr txBox="1"/>
          <p:nvPr/>
        </p:nvSpPr>
        <p:spPr>
          <a:xfrm>
            <a:off x="2796209" y="6357856"/>
            <a:ext cx="4572000" cy="230832"/>
          </a:xfrm>
          <a:prstGeom prst="rect">
            <a:avLst/>
          </a:prstGeom>
          <a:noFill/>
        </p:spPr>
        <p:txBody>
          <a:bodyPr wrap="square" rtlCol="0">
            <a:spAutoFit/>
          </a:bodyPr>
          <a:lstStyle/>
          <a:p>
            <a:r>
              <a:rPr lang="en-US" sz="900">
                <a:hlinkClick r:id="rId3" tooltip="https://www.slaapoefentherapie.nl/blog/slaapproblemen-adolescenten-puber-gevolg-oplossi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42117228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60EA-9052-5243-ADC1-3AA1CF86D769}"/>
              </a:ext>
            </a:extLst>
          </p:cNvPr>
          <p:cNvSpPr>
            <a:spLocks noGrp="1"/>
          </p:cNvSpPr>
          <p:nvPr>
            <p:ph type="title"/>
          </p:nvPr>
        </p:nvSpPr>
        <p:spPr/>
        <p:txBody>
          <a:bodyPr/>
          <a:lstStyle/>
          <a:p>
            <a:r>
              <a:rPr lang="en-US"/>
              <a:t>Universal Design Slide</a:t>
            </a:r>
          </a:p>
        </p:txBody>
      </p:sp>
      <p:sp>
        <p:nvSpPr>
          <p:cNvPr id="3" name="Content Placeholder 2">
            <a:extLst>
              <a:ext uri="{FF2B5EF4-FFF2-40B4-BE49-F238E27FC236}">
                <a16:creationId xmlns:a16="http://schemas.microsoft.com/office/drawing/2014/main" id="{8E01F591-27E6-545B-1D50-40AF7CD2302E}"/>
              </a:ext>
            </a:extLst>
          </p:cNvPr>
          <p:cNvSpPr>
            <a:spLocks noGrp="1"/>
          </p:cNvSpPr>
          <p:nvPr>
            <p:ph idx="1"/>
          </p:nvPr>
        </p:nvSpPr>
        <p:spPr/>
        <p:txBody>
          <a:bodyPr/>
          <a:lstStyle/>
          <a:p>
            <a:r>
              <a:rPr lang="en-US"/>
              <a:t>Get from old UDL presentation</a:t>
            </a:r>
          </a:p>
        </p:txBody>
      </p:sp>
      <p:pic>
        <p:nvPicPr>
          <p:cNvPr id="5" name="Picture 4" descr="Diagram of universal design for learning">
            <a:extLst>
              <a:ext uri="{FF2B5EF4-FFF2-40B4-BE49-F238E27FC236}">
                <a16:creationId xmlns:a16="http://schemas.microsoft.com/office/drawing/2014/main" id="{38CA4615-D756-323E-B141-081B17B43F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0CED689-F4E8-6995-5130-D2E9690D38F1}"/>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s://www.flickr.com/photos/36224492@N06/8973962812"/>
              </a:rPr>
              <a:t>This Photo</a:t>
            </a:r>
            <a:r>
              <a:rPr lang="en-US" sz="900"/>
              <a:t> by Unknown Author is licensed under </a:t>
            </a:r>
            <a:r>
              <a:rPr lang="en-US" sz="900">
                <a:hlinkClick r:id="rId4" tooltip="https://creativecommons.org/licenses/by-nc/3.0/"/>
              </a:rPr>
              <a:t>CC BY-NC</a:t>
            </a:r>
            <a:endParaRPr lang="en-US" sz="900"/>
          </a:p>
        </p:txBody>
      </p:sp>
      <p:sp>
        <p:nvSpPr>
          <p:cNvPr id="4" name="Oval 3">
            <a:extLst>
              <a:ext uri="{FF2B5EF4-FFF2-40B4-BE49-F238E27FC236}">
                <a16:creationId xmlns:a16="http://schemas.microsoft.com/office/drawing/2014/main" id="{CB24D4EC-4949-6217-A2F3-3EA83F7F4426}"/>
              </a:ext>
            </a:extLst>
          </p:cNvPr>
          <p:cNvSpPr/>
          <p:nvPr/>
        </p:nvSpPr>
        <p:spPr>
          <a:xfrm>
            <a:off x="7015163" y="681037"/>
            <a:ext cx="1814512" cy="5988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7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9457-ED70-5DE3-2D6C-B244E6A9E5F0}"/>
              </a:ext>
            </a:extLst>
          </p:cNvPr>
          <p:cNvSpPr>
            <a:spLocks noGrp="1"/>
          </p:cNvSpPr>
          <p:nvPr>
            <p:ph type="title"/>
          </p:nvPr>
        </p:nvSpPr>
        <p:spPr/>
        <p:txBody>
          <a:bodyPr/>
          <a:lstStyle/>
          <a:p>
            <a:r>
              <a:rPr lang="en-US"/>
              <a:t>Flexible Means of Engagement</a:t>
            </a:r>
          </a:p>
        </p:txBody>
      </p:sp>
      <p:sp>
        <p:nvSpPr>
          <p:cNvPr id="3" name="Content Placeholder 2">
            <a:extLst>
              <a:ext uri="{FF2B5EF4-FFF2-40B4-BE49-F238E27FC236}">
                <a16:creationId xmlns:a16="http://schemas.microsoft.com/office/drawing/2014/main" id="{9EDEFEEE-F4A0-0258-EC39-86E4324B0FA2}"/>
              </a:ext>
            </a:extLst>
          </p:cNvPr>
          <p:cNvSpPr>
            <a:spLocks noGrp="1"/>
          </p:cNvSpPr>
          <p:nvPr>
            <p:ph idx="1"/>
          </p:nvPr>
        </p:nvSpPr>
        <p:spPr/>
        <p:txBody>
          <a:bodyPr>
            <a:normAutofit fontScale="92500" lnSpcReduction="20000"/>
          </a:bodyPr>
          <a:lstStyle/>
          <a:p>
            <a:r>
              <a:rPr lang="en-US" dirty="0"/>
              <a:t>Explicit teaching, modeling, guided practice</a:t>
            </a:r>
          </a:p>
          <a:p>
            <a:pPr lvl="1"/>
            <a:r>
              <a:rPr lang="en-US" sz="18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link</a:t>
            </a:r>
            <a:endParaRPr lang="en-US" dirty="0"/>
          </a:p>
          <a:p>
            <a:r>
              <a:rPr lang="en-US" dirty="0"/>
              <a:t>Make choices </a:t>
            </a:r>
          </a:p>
          <a:p>
            <a:pPr lvl="1"/>
            <a:r>
              <a:rPr lang="en-US" dirty="0"/>
              <a:t>Content</a:t>
            </a:r>
          </a:p>
          <a:p>
            <a:pPr lvl="1"/>
            <a:r>
              <a:rPr lang="en-US" dirty="0"/>
              <a:t>Who to work with</a:t>
            </a:r>
          </a:p>
          <a:p>
            <a:pPr lvl="1"/>
            <a:r>
              <a:rPr lang="en-US" dirty="0"/>
              <a:t>Where to work</a:t>
            </a:r>
          </a:p>
          <a:p>
            <a:r>
              <a:rPr lang="en-US" dirty="0"/>
              <a:t>Explore content of interest</a:t>
            </a:r>
          </a:p>
          <a:p>
            <a:r>
              <a:rPr lang="en-US" dirty="0"/>
              <a:t>Using technology (e.g., Kahoot)</a:t>
            </a:r>
          </a:p>
          <a:p>
            <a:pPr lvl="1"/>
            <a:r>
              <a:rPr lang="en-US" dirty="0"/>
              <a:t>See examples in Handbook page 43</a:t>
            </a:r>
          </a:p>
          <a:p>
            <a:r>
              <a:rPr lang="en-US" dirty="0"/>
              <a:t>Instructional Routines (</a:t>
            </a:r>
            <a:r>
              <a:rPr lang="en-AU" b="1" dirty="0">
                <a:latin typeface="Times New Roman" panose="02020603050405020304" pitchFamily="18" charset="0"/>
                <a:ea typeface="Calibri" panose="020F0502020204030204" pitchFamily="34" charset="0"/>
                <a:cs typeface="Times New Roman" panose="02020603050405020304" pitchFamily="18" charset="0"/>
              </a:rPr>
              <a:t>The Core Six )</a:t>
            </a:r>
            <a:endParaRPr lang="en-US" dirty="0"/>
          </a:p>
        </p:txBody>
      </p:sp>
      <p:pic>
        <p:nvPicPr>
          <p:cNvPr id="5" name="Picture 4">
            <a:extLst>
              <a:ext uri="{FF2B5EF4-FFF2-40B4-BE49-F238E27FC236}">
                <a16:creationId xmlns:a16="http://schemas.microsoft.com/office/drawing/2014/main" id="{C55AD418-CA73-E17E-94CC-2CC87C208ED1}"/>
              </a:ext>
            </a:extLst>
          </p:cNvPr>
          <p:cNvPicPr>
            <a:picLocks noChangeAspect="1"/>
          </p:cNvPicPr>
          <p:nvPr/>
        </p:nvPicPr>
        <p:blipFill>
          <a:blip r:embed="rId4"/>
          <a:stretch>
            <a:fillRect/>
          </a:stretch>
        </p:blipFill>
        <p:spPr>
          <a:xfrm>
            <a:off x="7200719" y="2052064"/>
            <a:ext cx="1314633" cy="4124901"/>
          </a:xfrm>
          <a:prstGeom prst="rect">
            <a:avLst/>
          </a:prstGeom>
        </p:spPr>
      </p:pic>
    </p:spTree>
    <p:extLst>
      <p:ext uri="{BB962C8B-B14F-4D97-AF65-F5344CB8AC3E}">
        <p14:creationId xmlns:p14="http://schemas.microsoft.com/office/powerpoint/2010/main" val="387762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Component of the ideal plan</a:t>
            </a:r>
          </a:p>
        </p:txBody>
      </p:sp>
      <p:sp>
        <p:nvSpPr>
          <p:cNvPr id="29699" name="Rectangle 3"/>
          <p:cNvSpPr>
            <a:spLocks noGrp="1" noChangeArrowheads="1"/>
          </p:cNvSpPr>
          <p:nvPr>
            <p:ph type="body" idx="1"/>
          </p:nvPr>
        </p:nvSpPr>
        <p:spPr/>
        <p:txBody>
          <a:bodyPr/>
          <a:lstStyle/>
          <a:p>
            <a:r>
              <a:rPr lang="en-US" dirty="0"/>
              <a:t> </a:t>
            </a:r>
            <a:r>
              <a:rPr lang="en-US" i="1" dirty="0"/>
              <a:t>What would you say would be the components of an ideal treatment plan for a student whose behavior impedes their learning of the learning of others?</a:t>
            </a:r>
          </a:p>
          <a:p>
            <a:endParaRPr lang="en-US" i="1"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a:ea typeface="ＭＳ Ｐゴシック"/>
              </a:rPr>
              <a:t>Instructional routines </a:t>
            </a:r>
            <a:r>
              <a:rPr lang="en-US" altLang="en-US" sz="3200" i="1">
                <a:ea typeface="ＭＳ Ｐゴシック"/>
              </a:rPr>
              <a:t>reduce cognitive load and allow students to be more independent learners</a:t>
            </a:r>
            <a:endParaRPr lang="en-US" altLang="en-US" sz="3200" i="1">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7"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a:t>https://www.flickr.com/photos/docsearls/5500118475/in/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p>
          <a:p>
            <a:pPr eaLnBrk="1" hangingPunct="1"/>
            <a:endParaRPr lang="en-US" altLang="en-US" sz="180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9"/>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Examples</a:t>
            </a:r>
          </a:p>
          <a:p>
            <a:pPr marL="285750" indent="-285750">
              <a:buFont typeface="Arial"/>
              <a:buChar char="•"/>
            </a:pPr>
            <a:r>
              <a:rPr lang="en-US" sz="2000">
                <a:cs typeface="Calibri"/>
              </a:rPr>
              <a:t>Reading for Meaning graphic organizer (Silver) - </a:t>
            </a:r>
            <a:r>
              <a:rPr lang="en-US" sz="2000" b="1">
                <a:cs typeface="Calibri"/>
              </a:rPr>
              <a:t>example below</a:t>
            </a:r>
            <a:endParaRPr lang="en-US" sz="2000" b="1" i="1">
              <a:cs typeface="Calibri"/>
            </a:endParaRPr>
          </a:p>
          <a:p>
            <a:pPr marL="285750" indent="-285750">
              <a:buFont typeface="Arial"/>
              <a:buChar char="•"/>
            </a:pPr>
            <a:r>
              <a:rPr lang="en-US" sz="2000">
                <a:cs typeface="Calibri"/>
              </a:rPr>
              <a:t>Cornell style notes (Pauk)</a:t>
            </a:r>
          </a:p>
          <a:p>
            <a:pPr marL="285750" indent="-285750">
              <a:buFont typeface="Arial"/>
              <a:buChar char="•"/>
            </a:pPr>
            <a:r>
              <a:rPr lang="en-US" sz="2000">
                <a:cs typeface="Calibri"/>
              </a:rPr>
              <a:t>Collaborative Strategic Reading (Klingner and Vaughn)</a:t>
            </a:r>
          </a:p>
          <a:p>
            <a:pPr marL="285750" indent="-285750">
              <a:buFont typeface="Arial"/>
              <a:buChar char="•"/>
            </a:pPr>
            <a:r>
              <a:rPr lang="en-US" sz="2000">
                <a:cs typeface="Calibri"/>
              </a:rPr>
              <a:t>Claim-Evidence-Reasoning writing graphic organizer (many to choose from)</a:t>
            </a:r>
          </a:p>
          <a:p>
            <a:pPr marL="285750" indent="-285750">
              <a:buFont typeface="Arial"/>
              <a:buChar char="•"/>
            </a:pPr>
            <a:endParaRPr lang="en-US">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7"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a:t>Evidence to prove</a:t>
                      </a:r>
                    </a:p>
                  </a:txBody>
                  <a:tcPr/>
                </a:tc>
                <a:tc>
                  <a:txBody>
                    <a:bodyPr/>
                    <a:lstStyle/>
                    <a:p>
                      <a:pPr algn="ctr"/>
                      <a:r>
                        <a:rPr lang="en-US"/>
                        <a:t>Claim</a:t>
                      </a:r>
                    </a:p>
                  </a:txBody>
                  <a:tcPr/>
                </a:tc>
                <a:tc>
                  <a:txBody>
                    <a:bodyPr/>
                    <a:lstStyle/>
                    <a:p>
                      <a:pPr algn="ctr"/>
                      <a:r>
                        <a:rPr lang="en-US"/>
                        <a:t>Evidence to refute</a:t>
                      </a:r>
                    </a:p>
                  </a:txBody>
                  <a:tcPr/>
                </a:tc>
                <a:extLst>
                  <a:ext uri="{0D108BD9-81ED-4DB2-BD59-A6C34878D82A}">
                    <a16:rowId xmlns:a16="http://schemas.microsoft.com/office/drawing/2014/main" val="1181296053"/>
                  </a:ext>
                </a:extLst>
              </a:tr>
              <a:tr h="370840">
                <a:tc>
                  <a:txBody>
                    <a:bodyPr/>
                    <a:lstStyle/>
                    <a:p>
                      <a:r>
                        <a:rPr lang="en-US"/>
                        <a:t>Table 1 shows that people with PhDs make an average income of $80,000 versus those with BAs make an average of $40,000</a:t>
                      </a:r>
                    </a:p>
                  </a:txBody>
                  <a:tcPr/>
                </a:tc>
                <a:tc>
                  <a:txBody>
                    <a:bodyPr/>
                    <a:lstStyle/>
                    <a:p>
                      <a:r>
                        <a:rPr lang="en-US"/>
                        <a:t>People with more advanced degrees make more money</a:t>
                      </a:r>
                    </a:p>
                  </a:txBody>
                  <a:tcPr/>
                </a:tc>
                <a:tc>
                  <a:txBody>
                    <a:bodyPr/>
                    <a:lstStyle/>
                    <a:p>
                      <a:endParaRPr lang="en-US"/>
                    </a:p>
                  </a:txBody>
                  <a:tcPr/>
                </a:tc>
                <a:extLst>
                  <a:ext uri="{0D108BD9-81ED-4DB2-BD59-A6C34878D82A}">
                    <a16:rowId xmlns:a16="http://schemas.microsoft.com/office/drawing/2014/main" val="640267132"/>
                  </a:ext>
                </a:extLst>
              </a:tr>
              <a:tr h="370840">
                <a:tc>
                  <a:txBody>
                    <a:bodyPr/>
                    <a:lstStyle/>
                    <a:p>
                      <a:endParaRPr lang="en-US"/>
                    </a:p>
                  </a:txBody>
                  <a:tcPr/>
                </a:tc>
                <a:tc>
                  <a:txBody>
                    <a:bodyPr/>
                    <a:lstStyle/>
                    <a:p>
                      <a:r>
                        <a:rPr lang="en-US"/>
                        <a:t>Most people work in the field the study for in college</a:t>
                      </a:r>
                    </a:p>
                  </a:txBody>
                  <a:tcPr/>
                </a:tc>
                <a:tc>
                  <a:txBody>
                    <a:bodyPr/>
                    <a:lstStyle/>
                    <a:p>
                      <a:r>
                        <a:rPr lang="en-US"/>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9314233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EFD0-BF92-FA92-25E0-8DCD66CF4FD6}"/>
              </a:ext>
            </a:extLst>
          </p:cNvPr>
          <p:cNvSpPr>
            <a:spLocks noGrp="1"/>
          </p:cNvSpPr>
          <p:nvPr>
            <p:ph type="title"/>
          </p:nvPr>
        </p:nvSpPr>
        <p:spPr/>
        <p:txBody>
          <a:bodyPr/>
          <a:lstStyle/>
          <a:p>
            <a:r>
              <a:rPr lang="en-US"/>
              <a:t>Example for Reading for Meaning</a:t>
            </a:r>
          </a:p>
        </p:txBody>
      </p:sp>
      <p:sp>
        <p:nvSpPr>
          <p:cNvPr id="3" name="Content Placeholder 2">
            <a:extLst>
              <a:ext uri="{FF2B5EF4-FFF2-40B4-BE49-F238E27FC236}">
                <a16:creationId xmlns:a16="http://schemas.microsoft.com/office/drawing/2014/main" id="{08BF79B8-EC11-E8A9-CC16-33845BF121C9}"/>
              </a:ext>
            </a:extLst>
          </p:cNvPr>
          <p:cNvSpPr>
            <a:spLocks noGrp="1"/>
          </p:cNvSpPr>
          <p:nvPr>
            <p:ph idx="1"/>
          </p:nvPr>
        </p:nvSpPr>
        <p:spPr/>
        <p:txBody>
          <a:bodyPr/>
          <a:lstStyle/>
          <a:p>
            <a:r>
              <a:rPr lang="en-US" dirty="0"/>
              <a:t>See p. 30-31 for practice example – Also Try – “Do you need an advanced degree in ag?” (</a:t>
            </a:r>
            <a:r>
              <a:rPr lang="en-US" dirty="0">
                <a:hlinkClick r:id="rId2"/>
              </a:rPr>
              <a:t>link</a:t>
            </a:r>
            <a:r>
              <a:rPr lang="en-US" dirty="0"/>
              <a:t>)</a:t>
            </a:r>
          </a:p>
        </p:txBody>
      </p:sp>
      <p:graphicFrame>
        <p:nvGraphicFramePr>
          <p:cNvPr id="6" name="Table 4">
            <a:extLst>
              <a:ext uri="{FF2B5EF4-FFF2-40B4-BE49-F238E27FC236}">
                <a16:creationId xmlns:a16="http://schemas.microsoft.com/office/drawing/2014/main" id="{227B8780-028D-280D-6178-BA6E4595ADB2}"/>
              </a:ext>
            </a:extLst>
          </p:cNvPr>
          <p:cNvGraphicFramePr>
            <a:graphicFrameLocks noGrp="1"/>
          </p:cNvGraphicFramePr>
          <p:nvPr/>
        </p:nvGraphicFramePr>
        <p:xfrm>
          <a:off x="426723" y="2646559"/>
          <a:ext cx="8290557" cy="366534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739260">
                <a:tc>
                  <a:txBody>
                    <a:bodyPr/>
                    <a:lstStyle/>
                    <a:p>
                      <a:pPr algn="ctr"/>
                      <a:r>
                        <a:rPr lang="en-US"/>
                        <a:t>Evidence to prove</a:t>
                      </a:r>
                    </a:p>
                  </a:txBody>
                  <a:tcPr/>
                </a:tc>
                <a:tc>
                  <a:txBody>
                    <a:bodyPr/>
                    <a:lstStyle/>
                    <a:p>
                      <a:pPr algn="ctr"/>
                      <a:r>
                        <a:rPr lang="en-US"/>
                        <a:t>Claim</a:t>
                      </a:r>
                    </a:p>
                  </a:txBody>
                  <a:tcPr/>
                </a:tc>
                <a:tc>
                  <a:txBody>
                    <a:bodyPr/>
                    <a:lstStyle/>
                    <a:p>
                      <a:pPr algn="ctr"/>
                      <a:r>
                        <a:rPr lang="en-US"/>
                        <a:t>Evidence to refute</a:t>
                      </a:r>
                    </a:p>
                  </a:txBody>
                  <a:tcPr/>
                </a:tc>
                <a:extLst>
                  <a:ext uri="{0D108BD9-81ED-4DB2-BD59-A6C34878D82A}">
                    <a16:rowId xmlns:a16="http://schemas.microsoft.com/office/drawing/2014/main" val="1181296053"/>
                  </a:ext>
                </a:extLst>
              </a:tr>
              <a:tr h="370840">
                <a:tc>
                  <a:txBody>
                    <a:bodyPr/>
                    <a:lstStyle/>
                    <a:p>
                      <a:r>
                        <a:rPr lang="en-US"/>
                        <a:t>Table 1 shows that people with PhDs make an average income of $80,000 versus those with BAs make an average of $40,000</a:t>
                      </a:r>
                    </a:p>
                  </a:txBody>
                  <a:tcPr/>
                </a:tc>
                <a:tc>
                  <a:txBody>
                    <a:bodyPr/>
                    <a:lstStyle/>
                    <a:p>
                      <a:r>
                        <a:rPr lang="en-US"/>
                        <a:t>People with more advanced degrees make more money</a:t>
                      </a:r>
                    </a:p>
                  </a:txBody>
                  <a:tcPr/>
                </a:tc>
                <a:tc>
                  <a:txBody>
                    <a:bodyPr/>
                    <a:lstStyle/>
                    <a:p>
                      <a:endParaRPr lang="en-US"/>
                    </a:p>
                  </a:txBody>
                  <a:tcPr/>
                </a:tc>
                <a:extLst>
                  <a:ext uri="{0D108BD9-81ED-4DB2-BD59-A6C34878D82A}">
                    <a16:rowId xmlns:a16="http://schemas.microsoft.com/office/drawing/2014/main" val="640267132"/>
                  </a:ext>
                </a:extLst>
              </a:tr>
              <a:tr h="370840">
                <a:tc>
                  <a:txBody>
                    <a:bodyPr/>
                    <a:lstStyle/>
                    <a:p>
                      <a:endParaRPr lang="en-US"/>
                    </a:p>
                  </a:txBody>
                  <a:tcPr/>
                </a:tc>
                <a:tc>
                  <a:txBody>
                    <a:bodyPr/>
                    <a:lstStyle/>
                    <a:p>
                      <a:r>
                        <a:rPr lang="en-US"/>
                        <a:t>Most people work in the field the study for in college</a:t>
                      </a:r>
                    </a:p>
                  </a:txBody>
                  <a:tcPr/>
                </a:tc>
                <a:tc>
                  <a:txBody>
                    <a:bodyPr/>
                    <a:lstStyle/>
                    <a:p>
                      <a:r>
                        <a:rPr lang="en-US"/>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42772402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8DED-97D8-831A-C236-BD761236B2EB}"/>
              </a:ext>
            </a:extLst>
          </p:cNvPr>
          <p:cNvSpPr>
            <a:spLocks noGrp="1"/>
          </p:cNvSpPr>
          <p:nvPr>
            <p:ph type="title"/>
          </p:nvPr>
        </p:nvSpPr>
        <p:spPr/>
        <p:txBody>
          <a:bodyPr/>
          <a:lstStyle/>
          <a:p>
            <a:r>
              <a:rPr lang="en-US"/>
              <a:t>Opportunities to Respond (</a:t>
            </a:r>
            <a:r>
              <a:rPr lang="en-US">
                <a:hlinkClick r:id="rId2"/>
              </a:rPr>
              <a:t>OTRs</a:t>
            </a:r>
            <a:r>
              <a:rPr lang="en-US"/>
              <a:t>)</a:t>
            </a:r>
          </a:p>
        </p:txBody>
      </p:sp>
      <p:sp>
        <p:nvSpPr>
          <p:cNvPr id="3" name="Content Placeholder 2">
            <a:extLst>
              <a:ext uri="{FF2B5EF4-FFF2-40B4-BE49-F238E27FC236}">
                <a16:creationId xmlns:a16="http://schemas.microsoft.com/office/drawing/2014/main" id="{838ACDC7-8947-A08D-43D8-8E2D40E13158}"/>
              </a:ext>
            </a:extLst>
          </p:cNvPr>
          <p:cNvSpPr>
            <a:spLocks noGrp="1"/>
          </p:cNvSpPr>
          <p:nvPr>
            <p:ph idx="1"/>
          </p:nvPr>
        </p:nvSpPr>
        <p:spPr>
          <a:xfrm>
            <a:off x="575846" y="1410601"/>
            <a:ext cx="3733488" cy="4351338"/>
          </a:xfrm>
        </p:spPr>
        <p:txBody>
          <a:bodyPr>
            <a:normAutofit fontScale="62500" lnSpcReduction="20000"/>
          </a:bodyPr>
          <a:lstStyle/>
          <a:p>
            <a:endParaRPr lang="en-US" dirty="0"/>
          </a:p>
          <a:p>
            <a:r>
              <a:rPr lang="en-US" dirty="0"/>
              <a:t>Asking questions at a </a:t>
            </a:r>
            <a:r>
              <a:rPr lang="en-US" b="1" dirty="0"/>
              <a:t>high rate</a:t>
            </a:r>
          </a:p>
          <a:p>
            <a:r>
              <a:rPr lang="en-US" dirty="0"/>
              <a:t>Using </a:t>
            </a:r>
            <a:r>
              <a:rPr lang="en-US" b="1" dirty="0"/>
              <a:t>rapid prompting</a:t>
            </a:r>
            <a:r>
              <a:rPr lang="en-US" dirty="0"/>
              <a:t> strategies (e.g., text-based, gestures, verbal)</a:t>
            </a:r>
          </a:p>
          <a:p>
            <a:r>
              <a:rPr lang="en-US" dirty="0"/>
              <a:t>Providing </a:t>
            </a:r>
            <a:r>
              <a:rPr lang="en-US" b="1" dirty="0"/>
              <a:t>immediate feedback</a:t>
            </a:r>
            <a:endParaRPr lang="en-US" dirty="0"/>
          </a:p>
          <a:p>
            <a:r>
              <a:rPr lang="en-US" b="1" dirty="0"/>
              <a:t>Teacher-related</a:t>
            </a:r>
            <a:r>
              <a:rPr lang="en-US" dirty="0"/>
              <a:t> prompts (e.g., choral responses)</a:t>
            </a:r>
          </a:p>
          <a:p>
            <a:r>
              <a:rPr lang="en-US" b="1" dirty="0"/>
              <a:t>Peer-related prompts</a:t>
            </a:r>
            <a:r>
              <a:rPr lang="en-US" dirty="0"/>
              <a:t> (e.g., peer tutoring, pair-share)</a:t>
            </a:r>
          </a:p>
          <a:p>
            <a:r>
              <a:rPr lang="en-US" dirty="0"/>
              <a:t> </a:t>
            </a:r>
            <a:r>
              <a:rPr lang="en-US" b="1" dirty="0"/>
              <a:t>Technology-related</a:t>
            </a:r>
            <a:r>
              <a:rPr lang="en-US" dirty="0"/>
              <a:t> prompts (e.g., gamifying responses)</a:t>
            </a:r>
          </a:p>
          <a:p>
            <a:endParaRPr lang="en-US" dirty="0"/>
          </a:p>
        </p:txBody>
      </p:sp>
      <p:pic>
        <p:nvPicPr>
          <p:cNvPr id="7" name="Picture 6">
            <a:extLst>
              <a:ext uri="{FF2B5EF4-FFF2-40B4-BE49-F238E27FC236}">
                <a16:creationId xmlns:a16="http://schemas.microsoft.com/office/drawing/2014/main" id="{7C0BC2D2-0019-1FD0-33C4-4C061424891D}"/>
              </a:ext>
            </a:extLst>
          </p:cNvPr>
          <p:cNvPicPr>
            <a:picLocks noChangeAspect="1"/>
          </p:cNvPicPr>
          <p:nvPr/>
        </p:nvPicPr>
        <p:blipFill>
          <a:blip r:embed="rId3"/>
          <a:stretch>
            <a:fillRect/>
          </a:stretch>
        </p:blipFill>
        <p:spPr>
          <a:xfrm>
            <a:off x="4572000" y="2240648"/>
            <a:ext cx="3996154" cy="3521291"/>
          </a:xfrm>
          <a:prstGeom prst="rect">
            <a:avLst/>
          </a:prstGeom>
        </p:spPr>
      </p:pic>
      <p:sp>
        <p:nvSpPr>
          <p:cNvPr id="8" name="TextBox 7">
            <a:extLst>
              <a:ext uri="{FF2B5EF4-FFF2-40B4-BE49-F238E27FC236}">
                <a16:creationId xmlns:a16="http://schemas.microsoft.com/office/drawing/2014/main" id="{3ED4FBBA-63E6-AB9C-7B2A-BCCF259587B1}"/>
              </a:ext>
            </a:extLst>
          </p:cNvPr>
          <p:cNvSpPr txBox="1"/>
          <p:nvPr/>
        </p:nvSpPr>
        <p:spPr>
          <a:xfrm>
            <a:off x="1933731" y="6355830"/>
            <a:ext cx="2262542" cy="369332"/>
          </a:xfrm>
          <a:prstGeom prst="rect">
            <a:avLst/>
          </a:prstGeom>
          <a:noFill/>
        </p:spPr>
        <p:txBody>
          <a:bodyPr wrap="none" rtlCol="0">
            <a:spAutoFit/>
          </a:bodyPr>
          <a:lstStyle/>
          <a:p>
            <a:r>
              <a:rPr lang="en-US"/>
              <a:t>(Common et al., 2020 </a:t>
            </a:r>
          </a:p>
        </p:txBody>
      </p:sp>
    </p:spTree>
    <p:extLst>
      <p:ext uri="{BB962C8B-B14F-4D97-AF65-F5344CB8AC3E}">
        <p14:creationId xmlns:p14="http://schemas.microsoft.com/office/powerpoint/2010/main" val="39598694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 Engagement</a:t>
            </a:r>
          </a:p>
        </p:txBody>
      </p:sp>
      <p:sp>
        <p:nvSpPr>
          <p:cNvPr id="3" name="Content Placeholder 2"/>
          <p:cNvSpPr>
            <a:spLocks noGrp="1"/>
          </p:cNvSpPr>
          <p:nvPr>
            <p:ph idx="1"/>
          </p:nvPr>
        </p:nvSpPr>
        <p:spPr/>
        <p:txBody>
          <a:bodyPr>
            <a:normAutofit fontScale="92500" lnSpcReduction="20000"/>
          </a:bodyPr>
          <a:lstStyle/>
          <a:p>
            <a:r>
              <a:rPr lang="en-US"/>
              <a:t>Webinar on using data to improve student engagement </a:t>
            </a:r>
            <a:r>
              <a:rPr lang="en-US">
                <a:hlinkClick r:id="rId2"/>
              </a:rPr>
              <a:t>http://fb.me/4vHawmKtz</a:t>
            </a:r>
            <a:r>
              <a:rPr lang="en-US"/>
              <a:t> </a:t>
            </a:r>
          </a:p>
          <a:p>
            <a:r>
              <a:rPr lang="en-US"/>
              <a:t>Webinar for increasing student engagement through real world projects </a:t>
            </a:r>
            <a:r>
              <a:rPr lang="en-US">
                <a:hlinkClick r:id="rId3"/>
              </a:rPr>
              <a:t>http://bit.ly/1K5ZplN</a:t>
            </a:r>
            <a:r>
              <a:rPr lang="en-US"/>
              <a:t> </a:t>
            </a:r>
          </a:p>
          <a:p>
            <a:r>
              <a:rPr lang="en-US"/>
              <a:t>Assessing school climate webinar </a:t>
            </a:r>
            <a:r>
              <a:rPr lang="en-US">
                <a:hlinkClick r:id="rId4"/>
              </a:rPr>
              <a:t>http://bit.ly/1IRJgBH</a:t>
            </a:r>
            <a:endParaRPr lang="en-US"/>
          </a:p>
          <a:p>
            <a:r>
              <a:rPr lang="en-US"/>
              <a:t>Online survey: student hope, engagement, belonging, and classroom management.... </a:t>
            </a:r>
            <a:r>
              <a:rPr lang="en-US">
                <a:hlinkClick r:id="rId5" tooltip="http://fb.me/2bX9tbQh4"/>
              </a:rPr>
              <a:t>http://fb.me/2bX9tbQh4</a:t>
            </a:r>
            <a:endParaRPr lang="en-US"/>
          </a:p>
          <a:p>
            <a:r>
              <a:rPr lang="en-US"/>
              <a:t>Teaching algebra in middle and high school </a:t>
            </a:r>
            <a:r>
              <a:rPr lang="en-US">
                <a:hlinkClick r:id="rId6"/>
              </a:rPr>
              <a:t>http://buff.ly/1CqNf2c</a:t>
            </a:r>
            <a:r>
              <a:rPr lang="en-US"/>
              <a:t> </a:t>
            </a:r>
          </a:p>
        </p:txBody>
      </p:sp>
    </p:spTree>
    <p:extLst>
      <p:ext uri="{BB962C8B-B14F-4D97-AF65-F5344CB8AC3E}">
        <p14:creationId xmlns:p14="http://schemas.microsoft.com/office/powerpoint/2010/main" val="37294837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a:t>Example</a:t>
            </a:r>
          </a:p>
        </p:txBody>
      </p:sp>
      <p:sp>
        <p:nvSpPr>
          <p:cNvPr id="158723" name="Content Placeholder 2"/>
          <p:cNvSpPr>
            <a:spLocks noGrp="1"/>
          </p:cNvSpPr>
          <p:nvPr>
            <p:ph idx="1"/>
          </p:nvPr>
        </p:nvSpPr>
        <p:spPr/>
        <p:txBody>
          <a:bodyPr/>
          <a:lstStyle/>
          <a:p>
            <a:r>
              <a:rPr lang="en-US" altLang="en-US" i="1"/>
              <a:t>What connections do you make with behavior and your instructional model?</a:t>
            </a:r>
          </a:p>
          <a:p>
            <a:r>
              <a:rPr lang="en-US" altLang="en-US"/>
              <a:t>Schoolwide examples 	</a:t>
            </a:r>
            <a:r>
              <a:rPr lang="en-US" altLang="en-US" sz="1400">
                <a:hlinkClick r:id="rId2"/>
              </a:rPr>
              <a:t>https://www.youtube.com/watch?v=y0H5XsZ1gzA</a:t>
            </a:r>
            <a:r>
              <a:rPr lang="en-US" altLang="en-US" sz="1400"/>
              <a:t> </a:t>
            </a:r>
          </a:p>
          <a:p>
            <a:r>
              <a:rPr lang="en-US" altLang="en-US"/>
              <a:t> See example, how is this teacher preventing problem behavior through engagement?</a:t>
            </a:r>
          </a:p>
          <a:p>
            <a:pPr lvl="1"/>
            <a:r>
              <a:rPr lang="en-US" altLang="en-US"/>
              <a:t>See steps in handout (see video up to 2:43)</a:t>
            </a:r>
          </a:p>
          <a:p>
            <a:pPr lvl="1"/>
            <a:r>
              <a:rPr lang="en-US" altLang="en-US" sz="1200">
                <a:hlinkClick r:id="rId3"/>
              </a:rPr>
              <a:t>https://www.youtube.com/watch?v=zxTuPVtayOI</a:t>
            </a:r>
            <a:r>
              <a:rPr lang="en-US" altLang="en-US" sz="1200"/>
              <a:t> </a:t>
            </a:r>
          </a:p>
        </p:txBody>
      </p:sp>
    </p:spTree>
    <p:extLst>
      <p:ext uri="{BB962C8B-B14F-4D97-AF65-F5344CB8AC3E}">
        <p14:creationId xmlns:p14="http://schemas.microsoft.com/office/powerpoint/2010/main" val="27427703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3"/>
          <p:cNvSpPr>
            <a:spLocks noGrp="1"/>
          </p:cNvSpPr>
          <p:nvPr>
            <p:ph type="ctrTitle"/>
          </p:nvPr>
        </p:nvSpPr>
        <p:spPr/>
        <p:txBody>
          <a:bodyPr/>
          <a:lstStyle/>
          <a:p>
            <a:r>
              <a:rPr lang="en-US" altLang="en-US"/>
              <a:t>Redirection and Active Supervision</a:t>
            </a:r>
          </a:p>
        </p:txBody>
      </p:sp>
      <p:sp>
        <p:nvSpPr>
          <p:cNvPr id="41987" name="Subtitle 4"/>
          <p:cNvSpPr>
            <a:spLocks noGrp="1"/>
          </p:cNvSpPr>
          <p:nvPr>
            <p:ph type="subTitle" idx="1"/>
          </p:nvPr>
        </p:nvSpPr>
        <p:spPr/>
        <p:txBody>
          <a:bodyPr/>
          <a:lstStyle/>
          <a:p>
            <a:r>
              <a:rPr lang="en-US" altLang="en-US">
                <a:solidFill>
                  <a:schemeClr val="tx1"/>
                </a:solidFill>
              </a:rPr>
              <a:t>JC Penny’s does this very well</a:t>
            </a:r>
          </a:p>
        </p:txBody>
      </p:sp>
      <p:sp>
        <p:nvSpPr>
          <p:cNvPr id="41988" name="TextBox 3"/>
          <p:cNvSpPr txBox="1">
            <a:spLocks noChangeArrowheads="1"/>
          </p:cNvSpPr>
          <p:nvPr/>
        </p:nvSpPr>
        <p:spPr bwMode="auto">
          <a:xfrm>
            <a:off x="1801251" y="5867400"/>
            <a:ext cx="66569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hlinkClick r:id="rId3"/>
              </a:rPr>
              <a:t>How  some moms handle  the pressure  video</a:t>
            </a:r>
            <a:r>
              <a:rPr lang="en-US" altLang="en-US"/>
              <a:t> – </a:t>
            </a:r>
            <a:r>
              <a:rPr lang="en-US" altLang="en-US">
                <a:hlinkClick r:id="rId4"/>
              </a:rPr>
              <a:t>Whitney Young</a:t>
            </a:r>
            <a:endParaRPr lang="en-US" altLang="en-US"/>
          </a:p>
        </p:txBody>
      </p:sp>
    </p:spTree>
    <p:extLst>
      <p:ext uri="{BB962C8B-B14F-4D97-AF65-F5344CB8AC3E}">
        <p14:creationId xmlns:p14="http://schemas.microsoft.com/office/powerpoint/2010/main" val="1495881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290"/>
            <a:ext cx="7886700" cy="1325563"/>
          </a:xfrm>
        </p:spPr>
        <p:txBody>
          <a:bodyPr/>
          <a:lstStyle/>
          <a:p>
            <a:pPr algn="ctr"/>
            <a:r>
              <a:rPr lang="en-US" b="1"/>
              <a:t>Redirection</a:t>
            </a:r>
          </a:p>
        </p:txBody>
      </p:sp>
      <p:sp>
        <p:nvSpPr>
          <p:cNvPr id="3" name="Content Placeholder 2"/>
          <p:cNvSpPr>
            <a:spLocks noGrp="1"/>
          </p:cNvSpPr>
          <p:nvPr>
            <p:ph idx="1"/>
          </p:nvPr>
        </p:nvSpPr>
        <p:spPr>
          <a:xfrm>
            <a:off x="660756" y="4436839"/>
            <a:ext cx="7886700" cy="4351338"/>
          </a:xfrm>
        </p:spPr>
        <p:txBody>
          <a:bodyPr/>
          <a:lstStyle/>
          <a:p>
            <a:pPr marL="0" indent="0">
              <a:buNone/>
            </a:pPr>
            <a:r>
              <a:rPr lang="en-US" i="1"/>
              <a:t>If you need to correct someone, speak to the person personally – do not embarrass them in front of others. Treat the person with dignity </a:t>
            </a:r>
            <a:r>
              <a:rPr lang="en-US" sz="1800"/>
              <a:t>(Ng &amp; Foo, 2016)</a:t>
            </a:r>
          </a:p>
          <a:p>
            <a:pPr lvl="1"/>
            <a:r>
              <a:rPr lang="en-US" sz="1800"/>
              <a:t>Stephen Raidy, president and CEO of the LIPPO Group</a:t>
            </a:r>
          </a:p>
        </p:txBody>
      </p:sp>
      <p:pic>
        <p:nvPicPr>
          <p:cNvPr id="4" name="Picture 3" descr="3290518806_8563a00695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15" y="841869"/>
            <a:ext cx="1621444" cy="3247963"/>
          </a:xfrm>
          <a:prstGeom prst="rect">
            <a:avLst/>
          </a:prstGeom>
        </p:spPr>
      </p:pic>
      <p:pic>
        <p:nvPicPr>
          <p:cNvPr id="5" name="Picture 4" descr="8049250330_94bebe7954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031" y="1227345"/>
            <a:ext cx="3159640" cy="2810763"/>
          </a:xfrm>
          <a:prstGeom prst="rect">
            <a:avLst/>
          </a:prstGeom>
        </p:spPr>
      </p:pic>
      <p:sp>
        <p:nvSpPr>
          <p:cNvPr id="6" name="TextBox 5"/>
          <p:cNvSpPr txBox="1"/>
          <p:nvPr/>
        </p:nvSpPr>
        <p:spPr>
          <a:xfrm>
            <a:off x="2622128" y="4109451"/>
            <a:ext cx="2557110" cy="276999"/>
          </a:xfrm>
          <a:prstGeom prst="rect">
            <a:avLst/>
          </a:prstGeom>
          <a:noFill/>
        </p:spPr>
        <p:txBody>
          <a:bodyPr wrap="none" rtlCol="0">
            <a:spAutoFit/>
          </a:bodyPr>
          <a:lstStyle/>
          <a:p>
            <a:r>
              <a:rPr lang="en-US" sz="1200"/>
              <a:t>Images from Flickr Creative Commons</a:t>
            </a:r>
          </a:p>
        </p:txBody>
      </p:sp>
    </p:spTree>
    <p:extLst>
      <p:ext uri="{BB962C8B-B14F-4D97-AF65-F5344CB8AC3E}">
        <p14:creationId xmlns:p14="http://schemas.microsoft.com/office/powerpoint/2010/main" val="41801947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3"/>
          <p:cNvSpPr>
            <a:spLocks noGrp="1"/>
          </p:cNvSpPr>
          <p:nvPr>
            <p:ph type="ctrTitle"/>
          </p:nvPr>
        </p:nvSpPr>
        <p:spPr/>
        <p:txBody>
          <a:bodyPr/>
          <a:lstStyle/>
          <a:p>
            <a:r>
              <a:rPr lang="en-US" altLang="en-US" dirty="0"/>
              <a:t>Redirection and Active Supervision</a:t>
            </a:r>
          </a:p>
        </p:txBody>
      </p:sp>
      <p:sp>
        <p:nvSpPr>
          <p:cNvPr id="41987" name="Subtitle 4"/>
          <p:cNvSpPr>
            <a:spLocks noGrp="1"/>
          </p:cNvSpPr>
          <p:nvPr>
            <p:ph type="subTitle" idx="1"/>
          </p:nvPr>
        </p:nvSpPr>
        <p:spPr/>
        <p:txBody>
          <a:bodyPr/>
          <a:lstStyle/>
          <a:p>
            <a:r>
              <a:rPr lang="en-US" altLang="en-US" dirty="0">
                <a:solidFill>
                  <a:schemeClr val="tx1"/>
                </a:solidFill>
              </a:rPr>
              <a:t>JC Penny’s does this very well</a:t>
            </a:r>
          </a:p>
        </p:txBody>
      </p:sp>
      <p:sp>
        <p:nvSpPr>
          <p:cNvPr id="41988" name="TextBox 3"/>
          <p:cNvSpPr txBox="1">
            <a:spLocks noChangeArrowheads="1"/>
          </p:cNvSpPr>
          <p:nvPr/>
        </p:nvSpPr>
        <p:spPr bwMode="auto">
          <a:xfrm>
            <a:off x="1801251" y="5867400"/>
            <a:ext cx="66569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How  some mom’s handle  the pressure  video – </a:t>
            </a:r>
            <a:r>
              <a:rPr lang="en-US" altLang="en-US" dirty="0">
                <a:hlinkClick r:id="rId3"/>
              </a:rPr>
              <a:t>Whitney Young</a:t>
            </a:r>
            <a:endParaRPr lang="en-US" altLang="en-US" dirty="0"/>
          </a:p>
        </p:txBody>
      </p:sp>
    </p:spTree>
    <p:extLst>
      <p:ext uri="{BB962C8B-B14F-4D97-AF65-F5344CB8AC3E}">
        <p14:creationId xmlns:p14="http://schemas.microsoft.com/office/powerpoint/2010/main" val="14141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2" y="1200150"/>
            <a:ext cx="4754563" cy="535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2" y="228600"/>
            <a:ext cx="3992563" cy="98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Text Box 6"/>
          <p:cNvSpPr txBox="1">
            <a:spLocks noChangeArrowheads="1"/>
          </p:cNvSpPr>
          <p:nvPr/>
        </p:nvSpPr>
        <p:spPr bwMode="auto">
          <a:xfrm>
            <a:off x="4343400" y="1295402"/>
            <a:ext cx="83820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800" dirty="0">
                <a:latin typeface="Times New Roman" pitchFamily="18" charset="0"/>
              </a:rPr>
              <a:t>Is the behavior office- managed?</a:t>
            </a:r>
          </a:p>
        </p:txBody>
      </p:sp>
    </p:spTree>
    <p:extLst>
      <p:ext uri="{BB962C8B-B14F-4D97-AF65-F5344CB8AC3E}">
        <p14:creationId xmlns:p14="http://schemas.microsoft.com/office/powerpoint/2010/main" val="241321604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t="2542" b="1601"/>
          <a:stretch>
            <a:fillRect/>
          </a:stretch>
        </p:blipFill>
        <p:spPr bwMode="auto">
          <a:xfrm>
            <a:off x="1371600" y="165100"/>
            <a:ext cx="6553200"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5354654" y="6324600"/>
            <a:ext cx="36942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McClatchy Students Video, Dean?</a:t>
            </a:r>
          </a:p>
        </p:txBody>
      </p:sp>
    </p:spTree>
    <p:extLst>
      <p:ext uri="{BB962C8B-B14F-4D97-AF65-F5344CB8AC3E}">
        <p14:creationId xmlns:p14="http://schemas.microsoft.com/office/powerpoint/2010/main" val="25367026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a:t>PBS Beginnings</a:t>
            </a:r>
          </a:p>
        </p:txBody>
      </p:sp>
      <p:sp>
        <p:nvSpPr>
          <p:cNvPr id="31747" name="Rectangle 3"/>
          <p:cNvSpPr>
            <a:spLocks noGrp="1" noChangeArrowheads="1"/>
          </p:cNvSpPr>
          <p:nvPr>
            <p:ph type="body" sz="half" idx="1"/>
          </p:nvPr>
        </p:nvSpPr>
        <p:spPr/>
        <p:txBody>
          <a:bodyPr/>
          <a:lstStyle/>
          <a:p>
            <a:r>
              <a:rPr lang="en-US" dirty="0"/>
              <a:t>Lifestyle change</a:t>
            </a:r>
          </a:p>
          <a:p>
            <a:r>
              <a:rPr lang="en-US" dirty="0"/>
              <a:t>Function focused</a:t>
            </a:r>
          </a:p>
          <a:p>
            <a:r>
              <a:rPr lang="en-US" dirty="0"/>
              <a:t>Multi-component 	intervention</a:t>
            </a:r>
          </a:p>
          <a:p>
            <a:r>
              <a:rPr lang="en-US" dirty="0"/>
              <a:t>Ecological and setting 	events</a:t>
            </a:r>
          </a:p>
          <a:p>
            <a:r>
              <a:rPr lang="en-US" dirty="0"/>
              <a:t>Teaching new 	behaviors</a:t>
            </a:r>
          </a:p>
          <a:p>
            <a:endParaRPr lang="en-US" dirty="0"/>
          </a:p>
        </p:txBody>
      </p:sp>
      <p:sp>
        <p:nvSpPr>
          <p:cNvPr id="31748" name="Rectangle 5"/>
          <p:cNvSpPr>
            <a:spLocks noGrp="1" noChangeArrowheads="1"/>
          </p:cNvSpPr>
          <p:nvPr>
            <p:ph type="body" sz="half" idx="2"/>
          </p:nvPr>
        </p:nvSpPr>
        <p:spPr/>
        <p:txBody>
          <a:bodyPr/>
          <a:lstStyle/>
          <a:p>
            <a:r>
              <a:rPr lang="en-US"/>
              <a:t>Build environments </a:t>
            </a:r>
          </a:p>
          <a:p>
            <a:r>
              <a:rPr lang="en-US"/>
              <a:t>Reduce punishers</a:t>
            </a:r>
          </a:p>
          <a:p>
            <a:r>
              <a:rPr lang="en-US"/>
              <a:t>Differentiate between 	reaction and 	proactive</a:t>
            </a:r>
          </a:p>
          <a:p>
            <a:r>
              <a:rPr lang="en-US"/>
              <a:t>Social validity</a:t>
            </a:r>
          </a:p>
          <a:p>
            <a:pPr>
              <a:buFontTx/>
              <a:buNone/>
            </a:pPr>
            <a:endParaRPr lang="en-US"/>
          </a:p>
        </p:txBody>
      </p:sp>
      <p:sp>
        <p:nvSpPr>
          <p:cNvPr id="31749" name="Text Box 6"/>
          <p:cNvSpPr txBox="1">
            <a:spLocks noChangeArrowheads="1"/>
          </p:cNvSpPr>
          <p:nvPr/>
        </p:nvSpPr>
        <p:spPr bwMode="auto">
          <a:xfrm>
            <a:off x="1660525" y="6132513"/>
            <a:ext cx="3689350" cy="366712"/>
          </a:xfrm>
          <a:prstGeom prst="rect">
            <a:avLst/>
          </a:prstGeom>
          <a:noFill/>
          <a:ln w="9525">
            <a:noFill/>
            <a:miter lim="800000"/>
            <a:headEnd/>
            <a:tailEnd/>
          </a:ln>
        </p:spPr>
        <p:txBody>
          <a:bodyPr wrap="none">
            <a:spAutoFit/>
          </a:bodyPr>
          <a:lstStyle/>
          <a:p>
            <a:r>
              <a:rPr lang="en-US">
                <a:solidFill>
                  <a:schemeClr val="tx2"/>
                </a:solidFill>
              </a:rPr>
              <a:t>Horner, R. H. &amp; Carr, E. G. (1997).</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pPr eaLnBrk="1" hangingPunct="1"/>
            <a:r>
              <a:rPr lang="en-US" altLang="en-US" dirty="0"/>
              <a:t>Support Staff: Preventing and Responding</a:t>
            </a:r>
          </a:p>
        </p:txBody>
      </p:sp>
      <p:sp>
        <p:nvSpPr>
          <p:cNvPr id="34819" name="Content Placeholder 2"/>
          <p:cNvSpPr>
            <a:spLocks noGrp="1"/>
          </p:cNvSpPr>
          <p:nvPr>
            <p:ph idx="1"/>
          </p:nvPr>
        </p:nvSpPr>
        <p:spPr/>
        <p:txBody>
          <a:bodyPr>
            <a:normAutofit lnSpcReduction="10000"/>
          </a:bodyPr>
          <a:lstStyle/>
          <a:p>
            <a:pPr eaLnBrk="1" hangingPunct="1"/>
            <a:endParaRPr lang="en-US" altLang="en-US" dirty="0"/>
          </a:p>
          <a:p>
            <a:pPr eaLnBrk="1" hangingPunct="1"/>
            <a:r>
              <a:rPr lang="en-US" altLang="en-US" dirty="0"/>
              <a:t>Teach skills for prevention</a:t>
            </a:r>
          </a:p>
          <a:p>
            <a:pPr lvl="1" eaLnBrk="1" hangingPunct="1"/>
            <a:r>
              <a:rPr lang="en-US" altLang="en-US" dirty="0"/>
              <a:t>Good classroom instruction</a:t>
            </a:r>
          </a:p>
          <a:p>
            <a:pPr lvl="1" eaLnBrk="1" hangingPunct="1"/>
            <a:r>
              <a:rPr lang="en-US" altLang="en-US" dirty="0"/>
              <a:t>Non-classroom settings</a:t>
            </a:r>
          </a:p>
          <a:p>
            <a:pPr eaLnBrk="1" hangingPunct="1"/>
            <a:r>
              <a:rPr lang="en-US" altLang="en-US" dirty="0"/>
              <a:t>Teach skills for redirection</a:t>
            </a:r>
          </a:p>
          <a:p>
            <a:pPr lvl="1" eaLnBrk="1" hangingPunct="1"/>
            <a:r>
              <a:rPr lang="en-US" altLang="en-US" dirty="0"/>
              <a:t>Classroom</a:t>
            </a:r>
          </a:p>
          <a:p>
            <a:pPr lvl="1" eaLnBrk="1" hangingPunct="1"/>
            <a:r>
              <a:rPr lang="en-US" altLang="en-US" dirty="0"/>
              <a:t>Non-classroom settings</a:t>
            </a:r>
          </a:p>
          <a:p>
            <a:r>
              <a:rPr lang="en-US" altLang="en-US" dirty="0"/>
              <a:t>See Handout “Professional Development on Redirection” P. 44</a:t>
            </a:r>
          </a:p>
          <a:p>
            <a:pPr eaLnBrk="1" hangingPunct="1"/>
            <a:endParaRPr lang="en-US" altLang="en-US" dirty="0"/>
          </a:p>
          <a:p>
            <a:pPr eaLnBrk="1" hangingPunct="1"/>
            <a:endParaRPr lang="en-US" altLang="en-US" dirty="0"/>
          </a:p>
        </p:txBody>
      </p:sp>
      <p:pic>
        <p:nvPicPr>
          <p:cNvPr id="3" name="Picture 2" descr="A teacher teaching her students&#10;&#10;Description automatically generated with low confidence">
            <a:extLst>
              <a:ext uri="{FF2B5EF4-FFF2-40B4-BE49-F238E27FC236}">
                <a16:creationId xmlns:a16="http://schemas.microsoft.com/office/drawing/2014/main" id="{374149CB-A5AD-AD30-0089-66ED806C8A4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39884" y="2130064"/>
            <a:ext cx="3693282" cy="2463391"/>
          </a:xfrm>
          <a:prstGeom prst="rect">
            <a:avLst/>
          </a:prstGeom>
        </p:spPr>
      </p:pic>
      <p:sp>
        <p:nvSpPr>
          <p:cNvPr id="4" name="TextBox 3">
            <a:extLst>
              <a:ext uri="{FF2B5EF4-FFF2-40B4-BE49-F238E27FC236}">
                <a16:creationId xmlns:a16="http://schemas.microsoft.com/office/drawing/2014/main" id="{A1D62A44-C85B-F8EF-C2EB-85F82BA003F5}"/>
              </a:ext>
            </a:extLst>
          </p:cNvPr>
          <p:cNvSpPr txBox="1"/>
          <p:nvPr/>
        </p:nvSpPr>
        <p:spPr>
          <a:xfrm>
            <a:off x="8248442" y="4967394"/>
            <a:ext cx="895558" cy="784830"/>
          </a:xfrm>
          <a:prstGeom prst="rect">
            <a:avLst/>
          </a:prstGeom>
          <a:noFill/>
        </p:spPr>
        <p:txBody>
          <a:bodyPr wrap="square" rtlCol="0">
            <a:spAutoFit/>
          </a:bodyPr>
          <a:lstStyle/>
          <a:p>
            <a:r>
              <a:rPr lang="en-US" sz="900" dirty="0">
                <a:hlinkClick r:id="rId4" tooltip="https://www.flickr.com/photos/all4ed/35668535584/"/>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128903490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75420"/>
            <a:ext cx="7886700" cy="1325563"/>
          </a:xfrm>
        </p:spPr>
        <p:txBody>
          <a:bodyPr>
            <a:normAutofit fontScale="90000"/>
          </a:bodyPr>
          <a:lstStyle/>
          <a:p>
            <a:pPr>
              <a:defRPr/>
            </a:pPr>
            <a:r>
              <a:rPr lang="en-US" dirty="0"/>
              <a:t>Videos</a:t>
            </a:r>
            <a:br>
              <a:rPr lang="en-US" dirty="0"/>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2" y="838202"/>
            <a:ext cx="5603167" cy="4382619"/>
          </a:xfrm>
          <a:prstGeom prst="rect">
            <a:avLst/>
          </a:prstGeom>
        </p:spPr>
      </p:pic>
      <p:sp>
        <p:nvSpPr>
          <p:cNvPr id="5" name="TextBox 4"/>
          <p:cNvSpPr txBox="1"/>
          <p:nvPr/>
        </p:nvSpPr>
        <p:spPr>
          <a:xfrm>
            <a:off x="1283203" y="5562600"/>
            <a:ext cx="5492145" cy="1477328"/>
          </a:xfrm>
          <a:prstGeom prst="rect">
            <a:avLst/>
          </a:prstGeom>
          <a:noFill/>
        </p:spPr>
        <p:txBody>
          <a:bodyPr wrap="none" rtlCol="0">
            <a:spAutoFit/>
          </a:bodyPr>
          <a:lstStyle/>
          <a:p>
            <a:pPr lvl="1"/>
            <a:r>
              <a:rPr lang="en-US" altLang="en-US" dirty="0"/>
              <a:t>What does PBIS Look Like? – Active Supervision and</a:t>
            </a:r>
          </a:p>
          <a:p>
            <a:pPr lvl="1"/>
            <a:r>
              <a:rPr lang="en-US" altLang="en-US" dirty="0"/>
              <a:t>Redirection examples 6.12 mins </a:t>
            </a:r>
          </a:p>
          <a:p>
            <a:pPr lvl="1"/>
            <a:r>
              <a:rPr lang="en-US" altLang="en-US" dirty="0">
                <a:hlinkClick r:id="rId4"/>
              </a:rPr>
              <a:t>http://vimeo.com/14818677</a:t>
            </a:r>
            <a:r>
              <a:rPr lang="en-US" altLang="en-US" dirty="0"/>
              <a:t> </a:t>
            </a:r>
          </a:p>
          <a:p>
            <a:pPr lvl="1"/>
            <a:endParaRPr lang="en-US" altLang="en-US" dirty="0"/>
          </a:p>
          <a:p>
            <a:endParaRPr lang="en-US" dirty="0"/>
          </a:p>
        </p:txBody>
      </p:sp>
    </p:spTree>
    <p:extLst>
      <p:ext uri="{BB962C8B-B14F-4D97-AF65-F5344CB8AC3E}">
        <p14:creationId xmlns:p14="http://schemas.microsoft.com/office/powerpoint/2010/main" val="37563718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p:txBody>
          <a:bodyPr/>
          <a:lstStyle/>
          <a:p>
            <a:r>
              <a:rPr lang="en-US" dirty="0"/>
              <a:t>Create a T-Chart of expectations for handling problem behavior (</a:t>
            </a:r>
            <a:r>
              <a:rPr lang="en-US" dirty="0">
                <a:hlinkClick r:id="rId2"/>
              </a:rPr>
              <a:t>link</a:t>
            </a:r>
            <a:r>
              <a:rPr lang="en-US" dirty="0"/>
              <a:t>) P. 46</a:t>
            </a:r>
          </a:p>
          <a:p>
            <a:r>
              <a:rPr lang="en-US" dirty="0"/>
              <a:t>Identify who handles behaviors in your school</a:t>
            </a:r>
          </a:p>
          <a:p>
            <a:r>
              <a:rPr lang="en-US" dirty="0"/>
              <a:t>List out behaviors that should be handled on each side</a:t>
            </a:r>
          </a:p>
          <a:p>
            <a:r>
              <a:rPr lang="en-US" dirty="0"/>
              <a:t>Review flow chart for behavior (</a:t>
            </a:r>
            <a:r>
              <a:rPr lang="en-US" dirty="0">
                <a:hlinkClick r:id="rId3"/>
              </a:rPr>
              <a:t>link</a:t>
            </a:r>
            <a:r>
              <a:rPr lang="en-US" dirty="0"/>
              <a:t>)</a:t>
            </a:r>
          </a:p>
          <a:p>
            <a:r>
              <a:rPr lang="en-US" dirty="0"/>
              <a:t>Add next steps to action plan</a:t>
            </a:r>
          </a:p>
        </p:txBody>
      </p:sp>
    </p:spTree>
    <p:extLst>
      <p:ext uri="{BB962C8B-B14F-4D97-AF65-F5344CB8AC3E}">
        <p14:creationId xmlns:p14="http://schemas.microsoft.com/office/powerpoint/2010/main" val="9577941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DAF8-E145-5D31-E57F-42EA4E65CEFE}"/>
              </a:ext>
            </a:extLst>
          </p:cNvPr>
          <p:cNvSpPr>
            <a:spLocks noGrp="1"/>
          </p:cNvSpPr>
          <p:nvPr>
            <p:ph type="title"/>
          </p:nvPr>
        </p:nvSpPr>
        <p:spPr/>
        <p:txBody>
          <a:bodyPr/>
          <a:lstStyle/>
          <a:p>
            <a:r>
              <a:rPr lang="en-US" dirty="0"/>
              <a:t>Training for Staff</a:t>
            </a:r>
          </a:p>
        </p:txBody>
      </p:sp>
      <p:sp>
        <p:nvSpPr>
          <p:cNvPr id="3" name="Content Placeholder 2">
            <a:extLst>
              <a:ext uri="{FF2B5EF4-FFF2-40B4-BE49-F238E27FC236}">
                <a16:creationId xmlns:a16="http://schemas.microsoft.com/office/drawing/2014/main" id="{79B20312-6E0B-56ED-A638-45097EA940C6}"/>
              </a:ext>
            </a:extLst>
          </p:cNvPr>
          <p:cNvSpPr>
            <a:spLocks noGrp="1"/>
          </p:cNvSpPr>
          <p:nvPr>
            <p:ph idx="1"/>
          </p:nvPr>
        </p:nvSpPr>
        <p:spPr/>
        <p:txBody>
          <a:bodyPr/>
          <a:lstStyle/>
          <a:p>
            <a:r>
              <a:rPr lang="en-US" dirty="0"/>
              <a:t>Think Circuit Training (</a:t>
            </a:r>
            <a:r>
              <a:rPr lang="en-US" dirty="0">
                <a:hlinkClick r:id="rId2"/>
              </a:rPr>
              <a:t>link</a:t>
            </a:r>
            <a:r>
              <a:rPr lang="en-US" dirty="0"/>
              <a:t>)</a:t>
            </a:r>
          </a:p>
          <a:p>
            <a:r>
              <a:rPr lang="en-US" dirty="0"/>
              <a:t>How might you plan for </a:t>
            </a:r>
            <a:r>
              <a:rPr lang="en-US"/>
              <a:t>training your staff?</a:t>
            </a:r>
            <a:endParaRPr lang="en-US" dirty="0"/>
          </a:p>
        </p:txBody>
      </p:sp>
    </p:spTree>
    <p:extLst>
      <p:ext uri="{BB962C8B-B14F-4D97-AF65-F5344CB8AC3E}">
        <p14:creationId xmlns:p14="http://schemas.microsoft.com/office/powerpoint/2010/main" val="20315930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391D-785E-C74B-BE0F-2B6FD1D6FBA6}"/>
              </a:ext>
            </a:extLst>
          </p:cNvPr>
          <p:cNvSpPr>
            <a:spLocks noGrp="1"/>
          </p:cNvSpPr>
          <p:nvPr>
            <p:ph type="title"/>
          </p:nvPr>
        </p:nvSpPr>
        <p:spPr/>
        <p:txBody>
          <a:bodyPr/>
          <a:lstStyle/>
          <a:p>
            <a:r>
              <a:rPr lang="en-US" dirty="0"/>
              <a:t>Additional Tools</a:t>
            </a:r>
          </a:p>
        </p:txBody>
      </p:sp>
      <p:sp>
        <p:nvSpPr>
          <p:cNvPr id="4" name="TextBox 3">
            <a:extLst>
              <a:ext uri="{FF2B5EF4-FFF2-40B4-BE49-F238E27FC236}">
                <a16:creationId xmlns:a16="http://schemas.microsoft.com/office/drawing/2014/main" id="{5B46ACB6-A410-4E47-A464-EE00350DD620}"/>
              </a:ext>
            </a:extLst>
          </p:cNvPr>
          <p:cNvSpPr txBox="1"/>
          <p:nvPr/>
        </p:nvSpPr>
        <p:spPr>
          <a:xfrm>
            <a:off x="1400298" y="6172200"/>
            <a:ext cx="6343403" cy="369332"/>
          </a:xfrm>
          <a:prstGeom prst="rect">
            <a:avLst/>
          </a:prstGeom>
          <a:noFill/>
        </p:spPr>
        <p:txBody>
          <a:bodyPr wrap="none" rtlCol="0">
            <a:spAutoFit/>
          </a:bodyPr>
          <a:lstStyle/>
          <a:p>
            <a:r>
              <a:rPr lang="en-US" dirty="0"/>
              <a:t>Link to tools for buy-in </a:t>
            </a:r>
            <a:r>
              <a:rPr lang="en-US" dirty="0">
                <a:hlinkClick r:id="rId3"/>
              </a:rPr>
              <a:t>http://www.hankbohanon.net/tag/buy-in/</a:t>
            </a:r>
            <a:r>
              <a:rPr lang="en-US" dirty="0"/>
              <a:t> </a:t>
            </a:r>
          </a:p>
        </p:txBody>
      </p:sp>
      <p:pic>
        <p:nvPicPr>
          <p:cNvPr id="10" name="Content Placeholder 9">
            <a:extLst>
              <a:ext uri="{FF2B5EF4-FFF2-40B4-BE49-F238E27FC236}">
                <a16:creationId xmlns:a16="http://schemas.microsoft.com/office/drawing/2014/main" id="{1AB4E820-ABB8-8946-B7A3-29B84B7DCB1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3558" y="1394192"/>
            <a:ext cx="8016882" cy="4525963"/>
          </a:xfrm>
        </p:spPr>
      </p:pic>
    </p:spTree>
    <p:extLst>
      <p:ext uri="{BB962C8B-B14F-4D97-AF65-F5344CB8AC3E}">
        <p14:creationId xmlns:p14="http://schemas.microsoft.com/office/powerpoint/2010/main" val="372594401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980CA-D228-76EF-FEEF-E18D6A75269B}"/>
              </a:ext>
            </a:extLst>
          </p:cNvPr>
          <p:cNvSpPr>
            <a:spLocks noGrp="1"/>
          </p:cNvSpPr>
          <p:nvPr>
            <p:ph type="title"/>
          </p:nvPr>
        </p:nvSpPr>
        <p:spPr/>
        <p:txBody>
          <a:bodyPr/>
          <a:lstStyle/>
          <a:p>
            <a:r>
              <a:rPr lang="en-US" dirty="0"/>
              <a:t>Additional Reading</a:t>
            </a:r>
          </a:p>
        </p:txBody>
      </p:sp>
      <p:sp>
        <p:nvSpPr>
          <p:cNvPr id="3" name="Content Placeholder 2">
            <a:extLst>
              <a:ext uri="{FF2B5EF4-FFF2-40B4-BE49-F238E27FC236}">
                <a16:creationId xmlns:a16="http://schemas.microsoft.com/office/drawing/2014/main" id="{558DC38A-D782-549A-24AC-6410F028FE0F}"/>
              </a:ext>
            </a:extLst>
          </p:cNvPr>
          <p:cNvSpPr>
            <a:spLocks noGrp="1"/>
          </p:cNvSpPr>
          <p:nvPr>
            <p:ph idx="1"/>
          </p:nvPr>
        </p:nvSpPr>
        <p:spPr/>
        <p:txBody>
          <a:bodyPr/>
          <a:lstStyle/>
          <a:p>
            <a:r>
              <a:rPr lang="en-US" dirty="0">
                <a:hlinkClick r:id="rId2"/>
              </a:rPr>
              <a:t>Developing Buy-in for Positive Behavior Support in Secondary Settings</a:t>
            </a:r>
            <a:r>
              <a:rPr lang="en-US" dirty="0"/>
              <a:t> (See Example p. 21)</a:t>
            </a:r>
          </a:p>
          <a:p>
            <a:r>
              <a:rPr lang="en-US" dirty="0">
                <a:hlinkClick r:id="rId3"/>
              </a:rPr>
              <a:t>Case example of the implementation of schoolwide positive behavior support in a high school setting</a:t>
            </a:r>
            <a:endParaRPr lang="en-US" dirty="0"/>
          </a:p>
          <a:p>
            <a:endParaRPr lang="en-US" dirty="0"/>
          </a:p>
        </p:txBody>
      </p:sp>
    </p:spTree>
    <p:extLst>
      <p:ext uri="{BB962C8B-B14F-4D97-AF65-F5344CB8AC3E}">
        <p14:creationId xmlns:p14="http://schemas.microsoft.com/office/powerpoint/2010/main" val="33052519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normAutofit/>
          </a:bodyPr>
          <a:lstStyle/>
          <a:p>
            <a:r>
              <a:rPr lang="en-US" altLang="en-US" sz="4400" i="1">
                <a:ea typeface="ＭＳ Ｐゴシック" panose="020B0600070205080204" pitchFamily="34" charset="-128"/>
              </a:rPr>
              <a:t>What Tier-One Strategies Can Support your Students?</a:t>
            </a:r>
            <a:endParaRPr lang="en-US" sz="4400" i="1"/>
          </a:p>
        </p:txBody>
      </p:sp>
      <p:sp>
        <p:nvSpPr>
          <p:cNvPr id="3" name="Subtitle 2">
            <a:extLst>
              <a:ext uri="{FF2B5EF4-FFF2-40B4-BE49-F238E27FC236}">
                <a16:creationId xmlns:a16="http://schemas.microsoft.com/office/drawing/2014/main" id="{C6BB5BE1-665E-E545-A45A-46C6DDC06B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96368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A2145-7F7F-F5D9-6034-FF8D406EAE79}"/>
              </a:ext>
            </a:extLst>
          </p:cNvPr>
          <p:cNvSpPr>
            <a:spLocks noGrp="1"/>
          </p:cNvSpPr>
          <p:nvPr>
            <p:ph type="title"/>
          </p:nvPr>
        </p:nvSpPr>
        <p:spPr/>
        <p:txBody>
          <a:bodyPr/>
          <a:lstStyle/>
          <a:p>
            <a:r>
              <a:rPr lang="en-US"/>
              <a:t>Making a Plan</a:t>
            </a:r>
          </a:p>
        </p:txBody>
      </p:sp>
      <p:sp>
        <p:nvSpPr>
          <p:cNvPr id="5" name="Content Placeholder 4">
            <a:extLst>
              <a:ext uri="{FF2B5EF4-FFF2-40B4-BE49-F238E27FC236}">
                <a16:creationId xmlns:a16="http://schemas.microsoft.com/office/drawing/2014/main" id="{082D7DA5-DF37-7236-8C78-291415FBAC00}"/>
              </a:ext>
            </a:extLst>
          </p:cNvPr>
          <p:cNvSpPr>
            <a:spLocks noGrp="1"/>
          </p:cNvSpPr>
          <p:nvPr>
            <p:ph idx="1"/>
          </p:nvPr>
        </p:nvSpPr>
        <p:spPr/>
        <p:txBody>
          <a:bodyPr/>
          <a:lstStyle/>
          <a:p>
            <a:r>
              <a:rPr lang="en-US"/>
              <a:t>See Handbook page 47</a:t>
            </a:r>
          </a:p>
          <a:p>
            <a:r>
              <a:rPr lang="en-US" dirty="0"/>
              <a:t>Review the tier-one checklist from MOPBIS (</a:t>
            </a:r>
            <a:r>
              <a:rPr lang="en-US" dirty="0">
                <a:hlinkClick r:id="rId2"/>
              </a:rPr>
              <a:t>link</a:t>
            </a:r>
            <a:r>
              <a:rPr lang="en-US" dirty="0"/>
              <a:t>)</a:t>
            </a:r>
          </a:p>
          <a:p>
            <a:r>
              <a:rPr lang="en-US" dirty="0"/>
              <a:t>Identify three areas of strength</a:t>
            </a:r>
          </a:p>
          <a:p>
            <a:r>
              <a:rPr lang="en-US" dirty="0"/>
              <a:t>Identify one area for improvement</a:t>
            </a:r>
          </a:p>
          <a:p>
            <a:r>
              <a:rPr lang="en-US" dirty="0"/>
              <a:t>Identify specific next steps to support your students. </a:t>
            </a:r>
          </a:p>
        </p:txBody>
      </p:sp>
    </p:spTree>
    <p:extLst>
      <p:ext uri="{BB962C8B-B14F-4D97-AF65-F5344CB8AC3E}">
        <p14:creationId xmlns:p14="http://schemas.microsoft.com/office/powerpoint/2010/main" val="32566316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E706-3926-457A-B106-5EE3630A6B90}"/>
              </a:ext>
            </a:extLst>
          </p:cNvPr>
          <p:cNvSpPr>
            <a:spLocks noGrp="1"/>
          </p:cNvSpPr>
          <p:nvPr>
            <p:ph type="title"/>
          </p:nvPr>
        </p:nvSpPr>
        <p:spPr/>
        <p:txBody>
          <a:bodyPr/>
          <a:lstStyle/>
          <a:p>
            <a:r>
              <a:rPr lang="en-US"/>
              <a:t>To Learn More (</a:t>
            </a:r>
            <a:r>
              <a:rPr lang="en-US">
                <a:hlinkClick r:id="rId2"/>
              </a:rPr>
              <a:t>link</a:t>
            </a:r>
            <a:r>
              <a:rPr lang="en-US"/>
              <a:t>)</a:t>
            </a:r>
          </a:p>
        </p:txBody>
      </p:sp>
      <p:pic>
        <p:nvPicPr>
          <p:cNvPr id="5" name="Picture 4">
            <a:extLst>
              <a:ext uri="{FF2B5EF4-FFF2-40B4-BE49-F238E27FC236}">
                <a16:creationId xmlns:a16="http://schemas.microsoft.com/office/drawing/2014/main" id="{672BC573-7F71-4E75-A279-600780D3F2EC}"/>
              </a:ext>
            </a:extLst>
          </p:cNvPr>
          <p:cNvPicPr>
            <a:picLocks noChangeAspect="1"/>
          </p:cNvPicPr>
          <p:nvPr/>
        </p:nvPicPr>
        <p:blipFill>
          <a:blip r:embed="rId3"/>
          <a:stretch>
            <a:fillRect/>
          </a:stretch>
        </p:blipFill>
        <p:spPr>
          <a:xfrm>
            <a:off x="2578809" y="1492666"/>
            <a:ext cx="3323777" cy="4928358"/>
          </a:xfrm>
          <a:prstGeom prst="rect">
            <a:avLst/>
          </a:prstGeom>
        </p:spPr>
      </p:pic>
      <p:sp>
        <p:nvSpPr>
          <p:cNvPr id="3" name="TextBox 2">
            <a:extLst>
              <a:ext uri="{FF2B5EF4-FFF2-40B4-BE49-F238E27FC236}">
                <a16:creationId xmlns:a16="http://schemas.microsoft.com/office/drawing/2014/main" id="{266E4BE0-EAD2-483A-9E7E-8716CAA66FDC}"/>
              </a:ext>
            </a:extLst>
          </p:cNvPr>
          <p:cNvSpPr txBox="1"/>
          <p:nvPr/>
        </p:nvSpPr>
        <p:spPr>
          <a:xfrm>
            <a:off x="3588774" y="6492874"/>
            <a:ext cx="2854584" cy="369332"/>
          </a:xfrm>
          <a:prstGeom prst="rect">
            <a:avLst/>
          </a:prstGeom>
          <a:noFill/>
        </p:spPr>
        <p:txBody>
          <a:bodyPr wrap="square" rtlCol="0">
            <a:spAutoFit/>
          </a:bodyPr>
          <a:lstStyle/>
          <a:p>
            <a:r>
              <a:rPr lang="en-US">
                <a:hlinkClick r:id="rId4"/>
              </a:rPr>
              <a:t>Amazon Link</a:t>
            </a:r>
            <a:endParaRPr lang="en-US"/>
          </a:p>
        </p:txBody>
      </p:sp>
    </p:spTree>
    <p:extLst>
      <p:ext uri="{BB962C8B-B14F-4D97-AF65-F5344CB8AC3E}">
        <p14:creationId xmlns:p14="http://schemas.microsoft.com/office/powerpoint/2010/main" val="31119160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pPr eaLnBrk="1" hangingPunct="1"/>
            <a:r>
              <a:rPr lang="en-US" altLang="en-US" dirty="0"/>
              <a:t>Strategies</a:t>
            </a:r>
          </a:p>
        </p:txBody>
      </p:sp>
      <p:sp>
        <p:nvSpPr>
          <p:cNvPr id="36867" name="Text Placeholder 3"/>
          <p:cNvSpPr>
            <a:spLocks noGrp="1"/>
          </p:cNvSpPr>
          <p:nvPr>
            <p:ph type="body" idx="1"/>
          </p:nvPr>
        </p:nvSpPr>
        <p:spPr/>
        <p:txBody>
          <a:bodyPr/>
          <a:lstStyle/>
          <a:p>
            <a:pPr eaLnBrk="1" hangingPunct="1"/>
            <a:endParaRPr lang="en-US" altLang="en-US" dirty="0"/>
          </a:p>
        </p:txBody>
      </p:sp>
      <p:sp>
        <p:nvSpPr>
          <p:cNvPr id="36868" name="Content Placeholder 4"/>
          <p:cNvSpPr>
            <a:spLocks noGrp="1"/>
          </p:cNvSpPr>
          <p:nvPr>
            <p:ph sz="half" idx="2"/>
          </p:nvPr>
        </p:nvSpPr>
        <p:spPr/>
        <p:txBody>
          <a:bodyPr/>
          <a:lstStyle/>
          <a:p>
            <a:pPr eaLnBrk="1" hangingPunct="1"/>
            <a:r>
              <a:rPr lang="en-US" altLang="en-US" dirty="0"/>
              <a:t>Mendler, A. N. &amp; Mendler B. D. (2011) </a:t>
            </a:r>
            <a:r>
              <a:rPr lang="en-US" altLang="en-US" i="1" dirty="0"/>
              <a:t>Power struggles: Successful techniques for teachers. </a:t>
            </a:r>
            <a:r>
              <a:rPr lang="en-US" altLang="en-US" dirty="0"/>
              <a:t>Bloomington, IN: Solution Tree.</a:t>
            </a:r>
          </a:p>
          <a:p>
            <a:pPr eaLnBrk="1" hangingPunct="1"/>
            <a:endParaRPr lang="en-US" altLang="en-US" dirty="0"/>
          </a:p>
        </p:txBody>
      </p:sp>
      <p:sp>
        <p:nvSpPr>
          <p:cNvPr id="36869" name="Text Placeholder 5"/>
          <p:cNvSpPr>
            <a:spLocks noGrp="1"/>
          </p:cNvSpPr>
          <p:nvPr>
            <p:ph type="body" sz="quarter" idx="3"/>
          </p:nvPr>
        </p:nvSpPr>
        <p:spPr/>
        <p:txBody>
          <a:bodyPr/>
          <a:lstStyle/>
          <a:p>
            <a:pPr eaLnBrk="1" hangingPunct="1"/>
            <a:endParaRPr lang="en-US" altLang="en-US" dirty="0"/>
          </a:p>
        </p:txBody>
      </p:sp>
      <p:sp>
        <p:nvSpPr>
          <p:cNvPr id="7" name="Content Placeholder 6"/>
          <p:cNvSpPr>
            <a:spLocks noGrp="1"/>
          </p:cNvSpPr>
          <p:nvPr>
            <p:ph sz="quarter" idx="4"/>
          </p:nvPr>
        </p:nvSpPr>
        <p:spPr/>
        <p:txBody>
          <a:bodyPr/>
          <a:lstStyle/>
          <a:p>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4876800" y="1487385"/>
            <a:ext cx="3048000" cy="4565402"/>
          </a:xfrm>
          <a:prstGeom prst="rect">
            <a:avLst/>
          </a:prstGeom>
          <a:noFill/>
          <a:ln w="9525">
            <a:noFill/>
            <a:miter lim="800000"/>
            <a:headEnd/>
            <a:tailEnd/>
          </a:ln>
        </p:spPr>
      </p:pic>
    </p:spTree>
    <p:extLst>
      <p:ext uri="{BB962C8B-B14F-4D97-AF65-F5344CB8AC3E}">
        <p14:creationId xmlns:p14="http://schemas.microsoft.com/office/powerpoint/2010/main" val="103770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a:t>What IDEA says about PBS</a:t>
            </a:r>
          </a:p>
        </p:txBody>
      </p:sp>
      <p:sp>
        <p:nvSpPr>
          <p:cNvPr id="35843" name="Rectangle 3"/>
          <p:cNvSpPr>
            <a:spLocks noGrp="1" noChangeArrowheads="1"/>
          </p:cNvSpPr>
          <p:nvPr>
            <p:ph type="body" idx="1"/>
          </p:nvPr>
        </p:nvSpPr>
        <p:spPr/>
        <p:txBody>
          <a:bodyPr/>
          <a:lstStyle/>
          <a:p>
            <a:pPr eaLnBrk="1" hangingPunct="1"/>
            <a:r>
              <a:rPr lang="en-US" altLang="en-US" dirty="0"/>
              <a:t> In the case of a child with a disability whose behavior </a:t>
            </a:r>
            <a:r>
              <a:rPr lang="en-US" altLang="en-US" b="1" dirty="0"/>
              <a:t>impedes</a:t>
            </a:r>
            <a:r>
              <a:rPr lang="en-US" altLang="en-US" dirty="0"/>
              <a:t> his or her learning or the learning of others, IDEA required the IEP team to “</a:t>
            </a:r>
            <a:r>
              <a:rPr lang="en-US" altLang="en-US" i="1" dirty="0"/>
              <a:t>consider, if appropriate, strategies, including positive behavioral interventions, strategies, and supports to address that behavior.</a:t>
            </a:r>
            <a:r>
              <a:rPr lang="en-US" altLang="en-US" dirty="0"/>
              <a:t>”</a:t>
            </a:r>
          </a:p>
        </p:txBody>
      </p:sp>
      <p:sp>
        <p:nvSpPr>
          <p:cNvPr id="35844" name="Text Box 4"/>
          <p:cNvSpPr txBox="1">
            <a:spLocks noChangeArrowheads="1"/>
          </p:cNvSpPr>
          <p:nvPr/>
        </p:nvSpPr>
        <p:spPr bwMode="auto">
          <a:xfrm>
            <a:off x="2971800" y="5867400"/>
            <a:ext cx="5657850" cy="731838"/>
          </a:xfrm>
          <a:prstGeom prst="rect">
            <a:avLst/>
          </a:prstGeom>
          <a:noFill/>
          <a:ln w="9525">
            <a:noFill/>
            <a:miter lim="800000"/>
            <a:headEnd/>
            <a:tailEnd/>
          </a:ln>
        </p:spPr>
        <p:txBody>
          <a:bodyPr wrap="none">
            <a:spAutoFit/>
          </a:bodyPr>
          <a:lstStyle/>
          <a:p>
            <a:pPr lvl="1" algn="ctr">
              <a:spcBef>
                <a:spcPct val="20000"/>
              </a:spcBef>
              <a:buSzPct val="80000"/>
              <a:buFontTx/>
              <a:buBlip>
                <a:blip r:embed="rId3"/>
              </a:buBlip>
            </a:pPr>
            <a:r>
              <a:rPr lang="en-US" altLang="en-US"/>
              <a:t>20 U.S.C. </a:t>
            </a:r>
            <a:r>
              <a:rPr lang="en-US" altLang="en-US">
                <a:cs typeface="Arial" pitchFamily="34" charset="0"/>
              </a:rPr>
              <a:t>§ 1414(d) (3) (B) (I); C.F.R. § 300.346</a:t>
            </a:r>
            <a:endParaRPr lang="en-US" altLang="en-US"/>
          </a:p>
          <a:p>
            <a:pPr algn="ctr"/>
            <a:endParaRPr lang="en-US" altLang="en-US" sz="2400">
              <a:latin typeface="Times New Roman" pitchFamily="18" charset="0"/>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Classroom Management</a:t>
            </a:r>
          </a:p>
        </p:txBody>
      </p:sp>
      <p:sp>
        <p:nvSpPr>
          <p:cNvPr id="49155" name="Text Placeholder 2"/>
          <p:cNvSpPr>
            <a:spLocks noGrp="1"/>
          </p:cNvSpPr>
          <p:nvPr>
            <p:ph type="body" idx="1"/>
          </p:nvPr>
        </p:nvSpPr>
        <p:spPr/>
        <p:txBody>
          <a:bodyPr/>
          <a:lstStyle/>
          <a:p>
            <a:endParaRPr lang="en-US" altLang="en-US" dirty="0"/>
          </a:p>
        </p:txBody>
      </p:sp>
      <p:sp>
        <p:nvSpPr>
          <p:cNvPr id="49156" name="Content Placeholder 3"/>
          <p:cNvSpPr>
            <a:spLocks noGrp="1"/>
          </p:cNvSpPr>
          <p:nvPr>
            <p:ph sz="half" idx="2"/>
          </p:nvPr>
        </p:nvSpPr>
        <p:spPr/>
        <p:txBody>
          <a:bodyPr/>
          <a:lstStyle/>
          <a:p>
            <a:r>
              <a:rPr lang="en-US" altLang="en-US" dirty="0"/>
              <a:t>Knoster, T. (2013). </a:t>
            </a:r>
            <a:r>
              <a:rPr lang="en-US" altLang="en-US" i="1" dirty="0"/>
              <a:t>The Teacher’s pocket guide effective classroom management </a:t>
            </a:r>
            <a:r>
              <a:rPr lang="en-US" altLang="en-US" dirty="0"/>
              <a:t>(2</a:t>
            </a:r>
            <a:r>
              <a:rPr lang="en-US" altLang="en-US" baseline="30000" dirty="0"/>
              <a:t>nd</a:t>
            </a:r>
            <a:r>
              <a:rPr lang="en-US" altLang="en-US" dirty="0"/>
              <a:t> Ed.)</a:t>
            </a:r>
            <a:r>
              <a:rPr lang="en-US" altLang="en-US" i="1" dirty="0"/>
              <a:t>, </a:t>
            </a:r>
            <a:r>
              <a:rPr lang="en-US" altLang="en-US" dirty="0"/>
              <a:t>Baltimore, MD: Paul H Brookes</a:t>
            </a:r>
          </a:p>
        </p:txBody>
      </p:sp>
      <p:sp>
        <p:nvSpPr>
          <p:cNvPr id="49157" name="Text Placeholder 4"/>
          <p:cNvSpPr>
            <a:spLocks noGrp="1"/>
          </p:cNvSpPr>
          <p:nvPr>
            <p:ph type="body" sz="quarter" idx="3"/>
          </p:nvPr>
        </p:nvSpPr>
        <p:spPr/>
        <p:txBody>
          <a:bodyPr/>
          <a:lstStyle/>
          <a:p>
            <a:endParaRPr lang="en-US" altLang="en-US" dirty="0"/>
          </a:p>
        </p:txBody>
      </p:sp>
      <p:pic>
        <p:nvPicPr>
          <p:cNvPr id="11" name="Content Placeholder 10" descr="download.jpg"/>
          <p:cNvPicPr>
            <a:picLocks noGrp="1" noChangeAspect="1"/>
          </p:cNvPicPr>
          <p:nvPr>
            <p:ph sz="quarter" idx="4"/>
          </p:nvPr>
        </p:nvPicPr>
        <p:blipFill>
          <a:blip r:embed="rId3" cstate="print"/>
          <a:stretch>
            <a:fillRect/>
          </a:stretch>
        </p:blipFill>
        <p:spPr>
          <a:xfrm>
            <a:off x="5029200" y="1372261"/>
            <a:ext cx="2971800" cy="4451267"/>
          </a:xfrm>
        </p:spPr>
      </p:pic>
      <p:sp>
        <p:nvSpPr>
          <p:cNvPr id="62468" name="AutoShape 4"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2470" name="AutoShape 6"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9842180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Ask Before You Tell</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8923" y="1417639"/>
            <a:ext cx="3738358" cy="4506514"/>
          </a:xfrm>
        </p:spPr>
      </p:pic>
      <p:sp>
        <p:nvSpPr>
          <p:cNvPr id="3" name="Content Placeholder 2">
            <a:extLst>
              <a:ext uri="{FF2B5EF4-FFF2-40B4-BE49-F238E27FC236}">
                <a16:creationId xmlns:a16="http://schemas.microsoft.com/office/drawing/2014/main" id="{BE98106D-9E2C-F044-8DDE-74C8BAE8B2BA}"/>
              </a:ext>
            </a:extLst>
          </p:cNvPr>
          <p:cNvSpPr>
            <a:spLocks noGrp="1"/>
          </p:cNvSpPr>
          <p:nvPr>
            <p:ph sz="half" idx="2"/>
          </p:nvPr>
        </p:nvSpPr>
        <p:spPr>
          <a:xfrm>
            <a:off x="4648200" y="2343760"/>
            <a:ext cx="4038600" cy="4525963"/>
          </a:xfrm>
        </p:spPr>
        <p:txBody>
          <a:bodyPr>
            <a:normAutofit/>
          </a:bodyPr>
          <a:lstStyle/>
          <a:p>
            <a:r>
              <a:rPr lang="en-US" sz="3200" dirty="0"/>
              <a:t>Less frustration </a:t>
            </a:r>
          </a:p>
          <a:p>
            <a:r>
              <a:rPr lang="en-US" sz="3200" dirty="0"/>
              <a:t>More consistency</a:t>
            </a:r>
          </a:p>
          <a:p>
            <a:r>
              <a:rPr lang="en-US" sz="3200" dirty="0"/>
              <a:t>Better use of time</a:t>
            </a:r>
          </a:p>
        </p:txBody>
      </p:sp>
    </p:spTree>
    <p:extLst>
      <p:ext uri="{BB962C8B-B14F-4D97-AF65-F5344CB8AC3E}">
        <p14:creationId xmlns:p14="http://schemas.microsoft.com/office/powerpoint/2010/main" val="34943595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4274" name="Content Placeholder 2"/>
          <p:cNvSpPr>
            <a:spLocks noGrp="1"/>
          </p:cNvSpPr>
          <p:nvPr>
            <p:ph idx="1"/>
          </p:nvPr>
        </p:nvSpPr>
        <p:spPr/>
        <p:txBody>
          <a:bodyPr>
            <a:noAutofit/>
          </a:bodyPr>
          <a:lstStyle/>
          <a:p>
            <a:r>
              <a:rPr lang="en-US" sz="1200" dirty="0"/>
              <a:t>Bohanon, H., Gilman, C., Parker, B., Amell, C., &amp; Sortino, G. (2016). Using School Improvement and Implementation Science to Integrate Multi-Tiered Systems of Support in Secondary Schools. </a:t>
            </a:r>
            <a:r>
              <a:rPr lang="en-US" sz="1200" i="1" dirty="0"/>
              <a:t>Australasian Journal of Special Education, 40</a:t>
            </a:r>
            <a:r>
              <a:rPr lang="en-US" sz="1200" dirty="0"/>
              <a:t>(2), 99-116. doi:10.1017/jse.2016.8  </a:t>
            </a:r>
            <a:r>
              <a:rPr lang="en-US" sz="1200" dirty="0">
                <a:hlinkClick r:id="rId2"/>
              </a:rPr>
              <a:t>http://ecommons.luc.edu/education_facpubs/80/</a:t>
            </a:r>
            <a:endParaRPr lang="en-US" sz="1200" dirty="0">
              <a:latin typeface="Arial"/>
              <a:cs typeface="Arial"/>
            </a:endParaRPr>
          </a:p>
          <a:p>
            <a:r>
              <a:rPr lang="en-US" sz="1200" dirty="0">
                <a:latin typeface="Arial"/>
                <a:cs typeface="Arial"/>
              </a:rPr>
              <a:t>Bohanon, H., Fenning, P., Carney, K., Minnis, M., Anderson-Harris, S., Moroz, K., Kasper, B., Hicks, K., Culos, C., &amp; Sailor, W. (2006). School-wide application of urban high school positive behavior support: A case study. </a:t>
            </a:r>
            <a:r>
              <a:rPr lang="en-US" sz="1200" i="1" dirty="0">
                <a:latin typeface="Arial"/>
                <a:cs typeface="Arial"/>
              </a:rPr>
              <a:t>Journal of Positive Behavior Interventions and Supports. 8 </a:t>
            </a:r>
            <a:r>
              <a:rPr lang="en-US" sz="1200" dirty="0">
                <a:latin typeface="Arial"/>
                <a:cs typeface="Arial"/>
              </a:rPr>
              <a:t>(3), 131-145. Link: </a:t>
            </a:r>
            <a:r>
              <a:rPr lang="en-US" sz="1200" dirty="0">
                <a:latin typeface="Arial"/>
                <a:cs typeface="Arial"/>
                <a:hlinkClick r:id="rId3"/>
              </a:rPr>
              <a:t>https://bit.ly/2GZR24s</a:t>
            </a:r>
            <a:r>
              <a:rPr lang="en-US" sz="1200" dirty="0">
                <a:latin typeface="Arial"/>
                <a:cs typeface="Arial"/>
              </a:rPr>
              <a:t> </a:t>
            </a:r>
          </a:p>
          <a:p>
            <a:r>
              <a:rPr lang="en-US" sz="1200" dirty="0">
                <a:latin typeface="Arial"/>
                <a:cs typeface="Arial"/>
              </a:rPr>
              <a:t>Bohanon, H. &amp; Wu, M. (2014). Developing buy-in for positive behavior support in secondary settings. </a:t>
            </a:r>
            <a:r>
              <a:rPr lang="en-US" sz="1200" i="1" dirty="0">
                <a:latin typeface="Arial"/>
                <a:cs typeface="Arial"/>
              </a:rPr>
              <a:t>Preventing School Failure, 58 </a:t>
            </a:r>
            <a:r>
              <a:rPr lang="en-US" sz="1200" dirty="0">
                <a:latin typeface="Arial"/>
                <a:cs typeface="Arial"/>
              </a:rPr>
              <a:t>(4), 1–7. doi: 10.1080/1045988X.2013.798774 </a:t>
            </a:r>
            <a:r>
              <a:rPr lang="en-US" sz="1200" dirty="0">
                <a:latin typeface="Arial"/>
                <a:cs typeface="Arial"/>
                <a:hlinkClick r:id="rId4"/>
              </a:rPr>
              <a:t>http://ecommons.luc.edu/education_facpubs/17/</a:t>
            </a:r>
            <a:endParaRPr lang="en-US" sz="1200" dirty="0">
              <a:latin typeface="Arial"/>
              <a:cs typeface="Arial"/>
            </a:endParaRPr>
          </a:p>
          <a:p>
            <a:r>
              <a:rPr lang="en-US" sz="1200" dirty="0">
                <a:latin typeface="Arial"/>
                <a:cs typeface="Arial"/>
              </a:rPr>
              <a:t>Bohanon, H., Fenning, P., Hicks, K., Weber, S., Their, K., Akins. B., Morrissey, K., Briggs, A.,  Bartucci, 	G., Hoeper, L.,  Irvin, L., &amp; McArdle, L. (2012). Case example of the implementation of schoolwide positive behavior support in a high school setting. </a:t>
            </a:r>
            <a:r>
              <a:rPr lang="en-US" sz="1200" i="1" dirty="0">
                <a:latin typeface="Arial"/>
                <a:cs typeface="Arial"/>
              </a:rPr>
              <a:t>Preventing School Failure</a:t>
            </a:r>
            <a:r>
              <a:rPr lang="en-US" sz="1200" dirty="0">
                <a:latin typeface="Arial"/>
                <a:cs typeface="Arial"/>
              </a:rPr>
              <a:t>, 56 (2), 92-103. </a:t>
            </a:r>
            <a:r>
              <a:rPr lang="en-US" sz="1200" dirty="0">
                <a:latin typeface="Arial"/>
                <a:cs typeface="Arial"/>
                <a:hlinkClick r:id="rId5"/>
              </a:rPr>
              <a:t>http://ecommons.luc.edu/education_facpubs/7</a:t>
            </a:r>
            <a:endParaRPr lang="en-US" sz="1200" dirty="0">
              <a:latin typeface="Arial"/>
              <a:cs typeface="Arial"/>
            </a:endParaRPr>
          </a:p>
          <a:p>
            <a:r>
              <a:rPr lang="en-US" sz="1200" dirty="0">
                <a:latin typeface="Arial"/>
                <a:cs typeface="Arial"/>
              </a:rPr>
              <a:t>Bohanon, H., Gilman, C., Parker, B., Amell, C., &amp; Sortino, G. (2016 online first). Using school improvement and implementation science to integrate multi-tiered systems of support in secondary schools</a:t>
            </a:r>
            <a:r>
              <a:rPr lang="en-US" sz="1200" i="1" dirty="0">
                <a:latin typeface="Arial"/>
                <a:cs typeface="Arial"/>
              </a:rPr>
              <a:t>. Australasia 	Journal of Special Education.</a:t>
            </a:r>
            <a:r>
              <a:rPr lang="en-US" sz="1200" dirty="0">
                <a:latin typeface="Arial"/>
                <a:cs typeface="Arial"/>
              </a:rPr>
              <a:t> pp. 1–18. DOE: 10.1017/jse.2016.8. </a:t>
            </a:r>
            <a:r>
              <a:rPr lang="en-US" sz="1200" dirty="0">
                <a:latin typeface="Arial"/>
                <a:cs typeface="Arial"/>
                <a:hlinkClick r:id="rId6"/>
              </a:rPr>
              <a:t>http://ecommons.luc.edu/</a:t>
            </a:r>
            <a:r>
              <a:rPr lang="en-US" sz="1200" dirty="0">
                <a:latin typeface="Arial"/>
                <a:cs typeface="Arial"/>
              </a:rPr>
              <a:t>	education_facpubs/80/</a:t>
            </a:r>
          </a:p>
          <a:p>
            <a:r>
              <a:rPr lang="en-US" sz="1200" dirty="0">
                <a:latin typeface="Arial"/>
                <a:cs typeface="Arial"/>
              </a:rPr>
              <a:t>Blase, K. A., Fixsen, D.L., Sims, B.J., Ward, C.S. (2015). Implementation science – changing hearts, minds, behavior, and systems to improve educational outcomes. Paper presented at the Wing Institute’s Ninth 	Annual Summit on Evidence-Based Education, Berkeley, CA. http://	nirn.fpg.unc.edu/resources/	implementation-science-changing-hearts-minds-behavior-and-systems-to-improve</a:t>
            </a:r>
          </a:p>
          <a:p>
            <a:r>
              <a:rPr lang="en-US" sz="1200" dirty="0">
                <a:latin typeface="Arial"/>
                <a:cs typeface="Arial"/>
              </a:rPr>
              <a:t>Brawley, S. (accessed March 22, 2011). </a:t>
            </a:r>
            <a:r>
              <a:rPr lang="en-US" sz="1200" i="1" dirty="0">
                <a:latin typeface="Arial"/>
                <a:cs typeface="Arial"/>
              </a:rPr>
              <a:t>PBS in the classroom. </a:t>
            </a:r>
            <a:r>
              <a:rPr lang="en-US" sz="1200" dirty="0">
                <a:latin typeface="Arial"/>
                <a:cs typeface="Arial"/>
              </a:rPr>
              <a:t>M.Ed. Heart 	of Missouri RPDC. 	</a:t>
            </a:r>
            <a:r>
              <a:rPr lang="en-US" sz="1200" dirty="0">
                <a:latin typeface="Arial"/>
                <a:cs typeface="Arial"/>
                <a:hlinkClick r:id="rId7"/>
              </a:rPr>
              <a:t>http://www.cesa7.org/pbis/Classroom_Management.asp</a:t>
            </a:r>
            <a:r>
              <a:rPr lang="en-US" sz="1200" dirty="0">
                <a:latin typeface="Arial"/>
                <a:cs typeface="Arial"/>
              </a:rPr>
              <a:t> </a:t>
            </a:r>
          </a:p>
          <a:p>
            <a:r>
              <a:rPr lang="en-US" sz="1200" dirty="0">
                <a:latin typeface="Arial"/>
                <a:cs typeface="Arial"/>
              </a:rPr>
              <a:t>Eber, L., Phillips, D., Upreti, G., Hyde, K., Lewandowski, H., &amp; Rose, J. (2009). </a:t>
            </a:r>
            <a:r>
              <a:rPr lang="en-US" sz="1200" i="1" dirty="0">
                <a:latin typeface="Arial"/>
                <a:cs typeface="Arial"/>
              </a:rPr>
              <a:t>Illinois positive behavioral interventions &amp; supports (PBIS) network 2008-09 progress report (pp. 245)</a:t>
            </a:r>
            <a:r>
              <a:rPr lang="en-US" sz="1200" dirty="0">
                <a:latin typeface="Arial"/>
                <a:cs typeface="Arial"/>
              </a:rPr>
              <a:t>. La Grange Park, IL.</a:t>
            </a:r>
          </a:p>
          <a:p>
            <a:r>
              <a:rPr lang="en-US" sz="1200" dirty="0">
                <a:latin typeface="Arial"/>
                <a:cs typeface="Arial"/>
              </a:rPr>
              <a:t>Illinois Positive Behavior Intervention and Support Network (2011)</a:t>
            </a:r>
            <a:r>
              <a:rPr lang="en-US" sz="1200" i="1" dirty="0">
                <a:latin typeface="Arial"/>
                <a:cs typeface="Arial"/>
              </a:rPr>
              <a:t>. FY11 end of the year summary report</a:t>
            </a:r>
            <a:r>
              <a:rPr lang="en-US" sz="1200" dirty="0">
                <a:latin typeface="Arial"/>
                <a:cs typeface="Arial"/>
              </a:rPr>
              <a:t>. La Grange, IL: Illinois Positive Behavior Intervention Network.</a:t>
            </a:r>
          </a:p>
          <a:p>
            <a:pPr marL="0" indent="0">
              <a:buNone/>
            </a:pPr>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66863196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r>
              <a:rPr lang="en-US" sz="1200" dirty="0">
                <a:latin typeface="Arial"/>
                <a:cs typeface="Arial"/>
              </a:rPr>
              <a:t>Kotter, J. (1995). Leading change: Why transformation efforts fail</a:t>
            </a:r>
            <a:r>
              <a:rPr lang="en-US" sz="1200" i="1" dirty="0">
                <a:latin typeface="Arial"/>
                <a:cs typeface="Arial"/>
              </a:rPr>
              <a:t>. Harvard Business Review, 73</a:t>
            </a:r>
            <a:r>
              <a:rPr lang="en-US" sz="1200" dirty="0">
                <a:latin typeface="Arial"/>
                <a:cs typeface="Arial"/>
              </a:rPr>
              <a:t>(2), 59–67.</a:t>
            </a:r>
          </a:p>
          <a:p>
            <a:r>
              <a:rPr lang="en-US" sz="1200" dirty="0">
                <a:latin typeface="Arial"/>
                <a:cs typeface="Arial"/>
              </a:rPr>
              <a:t>McGrath Kato, M., Flannery, B., Triplett, D., &amp; </a:t>
            </a:r>
            <a:r>
              <a:rPr lang="en-US" sz="1200" dirty="0" err="1">
                <a:latin typeface="Arial"/>
                <a:cs typeface="Arial"/>
              </a:rPr>
              <a:t>Saeturn</a:t>
            </a:r>
            <a:r>
              <a:rPr lang="en-US" sz="1200" dirty="0">
                <a:latin typeface="Arial"/>
                <a:cs typeface="Arial"/>
              </a:rPr>
              <a:t>, S. (2018). Investing in Freshmen: Providing Preventive Support to 9th Graders. Grantee Submission</a:t>
            </a:r>
          </a:p>
          <a:p>
            <a:r>
              <a:rPr lang="en-US" sz="1200" dirty="0">
                <a:solidFill>
                  <a:prstClr val="black"/>
                </a:solidFill>
                <a:latin typeface="Arial"/>
                <a:cs typeface="Arial"/>
              </a:rPr>
              <a:t>McIntosh, K., Flannery, K. B., Sugai, G., Braun, D., &amp; Cochrane, K. L. (2008). Relationships between academics and problem behavior in the transition from middle school to high school. </a:t>
            </a:r>
            <a:r>
              <a:rPr lang="en-US" sz="1200" i="1" dirty="0">
                <a:solidFill>
                  <a:prstClr val="black"/>
                </a:solidFill>
                <a:latin typeface="Arial"/>
                <a:cs typeface="Arial"/>
              </a:rPr>
              <a:t>Journal of Positive Behavior Interventions, 10</a:t>
            </a:r>
            <a:r>
              <a:rPr lang="en-US" sz="1200" dirty="0">
                <a:solidFill>
                  <a:prstClr val="black"/>
                </a:solidFill>
                <a:latin typeface="Arial"/>
                <a:cs typeface="Arial"/>
              </a:rPr>
              <a:t>(4), 243–255. doi:10.1177/1098300708318961</a:t>
            </a:r>
            <a:endParaRPr lang="en-US" sz="1200" dirty="0">
              <a:latin typeface="Arial"/>
              <a:cs typeface="Arial"/>
            </a:endParaRPr>
          </a:p>
          <a:p>
            <a:r>
              <a:rPr lang="en-US" sz="1200" dirty="0">
                <a:latin typeface="Arial"/>
                <a:cs typeface="Arial"/>
              </a:rPr>
              <a:t>Morrissey, K. L., Bohanon, H., &amp; Fenning, P. (2010). Positive behavior support: Teaching and acknowledging behaviors in an urban high schools. </a:t>
            </a:r>
            <a:r>
              <a:rPr lang="en-US" sz="1200" i="1" dirty="0">
                <a:latin typeface="Arial"/>
                <a:cs typeface="Arial"/>
              </a:rPr>
              <a:t>Teaching Exceptional Children, 42</a:t>
            </a:r>
            <a:r>
              <a:rPr lang="en-US" sz="1200" dirty="0">
                <a:latin typeface="Arial"/>
                <a:cs typeface="Arial"/>
              </a:rPr>
              <a:t>(5), 26-35. </a:t>
            </a:r>
          </a:p>
          <a:p>
            <a:r>
              <a:rPr lang="en-US" sz="1200" dirty="0">
                <a:latin typeface="Arial"/>
                <a:cs typeface="Arial"/>
              </a:rPr>
              <a:t>Scott, T. M., &amp; Barrett, S. B. (2004). Using staff and student time engaged in disciplinary procedures to evaluate the impact of school-wide PBS. Journal of Positive Behavior Interventions, 6(1), 21-27. doi:10.1177/10983007040060010401</a:t>
            </a:r>
          </a:p>
          <a:p>
            <a:r>
              <a:rPr lang="en-US" sz="1200" dirty="0">
                <a:latin typeface="Arial"/>
                <a:cs typeface="Arial"/>
              </a:rPr>
              <a:t>Vermont Agency of Education (Accessed July 28, 2016). The 13 dimensions of school climate. Vermont Agency of Education, Retrieved from: </a:t>
            </a:r>
            <a:r>
              <a:rPr lang="en-US" sz="1200" dirty="0">
                <a:latin typeface="Arial"/>
                <a:cs typeface="Arial"/>
                <a:hlinkClick r:id="rId2"/>
              </a:rPr>
              <a:t>http://education.vermont.gov/documents/edu-school-</a:t>
            </a:r>
            <a:r>
              <a:rPr lang="en-US" sz="1200" dirty="0">
                <a:latin typeface="Arial"/>
                <a:cs typeface="Arial"/>
              </a:rPr>
              <a:t>	climate-13%20Dimensions.pdf </a:t>
            </a:r>
          </a:p>
          <a:p>
            <a:pPr marL="0" indent="0">
              <a:buNone/>
            </a:pPr>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28204880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t>Other Supports</a:t>
            </a:r>
          </a:p>
        </p:txBody>
      </p:sp>
      <p:sp>
        <p:nvSpPr>
          <p:cNvPr id="44035" name="Content Placeholder 2"/>
          <p:cNvSpPr>
            <a:spLocks noGrp="1"/>
          </p:cNvSpPr>
          <p:nvPr>
            <p:ph idx="1"/>
          </p:nvPr>
        </p:nvSpPr>
        <p:spPr/>
        <p:txBody>
          <a:bodyPr>
            <a:normAutofit fontScale="85000" lnSpcReduction="20000"/>
          </a:bodyPr>
          <a:lstStyle/>
          <a:p>
            <a:pPr eaLnBrk="1" hangingPunct="1">
              <a:defRPr/>
            </a:pPr>
            <a:r>
              <a:rPr lang="en-US"/>
              <a:t>IRIS Online Modules</a:t>
            </a:r>
          </a:p>
          <a:p>
            <a:pPr lvl="1" eaLnBrk="1" hangingPunct="1">
              <a:defRPr/>
            </a:pPr>
            <a:r>
              <a:rPr lang="en-US">
                <a:hlinkClick r:id="rId2"/>
              </a:rPr>
              <a:t>http://iris.peabody.vanderbilt.edu/resources.html</a:t>
            </a:r>
            <a:endParaRPr lang="en-US"/>
          </a:p>
          <a:p>
            <a:pPr>
              <a:defRPr/>
            </a:pPr>
            <a:r>
              <a:rPr lang="en-US" b="1"/>
              <a:t>Rti Action Network Article Behavior and Academics</a:t>
            </a:r>
          </a:p>
          <a:p>
            <a:pPr lvl="1">
              <a:defRPr/>
            </a:pPr>
            <a:r>
              <a:rPr lang="en-US">
                <a:hlinkClick r:id="rId3"/>
              </a:rPr>
              <a:t>http://www.rtinetwork.org/Learn/Behavior/ar/Integrating-Behavior-and-Academic-Supports-Within-an-RtI-Framework-General-Overview</a:t>
            </a:r>
            <a:endParaRPr lang="en-US"/>
          </a:p>
          <a:p>
            <a:pPr>
              <a:defRPr/>
            </a:pPr>
            <a:r>
              <a:rPr lang="en-US"/>
              <a:t>National Center on PBIS</a:t>
            </a:r>
          </a:p>
          <a:p>
            <a:pPr lvl="1">
              <a:defRPr/>
            </a:pPr>
            <a:r>
              <a:rPr lang="en-US">
                <a:hlinkClick r:id="rId4"/>
              </a:rPr>
              <a:t>http://www.pbis.org</a:t>
            </a:r>
            <a:endParaRPr lang="en-US"/>
          </a:p>
          <a:p>
            <a:pPr>
              <a:defRPr/>
            </a:pPr>
            <a:r>
              <a:rPr lang="en-US"/>
              <a:t>Association of Positive Behavior Support</a:t>
            </a:r>
          </a:p>
          <a:p>
            <a:pPr lvl="1">
              <a:defRPr/>
            </a:pPr>
            <a:r>
              <a:rPr lang="en-US">
                <a:hlinkClick r:id="rId5"/>
              </a:rPr>
              <a:t>http://www.apbs.org</a:t>
            </a:r>
            <a:r>
              <a:rPr lang="en-US"/>
              <a:t>  </a:t>
            </a:r>
          </a:p>
          <a:p>
            <a:pPr>
              <a:defRPr/>
            </a:pPr>
            <a:r>
              <a:rPr lang="en-US"/>
              <a:t>Direct behavior rating</a:t>
            </a:r>
          </a:p>
          <a:p>
            <a:pPr lvl="1">
              <a:defRPr/>
            </a:pPr>
            <a:r>
              <a:rPr lang="en-US">
                <a:hlinkClick r:id="rId6"/>
              </a:rPr>
              <a:t>http://www.directbehaviorratings.com/cms/</a:t>
            </a:r>
            <a:r>
              <a:rPr lang="en-US"/>
              <a:t> </a:t>
            </a:r>
          </a:p>
          <a:p>
            <a:pPr lvl="1" eaLnBrk="1" hangingPunct="1">
              <a:buFont typeface="Arial" pitchFamily="34" charset="0"/>
              <a:buNone/>
              <a:defRPr/>
            </a:pPr>
            <a:endParaRPr lang="en-US"/>
          </a:p>
        </p:txBody>
      </p:sp>
    </p:spTree>
    <p:extLst>
      <p:ext uri="{BB962C8B-B14F-4D97-AF65-F5344CB8AC3E}">
        <p14:creationId xmlns:p14="http://schemas.microsoft.com/office/powerpoint/2010/main" val="40186549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p:txBody>
          <a:bodyPr>
            <a:noAutofit/>
          </a:bodyPr>
          <a:lstStyle/>
          <a:p>
            <a:r>
              <a:rPr lang="en-US" sz="1200" dirty="0"/>
              <a:t>Chandler, L. K., &amp; Dahlquist, C. M. (2014). </a:t>
            </a:r>
            <a:r>
              <a:rPr lang="en-US" sz="1200" i="1" dirty="0"/>
              <a:t>Functional assessment: Strategies to prevent and remediate challenging behavior in school settings</a:t>
            </a:r>
            <a:r>
              <a:rPr lang="en-US" sz="1200" dirty="0"/>
              <a:t>. Pearson Higher Ed.</a:t>
            </a:r>
            <a:endParaRPr lang="en-US" sz="1200" dirty="0">
              <a:latin typeface="Arial"/>
              <a:cs typeface="Arial"/>
            </a:endParaRPr>
          </a:p>
          <a:p>
            <a:r>
              <a:rPr lang="en-US" sz="1200" dirty="0">
                <a:latin typeface="Arial"/>
                <a:cs typeface="Arial"/>
              </a:rPr>
              <a:t>Johnson-Gros, K. N., Lyons, E. A., &amp; Griffin, J. R. (2008). Active supervision: An intervention to reduce high school tardiness. </a:t>
            </a:r>
            <a:r>
              <a:rPr lang="en-US" sz="1200" i="1" dirty="0">
                <a:latin typeface="Arial"/>
                <a:cs typeface="Arial"/>
              </a:rPr>
              <a:t>Education &amp; Treatment of Children, 31(1</a:t>
            </a:r>
            <a:r>
              <a:rPr lang="en-US" sz="1200" dirty="0">
                <a:latin typeface="Arial"/>
                <a:cs typeface="Arial"/>
              </a:rPr>
              <a:t>), 39-53. </a:t>
            </a:r>
          </a:p>
          <a:p>
            <a:r>
              <a:rPr lang="en-US" sz="1200" dirty="0">
                <a:latin typeface="Arial"/>
                <a:cs typeface="Arial"/>
              </a:rPr>
              <a:t>Koon, S., &amp; Petscher, Y. (2016). </a:t>
            </a:r>
            <a:r>
              <a:rPr lang="en-US" sz="1200" i="1" dirty="0">
                <a:latin typeface="Arial"/>
                <a:cs typeface="Arial"/>
              </a:rPr>
              <a:t>Can scores on an interim high school reading assessment accurately predict low performance on college readiness exams? </a:t>
            </a:r>
            <a:r>
              <a:rPr lang="en-US" sz="1200" dirty="0">
                <a:latin typeface="Arial"/>
                <a:cs typeface="Arial"/>
              </a:rPr>
              <a:t>(REL 2016–124). Washington, DC: U.S. Department of Education, Institute of Education Sciences, National Center for Education Evaluation and Regional Assistance, Regional Educational Laboratory Southeast. Retrieved from </a:t>
            </a:r>
            <a:r>
              <a:rPr lang="en-US" sz="1200" dirty="0">
                <a:latin typeface="Arial"/>
                <a:cs typeface="Arial"/>
                <a:hlinkClick r:id="rId2"/>
              </a:rPr>
              <a:t>http://ies.ed.gov/ncee/edlabs</a:t>
            </a:r>
            <a:r>
              <a:rPr lang="en-US" sz="1200" dirty="0">
                <a:latin typeface="Arial"/>
                <a:cs typeface="Arial"/>
              </a:rPr>
              <a:t>.</a:t>
            </a:r>
          </a:p>
          <a:p>
            <a:r>
              <a:rPr lang="en-US" sz="1200" dirty="0">
                <a:latin typeface="Arial"/>
                <a:cs typeface="Arial"/>
              </a:rPr>
              <a:t>Kotter, J. (1995). Leading change: Why transformation efforts fail</a:t>
            </a:r>
            <a:r>
              <a:rPr lang="en-US" sz="1200" i="1" dirty="0">
                <a:latin typeface="Arial"/>
                <a:cs typeface="Arial"/>
              </a:rPr>
              <a:t>. Harvard Business Review, 73</a:t>
            </a:r>
            <a:r>
              <a:rPr lang="en-US" sz="1200" dirty="0">
                <a:latin typeface="Arial"/>
                <a:cs typeface="Arial"/>
              </a:rPr>
              <a:t>(2), 59–67.</a:t>
            </a:r>
          </a:p>
          <a:p>
            <a:r>
              <a:rPr lang="en-US" sz="1200" dirty="0"/>
              <a:t>Lynass, L., Tsai, S.-F., Richman, T. D., &amp; Cheney, D. (2012). Social Expectations and Behavioral Indicators in School-Wide Positive Behavior Supports. </a:t>
            </a:r>
            <a:r>
              <a:rPr lang="en-US" sz="1200" i="1" dirty="0"/>
              <a:t>Journal of Positive Behavior Interventions, 14</a:t>
            </a:r>
            <a:r>
              <a:rPr lang="en-US" sz="1200" dirty="0"/>
              <a:t>(3), 153-161. doi:10.1177/1098300711412076</a:t>
            </a:r>
            <a:endParaRPr lang="en-US" sz="1200" dirty="0">
              <a:latin typeface="Arial"/>
              <a:cs typeface="Arial"/>
            </a:endParaRPr>
          </a:p>
          <a:p>
            <a:r>
              <a:rPr lang="en-US" sz="1200" b="0" i="0" u="none" strike="noStrike" baseline="0" dirty="0" err="1">
                <a:solidFill>
                  <a:srgbClr val="021C38"/>
                </a:solidFill>
                <a:latin typeface="Roboto-Regular"/>
              </a:rPr>
              <a:t>Luh</a:t>
            </a:r>
            <a:r>
              <a:rPr lang="en-US" sz="1200" b="0" i="0" u="none" strike="noStrike" baseline="0" dirty="0">
                <a:solidFill>
                  <a:srgbClr val="021C38"/>
                </a:solidFill>
                <a:latin typeface="Roboto-Regular"/>
              </a:rPr>
              <a:t>, H-J, Ni, H., Chen, C., &amp; Feng, Y. (2024). SW-PBIS in China: A case study on implementation and cultural adaptations. Presentation at 2024 Association of Positive Behavior Support International Conference, Chicago, IL. </a:t>
            </a:r>
            <a:endParaRPr lang="en-US" sz="1200" dirty="0">
              <a:latin typeface="Arial"/>
              <a:cs typeface="Arial"/>
            </a:endParaRPr>
          </a:p>
          <a:p>
            <a:r>
              <a:rPr lang="en-US" sz="1200" dirty="0">
                <a:latin typeface="Arial"/>
                <a:cs typeface="Arial"/>
              </a:rPr>
              <a:t>McKeon, G. (2014). </a:t>
            </a:r>
            <a:r>
              <a:rPr lang="en-US" sz="1200" i="1" dirty="0">
                <a:latin typeface="Arial"/>
                <a:cs typeface="Arial"/>
              </a:rPr>
              <a:t>Essentialism: The disciplined pursuit of less</a:t>
            </a:r>
            <a:r>
              <a:rPr lang="en-US" sz="1200" dirty="0">
                <a:latin typeface="Arial"/>
                <a:cs typeface="Arial"/>
              </a:rPr>
              <a:t>. Crown Business</a:t>
            </a:r>
          </a:p>
          <a:p>
            <a:r>
              <a:rPr lang="en-US" sz="1200" dirty="0">
                <a:latin typeface="Arial"/>
                <a:cs typeface="Arial"/>
              </a:rPr>
              <a:t>McNeely, C. A., J. M. Nonnemaker, J.M., &amp; Blum, R. W. (2002). Promoting School Connectedness: Evidence from the National Longitudinal Study of Adolescent Health. </a:t>
            </a:r>
            <a:r>
              <a:rPr lang="en-US" sz="1200" i="1" dirty="0">
                <a:latin typeface="Arial"/>
                <a:cs typeface="Arial"/>
              </a:rPr>
              <a:t>The Journal of School Health 72</a:t>
            </a:r>
            <a:r>
              <a:rPr lang="en-US" sz="1200" dirty="0">
                <a:latin typeface="Arial"/>
                <a:cs typeface="Arial"/>
              </a:rPr>
              <a:t>(4): 138-146.</a:t>
            </a:r>
          </a:p>
          <a:p>
            <a:r>
              <a:rPr lang="en-US" sz="1200" dirty="0">
                <a:solidFill>
                  <a:prstClr val="black"/>
                </a:solidFill>
                <a:latin typeface="Arial"/>
                <a:cs typeface="Arial"/>
              </a:rPr>
              <a:t>McIntosh, K., Filter, K. J., Bennett, J. L., Ryan, C., &amp; Sugai, G. (2009). Principles of sustainable prevention: Designing scale-up of School-wide Positive Behavior Support to promote durable systems. </a:t>
            </a:r>
            <a:r>
              <a:rPr lang="en-US" sz="1200" i="1" dirty="0">
                <a:solidFill>
                  <a:prstClr val="black"/>
                </a:solidFill>
                <a:latin typeface="Arial"/>
                <a:cs typeface="Arial"/>
              </a:rPr>
              <a:t>Psychology in the schools, 47</a:t>
            </a:r>
            <a:r>
              <a:rPr lang="en-US" sz="1200" dirty="0">
                <a:solidFill>
                  <a:prstClr val="black"/>
                </a:solidFill>
                <a:latin typeface="Arial"/>
                <a:cs typeface="Arial"/>
              </a:rPr>
              <a:t>(1), n-a-n/a. doi:10.1002/pits.20448</a:t>
            </a:r>
          </a:p>
          <a:p>
            <a:r>
              <a:rPr lang="en-US" sz="1200" dirty="0">
                <a:solidFill>
                  <a:prstClr val="black"/>
                </a:solidFill>
                <a:latin typeface="Arial"/>
                <a:cs typeface="Arial"/>
              </a:rPr>
              <a:t>McIntosh, K., Flannery, K. B., Sugai, G., Braun, D., &amp; Cochrane, K. L. (2008). Relationships between academics and problem behavior in the transition from middle school to high school. </a:t>
            </a:r>
            <a:r>
              <a:rPr lang="en-US" sz="1200" i="1" dirty="0">
                <a:solidFill>
                  <a:prstClr val="black"/>
                </a:solidFill>
                <a:latin typeface="Arial"/>
                <a:cs typeface="Arial"/>
              </a:rPr>
              <a:t>Journal of Positive Behavior 	Interventions, 10</a:t>
            </a:r>
            <a:r>
              <a:rPr lang="en-US" sz="1200" dirty="0">
                <a:solidFill>
                  <a:prstClr val="black"/>
                </a:solidFill>
                <a:latin typeface="Arial"/>
                <a:cs typeface="Arial"/>
              </a:rPr>
              <a:t>(4), 243–255. doi:10.1177/1098300708318961</a:t>
            </a:r>
            <a:endParaRPr lang="en-US" sz="1200" dirty="0">
              <a:latin typeface="Arial"/>
              <a:cs typeface="Arial"/>
            </a:endParaRPr>
          </a:p>
          <a:p>
            <a:r>
              <a:rPr lang="en-US" sz="1200" dirty="0">
                <a:latin typeface="Arial"/>
                <a:cs typeface="Arial"/>
              </a:rPr>
              <a:t>Morrissey, K. L., Bohanon, H., &amp; Fenning, P. (2010). Positive behavior support: Teaching and acknowledging  behaviors in an urban high schools. </a:t>
            </a:r>
            <a:r>
              <a:rPr lang="en-US" sz="1200" i="1" dirty="0">
                <a:latin typeface="Arial"/>
                <a:cs typeface="Arial"/>
              </a:rPr>
              <a:t>Teaching Exceptional Children, 42</a:t>
            </a:r>
            <a:r>
              <a:rPr lang="en-US" sz="1200" dirty="0">
                <a:latin typeface="Arial"/>
                <a:cs typeface="Arial"/>
              </a:rPr>
              <a:t>(5), 26-35. </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218773614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a:latin typeface="Arial" charset="0"/>
              </a:rPr>
              <a:t>References</a:t>
            </a:r>
          </a:p>
        </p:txBody>
      </p:sp>
      <p:sp>
        <p:nvSpPr>
          <p:cNvPr id="97283" name="Content Placeholder 2"/>
          <p:cNvSpPr>
            <a:spLocks noGrp="1"/>
          </p:cNvSpPr>
          <p:nvPr>
            <p:ph idx="1"/>
          </p:nvPr>
        </p:nvSpPr>
        <p:spPr>
          <a:xfrm>
            <a:off x="457200" y="1524002"/>
            <a:ext cx="8229600" cy="4525963"/>
          </a:xfrm>
        </p:spPr>
        <p:txBody>
          <a:bodyPr>
            <a:normAutofit/>
          </a:bodyPr>
          <a:lstStyle/>
          <a:p>
            <a:pPr marL="463550" indent="-463550"/>
            <a:r>
              <a:rPr lang="en-US" sz="1100">
                <a:latin typeface="Arial"/>
                <a:cs typeface="Arial"/>
              </a:rPr>
              <a:t>National High School Center, National Center on Response to Intervention, and Center on Instruction. (2010). 	</a:t>
            </a:r>
            <a:r>
              <a:rPr lang="en-US" sz="1100" i="1">
                <a:latin typeface="Arial"/>
                <a:cs typeface="Arial"/>
              </a:rPr>
              <a:t>Tiered interventions in high schools: Using preliminary “lessons learned” to guide ongoing discussion</a:t>
            </a:r>
            <a:r>
              <a:rPr lang="en-US" sz="1100">
                <a:latin typeface="Arial"/>
                <a:cs typeface="Arial"/>
              </a:rPr>
              <a:t>. 	Washington, DC: American Institutes for Research. </a:t>
            </a:r>
            <a:r>
              <a:rPr lang="en-US" sz="1100">
                <a:latin typeface="Arial"/>
                <a:cs typeface="Arial"/>
                <a:hlinkClick r:id="rId3"/>
              </a:rPr>
              <a:t>http://bit.ly/2r0SaeE</a:t>
            </a:r>
            <a:r>
              <a:rPr lang="en-US" sz="1100">
                <a:latin typeface="Arial"/>
                <a:cs typeface="Arial"/>
              </a:rPr>
              <a:t> </a:t>
            </a:r>
          </a:p>
          <a:p>
            <a:pPr marL="463550" indent="-463550"/>
            <a:r>
              <a:rPr lang="en-US" sz="1100">
                <a:latin typeface="Arial"/>
                <a:cs typeface="Arial"/>
              </a:rPr>
              <a:t>Newcomer, L. (2009). Universal positive behavior support for the classroom. </a:t>
            </a:r>
            <a:r>
              <a:rPr lang="en-US" sz="1100" i="1">
                <a:latin typeface="Arial"/>
                <a:cs typeface="Arial"/>
              </a:rPr>
              <a:t>PBIS Newsletter, 4</a:t>
            </a:r>
            <a:r>
              <a:rPr lang="en-US" sz="1100">
                <a:latin typeface="Arial"/>
                <a:cs typeface="Arial"/>
              </a:rPr>
              <a:t>(4). Retrieved 	September 24, 2009 from </a:t>
            </a:r>
            <a:r>
              <a:rPr lang="en-US" sz="1100">
                <a:latin typeface="Arial"/>
                <a:cs typeface="Arial"/>
                <a:hlinkClick r:id="rId4"/>
              </a:rPr>
              <a:t>http://www.pbis.org/pbis_newsletter/volume_4/issue4.aspx</a:t>
            </a:r>
            <a:endParaRPr lang="en-US" sz="1100">
              <a:latin typeface="Arial"/>
              <a:cs typeface="Arial"/>
            </a:endParaRPr>
          </a:p>
          <a:p>
            <a:pPr marL="463550" indent="-463550"/>
            <a:r>
              <a:rPr lang="en-US" sz="1100">
                <a:latin typeface="Arial"/>
                <a:cs typeface="Arial"/>
              </a:rPr>
              <a:t>Ng, J. &amp; Foo, A. (2016). </a:t>
            </a:r>
            <a:r>
              <a:rPr lang="en-US" sz="1100" i="1">
                <a:latin typeface="Arial"/>
                <a:cs typeface="Arial"/>
              </a:rPr>
              <a:t>Heart to heart with Asian leaders: Exclusive interviews on crisis, comebacks, and character. </a:t>
            </a:r>
            <a:r>
              <a:rPr lang="en-US" sz="1100">
                <a:latin typeface="Arial"/>
                <a:cs typeface="Arial"/>
              </a:rPr>
              <a:t>Singapore:  World Science Publishing.</a:t>
            </a:r>
          </a:p>
          <a:p>
            <a:pPr marL="463550" indent="-463550"/>
            <a:r>
              <a:rPr lang="en-US" sz="1100"/>
              <a:t>Rogers, T., Duncan, T., Wolford, T., Ternovski, J., Subramanyam, S., &amp; Reitano, A. (2017). </a:t>
            </a:r>
            <a:r>
              <a:rPr lang="en-US" sz="1100" i="1"/>
              <a:t>A randomized experiment using absenteeism information to "nudge" attendance (REL 2017– 252)</a:t>
            </a:r>
            <a:r>
              <a:rPr lang="en-US" sz="1100"/>
              <a:t>. Retrieved from Washington, DC: https://ies.ed.gov/ncee/edlabs/regions/midatlantic/pdf/REL_2017252.pdf</a:t>
            </a:r>
            <a:endParaRPr lang="en-US" sz="1100">
              <a:latin typeface="Arial"/>
              <a:cs typeface="Arial"/>
            </a:endParaRPr>
          </a:p>
          <a:p>
            <a:pPr marL="463550" indent="-463550"/>
            <a:r>
              <a:rPr lang="en-US" sz="1100">
                <a:latin typeface="Arial"/>
                <a:cs typeface="Arial"/>
              </a:rPr>
              <a:t>Rowan, B., Correnti, R., Miller, R. J., &amp; Camburn, E. M. (2009). School improvement by design: Lessons from a study of comprehensive school reform programs. Consortium for Policy Research in Education. Retrieved from </a:t>
            </a:r>
            <a:r>
              <a:rPr lang="en-US" sz="1100">
                <a:latin typeface="Arial"/>
                <a:cs typeface="Arial"/>
                <a:hlinkClick r:id="rId5"/>
              </a:rPr>
              <a:t>http://www.cpre.org/school-improvement-design-lessons-study-comprehensive-school-reform-programs</a:t>
            </a:r>
            <a:r>
              <a:rPr lang="en-US" sz="1100">
                <a:latin typeface="Arial"/>
                <a:cs typeface="Arial"/>
              </a:rPr>
              <a:t> </a:t>
            </a:r>
          </a:p>
          <a:p>
            <a:pPr marL="463550" indent="-463550"/>
            <a:r>
              <a:rPr lang="en-US" sz="1100">
                <a:latin typeface="Arial"/>
                <a:cs typeface="Arial"/>
              </a:rPr>
              <a:t>Sherif, M., Harvey, O. J., White, B. J., Hood, W. R., &amp; Sherif, C. W. (1961). </a:t>
            </a:r>
            <a:r>
              <a:rPr lang="en-US" sz="1100" i="1">
                <a:latin typeface="Arial"/>
                <a:cs typeface="Arial"/>
              </a:rPr>
              <a:t>Intergroup conflict and cooperation: 	The Robbers Cave experiment </a:t>
            </a:r>
            <a:r>
              <a:rPr lang="en-US" sz="1100">
                <a:latin typeface="Arial"/>
                <a:cs typeface="Arial"/>
              </a:rPr>
              <a:t>(Vol. 10): University Book Exchange Norman, OK.</a:t>
            </a:r>
          </a:p>
          <a:p>
            <a:pPr marL="463550" indent="-463550"/>
            <a:r>
              <a:rPr lang="en-US" sz="1100">
                <a:latin typeface="Arial"/>
                <a:cs typeface="Arial"/>
              </a:rPr>
              <a:t>Simonsen, B., Fairbanks, S., Briesch, A., Myers, D., &amp; Sugai, G. (2008). Evidence-based practices in classroom management: Considerations for research to practice. Education &amp; Treatment of Children, 31(3), 351-380. doi:10.1353/etc.0.0007</a:t>
            </a:r>
          </a:p>
          <a:p>
            <a:pPr marL="463550" indent="-463550"/>
            <a:r>
              <a:rPr lang="en-US" sz="1100">
                <a:solidFill>
                  <a:prstClr val="black"/>
                </a:solidFill>
                <a:latin typeface="Arial"/>
                <a:cs typeface="Arial"/>
              </a:rPr>
              <a:t>Therriault, S. B., Heppen, J., O’Cummings, M., Fryer, L., &amp; Johnson, A. (2010). </a:t>
            </a:r>
            <a:r>
              <a:rPr lang="en-US" sz="1100" i="1">
                <a:solidFill>
                  <a:prstClr val="black"/>
                </a:solidFill>
                <a:latin typeface="Arial"/>
                <a:cs typeface="Arial"/>
              </a:rPr>
              <a:t>Early warning system implementation guide</a:t>
            </a:r>
            <a:r>
              <a:rPr lang="en-US" sz="1100">
                <a:solidFill>
                  <a:prstClr val="black"/>
                </a:solidFill>
                <a:latin typeface="Arial"/>
                <a:cs typeface="Arial"/>
              </a:rPr>
              <a:t>. Retrieved from </a:t>
            </a:r>
            <a:r>
              <a:rPr lang="en-US" sz="1100">
                <a:solidFill>
                  <a:srgbClr val="094771"/>
                </a:solidFill>
                <a:latin typeface="Arial"/>
                <a:cs typeface="Arial"/>
                <a:hlinkClick r:id="rId6"/>
              </a:rPr>
              <a:t>http://www.betterhighschools.org/documents/NHSCEWSImplementationGuide.pdf</a:t>
            </a:r>
            <a:endParaRPr lang="en-US" sz="1100">
              <a:solidFill>
                <a:prstClr val="black"/>
              </a:solidFill>
              <a:latin typeface="Arial"/>
              <a:cs typeface="Arial"/>
            </a:endParaRPr>
          </a:p>
          <a:p>
            <a:pPr marL="463550" indent="-463550"/>
            <a:r>
              <a:rPr lang="en-US" sz="1100">
                <a:latin typeface="Arial"/>
                <a:cs typeface="Arial"/>
              </a:rPr>
              <a:t>Vermont Agency of Education (Accessed July 28, 2016). The 13 dimensions of school climate. Vermont Agency of Education, Retrieved from: </a:t>
            </a:r>
            <a:r>
              <a:rPr lang="en-US" sz="1100">
                <a:latin typeface="Arial"/>
                <a:cs typeface="Arial"/>
                <a:hlinkClick r:id="rId7"/>
              </a:rPr>
              <a:t>http://education.vermont.gov/documents/edu-school-</a:t>
            </a:r>
            <a:r>
              <a:rPr lang="en-US" sz="1100">
                <a:latin typeface="Arial"/>
                <a:cs typeface="Arial"/>
              </a:rPr>
              <a:t>	climate-13%20Dimensions.pdf </a:t>
            </a:r>
          </a:p>
          <a:p>
            <a:endParaRPr lang="en-US" sz="1200">
              <a:latin typeface="Arial"/>
              <a:cs typeface="Arial"/>
            </a:endParaRPr>
          </a:p>
          <a:p>
            <a:endParaRPr lang="en-US" sz="1200">
              <a:latin typeface="Arial"/>
              <a:cs typeface="Arial"/>
            </a:endParaRPr>
          </a:p>
          <a:p>
            <a:pPr>
              <a:buFontTx/>
              <a:buNone/>
              <a:defRPr/>
            </a:pPr>
            <a:endParaRPr lang="en-US" sz="1200">
              <a:latin typeface="Arial"/>
              <a:cs typeface="Arial"/>
            </a:endParaRPr>
          </a:p>
        </p:txBody>
      </p:sp>
    </p:spTree>
    <p:extLst>
      <p:ext uri="{BB962C8B-B14F-4D97-AF65-F5344CB8AC3E}">
        <p14:creationId xmlns:p14="http://schemas.microsoft.com/office/powerpoint/2010/main" val="345071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304800"/>
            <a:ext cx="7772400" cy="1143000"/>
          </a:xfrm>
        </p:spPr>
        <p:txBody>
          <a:bodyPr/>
          <a:lstStyle/>
          <a:p>
            <a:pPr eaLnBrk="1" hangingPunct="1"/>
            <a:r>
              <a:rPr lang="en-US"/>
              <a:t>General Ed Participates</a:t>
            </a:r>
          </a:p>
        </p:txBody>
      </p:sp>
      <p:sp>
        <p:nvSpPr>
          <p:cNvPr id="36867" name="Rectangle 3"/>
          <p:cNvSpPr>
            <a:spLocks noGrp="1" noChangeArrowheads="1"/>
          </p:cNvSpPr>
          <p:nvPr>
            <p:ph type="body" idx="1"/>
          </p:nvPr>
        </p:nvSpPr>
        <p:spPr>
          <a:xfrm>
            <a:off x="685800" y="1371600"/>
            <a:ext cx="7772400" cy="4114800"/>
          </a:xfrm>
        </p:spPr>
        <p:txBody>
          <a:bodyPr/>
          <a:lstStyle/>
          <a:p>
            <a:pPr eaLnBrk="1" hangingPunct="1"/>
            <a:r>
              <a:rPr lang="en-US"/>
              <a:t>Sec. 1414 (a)(5)(d)(3)(C) </a:t>
            </a:r>
          </a:p>
          <a:p>
            <a:pPr eaLnBrk="1" hangingPunct="1">
              <a:buFontTx/>
              <a:buNone/>
            </a:pPr>
            <a:r>
              <a:rPr lang="en-US"/>
              <a:t>	The regular education teacher of the child, as a member of the IEP Team, shall, to the extent appropriate, </a:t>
            </a:r>
            <a:r>
              <a:rPr lang="en-US" b="1"/>
              <a:t>participate</a:t>
            </a:r>
            <a:r>
              <a:rPr lang="en-US"/>
              <a:t> in the development of the IEP...including...positive behavioral interventions and strategies ...</a:t>
            </a:r>
          </a:p>
          <a:p>
            <a:pPr eaLnBrk="1" hangingPunct="1"/>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429000" y="533400"/>
            <a:ext cx="4362450" cy="5715000"/>
          </a:xfrm>
          <a:prstGeom prst="rect">
            <a:avLst/>
          </a:prstGeom>
          <a:noFill/>
          <a:ln w="9525">
            <a:noFill/>
            <a:miter lim="800000"/>
            <a:headEnd/>
            <a:tailEnd/>
          </a:ln>
        </p:spPr>
      </p:pic>
      <p:sp>
        <p:nvSpPr>
          <p:cNvPr id="5" name="Title 4"/>
          <p:cNvSpPr>
            <a:spLocks noGrp="1"/>
          </p:cNvSpPr>
          <p:nvPr>
            <p:ph type="title"/>
          </p:nvPr>
        </p:nvSpPr>
        <p:spPr>
          <a:xfrm>
            <a:off x="457200" y="1981200"/>
            <a:ext cx="2590800" cy="1143000"/>
          </a:xfrm>
        </p:spPr>
        <p:txBody>
          <a:bodyPr>
            <a:normAutofit fontScale="90000"/>
          </a:bodyPr>
          <a:lstStyle/>
          <a:p>
            <a:r>
              <a:rPr lang="en-US" dirty="0"/>
              <a:t>We All Need Support</a:t>
            </a:r>
          </a:p>
        </p:txBody>
      </p:sp>
    </p:spTree>
    <p:extLst>
      <p:ext uri="{BB962C8B-B14F-4D97-AF65-F5344CB8AC3E}">
        <p14:creationId xmlns:p14="http://schemas.microsoft.com/office/powerpoint/2010/main" val="400536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t>Role of School Improvement</a:t>
            </a:r>
          </a:p>
        </p:txBody>
      </p:sp>
      <p:sp>
        <p:nvSpPr>
          <p:cNvPr id="37891" name="Rectangle 3"/>
          <p:cNvSpPr>
            <a:spLocks noGrp="1" noChangeArrowheads="1"/>
          </p:cNvSpPr>
          <p:nvPr>
            <p:ph type="body" idx="1"/>
          </p:nvPr>
        </p:nvSpPr>
        <p:spPr/>
        <p:txBody>
          <a:bodyPr/>
          <a:lstStyle/>
          <a:p>
            <a:pPr eaLnBrk="1" hangingPunct="1"/>
            <a:r>
              <a:rPr lang="en-US"/>
              <a:t>Sec. 1413 (g) </a:t>
            </a:r>
          </a:p>
          <a:p>
            <a:pPr eaLnBrk="1" hangingPunct="1">
              <a:buFontTx/>
              <a:buNone/>
            </a:pPr>
            <a:r>
              <a:rPr lang="en-US"/>
              <a:t>	(1) In General - Each local agency may, in accordance with paragraph (2), use funds...to...design, implement, and evaluate </a:t>
            </a:r>
            <a:r>
              <a:rPr lang="en-US" b="1"/>
              <a:t>a school-based improvement plan</a:t>
            </a:r>
            <a:r>
              <a:rPr lang="en-US"/>
              <a:t>...designed to improve the educational setting...</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04800"/>
            <a:ext cx="7772400" cy="1143000"/>
          </a:xfrm>
        </p:spPr>
        <p:txBody>
          <a:bodyPr/>
          <a:lstStyle/>
          <a:p>
            <a:pPr eaLnBrk="1" hangingPunct="1"/>
            <a:r>
              <a:rPr lang="en-US"/>
              <a:t>Coordination of Efforts</a:t>
            </a:r>
          </a:p>
        </p:txBody>
      </p:sp>
      <p:sp>
        <p:nvSpPr>
          <p:cNvPr id="38915" name="Rectangle 3"/>
          <p:cNvSpPr>
            <a:spLocks noGrp="1" noChangeArrowheads="1"/>
          </p:cNvSpPr>
          <p:nvPr>
            <p:ph type="body" idx="1"/>
          </p:nvPr>
        </p:nvSpPr>
        <p:spPr>
          <a:xfrm>
            <a:off x="685800" y="1752600"/>
            <a:ext cx="7924800" cy="4648200"/>
          </a:xfrm>
        </p:spPr>
        <p:txBody>
          <a:bodyPr/>
          <a:lstStyle/>
          <a:p>
            <a:pPr algn="just" eaLnBrk="1" hangingPunct="1"/>
            <a:r>
              <a:rPr lang="en-US" dirty="0"/>
              <a:t>Sec. 1400 (c)(5)(C) </a:t>
            </a:r>
          </a:p>
          <a:p>
            <a:pPr algn="just" eaLnBrk="1" hangingPunct="1">
              <a:buFontTx/>
              <a:buNone/>
            </a:pPr>
            <a:r>
              <a:rPr lang="en-US" dirty="0"/>
              <a:t>	[Educators can coordinate]...this Act with other local, educational service agency, State, and Federal </a:t>
            </a:r>
            <a:r>
              <a:rPr lang="en-US" b="1" dirty="0"/>
              <a:t>school improvement efforts</a:t>
            </a:r>
            <a:r>
              <a:rPr lang="en-US" dirty="0"/>
              <a:t> in order to ensure that...children benefit from such efforts and that special education can become </a:t>
            </a:r>
            <a:r>
              <a:rPr lang="en-US" b="1" dirty="0"/>
              <a:t>a service for such children rather than a place</a:t>
            </a:r>
            <a:r>
              <a:rPr lang="en-US" dirty="0"/>
              <a:t> where they are sent;</a:t>
            </a:r>
          </a:p>
          <a:p>
            <a:pPr eaLnBrk="1" hangingPunct="1"/>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t>Supports Schoolwide Efforts</a:t>
            </a:r>
          </a:p>
        </p:txBody>
      </p:sp>
      <p:sp>
        <p:nvSpPr>
          <p:cNvPr id="39939" name="Rectangle 3"/>
          <p:cNvSpPr>
            <a:spLocks noGrp="1" noChangeArrowheads="1"/>
          </p:cNvSpPr>
          <p:nvPr>
            <p:ph type="body" idx="1"/>
          </p:nvPr>
        </p:nvSpPr>
        <p:spPr>
          <a:xfrm>
            <a:off x="685800" y="2362200"/>
            <a:ext cx="8001000" cy="2667000"/>
          </a:xfrm>
        </p:spPr>
        <p:txBody>
          <a:bodyPr/>
          <a:lstStyle/>
          <a:p>
            <a:pPr eaLnBrk="1" hangingPunct="1"/>
            <a:r>
              <a:rPr lang="en-US"/>
              <a:t>Sec. 1413 (a)(2)(D) ...a local education agency may use funds received under this part for any fiscal year to carry out a </a:t>
            </a:r>
            <a:r>
              <a:rPr lang="en-US" b="1"/>
              <a:t>schoolwide</a:t>
            </a:r>
            <a:r>
              <a:rPr lang="en-US"/>
              <a:t> program...</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eaLnBrk="1" hangingPunct="1"/>
            <a:r>
              <a:rPr lang="en-US"/>
              <a:t>Incidental Benefits to General Education</a:t>
            </a:r>
          </a:p>
        </p:txBody>
      </p:sp>
      <p:sp>
        <p:nvSpPr>
          <p:cNvPr id="40963" name="Rectangle 3"/>
          <p:cNvSpPr>
            <a:spLocks noGrp="1" noChangeArrowheads="1"/>
          </p:cNvSpPr>
          <p:nvPr>
            <p:ph type="body" idx="1"/>
          </p:nvPr>
        </p:nvSpPr>
        <p:spPr/>
        <p:txBody>
          <a:bodyPr/>
          <a:lstStyle/>
          <a:p>
            <a:pPr eaLnBrk="1" hangingPunct="1"/>
            <a:r>
              <a:rPr lang="en-US"/>
              <a:t> Sec. 1413 (a)(4)(A) </a:t>
            </a:r>
          </a:p>
          <a:p>
            <a:pPr eaLnBrk="1" hangingPunct="1">
              <a:buFontTx/>
              <a:buNone/>
            </a:pPr>
            <a:r>
              <a:rPr lang="en-US"/>
              <a:t>	[Supports and services can be provided in]...a regular class or other education-related setting to a child with a disability in accordance with the individualized education program of the child, </a:t>
            </a:r>
            <a:r>
              <a:rPr lang="en-US" b="1"/>
              <a:t>even if one or more nondisabled children benefit</a:t>
            </a:r>
            <a:r>
              <a:rPr lang="en-US"/>
              <a:t> from such services.</a:t>
            </a:r>
          </a:p>
          <a:p>
            <a:pPr eaLnBrk="1" hangingPunct="1"/>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99A5C-B5D6-749B-D76C-EF559F9EC80E}"/>
            </a:ext>
          </a:extLst>
        </p:cNvPr>
        <p:cNvGrpSpPr/>
        <p:nvPr/>
      </p:nvGrpSpPr>
      <p:grpSpPr>
        <a:xfrm>
          <a:off x="0" y="0"/>
          <a:ext cx="0" cy="0"/>
          <a:chOff x="0" y="0"/>
          <a:chExt cx="0" cy="0"/>
        </a:xfrm>
      </p:grpSpPr>
      <p:sp>
        <p:nvSpPr>
          <p:cNvPr id="1028" name="Text Box 2">
            <a:extLst>
              <a:ext uri="{FF2B5EF4-FFF2-40B4-BE49-F238E27FC236}">
                <a16:creationId xmlns:a16="http://schemas.microsoft.com/office/drawing/2014/main" id="{343B17AC-3009-E373-010B-0317762310BA}"/>
              </a:ext>
            </a:extLst>
          </p:cNvPr>
          <p:cNvSpPr txBox="1">
            <a:spLocks noChangeArrowheads="1"/>
          </p:cNvSpPr>
          <p:nvPr/>
        </p:nvSpPr>
        <p:spPr bwMode="auto">
          <a:xfrm>
            <a:off x="38100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29" name="Text Box 3">
            <a:extLst>
              <a:ext uri="{FF2B5EF4-FFF2-40B4-BE49-F238E27FC236}">
                <a16:creationId xmlns:a16="http://schemas.microsoft.com/office/drawing/2014/main" id="{1010B020-7317-0A31-09F3-0B71B00F502C}"/>
              </a:ext>
            </a:extLst>
          </p:cNvPr>
          <p:cNvSpPr txBox="1">
            <a:spLocks noChangeArrowheads="1"/>
          </p:cNvSpPr>
          <p:nvPr/>
        </p:nvSpPr>
        <p:spPr bwMode="auto">
          <a:xfrm>
            <a:off x="48768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30" name="Text Box 4">
            <a:extLst>
              <a:ext uri="{FF2B5EF4-FFF2-40B4-BE49-F238E27FC236}">
                <a16:creationId xmlns:a16="http://schemas.microsoft.com/office/drawing/2014/main" id="{43A7F144-2FDD-AEF1-A64E-B570774865E1}"/>
              </a:ext>
            </a:extLst>
          </p:cNvPr>
          <p:cNvSpPr txBox="1">
            <a:spLocks noChangeArrowheads="1"/>
          </p:cNvSpPr>
          <p:nvPr/>
        </p:nvSpPr>
        <p:spPr bwMode="auto">
          <a:xfrm>
            <a:off x="34290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1" name="Text Box 5">
            <a:extLst>
              <a:ext uri="{FF2B5EF4-FFF2-40B4-BE49-F238E27FC236}">
                <a16:creationId xmlns:a16="http://schemas.microsoft.com/office/drawing/2014/main" id="{FD6CA7F3-FD15-6A36-FCBE-37DB465FFF9B}"/>
              </a:ext>
            </a:extLst>
          </p:cNvPr>
          <p:cNvSpPr txBox="1">
            <a:spLocks noChangeArrowheads="1"/>
          </p:cNvSpPr>
          <p:nvPr/>
        </p:nvSpPr>
        <p:spPr bwMode="auto">
          <a:xfrm>
            <a:off x="51054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2" name="Text Box 6">
            <a:extLst>
              <a:ext uri="{FF2B5EF4-FFF2-40B4-BE49-F238E27FC236}">
                <a16:creationId xmlns:a16="http://schemas.microsoft.com/office/drawing/2014/main" id="{206CA364-4212-E7C8-B3DC-108D3C06917B}"/>
              </a:ext>
            </a:extLst>
          </p:cNvPr>
          <p:cNvSpPr txBox="1">
            <a:spLocks noChangeArrowheads="1"/>
          </p:cNvSpPr>
          <p:nvPr/>
        </p:nvSpPr>
        <p:spPr bwMode="auto">
          <a:xfrm>
            <a:off x="2819402" y="4662490"/>
            <a:ext cx="747713" cy="276225"/>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sp>
        <p:nvSpPr>
          <p:cNvPr id="1033" name="Text Box 7">
            <a:extLst>
              <a:ext uri="{FF2B5EF4-FFF2-40B4-BE49-F238E27FC236}">
                <a16:creationId xmlns:a16="http://schemas.microsoft.com/office/drawing/2014/main" id="{FA8C8797-16E7-4869-3633-4FECA16A845A}"/>
              </a:ext>
            </a:extLst>
          </p:cNvPr>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grpSp>
        <p:nvGrpSpPr>
          <p:cNvPr id="2" name="Group 8">
            <a:extLst>
              <a:ext uri="{FF2B5EF4-FFF2-40B4-BE49-F238E27FC236}">
                <a16:creationId xmlns:a16="http://schemas.microsoft.com/office/drawing/2014/main" id="{DEEA8A74-F918-76ED-8AB3-FCA652087082}"/>
              </a:ext>
            </a:extLst>
          </p:cNvPr>
          <p:cNvGrpSpPr>
            <a:grpSpLocks/>
          </p:cNvGrpSpPr>
          <p:nvPr/>
        </p:nvGrpSpPr>
        <p:grpSpPr bwMode="auto">
          <a:xfrm>
            <a:off x="304800" y="1905000"/>
            <a:ext cx="3352800" cy="539750"/>
            <a:chOff x="192" y="1297"/>
            <a:chExt cx="2112" cy="239"/>
          </a:xfrm>
        </p:grpSpPr>
        <p:sp>
          <p:nvSpPr>
            <p:cNvPr id="1054" name="Text Box 9">
              <a:extLst>
                <a:ext uri="{FF2B5EF4-FFF2-40B4-BE49-F238E27FC236}">
                  <a16:creationId xmlns:a16="http://schemas.microsoft.com/office/drawing/2014/main" id="{0902DE8D-198F-B51C-2701-AC33797AB454}"/>
                </a:ext>
              </a:extLst>
            </p:cNvPr>
            <p:cNvSpPr txBox="1">
              <a:spLocks noChangeArrowheads="1"/>
            </p:cNvSpPr>
            <p:nvPr/>
          </p:nvSpPr>
          <p:spPr bwMode="auto">
            <a:xfrm>
              <a:off x="192" y="1297"/>
              <a:ext cx="1741" cy="23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Interventions/Tier 3:</a:t>
              </a:r>
              <a:endParaRPr lang="en-US" sz="1400" dirty="0">
                <a:latin typeface="Comic Sans MS" pitchFamily="66" charset="0"/>
              </a:endParaRPr>
            </a:p>
            <a:p>
              <a:pPr eaLnBrk="0" hangingPunct="0"/>
              <a:r>
                <a:rPr lang="en-US" sz="1400" dirty="0">
                  <a:latin typeface="Comic Sans MS" pitchFamily="66" charset="0"/>
                </a:rPr>
                <a:t>Dig deeper – why?</a:t>
              </a:r>
            </a:p>
          </p:txBody>
        </p:sp>
        <p:sp>
          <p:nvSpPr>
            <p:cNvPr id="1055" name="Line 10">
              <a:extLst>
                <a:ext uri="{FF2B5EF4-FFF2-40B4-BE49-F238E27FC236}">
                  <a16:creationId xmlns:a16="http://schemas.microsoft.com/office/drawing/2014/main" id="{199A3359-CEC0-AD8B-256C-855E9B00BB6C}"/>
                </a:ext>
              </a:extLst>
            </p:cNvPr>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3" name="Group 11">
            <a:extLst>
              <a:ext uri="{FF2B5EF4-FFF2-40B4-BE49-F238E27FC236}">
                <a16:creationId xmlns:a16="http://schemas.microsoft.com/office/drawing/2014/main" id="{41970E58-614F-02EB-EDB7-14A769CB1AEB}"/>
              </a:ext>
            </a:extLst>
          </p:cNvPr>
          <p:cNvGrpSpPr>
            <a:grpSpLocks/>
          </p:cNvGrpSpPr>
          <p:nvPr/>
        </p:nvGrpSpPr>
        <p:grpSpPr bwMode="auto">
          <a:xfrm>
            <a:off x="5484813" y="2057401"/>
            <a:ext cx="3287712" cy="1169988"/>
            <a:chOff x="3455" y="1296"/>
            <a:chExt cx="2071" cy="737"/>
          </a:xfrm>
        </p:grpSpPr>
        <p:sp>
          <p:nvSpPr>
            <p:cNvPr id="1052" name="Line 12">
              <a:extLst>
                <a:ext uri="{FF2B5EF4-FFF2-40B4-BE49-F238E27FC236}">
                  <a16:creationId xmlns:a16="http://schemas.microsoft.com/office/drawing/2014/main" id="{4E5DE715-CA73-0F5E-FE0F-EC2396C5E425}"/>
                </a:ext>
              </a:extLst>
            </p:cNvPr>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dirty="0"/>
            </a:p>
          </p:txBody>
        </p:sp>
        <p:sp>
          <p:nvSpPr>
            <p:cNvPr id="1053" name="Text Box 13">
              <a:extLst>
                <a:ext uri="{FF2B5EF4-FFF2-40B4-BE49-F238E27FC236}">
                  <a16:creationId xmlns:a16="http://schemas.microsoft.com/office/drawing/2014/main" id="{5445CF6F-B602-E332-D478-0281869EED98}"/>
                </a:ext>
              </a:extLst>
            </p:cNvPr>
            <p:cNvSpPr txBox="1">
              <a:spLocks noChangeArrowheads="1"/>
            </p:cNvSpPr>
            <p:nvPr/>
          </p:nvSpPr>
          <p:spPr bwMode="auto">
            <a:xfrm>
              <a:off x="3840" y="1296"/>
              <a:ext cx="1686" cy="73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Intervention/Tier 3:</a:t>
              </a:r>
            </a:p>
            <a:p>
              <a:pPr eaLnBrk="0" hangingPunct="0"/>
              <a:r>
                <a:rPr lang="en-US" sz="1400" dirty="0">
                  <a:latin typeface="Comic Sans MS" pitchFamily="66" charset="0"/>
                </a:rPr>
                <a:t>Ask questions, </a:t>
              </a:r>
            </a:p>
            <a:p>
              <a:pPr eaLnBrk="0" hangingPunct="0"/>
              <a:r>
                <a:rPr lang="en-US" sz="1400" dirty="0">
                  <a:latin typeface="Comic Sans MS" pitchFamily="66" charset="0"/>
                </a:rPr>
                <a:t>Teach what works better </a:t>
              </a:r>
            </a:p>
            <a:p>
              <a:pPr eaLnBrk="0" hangingPunct="0"/>
              <a:r>
                <a:rPr lang="en-US" sz="1400" dirty="0">
                  <a:latin typeface="Comic Sans MS" pitchFamily="66" charset="0"/>
                </a:rPr>
                <a:t>Cholesterol drugs</a:t>
              </a:r>
            </a:p>
            <a:p>
              <a:pPr eaLnBrk="0" hangingPunct="0"/>
              <a:endParaRPr lang="en-US" sz="1400" dirty="0">
                <a:latin typeface="Comic Sans MS" pitchFamily="66" charset="0"/>
              </a:endParaRPr>
            </a:p>
          </p:txBody>
        </p:sp>
      </p:grpSp>
      <p:grpSp>
        <p:nvGrpSpPr>
          <p:cNvPr id="4" name="Group 14">
            <a:extLst>
              <a:ext uri="{FF2B5EF4-FFF2-40B4-BE49-F238E27FC236}">
                <a16:creationId xmlns:a16="http://schemas.microsoft.com/office/drawing/2014/main" id="{4204B641-B710-F02A-597A-8FD59FDBFFB9}"/>
              </a:ext>
            </a:extLst>
          </p:cNvPr>
          <p:cNvGrpSpPr>
            <a:grpSpLocks/>
          </p:cNvGrpSpPr>
          <p:nvPr/>
        </p:nvGrpSpPr>
        <p:grpSpPr bwMode="auto">
          <a:xfrm>
            <a:off x="304800" y="2952752"/>
            <a:ext cx="2971800" cy="523875"/>
            <a:chOff x="192" y="1876"/>
            <a:chExt cx="1872" cy="154"/>
          </a:xfrm>
        </p:grpSpPr>
        <p:sp>
          <p:nvSpPr>
            <p:cNvPr id="1050" name="Text Box 15">
              <a:extLst>
                <a:ext uri="{FF2B5EF4-FFF2-40B4-BE49-F238E27FC236}">
                  <a16:creationId xmlns:a16="http://schemas.microsoft.com/office/drawing/2014/main" id="{F71568FC-9CE9-D2A6-665F-A792C27A4835}"/>
                </a:ext>
              </a:extLst>
            </p:cNvPr>
            <p:cNvSpPr txBox="1">
              <a:spLocks noChangeArrowheads="1"/>
            </p:cNvSpPr>
            <p:nvPr/>
          </p:nvSpPr>
          <p:spPr bwMode="auto">
            <a:xfrm>
              <a:off x="192" y="1876"/>
              <a:ext cx="1848" cy="15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Can’t do/won’t do</a:t>
              </a:r>
            </a:p>
          </p:txBody>
        </p:sp>
        <p:sp>
          <p:nvSpPr>
            <p:cNvPr id="1051" name="Line 16">
              <a:extLst>
                <a:ext uri="{FF2B5EF4-FFF2-40B4-BE49-F238E27FC236}">
                  <a16:creationId xmlns:a16="http://schemas.microsoft.com/office/drawing/2014/main" id="{9BD7DFFC-F7E0-51CC-7035-BFB98EA4FE6C}"/>
                </a:ext>
              </a:extLst>
            </p:cNvPr>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5" name="Group 17">
            <a:extLst>
              <a:ext uri="{FF2B5EF4-FFF2-40B4-BE49-F238E27FC236}">
                <a16:creationId xmlns:a16="http://schemas.microsoft.com/office/drawing/2014/main" id="{F8932EB3-4ABB-42D7-CF5B-962B989D1E03}"/>
              </a:ext>
            </a:extLst>
          </p:cNvPr>
          <p:cNvGrpSpPr>
            <a:grpSpLocks/>
          </p:cNvGrpSpPr>
          <p:nvPr/>
        </p:nvGrpSpPr>
        <p:grpSpPr bwMode="auto">
          <a:xfrm>
            <a:off x="5646738" y="3092450"/>
            <a:ext cx="3467100" cy="1384300"/>
            <a:chOff x="3749" y="1853"/>
            <a:chExt cx="2184" cy="872"/>
          </a:xfrm>
        </p:grpSpPr>
        <p:sp>
          <p:nvSpPr>
            <p:cNvPr id="1048" name="Text Box 18">
              <a:extLst>
                <a:ext uri="{FF2B5EF4-FFF2-40B4-BE49-F238E27FC236}">
                  <a16:creationId xmlns:a16="http://schemas.microsoft.com/office/drawing/2014/main" id="{3BB4D722-80C8-5BB6-5D30-011EA37773A5}"/>
                </a:ext>
              </a:extLst>
            </p:cNvPr>
            <p:cNvSpPr txBox="1">
              <a:spLocks noChangeArrowheads="1"/>
            </p:cNvSpPr>
            <p:nvPr/>
          </p:nvSpPr>
          <p:spPr bwMode="auto">
            <a:xfrm>
              <a:off x="4085" y="1853"/>
              <a:ext cx="1848" cy="87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Coke test analogy..</a:t>
              </a:r>
            </a:p>
            <a:p>
              <a:pPr eaLnBrk="0" hangingPunct="0"/>
              <a:endParaRPr lang="en-US" sz="1400" dirty="0">
                <a:latin typeface="Comic Sans MS" pitchFamily="66" charset="0"/>
              </a:endParaRPr>
            </a:p>
            <a:p>
              <a:pPr eaLnBrk="0" hangingPunct="0"/>
              <a:r>
                <a:rPr lang="en-US" sz="1400" dirty="0">
                  <a:latin typeface="Comic Sans MS" pitchFamily="66" charset="0"/>
                </a:rPr>
                <a:t>	Over 50 Daily Aspirin</a:t>
              </a:r>
            </a:p>
            <a:p>
              <a:pPr eaLnBrk="0" hangingPunct="0"/>
              <a:endParaRPr lang="en-US" sz="1400" dirty="0">
                <a:latin typeface="Comic Sans MS" pitchFamily="66" charset="0"/>
              </a:endParaRPr>
            </a:p>
            <a:p>
              <a:pPr eaLnBrk="0" hangingPunct="0"/>
              <a:endParaRPr lang="en-US" sz="1400" dirty="0">
                <a:latin typeface="Comic Sans MS" pitchFamily="66" charset="0"/>
              </a:endParaRPr>
            </a:p>
          </p:txBody>
        </p:sp>
        <p:sp>
          <p:nvSpPr>
            <p:cNvPr id="1049" name="Line 19">
              <a:extLst>
                <a:ext uri="{FF2B5EF4-FFF2-40B4-BE49-F238E27FC236}">
                  <a16:creationId xmlns:a16="http://schemas.microsoft.com/office/drawing/2014/main" id="{2FA0EFBC-22EB-F74C-A80E-5B804ABC22DD}"/>
                </a:ext>
              </a:extLst>
            </p:cNvPr>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6" name="Group 20">
            <a:extLst>
              <a:ext uri="{FF2B5EF4-FFF2-40B4-BE49-F238E27FC236}">
                <a16:creationId xmlns:a16="http://schemas.microsoft.com/office/drawing/2014/main" id="{172556EE-A0C9-F9F2-16E8-664B446374F4}"/>
              </a:ext>
            </a:extLst>
          </p:cNvPr>
          <p:cNvGrpSpPr>
            <a:grpSpLocks/>
          </p:cNvGrpSpPr>
          <p:nvPr/>
        </p:nvGrpSpPr>
        <p:grpSpPr bwMode="auto">
          <a:xfrm>
            <a:off x="152400" y="4648200"/>
            <a:ext cx="4724400" cy="1169622"/>
            <a:chOff x="144" y="2929"/>
            <a:chExt cx="4447" cy="335"/>
          </a:xfrm>
        </p:grpSpPr>
        <p:sp>
          <p:nvSpPr>
            <p:cNvPr id="1046" name="Text Box 21">
              <a:extLst>
                <a:ext uri="{FF2B5EF4-FFF2-40B4-BE49-F238E27FC236}">
                  <a16:creationId xmlns:a16="http://schemas.microsoft.com/office/drawing/2014/main" id="{9660DE11-A4CC-E2C4-0671-0932A2AFD098}"/>
                </a:ext>
              </a:extLst>
            </p:cNvPr>
            <p:cNvSpPr txBox="1">
              <a:spLocks noChangeArrowheads="1"/>
            </p:cNvSpPr>
            <p:nvPr/>
          </p:nvSpPr>
          <p:spPr bwMode="auto">
            <a:xfrm>
              <a:off x="144" y="2929"/>
              <a:ext cx="4447" cy="335"/>
            </a:xfrm>
            <a:prstGeom prst="rect">
              <a:avLst/>
            </a:prstGeom>
            <a:noFill/>
            <a:ln w="9525">
              <a:noFill/>
              <a:miter lim="800000"/>
              <a:headEnd/>
              <a:tailEnd/>
            </a:ln>
          </p:spPr>
          <p:txBody>
            <a:bodyPr>
              <a:spAutoFit/>
            </a:bodyPr>
            <a:lstStyle/>
            <a:p>
              <a:pPr eaLnBrk="0" hangingPunct="0"/>
              <a:r>
                <a:rPr lang="en-US" sz="1400" u="sng" dirty="0">
                  <a:latin typeface="Comic Sans MS" pitchFamily="66" charset="0"/>
                </a:rPr>
                <a:t>Universal Intervention</a:t>
              </a:r>
            </a:p>
            <a:p>
              <a:pPr eaLnBrk="0" hangingPunct="0"/>
              <a:r>
                <a:rPr lang="en-US" sz="1400" u="sng" dirty="0">
                  <a:latin typeface="Comic Sans MS" pitchFamily="66" charset="0"/>
                </a:rPr>
                <a:t>Tier 1:</a:t>
              </a:r>
            </a:p>
            <a:p>
              <a:pPr eaLnBrk="0" hangingPunct="0"/>
              <a:r>
                <a:rPr lang="en-US" sz="1400" dirty="0">
                  <a:latin typeface="Comic Sans MS" pitchFamily="66" charset="0"/>
                </a:rPr>
                <a:t>Were we clear? Does it work?</a:t>
              </a:r>
            </a:p>
            <a:p>
              <a:pPr eaLnBrk="0" hangingPunct="0"/>
              <a:r>
                <a:rPr lang="en-US" sz="1400" dirty="0">
                  <a:latin typeface="Comic Sans MS" pitchFamily="66" charset="0"/>
                </a:rPr>
                <a:t>How do we respond?</a:t>
              </a:r>
            </a:p>
            <a:p>
              <a:pPr eaLnBrk="0" hangingPunct="0"/>
              <a:r>
                <a:rPr lang="en-US" sz="1400" u="sng" dirty="0">
                  <a:latin typeface="Comic Sans MS" pitchFamily="66" charset="0"/>
                </a:rPr>
                <a:t> </a:t>
              </a:r>
              <a:endParaRPr lang="en-US" sz="1400" dirty="0">
                <a:latin typeface="Comic Sans MS" pitchFamily="66" charset="0"/>
              </a:endParaRPr>
            </a:p>
          </p:txBody>
        </p:sp>
        <p:sp>
          <p:nvSpPr>
            <p:cNvPr id="1047" name="Line 22">
              <a:extLst>
                <a:ext uri="{FF2B5EF4-FFF2-40B4-BE49-F238E27FC236}">
                  <a16:creationId xmlns:a16="http://schemas.microsoft.com/office/drawing/2014/main" id="{EF83417A-32BA-676C-C56A-1F1A81FCBF96}"/>
                </a:ext>
              </a:extLst>
            </p:cNvPr>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7" name="Group 23">
            <a:extLst>
              <a:ext uri="{FF2B5EF4-FFF2-40B4-BE49-F238E27FC236}">
                <a16:creationId xmlns:a16="http://schemas.microsoft.com/office/drawing/2014/main" id="{322F4DB2-DA47-5B1D-7BAF-3CCB1132F7CA}"/>
              </a:ext>
            </a:extLst>
          </p:cNvPr>
          <p:cNvGrpSpPr>
            <a:grpSpLocks/>
          </p:cNvGrpSpPr>
          <p:nvPr/>
        </p:nvGrpSpPr>
        <p:grpSpPr bwMode="auto">
          <a:xfrm>
            <a:off x="5751516" y="4679954"/>
            <a:ext cx="3440113" cy="1816101"/>
            <a:chOff x="4343" y="2871"/>
            <a:chExt cx="2167" cy="1144"/>
          </a:xfrm>
        </p:grpSpPr>
        <p:sp>
          <p:nvSpPr>
            <p:cNvPr id="1044" name="Text Box 24">
              <a:extLst>
                <a:ext uri="{FF2B5EF4-FFF2-40B4-BE49-F238E27FC236}">
                  <a16:creationId xmlns:a16="http://schemas.microsoft.com/office/drawing/2014/main" id="{91F4CCEF-FBCE-2E65-501A-897AD58E8EED}"/>
                </a:ext>
              </a:extLst>
            </p:cNvPr>
            <p:cNvSpPr txBox="1">
              <a:spLocks noChangeArrowheads="1"/>
            </p:cNvSpPr>
            <p:nvPr/>
          </p:nvSpPr>
          <p:spPr bwMode="auto">
            <a:xfrm>
              <a:off x="4654" y="2871"/>
              <a:ext cx="1856" cy="114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Universal Intervention/Tier 1:</a:t>
              </a:r>
            </a:p>
            <a:p>
              <a:pPr eaLnBrk="0" hangingPunct="0"/>
              <a:r>
                <a:rPr lang="en-US" sz="1400" dirty="0">
                  <a:latin typeface="Comic Sans MS" pitchFamily="66" charset="0"/>
                </a:rPr>
                <a:t>Be clear on expectations,</a:t>
              </a:r>
            </a:p>
            <a:p>
              <a:pPr eaLnBrk="0" hangingPunct="0"/>
              <a:r>
                <a:rPr lang="en-US" sz="1400" dirty="0">
                  <a:latin typeface="Comic Sans MS" pitchFamily="66" charset="0"/>
                </a:rPr>
                <a:t> make sure they work, be humane</a:t>
              </a:r>
            </a:p>
            <a:p>
              <a:pPr eaLnBrk="0" hangingPunct="0"/>
              <a:endParaRPr lang="en-US" sz="1400" dirty="0">
                <a:latin typeface="Comic Sans MS" pitchFamily="66" charset="0"/>
              </a:endParaRPr>
            </a:p>
            <a:p>
              <a:pPr eaLnBrk="0" hangingPunct="0"/>
              <a:r>
                <a:rPr lang="en-US" sz="1400" dirty="0">
                  <a:latin typeface="Comic Sans MS" pitchFamily="66" charset="0"/>
                </a:rPr>
                <a:t>	Banning smoking in</a:t>
              </a:r>
            </a:p>
            <a:p>
              <a:pPr eaLnBrk="0" hangingPunct="0"/>
              <a:r>
                <a:rPr lang="en-US" sz="1400" dirty="0">
                  <a:latin typeface="Comic Sans MS" pitchFamily="66" charset="0"/>
                </a:rPr>
                <a:t>	 public places*</a:t>
              </a:r>
            </a:p>
            <a:p>
              <a:pPr eaLnBrk="0" hangingPunct="0"/>
              <a:endParaRPr lang="en-US" sz="1400" u="sng" dirty="0">
                <a:latin typeface="Comic Sans MS" pitchFamily="66" charset="0"/>
              </a:endParaRPr>
            </a:p>
            <a:p>
              <a:pPr eaLnBrk="0" hangingPunct="0"/>
              <a:endParaRPr lang="en-US" sz="1400" dirty="0">
                <a:latin typeface="Comic Sans MS" pitchFamily="66" charset="0"/>
              </a:endParaRPr>
            </a:p>
          </p:txBody>
        </p:sp>
        <p:sp>
          <p:nvSpPr>
            <p:cNvPr id="1045" name="Line 25">
              <a:extLst>
                <a:ext uri="{FF2B5EF4-FFF2-40B4-BE49-F238E27FC236}">
                  <a16:creationId xmlns:a16="http://schemas.microsoft.com/office/drawing/2014/main" id="{A7250C73-04A1-D546-9B63-4E576418FF16}"/>
                </a:ext>
              </a:extLst>
            </p:cNvPr>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aphicFrame>
        <p:nvGraphicFramePr>
          <p:cNvPr id="1026" name="Object 2">
            <a:extLst>
              <a:ext uri="{FF2B5EF4-FFF2-40B4-BE49-F238E27FC236}">
                <a16:creationId xmlns:a16="http://schemas.microsoft.com/office/drawing/2014/main" id="{EBFAFB77-9177-D0EF-BBDF-E06763CEA5CE}"/>
              </a:ext>
            </a:extLst>
          </p:cNvPr>
          <p:cNvGraphicFramePr>
            <a:graphicFrameLocks noChangeAspect="1"/>
          </p:cNvGraphicFramePr>
          <p:nvPr/>
        </p:nvGraphicFramePr>
        <p:xfrm>
          <a:off x="3200400" y="2057402"/>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a:extLst>
                          <a:ext uri="{FF2B5EF4-FFF2-40B4-BE49-F238E27FC236}">
                            <a16:creationId xmlns:a16="http://schemas.microsoft.com/office/drawing/2014/main" id="{EBFAFB77-9177-D0EF-BBDF-E06763CEA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2"/>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a:extLst>
              <a:ext uri="{FF2B5EF4-FFF2-40B4-BE49-F238E27FC236}">
                <a16:creationId xmlns:a16="http://schemas.microsoft.com/office/drawing/2014/main" id="{B5DD13A8-0A59-97FC-F7C6-38B12783543F}"/>
              </a:ext>
            </a:extLst>
          </p:cNvPr>
          <p:cNvGraphicFramePr>
            <a:graphicFrameLocks noChangeAspect="1"/>
          </p:cNvGraphicFramePr>
          <p:nvPr/>
        </p:nvGraphicFramePr>
        <p:xfrm>
          <a:off x="4505327" y="2057402"/>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a:extLst>
                          <a:ext uri="{FF2B5EF4-FFF2-40B4-BE49-F238E27FC236}">
                            <a16:creationId xmlns:a16="http://schemas.microsoft.com/office/drawing/2014/main" id="{B5DD13A8-0A59-97FC-F7C6-38B127835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7" y="2057402"/>
                        <a:ext cx="1285875"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64" name="Rectangle 28">
            <a:extLst>
              <a:ext uri="{FF2B5EF4-FFF2-40B4-BE49-F238E27FC236}">
                <a16:creationId xmlns:a16="http://schemas.microsoft.com/office/drawing/2014/main" id="{6B5C3680-09F5-2CE9-497A-97BB3ABBFC75}"/>
              </a:ext>
            </a:extLst>
          </p:cNvPr>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dirty="0"/>
              <a:t>Designing School-Wide Systems for Student Success</a:t>
            </a:r>
            <a:br>
              <a:rPr lang="en-US" sz="2400" b="1" dirty="0"/>
            </a:br>
            <a:r>
              <a:rPr lang="en-US" sz="2400" b="1" i="1" dirty="0"/>
              <a:t>A Response to Intervention Model/MTSS</a:t>
            </a:r>
          </a:p>
        </p:txBody>
      </p:sp>
      <p:sp>
        <p:nvSpPr>
          <p:cNvPr id="1041" name="Text Box 29">
            <a:extLst>
              <a:ext uri="{FF2B5EF4-FFF2-40B4-BE49-F238E27FC236}">
                <a16:creationId xmlns:a16="http://schemas.microsoft.com/office/drawing/2014/main" id="{12E144E6-252D-BFAF-0A49-D8E326A95732}"/>
              </a:ext>
            </a:extLst>
          </p:cNvPr>
          <p:cNvSpPr txBox="1">
            <a:spLocks noChangeArrowheads="1"/>
          </p:cNvSpPr>
          <p:nvPr/>
        </p:nvSpPr>
        <p:spPr bwMode="auto">
          <a:xfrm>
            <a:off x="533400" y="1524002"/>
            <a:ext cx="1473200" cy="461963"/>
          </a:xfrm>
          <a:prstGeom prst="rect">
            <a:avLst/>
          </a:prstGeom>
          <a:noFill/>
          <a:ln w="9525">
            <a:noFill/>
            <a:miter lim="800000"/>
            <a:headEnd/>
            <a:tailEnd/>
          </a:ln>
        </p:spPr>
        <p:txBody>
          <a:bodyPr wrap="none">
            <a:spAutoFit/>
          </a:bodyPr>
          <a:lstStyle/>
          <a:p>
            <a:r>
              <a:rPr lang="en-US" sz="2400" b="1" dirty="0"/>
              <a:t>Questions</a:t>
            </a:r>
          </a:p>
        </p:txBody>
      </p:sp>
      <p:sp>
        <p:nvSpPr>
          <p:cNvPr id="1042" name="Text Box 30">
            <a:extLst>
              <a:ext uri="{FF2B5EF4-FFF2-40B4-BE49-F238E27FC236}">
                <a16:creationId xmlns:a16="http://schemas.microsoft.com/office/drawing/2014/main" id="{5A97E9C6-7519-5AD9-509C-FB2DF23617EB}"/>
              </a:ext>
            </a:extLst>
          </p:cNvPr>
          <p:cNvSpPr txBox="1">
            <a:spLocks noChangeArrowheads="1"/>
          </p:cNvSpPr>
          <p:nvPr/>
        </p:nvSpPr>
        <p:spPr bwMode="auto">
          <a:xfrm>
            <a:off x="5715002" y="1600202"/>
            <a:ext cx="1268413" cy="461963"/>
          </a:xfrm>
          <a:prstGeom prst="rect">
            <a:avLst/>
          </a:prstGeom>
          <a:noFill/>
          <a:ln w="9525">
            <a:noFill/>
            <a:miter lim="800000"/>
            <a:headEnd/>
            <a:tailEnd/>
          </a:ln>
        </p:spPr>
        <p:txBody>
          <a:bodyPr wrap="none">
            <a:spAutoFit/>
          </a:bodyPr>
          <a:lstStyle/>
          <a:p>
            <a:r>
              <a:rPr lang="en-US" sz="2400" b="1" dirty="0"/>
              <a:t>Answers</a:t>
            </a:r>
          </a:p>
        </p:txBody>
      </p:sp>
      <p:sp>
        <p:nvSpPr>
          <p:cNvPr id="1043" name="TextBox 9">
            <a:extLst>
              <a:ext uri="{FF2B5EF4-FFF2-40B4-BE49-F238E27FC236}">
                <a16:creationId xmlns:a16="http://schemas.microsoft.com/office/drawing/2014/main" id="{1C6827AA-C08E-5812-C31A-4EFA325F910A}"/>
              </a:ext>
            </a:extLst>
          </p:cNvPr>
          <p:cNvSpPr txBox="1">
            <a:spLocks noChangeArrowheads="1"/>
          </p:cNvSpPr>
          <p:nvPr/>
        </p:nvSpPr>
        <p:spPr bwMode="auto">
          <a:xfrm>
            <a:off x="6553202" y="6553200"/>
            <a:ext cx="2181879" cy="369332"/>
          </a:xfrm>
          <a:prstGeom prst="rect">
            <a:avLst/>
          </a:prstGeom>
          <a:noFill/>
          <a:ln w="9525">
            <a:noFill/>
            <a:miter lim="800000"/>
            <a:headEnd/>
            <a:tailEnd/>
          </a:ln>
        </p:spPr>
        <p:txBody>
          <a:bodyPr wrap="none">
            <a:spAutoFit/>
          </a:bodyPr>
          <a:lstStyle/>
          <a:p>
            <a:r>
              <a:rPr lang="en-US" dirty="0"/>
              <a:t>*</a:t>
            </a:r>
            <a:r>
              <a:rPr lang="en-US" sz="1200" dirty="0"/>
              <a:t>Greenburg &amp;  Abenavoli, 2017</a:t>
            </a:r>
          </a:p>
        </p:txBody>
      </p:sp>
    </p:spTree>
    <p:extLst>
      <p:ext uri="{BB962C8B-B14F-4D97-AF65-F5344CB8AC3E}">
        <p14:creationId xmlns:p14="http://schemas.microsoft.com/office/powerpoint/2010/main" val="4602481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of Schoolwide</a:t>
            </a:r>
          </a:p>
        </p:txBody>
      </p:sp>
      <p:sp>
        <p:nvSpPr>
          <p:cNvPr id="3" name="Content Placeholder 2"/>
          <p:cNvSpPr>
            <a:spLocks noGrp="1"/>
          </p:cNvSpPr>
          <p:nvPr>
            <p:ph sz="half" idx="1"/>
          </p:nvPr>
        </p:nvSpPr>
        <p:spPr/>
        <p:txBody>
          <a:bodyPr>
            <a:normAutofit/>
          </a:bodyPr>
          <a:lstStyle/>
          <a:p>
            <a:r>
              <a:rPr lang="en-US" dirty="0"/>
              <a:t>38% More Tier 2/3 Interventions</a:t>
            </a:r>
          </a:p>
          <a:p>
            <a:pPr lvl="1"/>
            <a:r>
              <a:rPr lang="en-US" sz="1200" dirty="0"/>
              <a:t>(Eber, Phillips, Upreti, Hyde, Lewandowski, &amp; Rose, 2009) </a:t>
            </a:r>
          </a:p>
          <a:p>
            <a:r>
              <a:rPr lang="en-US" dirty="0"/>
              <a:t>50% decrease in outside school placements</a:t>
            </a:r>
          </a:p>
          <a:p>
            <a:r>
              <a:rPr lang="en-US" dirty="0"/>
              <a:t>6% increase in students 80% or more in general education (compared to state 3%)</a:t>
            </a:r>
          </a:p>
          <a:p>
            <a:pPr lvl="1"/>
            <a:r>
              <a:rPr lang="en-US" sz="1300" dirty="0"/>
              <a:t>(Illinois Positive Behavior Intervention and Support Network, 2011). </a:t>
            </a:r>
          </a:p>
          <a:p>
            <a:pPr lvl="1"/>
            <a:endParaRPr lang="en-US" dirty="0"/>
          </a:p>
          <a:p>
            <a:pPr marL="0" indent="0">
              <a:buNone/>
            </a:pPr>
            <a:endParaRPr lang="en-US" dirty="0"/>
          </a:p>
        </p:txBody>
      </p:sp>
      <p:pic>
        <p:nvPicPr>
          <p:cNvPr id="5" name="Content Placeholder 4" descr="41291491141_00f06d6194_z.jpg"/>
          <p:cNvPicPr>
            <a:picLocks noGrp="1" noChangeAspect="1"/>
          </p:cNvPicPr>
          <p:nvPr>
            <p:ph sz="half" idx="2"/>
          </p:nvPr>
        </p:nvPicPr>
        <p:blipFill>
          <a:blip r:embed="rId2">
            <a:extLst>
              <a:ext uri="{28A0092B-C50C-407E-A947-70E740481C1C}">
                <a14:useLocalDpi xmlns:a14="http://schemas.microsoft.com/office/drawing/2010/main" val="0"/>
              </a:ext>
            </a:extLst>
          </a:blip>
          <a:srcRect l="20163" r="20163"/>
          <a:stretch>
            <a:fillRect/>
          </a:stretch>
        </p:blipFill>
        <p:spPr/>
      </p:pic>
      <p:sp>
        <p:nvSpPr>
          <p:cNvPr id="6" name="TextBox 5"/>
          <p:cNvSpPr txBox="1"/>
          <p:nvPr/>
        </p:nvSpPr>
        <p:spPr>
          <a:xfrm>
            <a:off x="5257800" y="6400800"/>
            <a:ext cx="2588193" cy="276999"/>
          </a:xfrm>
          <a:prstGeom prst="rect">
            <a:avLst/>
          </a:prstGeom>
          <a:noFill/>
        </p:spPr>
        <p:txBody>
          <a:bodyPr wrap="none" rtlCol="0">
            <a:spAutoFit/>
          </a:bodyPr>
          <a:lstStyle/>
          <a:p>
            <a:r>
              <a:rPr lang="en-US" sz="1200" dirty="0"/>
              <a:t>Image from https://flic.kr/p/25UMFK4</a:t>
            </a:r>
          </a:p>
        </p:txBody>
      </p:sp>
    </p:spTree>
    <p:extLst>
      <p:ext uri="{BB962C8B-B14F-4D97-AF65-F5344CB8AC3E}">
        <p14:creationId xmlns:p14="http://schemas.microsoft.com/office/powerpoint/2010/main" val="1668566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3048-46E8-A921-4538-F57FFB98E2EF}"/>
              </a:ext>
            </a:extLst>
          </p:cNvPr>
          <p:cNvSpPr>
            <a:spLocks noGrp="1"/>
          </p:cNvSpPr>
          <p:nvPr>
            <p:ph type="title"/>
          </p:nvPr>
        </p:nvSpPr>
        <p:spPr>
          <a:xfrm>
            <a:off x="628650" y="215228"/>
            <a:ext cx="7886700" cy="1325563"/>
          </a:xfrm>
        </p:spPr>
        <p:txBody>
          <a:bodyPr/>
          <a:lstStyle/>
          <a:p>
            <a:r>
              <a:rPr lang="en-US" dirty="0"/>
              <a:t>Cost Savings for PBS</a:t>
            </a:r>
          </a:p>
        </p:txBody>
      </p:sp>
      <p:sp>
        <p:nvSpPr>
          <p:cNvPr id="3" name="Content Placeholder 2">
            <a:extLst>
              <a:ext uri="{FF2B5EF4-FFF2-40B4-BE49-F238E27FC236}">
                <a16:creationId xmlns:a16="http://schemas.microsoft.com/office/drawing/2014/main" id="{81F371D1-92A6-CAB9-6CD7-422EB5963BDB}"/>
              </a:ext>
            </a:extLst>
          </p:cNvPr>
          <p:cNvSpPr>
            <a:spLocks noGrp="1"/>
          </p:cNvSpPr>
          <p:nvPr>
            <p:ph sz="half" idx="1"/>
          </p:nvPr>
        </p:nvSpPr>
        <p:spPr>
          <a:xfrm>
            <a:off x="628650" y="1315965"/>
            <a:ext cx="3886200" cy="4351338"/>
          </a:xfrm>
        </p:spPr>
        <p:txBody>
          <a:bodyPr/>
          <a:lstStyle/>
          <a:p>
            <a:r>
              <a:rPr lang="en-US" dirty="0"/>
              <a:t>Dropout Prevention</a:t>
            </a:r>
          </a:p>
          <a:p>
            <a:pPr lvl="1"/>
            <a:r>
              <a:rPr lang="en-US" dirty="0"/>
              <a:t>$105 for every $1 on PBS</a:t>
            </a:r>
          </a:p>
          <a:p>
            <a:endParaRPr lang="en-US" dirty="0"/>
          </a:p>
        </p:txBody>
      </p:sp>
      <p:sp>
        <p:nvSpPr>
          <p:cNvPr id="4" name="Content Placeholder 3">
            <a:extLst>
              <a:ext uri="{FF2B5EF4-FFF2-40B4-BE49-F238E27FC236}">
                <a16:creationId xmlns:a16="http://schemas.microsoft.com/office/drawing/2014/main" id="{94D44614-ECC3-A615-7937-B8E97F4FE181}"/>
              </a:ext>
            </a:extLst>
          </p:cNvPr>
          <p:cNvSpPr>
            <a:spLocks noGrp="1"/>
          </p:cNvSpPr>
          <p:nvPr>
            <p:ph sz="half" idx="2"/>
          </p:nvPr>
        </p:nvSpPr>
        <p:spPr>
          <a:xfrm>
            <a:off x="4629150" y="1285985"/>
            <a:ext cx="3886200" cy="4351338"/>
          </a:xfrm>
        </p:spPr>
        <p:txBody>
          <a:bodyPr/>
          <a:lstStyle/>
          <a:p>
            <a:r>
              <a:rPr lang="en-US" dirty="0"/>
              <a:t>Out of District Placement (MA)</a:t>
            </a:r>
          </a:p>
          <a:p>
            <a:pPr lvl="1"/>
            <a:r>
              <a:rPr lang="en-US" dirty="0"/>
              <a:t>$20 USD for every $1 on PBS</a:t>
            </a:r>
          </a:p>
        </p:txBody>
      </p:sp>
      <p:pic>
        <p:nvPicPr>
          <p:cNvPr id="8" name="Picture 7" descr="Data on out of school placements over time - shows decrease for schools that implement PBIS">
            <a:extLst>
              <a:ext uri="{FF2B5EF4-FFF2-40B4-BE49-F238E27FC236}">
                <a16:creationId xmlns:a16="http://schemas.microsoft.com/office/drawing/2014/main" id="{4B876431-EBB9-29C7-F57E-6B22C44C0E1D}"/>
              </a:ext>
            </a:extLst>
          </p:cNvPr>
          <p:cNvPicPr>
            <a:picLocks noChangeAspect="1"/>
          </p:cNvPicPr>
          <p:nvPr/>
        </p:nvPicPr>
        <p:blipFill>
          <a:blip r:embed="rId2"/>
          <a:stretch>
            <a:fillRect/>
          </a:stretch>
        </p:blipFill>
        <p:spPr>
          <a:xfrm>
            <a:off x="62770" y="3043400"/>
            <a:ext cx="9144000" cy="3253483"/>
          </a:xfrm>
          <a:prstGeom prst="rect">
            <a:avLst/>
          </a:prstGeom>
        </p:spPr>
      </p:pic>
      <p:sp>
        <p:nvSpPr>
          <p:cNvPr id="9" name="TextBox 8">
            <a:extLst>
              <a:ext uri="{FF2B5EF4-FFF2-40B4-BE49-F238E27FC236}">
                <a16:creationId xmlns:a16="http://schemas.microsoft.com/office/drawing/2014/main" id="{1FAC3548-ECBD-9301-74FA-E496A68CDAEC}"/>
              </a:ext>
            </a:extLst>
          </p:cNvPr>
          <p:cNvSpPr txBox="1"/>
          <p:nvPr/>
        </p:nvSpPr>
        <p:spPr>
          <a:xfrm>
            <a:off x="6745573" y="6308206"/>
            <a:ext cx="2150204" cy="369332"/>
          </a:xfrm>
          <a:prstGeom prst="rect">
            <a:avLst/>
          </a:prstGeom>
          <a:noFill/>
        </p:spPr>
        <p:txBody>
          <a:bodyPr wrap="none" rtlCol="0">
            <a:spAutoFit/>
          </a:bodyPr>
          <a:lstStyle/>
          <a:p>
            <a:r>
              <a:rPr lang="en-US" dirty="0"/>
              <a:t>(May Institute, 2024)</a:t>
            </a:r>
          </a:p>
        </p:txBody>
      </p:sp>
    </p:spTree>
    <p:extLst>
      <p:ext uri="{BB962C8B-B14F-4D97-AF65-F5344CB8AC3E}">
        <p14:creationId xmlns:p14="http://schemas.microsoft.com/office/powerpoint/2010/main" val="3942423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0591B-BF3D-59DA-5819-23FB825D8853}"/>
            </a:ext>
          </a:extLst>
        </p:cNvPr>
        <p:cNvGrpSpPr/>
        <p:nvPr/>
      </p:nvGrpSpPr>
      <p:grpSpPr>
        <a:xfrm>
          <a:off x="0" y="0"/>
          <a:ext cx="0" cy="0"/>
          <a:chOff x="0" y="0"/>
          <a:chExt cx="0" cy="0"/>
        </a:xfrm>
      </p:grpSpPr>
      <p:pic>
        <p:nvPicPr>
          <p:cNvPr id="5" name="Content Placeholder 4" descr="Picture of 4 elements of PBL https://www.pbis.org/topics/equity">
            <a:extLst>
              <a:ext uri="{FF2B5EF4-FFF2-40B4-BE49-F238E27FC236}">
                <a16:creationId xmlns:a16="http://schemas.microsoft.com/office/drawing/2014/main" id="{CD993C27-7A27-DDC6-0CF4-DCC02930AD7D}"/>
              </a:ext>
            </a:extLst>
          </p:cNvPr>
          <p:cNvPicPr>
            <a:picLocks noGrp="1" noChangeAspect="1"/>
          </p:cNvPicPr>
          <p:nvPr>
            <p:ph idx="1"/>
          </p:nvPr>
        </p:nvPicPr>
        <p:blipFill>
          <a:blip r:embed="rId2"/>
          <a:stretch>
            <a:fillRect/>
          </a:stretch>
        </p:blipFill>
        <p:spPr>
          <a:xfrm>
            <a:off x="1705346" y="1342849"/>
            <a:ext cx="7107351" cy="5394179"/>
          </a:xfrm>
        </p:spPr>
      </p:pic>
      <p:sp>
        <p:nvSpPr>
          <p:cNvPr id="6" name="Text Box 12">
            <a:extLst>
              <a:ext uri="{FF2B5EF4-FFF2-40B4-BE49-F238E27FC236}">
                <a16:creationId xmlns:a16="http://schemas.microsoft.com/office/drawing/2014/main" id="{4A612F7C-6D15-0E25-5774-194EAF592F5B}"/>
              </a:ext>
            </a:extLst>
          </p:cNvPr>
          <p:cNvSpPr txBox="1">
            <a:spLocks noChangeArrowheads="1"/>
          </p:cNvSpPr>
          <p:nvPr/>
        </p:nvSpPr>
        <p:spPr bwMode="auto">
          <a:xfrm>
            <a:off x="3715647" y="288927"/>
            <a:ext cx="4968668" cy="954107"/>
          </a:xfrm>
          <a:prstGeom prst="rect">
            <a:avLst/>
          </a:prstGeom>
          <a:noFill/>
          <a:ln w="9525">
            <a:noFill/>
            <a:miter lim="800000"/>
            <a:headEnd/>
            <a:tailEnd/>
          </a:ln>
        </p:spPr>
        <p:txBody>
          <a:bodyPr wrap="none">
            <a:spAutoFit/>
          </a:bodyPr>
          <a:lstStyle/>
          <a:p>
            <a:pPr algn="ctr" eaLnBrk="0" hangingPunct="0"/>
            <a:r>
              <a:rPr lang="en-US" altLang="en-US" sz="2800" dirty="0">
                <a:solidFill>
                  <a:schemeClr val="accent2"/>
                </a:solidFill>
              </a:rPr>
              <a:t>Supporting Social Competence &amp;</a:t>
            </a:r>
          </a:p>
          <a:p>
            <a:pPr algn="ctr" eaLnBrk="0" hangingPunct="0"/>
            <a:r>
              <a:rPr lang="en-US" altLang="en-US" sz="2800" dirty="0">
                <a:solidFill>
                  <a:schemeClr val="accent2"/>
                </a:solidFill>
              </a:rPr>
              <a:t>Academic Achievement</a:t>
            </a:r>
          </a:p>
        </p:txBody>
      </p:sp>
      <p:sp>
        <p:nvSpPr>
          <p:cNvPr id="7" name="Rectangle 14">
            <a:extLst>
              <a:ext uri="{FF2B5EF4-FFF2-40B4-BE49-F238E27FC236}">
                <a16:creationId xmlns:a16="http://schemas.microsoft.com/office/drawing/2014/main" id="{C662F46E-B8AB-E554-454A-D507EF3AB954}"/>
              </a:ext>
            </a:extLst>
          </p:cNvPr>
          <p:cNvSpPr>
            <a:spLocks noChangeArrowheads="1"/>
          </p:cNvSpPr>
          <p:nvPr/>
        </p:nvSpPr>
        <p:spPr bwMode="auto">
          <a:xfrm>
            <a:off x="228600" y="762000"/>
            <a:ext cx="2514600" cy="1524000"/>
          </a:xfrm>
          <a:prstGeom prst="rect">
            <a:avLst/>
          </a:prstGeom>
          <a:solidFill>
            <a:srgbClr val="CCFFCC"/>
          </a:solidFill>
          <a:ln w="9525">
            <a:solidFill>
              <a:schemeClr val="tx1"/>
            </a:solidFill>
            <a:miter lim="800000"/>
            <a:headEnd/>
            <a:tailEnd/>
          </a:ln>
        </p:spPr>
        <p:txBody>
          <a:bodyPr anchor="ctr"/>
          <a:lstStyle/>
          <a:p>
            <a:pPr algn="ctr"/>
            <a:r>
              <a:rPr lang="en-US" altLang="en-US" sz="3200" dirty="0">
                <a:solidFill>
                  <a:srgbClr val="008000"/>
                </a:solidFill>
              </a:rPr>
              <a:t>4 SWPBIS</a:t>
            </a:r>
          </a:p>
          <a:p>
            <a:pPr algn="ctr"/>
            <a:r>
              <a:rPr lang="en-US" altLang="en-US" sz="3200" dirty="0">
                <a:solidFill>
                  <a:srgbClr val="008000"/>
                </a:solidFill>
              </a:rPr>
              <a:t>MTSS-B</a:t>
            </a:r>
          </a:p>
          <a:p>
            <a:pPr algn="ctr"/>
            <a:r>
              <a:rPr lang="en-US" altLang="en-US" sz="3200" dirty="0">
                <a:solidFill>
                  <a:srgbClr val="008000"/>
                </a:solidFill>
              </a:rPr>
              <a:t> Elements</a:t>
            </a:r>
          </a:p>
        </p:txBody>
      </p:sp>
      <p:sp>
        <p:nvSpPr>
          <p:cNvPr id="8" name="TextBox 7">
            <a:extLst>
              <a:ext uri="{FF2B5EF4-FFF2-40B4-BE49-F238E27FC236}">
                <a16:creationId xmlns:a16="http://schemas.microsoft.com/office/drawing/2014/main" id="{4A1ADBA1-B285-E7A8-6783-64D369C79DAE}"/>
              </a:ext>
            </a:extLst>
          </p:cNvPr>
          <p:cNvSpPr txBox="1"/>
          <p:nvPr/>
        </p:nvSpPr>
        <p:spPr>
          <a:xfrm flipH="1">
            <a:off x="228602" y="6118502"/>
            <a:ext cx="6341829" cy="261610"/>
          </a:xfrm>
          <a:prstGeom prst="rect">
            <a:avLst/>
          </a:prstGeom>
          <a:noFill/>
        </p:spPr>
        <p:txBody>
          <a:bodyPr wrap="square" rtlCol="0">
            <a:spAutoFit/>
          </a:bodyPr>
          <a:lstStyle/>
          <a:p>
            <a:r>
              <a:rPr lang="en-US" sz="1100" dirty="0"/>
              <a:t>From https://www.pbis.org/topics/equity</a:t>
            </a:r>
          </a:p>
        </p:txBody>
      </p:sp>
    </p:spTree>
    <p:extLst>
      <p:ext uri="{BB962C8B-B14F-4D97-AF65-F5344CB8AC3E}">
        <p14:creationId xmlns:p14="http://schemas.microsoft.com/office/powerpoint/2010/main" val="5714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9CED-777A-F853-D4F5-D345DFFECC92}"/>
            </a:ext>
          </a:extLst>
        </p:cNvPr>
        <p:cNvGrpSpPr/>
        <p:nvPr/>
      </p:nvGrpSpPr>
      <p:grpSpPr>
        <a:xfrm>
          <a:off x="0" y="0"/>
          <a:ext cx="0" cy="0"/>
          <a:chOff x="0" y="0"/>
          <a:chExt cx="0" cy="0"/>
        </a:xfrm>
      </p:grpSpPr>
      <p:sp>
        <p:nvSpPr>
          <p:cNvPr id="66561" name="Rectangle 2">
            <a:extLst>
              <a:ext uri="{FF2B5EF4-FFF2-40B4-BE49-F238E27FC236}">
                <a16:creationId xmlns:a16="http://schemas.microsoft.com/office/drawing/2014/main" id="{C05AA937-92F3-3398-44E8-326948F0FC5B}"/>
              </a:ext>
            </a:extLst>
          </p:cNvPr>
          <p:cNvSpPr>
            <a:spLocks noGrp="1" noChangeArrowheads="1"/>
          </p:cNvSpPr>
          <p:nvPr>
            <p:ph type="title" idx="4294967295"/>
          </p:nvPr>
        </p:nvSpPr>
        <p:spPr/>
        <p:txBody>
          <a:bodyPr/>
          <a:lstStyle/>
          <a:p>
            <a:pPr eaLnBrk="1" hangingPunct="1"/>
            <a:r>
              <a:rPr lang="en-US" dirty="0">
                <a:latin typeface="Times" charset="0"/>
              </a:rPr>
              <a:t>Key Elements</a:t>
            </a:r>
          </a:p>
        </p:txBody>
      </p:sp>
      <p:sp>
        <p:nvSpPr>
          <p:cNvPr id="66562" name="Rectangle 3">
            <a:extLst>
              <a:ext uri="{FF2B5EF4-FFF2-40B4-BE49-F238E27FC236}">
                <a16:creationId xmlns:a16="http://schemas.microsoft.com/office/drawing/2014/main" id="{DD8C580F-30E7-A664-66C9-ACEAD8559814}"/>
              </a:ext>
            </a:extLst>
          </p:cNvPr>
          <p:cNvSpPr>
            <a:spLocks noGrp="1" noChangeArrowheads="1"/>
          </p:cNvSpPr>
          <p:nvPr>
            <p:ph type="body" idx="4294967295"/>
          </p:nvPr>
        </p:nvSpPr>
        <p:spPr>
          <a:xfrm>
            <a:off x="381000" y="1600202"/>
            <a:ext cx="8229600" cy="4525963"/>
          </a:xfrm>
        </p:spPr>
        <p:txBody>
          <a:bodyPr/>
          <a:lstStyle/>
          <a:p>
            <a:pPr eaLnBrk="1" hangingPunct="1">
              <a:lnSpc>
                <a:spcPct val="90000"/>
              </a:lnSpc>
            </a:pPr>
            <a:r>
              <a:rPr lang="en-US" dirty="0">
                <a:latin typeface="Arial" charset="0"/>
              </a:rPr>
              <a:t> Systems – </a:t>
            </a:r>
            <a:r>
              <a:rPr lang="en-US" b="1" dirty="0">
                <a:latin typeface="Arial" charset="0"/>
              </a:rPr>
              <a:t>Josh, flight, checklist</a:t>
            </a:r>
          </a:p>
          <a:p>
            <a:pPr lvl="1" eaLnBrk="1" hangingPunct="1">
              <a:lnSpc>
                <a:spcPct val="90000"/>
              </a:lnSpc>
            </a:pPr>
            <a:r>
              <a:rPr lang="en-US" dirty="0">
                <a:latin typeface="Arial" charset="0"/>
              </a:rPr>
              <a:t>Administrative Commitments, Coaching (external/internal), Representative Teams, Audit of practices, Priority</a:t>
            </a:r>
          </a:p>
          <a:p>
            <a:pPr eaLnBrk="1" hangingPunct="1">
              <a:lnSpc>
                <a:spcPct val="90000"/>
              </a:lnSpc>
            </a:pPr>
            <a:r>
              <a:rPr lang="en-US" dirty="0">
                <a:latin typeface="Arial" charset="0"/>
              </a:rPr>
              <a:t>Practices</a:t>
            </a:r>
          </a:p>
          <a:p>
            <a:pPr lvl="1" eaLnBrk="1" hangingPunct="1">
              <a:lnSpc>
                <a:spcPct val="90000"/>
              </a:lnSpc>
            </a:pPr>
            <a:r>
              <a:rPr lang="en-US" dirty="0">
                <a:latin typeface="Arial" charset="0"/>
              </a:rPr>
              <a:t>Based on evidence</a:t>
            </a:r>
          </a:p>
          <a:p>
            <a:pPr eaLnBrk="1" hangingPunct="1">
              <a:lnSpc>
                <a:spcPct val="90000"/>
              </a:lnSpc>
            </a:pPr>
            <a:r>
              <a:rPr lang="en-US" dirty="0">
                <a:latin typeface="Arial" charset="0"/>
              </a:rPr>
              <a:t>Data</a:t>
            </a:r>
          </a:p>
          <a:p>
            <a:pPr lvl="1" eaLnBrk="1" hangingPunct="1">
              <a:lnSpc>
                <a:spcPct val="90000"/>
              </a:lnSpc>
            </a:pPr>
            <a:r>
              <a:rPr lang="en-US" dirty="0">
                <a:latin typeface="Arial" charset="0"/>
              </a:rPr>
              <a:t>Process and impact – dropout</a:t>
            </a:r>
          </a:p>
          <a:p>
            <a:pPr lvl="2" eaLnBrk="1" hangingPunct="1">
              <a:lnSpc>
                <a:spcPct val="90000"/>
              </a:lnSpc>
            </a:pPr>
            <a:r>
              <a:rPr lang="en-US" dirty="0">
                <a:latin typeface="Arial" charset="0"/>
              </a:rPr>
              <a:t> What and with whom?</a:t>
            </a:r>
          </a:p>
        </p:txBody>
      </p:sp>
      <p:pic>
        <p:nvPicPr>
          <p:cNvPr id="66563" name="Picture 4">
            <a:extLst>
              <a:ext uri="{FF2B5EF4-FFF2-40B4-BE49-F238E27FC236}">
                <a16:creationId xmlns:a16="http://schemas.microsoft.com/office/drawing/2014/main" id="{3376785A-B6E5-B6E1-BF7D-D45DDAAC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2"/>
            <a:ext cx="1371600"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Box 4">
            <a:extLst>
              <a:ext uri="{FF2B5EF4-FFF2-40B4-BE49-F238E27FC236}">
                <a16:creationId xmlns:a16="http://schemas.microsoft.com/office/drawing/2014/main" id="{7418B245-0818-E8C3-6E0B-7F541EBDDB85}"/>
              </a:ext>
            </a:extLst>
          </p:cNvPr>
          <p:cNvSpPr txBox="1">
            <a:spLocks noChangeArrowheads="1"/>
          </p:cNvSpPr>
          <p:nvPr/>
        </p:nvSpPr>
        <p:spPr bwMode="auto">
          <a:xfrm>
            <a:off x="609600" y="6172202"/>
            <a:ext cx="3906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hlinkClick r:id="rId4"/>
              </a:rPr>
              <a:t>http://en.wikipedia.org/wiki/Josh_Groban</a:t>
            </a:r>
            <a:endParaRPr lang="en-US" sz="1200" dirty="0"/>
          </a:p>
          <a:p>
            <a:pPr eaLnBrk="1" hangingPunct="1"/>
            <a:r>
              <a:rPr lang="en-US" sz="1200" dirty="0">
                <a:hlinkClick r:id="rId5"/>
              </a:rPr>
              <a:t>http://www.inmagine.com/searchterms/private_jet.html</a:t>
            </a:r>
            <a:r>
              <a:rPr lang="en-US" sz="1200" dirty="0"/>
              <a:t> </a:t>
            </a:r>
          </a:p>
        </p:txBody>
      </p:sp>
      <p:pic>
        <p:nvPicPr>
          <p:cNvPr id="66565" name="Picture 6">
            <a:extLst>
              <a:ext uri="{FF2B5EF4-FFF2-40B4-BE49-F238E27FC236}">
                <a16:creationId xmlns:a16="http://schemas.microsoft.com/office/drawing/2014/main" id="{4181EAB6-1C0D-C406-0EC7-080693ADAA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048000"/>
            <a:ext cx="1295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C:\Users\Hank\AppData\Local\Microsoft\Windows\Temporary Internet Files\Content.IE5\6YRJY04H\MM900234700[1].gif">
            <a:extLst>
              <a:ext uri="{FF2B5EF4-FFF2-40B4-BE49-F238E27FC236}">
                <a16:creationId xmlns:a16="http://schemas.microsoft.com/office/drawing/2014/main" id="{781E04EE-AD4C-EB97-AEFE-BFD11564A02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410200"/>
            <a:ext cx="1238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96393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F8179-B855-91FD-9A36-5231877DF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9685E-37B4-9516-83E2-3DF2266B59BD}"/>
              </a:ext>
            </a:extLst>
          </p:cNvPr>
          <p:cNvSpPr>
            <a:spLocks noGrp="1"/>
          </p:cNvSpPr>
          <p:nvPr>
            <p:ph type="title"/>
          </p:nvPr>
        </p:nvSpPr>
        <p:spPr/>
        <p:txBody>
          <a:bodyPr>
            <a:normAutofit fontScale="90000"/>
          </a:bodyPr>
          <a:lstStyle/>
          <a:p>
            <a:r>
              <a:rPr lang="en-US" dirty="0"/>
              <a:t>Reflection on SWPBIS/MTSS Systems, Practices, and Data</a:t>
            </a:r>
          </a:p>
        </p:txBody>
      </p:sp>
      <p:sp>
        <p:nvSpPr>
          <p:cNvPr id="3" name="Content Placeholder 2">
            <a:extLst>
              <a:ext uri="{FF2B5EF4-FFF2-40B4-BE49-F238E27FC236}">
                <a16:creationId xmlns:a16="http://schemas.microsoft.com/office/drawing/2014/main" id="{8A06DC11-039B-11D2-55E9-06A2E6DBBC10}"/>
              </a:ext>
            </a:extLst>
          </p:cNvPr>
          <p:cNvSpPr>
            <a:spLocks noGrp="1"/>
          </p:cNvSpPr>
          <p:nvPr>
            <p:ph idx="1"/>
          </p:nvPr>
        </p:nvSpPr>
        <p:spPr>
          <a:xfrm>
            <a:off x="628652" y="1825625"/>
            <a:ext cx="4287907" cy="4351338"/>
          </a:xfrm>
        </p:spPr>
        <p:txBody>
          <a:bodyPr>
            <a:normAutofit fontScale="85000" lnSpcReduction="20000"/>
          </a:bodyPr>
          <a:lstStyle/>
          <a:p>
            <a:r>
              <a:rPr lang="en-US" dirty="0"/>
              <a:t>Walk around the room until the </a:t>
            </a:r>
            <a:r>
              <a:rPr lang="en-US" dirty="0">
                <a:hlinkClick r:id="rId2"/>
              </a:rPr>
              <a:t>music stops</a:t>
            </a:r>
            <a:endParaRPr lang="en-US" dirty="0"/>
          </a:p>
          <a:p>
            <a:r>
              <a:rPr lang="en-US" dirty="0"/>
              <a:t>Where have you seen interventions work/not work based on the previous list?</a:t>
            </a:r>
          </a:p>
          <a:p>
            <a:r>
              <a:rPr lang="en-US" dirty="0"/>
              <a:t>Now, back at your table – what is one area of strength and area for improvement for your systems, practices, and data?</a:t>
            </a:r>
          </a:p>
          <a:p>
            <a:endParaRPr lang="en-US" dirty="0"/>
          </a:p>
          <a:p>
            <a:endParaRPr lang="en-US" dirty="0"/>
          </a:p>
        </p:txBody>
      </p:sp>
      <p:pic>
        <p:nvPicPr>
          <p:cNvPr id="5" name="Picture 4" descr="A picture containing ground, outdoor, curb&#10;&#10;Description automatically generated">
            <a:extLst>
              <a:ext uri="{FF2B5EF4-FFF2-40B4-BE49-F238E27FC236}">
                <a16:creationId xmlns:a16="http://schemas.microsoft.com/office/drawing/2014/main" id="{23EE76DC-6AE0-B894-9895-896F4F0DD00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6557" y="2059516"/>
            <a:ext cx="3715636" cy="3621294"/>
          </a:xfrm>
          <a:prstGeom prst="rect">
            <a:avLst/>
          </a:prstGeom>
        </p:spPr>
      </p:pic>
      <p:sp>
        <p:nvSpPr>
          <p:cNvPr id="6" name="TextBox 5">
            <a:extLst>
              <a:ext uri="{FF2B5EF4-FFF2-40B4-BE49-F238E27FC236}">
                <a16:creationId xmlns:a16="http://schemas.microsoft.com/office/drawing/2014/main" id="{E0478FA6-8A5E-FAFC-6A6D-889DE47B96ED}"/>
              </a:ext>
            </a:extLst>
          </p:cNvPr>
          <p:cNvSpPr txBox="1"/>
          <p:nvPr/>
        </p:nvSpPr>
        <p:spPr>
          <a:xfrm>
            <a:off x="6826189" y="5807631"/>
            <a:ext cx="1806005" cy="369332"/>
          </a:xfrm>
          <a:prstGeom prst="rect">
            <a:avLst/>
          </a:prstGeom>
          <a:noFill/>
        </p:spPr>
        <p:txBody>
          <a:bodyPr wrap="square" rtlCol="0">
            <a:spAutoFit/>
          </a:bodyPr>
          <a:lstStyle/>
          <a:p>
            <a:r>
              <a:rPr lang="en-US" sz="900" dirty="0">
                <a:hlinkClick r:id="rId4" tooltip="https://inspirationsandexplorations.com/2012/10/03/transforming-a-gilded-mirror-frame/"/>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285204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in there!</a:t>
            </a:r>
          </a:p>
        </p:txBody>
      </p:sp>
      <p:pic>
        <p:nvPicPr>
          <p:cNvPr id="1026" name="Picture 2"/>
          <p:cNvPicPr>
            <a:picLocks noChangeAspect="1" noChangeArrowheads="1"/>
          </p:cNvPicPr>
          <p:nvPr/>
        </p:nvPicPr>
        <p:blipFill>
          <a:blip r:embed="rId3" cstate="print"/>
          <a:srcRect/>
          <a:stretch>
            <a:fillRect/>
          </a:stretch>
        </p:blipFill>
        <p:spPr bwMode="auto">
          <a:xfrm>
            <a:off x="1447800" y="1295400"/>
            <a:ext cx="6096000" cy="5178902"/>
          </a:xfrm>
          <a:prstGeom prst="rect">
            <a:avLst/>
          </a:prstGeom>
          <a:noFill/>
          <a:ln w="9525">
            <a:noFill/>
            <a:miter lim="800000"/>
            <a:headEnd/>
            <a:tailEnd/>
          </a:ln>
        </p:spPr>
      </p:pic>
    </p:spTree>
    <p:extLst>
      <p:ext uri="{BB962C8B-B14F-4D97-AF65-F5344CB8AC3E}">
        <p14:creationId xmlns:p14="http://schemas.microsoft.com/office/powerpoint/2010/main" val="1393682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a:t>What IDEA says about FBA</a:t>
            </a:r>
          </a:p>
        </p:txBody>
      </p:sp>
      <p:sp>
        <p:nvSpPr>
          <p:cNvPr id="41987" name="Rectangle 3"/>
          <p:cNvSpPr>
            <a:spLocks noGrp="1" noChangeArrowheads="1"/>
          </p:cNvSpPr>
          <p:nvPr>
            <p:ph type="body" idx="1"/>
          </p:nvPr>
        </p:nvSpPr>
        <p:spPr/>
        <p:txBody>
          <a:bodyPr/>
          <a:lstStyle/>
          <a:p>
            <a:pPr eaLnBrk="1" hangingPunct="1"/>
            <a:r>
              <a:rPr lang="en-US" altLang="en-US" sz="2800" dirty="0"/>
              <a:t> IDEA specifically mentions the use of 			</a:t>
            </a:r>
            <a:r>
              <a:rPr lang="en-US" altLang="en-US" sz="2800" b="1" dirty="0"/>
              <a:t>Functional Behavior Assessment</a:t>
            </a:r>
            <a:r>
              <a:rPr lang="en-US" altLang="en-US" sz="2800" dirty="0"/>
              <a:t> for students with impeding behaviors.</a:t>
            </a:r>
          </a:p>
          <a:p>
            <a:pPr eaLnBrk="1" hangingPunct="1"/>
            <a:r>
              <a:rPr lang="en-US" altLang="en-US" sz="2800" dirty="0"/>
              <a:t> An FBA must be done when a change in placement is 	proposed as a discipline measure.</a:t>
            </a:r>
          </a:p>
          <a:p>
            <a:pPr eaLnBrk="1" hangingPunct="1"/>
            <a:r>
              <a:rPr lang="en-US" altLang="en-US" sz="2800" dirty="0"/>
              <a:t> Generally on the 11</a:t>
            </a:r>
            <a:r>
              <a:rPr lang="en-US" altLang="en-US" sz="2800" baseline="30000" dirty="0"/>
              <a:t>th</a:t>
            </a:r>
            <a:r>
              <a:rPr lang="en-US" altLang="en-US" sz="2800" dirty="0"/>
              <a:t> day of removal from 		school an FBA must be conducted</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dirty="0"/>
              <a:t>What is FBA</a:t>
            </a:r>
          </a:p>
        </p:txBody>
      </p:sp>
      <p:sp>
        <p:nvSpPr>
          <p:cNvPr id="43011" name="Rectangle 3"/>
          <p:cNvSpPr>
            <a:spLocks noGrp="1" noChangeArrowheads="1"/>
          </p:cNvSpPr>
          <p:nvPr>
            <p:ph type="body" idx="1"/>
          </p:nvPr>
        </p:nvSpPr>
        <p:spPr/>
        <p:txBody>
          <a:bodyPr/>
          <a:lstStyle/>
          <a:p>
            <a:pPr eaLnBrk="1" hangingPunct="1"/>
            <a:r>
              <a:rPr lang="en-US" altLang="en-US" sz="2800" dirty="0"/>
              <a:t> FBA is…</a:t>
            </a:r>
          </a:p>
          <a:p>
            <a:pPr lvl="1"/>
            <a:r>
              <a:rPr lang="en-US" altLang="en-US" sz="2400" dirty="0"/>
              <a:t> a process designed to improve our understanding of impeding behavior to develop more effective, efficient, and 	relevant behavior support plans.</a:t>
            </a:r>
          </a:p>
          <a:p>
            <a:pPr eaLnBrk="1" hangingPunct="1"/>
            <a:r>
              <a:rPr lang="en-US" altLang="en-US" sz="2800" dirty="0"/>
              <a:t>FBA is not used to:</a:t>
            </a:r>
          </a:p>
          <a:p>
            <a:pPr lvl="1"/>
            <a:r>
              <a:rPr lang="en-US" altLang="en-US" sz="2400" dirty="0"/>
              <a:t>directly diagnose disability, establish eligibility, determine placement, determine whether a problem is caused by the disability (manifestation determination)</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a:t>FBA Should Include</a:t>
            </a:r>
          </a:p>
        </p:txBody>
      </p:sp>
      <p:sp>
        <p:nvSpPr>
          <p:cNvPr id="44035" name="Rectangle 3"/>
          <p:cNvSpPr>
            <a:spLocks noGrp="1" noChangeArrowheads="1"/>
          </p:cNvSpPr>
          <p:nvPr>
            <p:ph type="body" idx="1"/>
          </p:nvPr>
        </p:nvSpPr>
        <p:spPr/>
        <p:txBody>
          <a:bodyPr/>
          <a:lstStyle/>
          <a:p>
            <a:pPr eaLnBrk="1" hangingPunct="1"/>
            <a:r>
              <a:rPr lang="en-US" dirty="0"/>
              <a:t> Definition of behavior (</a:t>
            </a:r>
            <a:r>
              <a:rPr lang="en-US" b="1" dirty="0"/>
              <a:t>m</a:t>
            </a:r>
            <a:r>
              <a:rPr lang="en-US" altLang="en-US" b="1" dirty="0"/>
              <a:t>easurable and observable)</a:t>
            </a:r>
            <a:endParaRPr lang="en-US" dirty="0"/>
          </a:p>
          <a:p>
            <a:pPr eaLnBrk="1" hangingPunct="1"/>
            <a:r>
              <a:rPr lang="en-US" dirty="0"/>
              <a:t> When and when not</a:t>
            </a:r>
          </a:p>
          <a:p>
            <a:pPr eaLnBrk="1" hangingPunct="1"/>
            <a:r>
              <a:rPr lang="en-US" dirty="0"/>
              <a:t> Consequences that maintain</a:t>
            </a:r>
          </a:p>
          <a:p>
            <a:pPr eaLnBrk="1" hangingPunct="1"/>
            <a:r>
              <a:rPr lang="en-US" dirty="0"/>
              <a:t> Hunch about behavior</a:t>
            </a:r>
          </a:p>
          <a:p>
            <a:pPr eaLnBrk="1" hangingPunct="1"/>
            <a:r>
              <a:rPr lang="en-US" dirty="0"/>
              <a:t> Direct observation-based data</a:t>
            </a:r>
          </a:p>
          <a:p>
            <a:pPr lvl="1" eaLnBrk="1" hangingPunct="1"/>
            <a:r>
              <a:rPr lang="en-US" sz="1800" i="1" dirty="0"/>
              <a:t>(O’Neil, Horner, </a:t>
            </a:r>
            <a:r>
              <a:rPr lang="en-US" sz="1800" i="1" dirty="0" err="1"/>
              <a:t>Albin</a:t>
            </a:r>
            <a:r>
              <a:rPr lang="en-US" sz="1800" i="1" dirty="0"/>
              <a:t>, Sprague, </a:t>
            </a:r>
            <a:r>
              <a:rPr lang="en-US" sz="1800" i="1" dirty="0" err="1"/>
              <a:t>Storey</a:t>
            </a:r>
            <a:r>
              <a:rPr lang="en-US" sz="1800" i="1" dirty="0"/>
              <a:t>, Newton, 1997)</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a:t>What is a BIP?</a:t>
            </a:r>
          </a:p>
        </p:txBody>
      </p:sp>
      <p:sp>
        <p:nvSpPr>
          <p:cNvPr id="45059" name="Rectangle 3"/>
          <p:cNvSpPr>
            <a:spLocks noGrp="1" noChangeArrowheads="1"/>
          </p:cNvSpPr>
          <p:nvPr>
            <p:ph type="body" idx="1"/>
          </p:nvPr>
        </p:nvSpPr>
        <p:spPr/>
        <p:txBody>
          <a:bodyPr/>
          <a:lstStyle/>
          <a:p>
            <a:pPr eaLnBrk="1" hangingPunct="1"/>
            <a:r>
              <a:rPr lang="en-US" altLang="en-US" sz="2800" dirty="0"/>
              <a:t> The </a:t>
            </a:r>
            <a:r>
              <a:rPr lang="en-US" altLang="en-US" sz="2800" b="1" dirty="0"/>
              <a:t>Behavior Intervention Plan</a:t>
            </a:r>
            <a:r>
              <a:rPr lang="en-US" altLang="en-US" sz="2800" dirty="0"/>
              <a:t> is derived from the FBA (intervention probes are OK)</a:t>
            </a:r>
          </a:p>
          <a:p>
            <a:pPr eaLnBrk="1" hangingPunct="1"/>
            <a:r>
              <a:rPr lang="en-US" altLang="en-US" sz="2800" dirty="0"/>
              <a:t> A written plan for manipulating variables 	that 	predict or maintain problem behaviors</a:t>
            </a:r>
          </a:p>
          <a:p>
            <a:pPr eaLnBrk="1" hangingPunct="1"/>
            <a:r>
              <a:rPr lang="en-US" altLang="en-US" sz="2800" dirty="0"/>
              <a:t> It is evaluated and revised on a frequent basis</a:t>
            </a:r>
          </a:p>
          <a:p>
            <a:pPr eaLnBrk="1" hangingPunct="1"/>
            <a:r>
              <a:rPr lang="en-US" altLang="en-US" sz="2800" dirty="0"/>
              <a:t> The BIP is an appendix of the IEP</a:t>
            </a:r>
          </a:p>
          <a:p>
            <a:pPr eaLnBrk="1" hangingPunct="1"/>
            <a:r>
              <a:rPr lang="en-US" altLang="en-US" sz="2800" dirty="0"/>
              <a:t> The BIP may contain a crisis plan</a:t>
            </a:r>
          </a:p>
          <a:p>
            <a:pPr eaLnBrk="1" hangingPunct="1"/>
            <a:r>
              <a:rPr lang="en-US" altLang="en-US" sz="2800" dirty="0"/>
              <a:t>OK to pilot-test drive interventions</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dirty="0"/>
              <a:t>Additional Considerations</a:t>
            </a:r>
          </a:p>
        </p:txBody>
      </p:sp>
      <p:sp>
        <p:nvSpPr>
          <p:cNvPr id="56323" name="Rectangle 3"/>
          <p:cNvSpPr>
            <a:spLocks noGrp="1" noChangeArrowheads="1"/>
          </p:cNvSpPr>
          <p:nvPr>
            <p:ph type="body" idx="1"/>
          </p:nvPr>
        </p:nvSpPr>
        <p:spPr/>
        <p:txBody>
          <a:bodyPr/>
          <a:lstStyle/>
          <a:p>
            <a:pPr eaLnBrk="1" hangingPunct="1"/>
            <a:r>
              <a:rPr lang="en-US" sz="2800" dirty="0"/>
              <a:t>Disability and discipline now means</a:t>
            </a:r>
          </a:p>
          <a:p>
            <a:pPr lvl="1" eaLnBrk="1" hangingPunct="1"/>
            <a:r>
              <a:rPr lang="en-US" sz="2400" dirty="0"/>
              <a:t>Parent expressed concern in writing to an administrator or a teacher;</a:t>
            </a:r>
          </a:p>
          <a:p>
            <a:pPr lvl="1" eaLnBrk="1" hangingPunct="1"/>
            <a:r>
              <a:rPr lang="en-US" sz="2400" dirty="0"/>
              <a:t>Parent of the child has requested an evaluation of the child pursuant to Section 614(a)(1)(B); or</a:t>
            </a:r>
          </a:p>
          <a:p>
            <a:pPr lvl="1" eaLnBrk="1" hangingPunct="1"/>
            <a:r>
              <a:rPr lang="en-US" sz="2400" dirty="0"/>
              <a:t>Teacher or other school or LEA personnel expressed specific concerns about a pattern of behavior demonstrated to an administrator 615(k)(5)</a:t>
            </a:r>
          </a:p>
          <a:p>
            <a:pPr eaLnBrk="1" hangingPunct="1"/>
            <a:r>
              <a:rPr lang="en-US" sz="2800" dirty="0"/>
              <a:t> Stay put rules are different </a:t>
            </a:r>
          </a:p>
          <a:p>
            <a:pPr eaLnBrk="1" hangingPunct="1"/>
            <a:r>
              <a:rPr lang="en-US" sz="2800" dirty="0"/>
              <a:t> Evaluation must me expedited</a:t>
            </a:r>
          </a:p>
          <a:p>
            <a:pPr eaLnBrk="1" hangingPunct="1">
              <a:buFontTx/>
              <a:buNone/>
            </a:pPr>
            <a:endParaRPr lang="en-US" sz="280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CA1D-3AF2-D323-DFFC-5ACD2B6CBF77}"/>
              </a:ext>
            </a:extLst>
          </p:cNvPr>
          <p:cNvSpPr>
            <a:spLocks noGrp="1"/>
          </p:cNvSpPr>
          <p:nvPr>
            <p:ph type="title"/>
          </p:nvPr>
        </p:nvSpPr>
        <p:spPr/>
        <p:txBody>
          <a:bodyPr/>
          <a:lstStyle/>
          <a:p>
            <a:r>
              <a:rPr lang="en-US" dirty="0"/>
              <a:t>MTSS (B, A, SEL) Big Ideas</a:t>
            </a:r>
          </a:p>
        </p:txBody>
      </p:sp>
      <p:sp>
        <p:nvSpPr>
          <p:cNvPr id="4" name="Content Placeholder 3">
            <a:extLst>
              <a:ext uri="{FF2B5EF4-FFF2-40B4-BE49-F238E27FC236}">
                <a16:creationId xmlns:a16="http://schemas.microsoft.com/office/drawing/2014/main" id="{00C0EF09-5E90-4474-CEDE-9EA0D3476CBD}"/>
              </a:ext>
            </a:extLst>
          </p:cNvPr>
          <p:cNvSpPr>
            <a:spLocks noGrp="1"/>
          </p:cNvSpPr>
          <p:nvPr>
            <p:ph sz="half" idx="1"/>
          </p:nvPr>
        </p:nvSpPr>
        <p:spPr/>
        <p:txBody>
          <a:bodyPr>
            <a:normAutofit/>
          </a:bodyPr>
          <a:lstStyle/>
          <a:p>
            <a:r>
              <a:rPr lang="en-US" dirty="0"/>
              <a:t>Consensus &amp; Commitment</a:t>
            </a:r>
          </a:p>
          <a:p>
            <a:r>
              <a:rPr lang="en-US" dirty="0"/>
              <a:t>Team-Based Leadership</a:t>
            </a:r>
          </a:p>
          <a:p>
            <a:r>
              <a:rPr lang="en-US" dirty="0"/>
              <a:t>Comprehensive Screening &amp; Assessment System</a:t>
            </a:r>
          </a:p>
          <a:p>
            <a:r>
              <a:rPr lang="en-US" dirty="0"/>
              <a:t>Tiered Delivery System</a:t>
            </a:r>
          </a:p>
        </p:txBody>
      </p:sp>
      <p:sp>
        <p:nvSpPr>
          <p:cNvPr id="5" name="Content Placeholder 4">
            <a:extLst>
              <a:ext uri="{FF2B5EF4-FFF2-40B4-BE49-F238E27FC236}">
                <a16:creationId xmlns:a16="http://schemas.microsoft.com/office/drawing/2014/main" id="{55F9D7C9-DE0A-C951-0076-68A47DBE3547}"/>
              </a:ext>
            </a:extLst>
          </p:cNvPr>
          <p:cNvSpPr>
            <a:spLocks noGrp="1"/>
          </p:cNvSpPr>
          <p:nvPr>
            <p:ph sz="half" idx="2"/>
          </p:nvPr>
        </p:nvSpPr>
        <p:spPr/>
        <p:txBody>
          <a:bodyPr>
            <a:normAutofit/>
          </a:bodyPr>
          <a:lstStyle/>
          <a:p>
            <a:r>
              <a:rPr lang="en-US" dirty="0"/>
              <a:t>Selection and Implementation of Evidence-Based Instruction, Interventions and Supports</a:t>
            </a:r>
          </a:p>
          <a:p>
            <a:r>
              <a:rPr lang="en-US" dirty="0"/>
              <a:t>Data-Based Decision Making</a:t>
            </a:r>
          </a:p>
          <a:p>
            <a:r>
              <a:rPr lang="en-US" dirty="0"/>
              <a:t>Collaborative Teams</a:t>
            </a:r>
          </a:p>
          <a:p>
            <a:endParaRPr lang="en-US" dirty="0"/>
          </a:p>
        </p:txBody>
      </p:sp>
      <p:sp>
        <p:nvSpPr>
          <p:cNvPr id="6" name="TextBox 5">
            <a:extLst>
              <a:ext uri="{FF2B5EF4-FFF2-40B4-BE49-F238E27FC236}">
                <a16:creationId xmlns:a16="http://schemas.microsoft.com/office/drawing/2014/main" id="{C7961A83-8AD3-AD11-28A4-DCC59A998C10}"/>
              </a:ext>
            </a:extLst>
          </p:cNvPr>
          <p:cNvSpPr txBox="1"/>
          <p:nvPr/>
        </p:nvSpPr>
        <p:spPr>
          <a:xfrm flipH="1">
            <a:off x="5337247" y="6265889"/>
            <a:ext cx="4975237" cy="369332"/>
          </a:xfrm>
          <a:prstGeom prst="rect">
            <a:avLst/>
          </a:prstGeom>
          <a:noFill/>
        </p:spPr>
        <p:txBody>
          <a:bodyPr wrap="square" rtlCol="0">
            <a:spAutoFit/>
          </a:bodyPr>
          <a:lstStyle/>
          <a:p>
            <a:r>
              <a:rPr lang="en-US" dirty="0"/>
              <a:t>From OPI Essential Elements (</a:t>
            </a:r>
            <a:r>
              <a:rPr lang="en-US" dirty="0">
                <a:hlinkClick r:id="rId2"/>
              </a:rPr>
              <a:t>link</a:t>
            </a:r>
            <a:r>
              <a:rPr lang="en-US" dirty="0"/>
              <a:t>) </a:t>
            </a:r>
          </a:p>
        </p:txBody>
      </p:sp>
      <p:pic>
        <p:nvPicPr>
          <p:cNvPr id="8" name="Picture 7" descr="Close-up of a lightbulb with a filament">
            <a:extLst>
              <a:ext uri="{FF2B5EF4-FFF2-40B4-BE49-F238E27FC236}">
                <a16:creationId xmlns:a16="http://schemas.microsoft.com/office/drawing/2014/main" id="{47A64479-8C50-39DE-2EB3-EC9D25174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134" y="5173065"/>
            <a:ext cx="2193770" cy="1462156"/>
          </a:xfrm>
          <a:prstGeom prst="rect">
            <a:avLst/>
          </a:prstGeom>
        </p:spPr>
      </p:pic>
    </p:spTree>
    <p:extLst>
      <p:ext uri="{BB962C8B-B14F-4D97-AF65-F5344CB8AC3E}">
        <p14:creationId xmlns:p14="http://schemas.microsoft.com/office/powerpoint/2010/main" val="2576770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4C8D9CA-E24A-9745-9280-4EF7979BF71D}"/>
              </a:ext>
            </a:extLst>
          </p:cNvPr>
          <p:cNvSpPr>
            <a:spLocks noGrp="1" noChangeArrowheads="1"/>
          </p:cNvSpPr>
          <p:nvPr>
            <p:ph type="title" idx="4294967295"/>
          </p:nvPr>
        </p:nvSpPr>
        <p:spPr>
          <a:xfrm>
            <a:off x="685800" y="381000"/>
            <a:ext cx="7772400" cy="1143000"/>
          </a:xfrm>
        </p:spPr>
        <p:txBody>
          <a:bodyPr/>
          <a:lstStyle/>
          <a:p>
            <a:r>
              <a:rPr lang="en-US" altLang="en-US" sz="4000" dirty="0">
                <a:ea typeface="ＭＳ Ｐゴシック" panose="020B0600070205080204" pitchFamily="34" charset="-128"/>
              </a:rPr>
              <a:t>Deciding the Level of Intervention</a:t>
            </a:r>
          </a:p>
        </p:txBody>
      </p:sp>
      <p:grpSp>
        <p:nvGrpSpPr>
          <p:cNvPr id="92162" name="Group 12">
            <a:extLst>
              <a:ext uri="{FF2B5EF4-FFF2-40B4-BE49-F238E27FC236}">
                <a16:creationId xmlns:a16="http://schemas.microsoft.com/office/drawing/2014/main" id="{CA2EAEEF-0A3A-7FE9-B599-54AE63F0829F}"/>
              </a:ext>
            </a:extLst>
          </p:cNvPr>
          <p:cNvGrpSpPr>
            <a:grpSpLocks/>
          </p:cNvGrpSpPr>
          <p:nvPr/>
        </p:nvGrpSpPr>
        <p:grpSpPr bwMode="auto">
          <a:xfrm>
            <a:off x="76200" y="1981200"/>
            <a:ext cx="8915400" cy="3276600"/>
            <a:chOff x="432" y="1392"/>
            <a:chExt cx="5040" cy="1548"/>
          </a:xfrm>
        </p:grpSpPr>
        <p:grpSp>
          <p:nvGrpSpPr>
            <p:cNvPr id="92163" name="Group 11">
              <a:extLst>
                <a:ext uri="{FF2B5EF4-FFF2-40B4-BE49-F238E27FC236}">
                  <a16:creationId xmlns:a16="http://schemas.microsoft.com/office/drawing/2014/main" id="{14BBA09B-52B3-972B-E5E8-1EF4FDC2FF5E}"/>
                </a:ext>
              </a:extLst>
            </p:cNvPr>
            <p:cNvGrpSpPr>
              <a:grpSpLocks/>
            </p:cNvGrpSpPr>
            <p:nvPr/>
          </p:nvGrpSpPr>
          <p:grpSpPr bwMode="auto">
            <a:xfrm>
              <a:off x="1248" y="1392"/>
              <a:ext cx="4224" cy="1548"/>
              <a:chOff x="1248" y="1392"/>
              <a:chExt cx="4224" cy="1548"/>
            </a:xfrm>
          </p:grpSpPr>
          <p:pic>
            <p:nvPicPr>
              <p:cNvPr id="92167" name="Picture 14">
                <a:extLst>
                  <a:ext uri="{FF2B5EF4-FFF2-40B4-BE49-F238E27FC236}">
                    <a16:creationId xmlns:a16="http://schemas.microsoft.com/office/drawing/2014/main" id="{0F692B1C-3EF7-0102-60F2-4FD5C4EF9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1392"/>
                <a:ext cx="2352"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7">
                <a:extLst>
                  <a:ext uri="{FF2B5EF4-FFF2-40B4-BE49-F238E27FC236}">
                    <a16:creationId xmlns:a16="http://schemas.microsoft.com/office/drawing/2014/main" id="{9E7687CB-59D7-DB21-57A5-6F854ADD3976}"/>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9" name="Rectangle 18">
                <a:extLst>
                  <a:ext uri="{FF2B5EF4-FFF2-40B4-BE49-F238E27FC236}">
                    <a16:creationId xmlns:a16="http://schemas.microsoft.com/office/drawing/2014/main" id="{C4207715-57D6-4A0B-3B63-ECF956841395}"/>
                  </a:ext>
                </a:extLst>
              </p:cNvPr>
              <p:cNvSpPr>
                <a:spLocks noChangeArrowheads="1"/>
              </p:cNvSpPr>
              <p:nvPr/>
            </p:nvSpPr>
            <p:spPr bwMode="auto">
              <a:xfrm>
                <a:off x="2592" y="2304"/>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pic>
          <p:nvPicPr>
            <p:cNvPr id="92164" name="Picture 8">
              <a:extLst>
                <a:ext uri="{FF2B5EF4-FFF2-40B4-BE49-F238E27FC236}">
                  <a16:creationId xmlns:a16="http://schemas.microsoft.com/office/drawing/2014/main" id="{9A4836A3-2B28-9FFC-CDE4-3284C12EB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392"/>
              <a:ext cx="251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8">
              <a:extLst>
                <a:ext uri="{FF2B5EF4-FFF2-40B4-BE49-F238E27FC236}">
                  <a16:creationId xmlns:a16="http://schemas.microsoft.com/office/drawing/2014/main" id="{B402A409-AFE8-5666-290F-191BF3B91E10}"/>
                </a:ext>
              </a:extLst>
            </p:cNvPr>
            <p:cNvSpPr>
              <a:spLocks noChangeArrowheads="1"/>
            </p:cNvSpPr>
            <p:nvPr/>
          </p:nvSpPr>
          <p:spPr bwMode="auto">
            <a:xfrm>
              <a:off x="3936"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6" name="Rectangle 18">
              <a:extLst>
                <a:ext uri="{FF2B5EF4-FFF2-40B4-BE49-F238E27FC236}">
                  <a16:creationId xmlns:a16="http://schemas.microsoft.com/office/drawing/2014/main" id="{886251E4-EB12-827C-4E27-B09DA70F5ED4}"/>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3B8B-9DAA-41DD-80E3-51E50A1C4712}"/>
              </a:ext>
            </a:extLst>
          </p:cNvPr>
          <p:cNvSpPr>
            <a:spLocks noGrp="1"/>
          </p:cNvSpPr>
          <p:nvPr>
            <p:ph type="title"/>
          </p:nvPr>
        </p:nvSpPr>
        <p:spPr>
          <a:xfrm>
            <a:off x="628650" y="353096"/>
            <a:ext cx="7886700" cy="1325563"/>
          </a:xfrm>
        </p:spPr>
        <p:txBody>
          <a:bodyPr/>
          <a:lstStyle/>
          <a:p>
            <a:r>
              <a:rPr lang="en-US" dirty="0"/>
              <a:t>Tiers Two and Three</a:t>
            </a:r>
          </a:p>
        </p:txBody>
      </p:sp>
      <p:sp>
        <p:nvSpPr>
          <p:cNvPr id="4" name="Content Placeholder 3">
            <a:extLst>
              <a:ext uri="{FF2B5EF4-FFF2-40B4-BE49-F238E27FC236}">
                <a16:creationId xmlns:a16="http://schemas.microsoft.com/office/drawing/2014/main" id="{763986BA-7118-4F5B-951B-A19A4B5EFA52}"/>
              </a:ext>
            </a:extLst>
          </p:cNvPr>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3A59EA8F-E298-4BA0-870E-03BC5E2A6B05}"/>
              </a:ext>
            </a:extLst>
          </p:cNvPr>
          <p:cNvSpPr>
            <a:spLocks noGrp="1"/>
          </p:cNvSpPr>
          <p:nvPr>
            <p:ph sz="half" idx="2"/>
          </p:nvPr>
        </p:nvSpPr>
        <p:spPr/>
        <p:txBody>
          <a:bodyPr/>
          <a:lstStyle/>
          <a:p>
            <a:r>
              <a:rPr lang="en-US" sz="2400" dirty="0"/>
              <a:t>Increase intensity </a:t>
            </a:r>
          </a:p>
          <a:p>
            <a:pPr lvl="1"/>
            <a:r>
              <a:rPr lang="en-US" dirty="0"/>
              <a:t>Staff</a:t>
            </a:r>
          </a:p>
          <a:p>
            <a:pPr lvl="1"/>
            <a:r>
              <a:rPr lang="en-US" dirty="0"/>
              <a:t>Time</a:t>
            </a:r>
          </a:p>
          <a:p>
            <a:pPr lvl="1"/>
            <a:r>
              <a:rPr lang="en-US" dirty="0"/>
              <a:t>Ratio of students-to-staff</a:t>
            </a:r>
          </a:p>
          <a:p>
            <a:r>
              <a:rPr lang="en-US" sz="2400" dirty="0"/>
              <a:t>Systematic</a:t>
            </a:r>
          </a:p>
          <a:p>
            <a:pPr lvl="1"/>
            <a:r>
              <a:rPr lang="en-US" dirty="0"/>
              <a:t>Criteria for entry/exit</a:t>
            </a:r>
          </a:p>
          <a:p>
            <a:r>
              <a:rPr lang="en-US" sz="2400" dirty="0"/>
              <a:t>Quick response times</a:t>
            </a:r>
          </a:p>
          <a:p>
            <a:r>
              <a:rPr lang="en-US" sz="2400" dirty="0"/>
              <a:t>Does not require diagnosis (e.g., disability)</a:t>
            </a:r>
          </a:p>
          <a:p>
            <a:pPr lvl="1"/>
            <a:endParaRPr lang="en-US" dirty="0"/>
          </a:p>
        </p:txBody>
      </p:sp>
      <p:graphicFrame>
        <p:nvGraphicFramePr>
          <p:cNvPr id="6" name="Object 2">
            <a:extLst>
              <a:ext uri="{FF2B5EF4-FFF2-40B4-BE49-F238E27FC236}">
                <a16:creationId xmlns:a16="http://schemas.microsoft.com/office/drawing/2014/main" id="{62AC2BC0-371A-43DA-9D7C-9CAD0ECA82F7}"/>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6" name="Object 2">
                        <a:extLst>
                          <a:ext uri="{FF2B5EF4-FFF2-40B4-BE49-F238E27FC236}">
                            <a16:creationId xmlns:a16="http://schemas.microsoft.com/office/drawing/2014/main" id="{62AC2BC0-371A-43DA-9D7C-9CAD0ECA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 name="Arrow: Left 6">
            <a:extLst>
              <a:ext uri="{FF2B5EF4-FFF2-40B4-BE49-F238E27FC236}">
                <a16:creationId xmlns:a16="http://schemas.microsoft.com/office/drawing/2014/main" id="{DCAFE9FE-6F0F-42CA-9D15-A6DD5F962BB1}"/>
              </a:ext>
            </a:extLst>
          </p:cNvPr>
          <p:cNvSpPr/>
          <p:nvPr/>
        </p:nvSpPr>
        <p:spPr>
          <a:xfrm>
            <a:off x="2661113" y="216500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533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CAEC-ADE0-7934-207C-AABF57412092}"/>
              </a:ext>
            </a:extLst>
          </p:cNvPr>
          <p:cNvSpPr>
            <a:spLocks noGrp="1"/>
          </p:cNvSpPr>
          <p:nvPr>
            <p:ph type="title"/>
          </p:nvPr>
        </p:nvSpPr>
        <p:spPr/>
        <p:txBody>
          <a:bodyPr/>
          <a:lstStyle/>
          <a:p>
            <a:r>
              <a:rPr lang="en-US" dirty="0"/>
              <a:t>Tier-Three Process</a:t>
            </a:r>
          </a:p>
        </p:txBody>
      </p:sp>
      <p:sp>
        <p:nvSpPr>
          <p:cNvPr id="3" name="Content Placeholder 2">
            <a:extLst>
              <a:ext uri="{FF2B5EF4-FFF2-40B4-BE49-F238E27FC236}">
                <a16:creationId xmlns:a16="http://schemas.microsoft.com/office/drawing/2014/main" id="{59DC3ACE-D0AC-8ADA-FBA3-27B37F73C3CF}"/>
              </a:ext>
            </a:extLst>
          </p:cNvPr>
          <p:cNvSpPr>
            <a:spLocks noGrp="1"/>
          </p:cNvSpPr>
          <p:nvPr>
            <p:ph idx="1"/>
          </p:nvPr>
        </p:nvSpPr>
        <p:spPr/>
        <p:txBody>
          <a:bodyPr>
            <a:normAutofit lnSpcReduction="10000"/>
          </a:bodyPr>
          <a:lstStyle/>
          <a:p>
            <a:r>
              <a:rPr lang="en-US" dirty="0"/>
              <a:t>Multi-disciplinary Team (leader, coach)</a:t>
            </a:r>
          </a:p>
          <a:p>
            <a:pPr lvl="1"/>
            <a:r>
              <a:rPr lang="en-US" dirty="0"/>
              <a:t>Student focused</a:t>
            </a:r>
          </a:p>
          <a:p>
            <a:pPr lvl="1"/>
            <a:r>
              <a:rPr lang="en-US" dirty="0"/>
              <a:t>Systems focused – review of process</a:t>
            </a:r>
          </a:p>
          <a:p>
            <a:r>
              <a:rPr lang="en-US" dirty="0"/>
              <a:t>Behavior Support Expertise</a:t>
            </a:r>
          </a:p>
          <a:p>
            <a:r>
              <a:rPr lang="en-US" dirty="0"/>
              <a:t>Formal Fidelity and Outcome Data Collection</a:t>
            </a:r>
          </a:p>
          <a:p>
            <a:r>
              <a:rPr lang="en-US" dirty="0"/>
              <a:t>Function-based Assessments</a:t>
            </a:r>
          </a:p>
          <a:p>
            <a:r>
              <a:rPr lang="en-US" dirty="0"/>
              <a:t>Behavior Intervention Plans</a:t>
            </a:r>
          </a:p>
          <a:p>
            <a:r>
              <a:rPr lang="en-US" dirty="0"/>
              <a:t>Person Center-Planning</a:t>
            </a:r>
          </a:p>
        </p:txBody>
      </p:sp>
      <p:sp>
        <p:nvSpPr>
          <p:cNvPr id="4" name="TextBox 3">
            <a:extLst>
              <a:ext uri="{FF2B5EF4-FFF2-40B4-BE49-F238E27FC236}">
                <a16:creationId xmlns:a16="http://schemas.microsoft.com/office/drawing/2014/main" id="{3303CE19-8562-A34D-4E88-4569AC3D47AC}"/>
              </a:ext>
            </a:extLst>
          </p:cNvPr>
          <p:cNvSpPr txBox="1"/>
          <p:nvPr/>
        </p:nvSpPr>
        <p:spPr>
          <a:xfrm>
            <a:off x="5567680" y="5455920"/>
            <a:ext cx="3339376" cy="369332"/>
          </a:xfrm>
          <a:prstGeom prst="rect">
            <a:avLst/>
          </a:prstGeom>
          <a:noFill/>
        </p:spPr>
        <p:txBody>
          <a:bodyPr wrap="none" rtlCol="0">
            <a:spAutoFit/>
          </a:bodyPr>
          <a:lstStyle/>
          <a:p>
            <a:r>
              <a:rPr lang="en-US" dirty="0">
                <a:hlinkClick r:id="rId2"/>
              </a:rPr>
              <a:t>https://www.pbis.org/pbis/tier-3</a:t>
            </a:r>
            <a:r>
              <a:rPr lang="en-US" dirty="0"/>
              <a:t> </a:t>
            </a:r>
          </a:p>
        </p:txBody>
      </p:sp>
    </p:spTree>
    <p:extLst>
      <p:ext uri="{BB962C8B-B14F-4D97-AF65-F5344CB8AC3E}">
        <p14:creationId xmlns:p14="http://schemas.microsoft.com/office/powerpoint/2010/main" val="1550725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278CD0-917A-3D15-63B2-AE6E0B920058}"/>
              </a:ext>
            </a:extLst>
          </p:cNvPr>
          <p:cNvSpPr>
            <a:spLocks noGrp="1"/>
          </p:cNvSpPr>
          <p:nvPr>
            <p:ph type="ctrTitle"/>
          </p:nvPr>
        </p:nvSpPr>
        <p:spPr/>
        <p:txBody>
          <a:bodyPr/>
          <a:lstStyle/>
          <a:p>
            <a:r>
              <a:rPr lang="en-US" dirty="0"/>
              <a:t>Functional Behavioral Assessments</a:t>
            </a:r>
          </a:p>
        </p:txBody>
      </p:sp>
      <p:sp>
        <p:nvSpPr>
          <p:cNvPr id="5" name="Subtitle 4">
            <a:extLst>
              <a:ext uri="{FF2B5EF4-FFF2-40B4-BE49-F238E27FC236}">
                <a16:creationId xmlns:a16="http://schemas.microsoft.com/office/drawing/2014/main" id="{41CE3D3F-F4AA-B0EA-A547-9FE568DF94A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403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D23F0C0-E8A0-E948-9AC9-5B81B1464387}"/>
              </a:ext>
            </a:extLst>
          </p:cNvPr>
          <p:cNvSpPr>
            <a:spLocks noGrp="1" noChangeArrowheads="1"/>
          </p:cNvSpPr>
          <p:nvPr>
            <p:ph type="title"/>
          </p:nvPr>
        </p:nvSpPr>
        <p:spPr/>
        <p:txBody>
          <a:bodyPr>
            <a:normAutofit/>
          </a:bodyPr>
          <a:lstStyle/>
          <a:p>
            <a:pPr eaLnBrk="1" hangingPunct="1"/>
            <a:r>
              <a:rPr lang="en-US" altLang="en-US" sz="4000" dirty="0">
                <a:ea typeface="ＭＳ Ｐゴシック" panose="020B0600070205080204" pitchFamily="34" charset="-128"/>
              </a:rPr>
              <a:t>Thank you!</a:t>
            </a:r>
          </a:p>
        </p:txBody>
      </p:sp>
      <p:sp>
        <p:nvSpPr>
          <p:cNvPr id="3" name="Content Placeholder 2">
            <a:extLst>
              <a:ext uri="{FF2B5EF4-FFF2-40B4-BE49-F238E27FC236}">
                <a16:creationId xmlns:a16="http://schemas.microsoft.com/office/drawing/2014/main" id="{49A1A802-3D33-E14F-93D6-4BCDFB7D6F3A}"/>
              </a:ext>
            </a:extLst>
          </p:cNvPr>
          <p:cNvSpPr>
            <a:spLocks noGrp="1"/>
          </p:cNvSpPr>
          <p:nvPr>
            <p:ph sz="half" idx="1"/>
          </p:nvPr>
        </p:nvSpPr>
        <p:spPr>
          <a:xfrm>
            <a:off x="4800600" y="1455647"/>
            <a:ext cx="3886200" cy="3263504"/>
          </a:xfrm>
        </p:spPr>
        <p:txBody>
          <a:bodyPr>
            <a:noAutofit/>
          </a:bodyPr>
          <a:lstStyle/>
          <a:p>
            <a:pPr marL="0" indent="0">
              <a:buNone/>
            </a:pPr>
            <a:r>
              <a:rPr lang="en-US" sz="3200" b="1" dirty="0"/>
              <a:t>NSSEO Partners</a:t>
            </a:r>
          </a:p>
          <a:p>
            <a:r>
              <a:rPr lang="en-US" dirty="0"/>
              <a:t>Meghan Muldoon Brown</a:t>
            </a:r>
          </a:p>
          <a:p>
            <a:r>
              <a:rPr lang="en-US" dirty="0"/>
              <a:t>Andrea Mugler</a:t>
            </a:r>
          </a:p>
          <a:p>
            <a:r>
              <a:rPr lang="en-US" dirty="0"/>
              <a:t>Karina Rodriguez</a:t>
            </a:r>
          </a:p>
          <a:p>
            <a:pPr marL="0" indent="0">
              <a:buNone/>
            </a:pPr>
            <a:endParaRPr lang="en-US" sz="3200" dirty="0"/>
          </a:p>
          <a:p>
            <a:pPr marL="0" indent="0">
              <a:buNone/>
            </a:pPr>
            <a:r>
              <a:rPr lang="en-US" sz="3200" dirty="0"/>
              <a:t> </a:t>
            </a:r>
          </a:p>
          <a:p>
            <a:endParaRPr lang="en-US" sz="2400" dirty="0"/>
          </a:p>
        </p:txBody>
      </p:sp>
      <p:sp>
        <p:nvSpPr>
          <p:cNvPr id="5" name="Content Placeholder 4">
            <a:extLst>
              <a:ext uri="{FF2B5EF4-FFF2-40B4-BE49-F238E27FC236}">
                <a16:creationId xmlns:a16="http://schemas.microsoft.com/office/drawing/2014/main" id="{E461F941-46C2-DA54-F0AB-05FDDF68E3C7}"/>
              </a:ext>
            </a:extLst>
          </p:cNvPr>
          <p:cNvSpPr>
            <a:spLocks noGrp="1"/>
          </p:cNvSpPr>
          <p:nvPr>
            <p:ph sz="half" idx="2"/>
          </p:nvPr>
        </p:nvSpPr>
        <p:spPr>
          <a:xfrm>
            <a:off x="457200" y="1417638"/>
            <a:ext cx="4038600" cy="4525963"/>
          </a:xfrm>
        </p:spPr>
        <p:txBody>
          <a:bodyPr/>
          <a:lstStyle/>
          <a:p>
            <a:pPr marL="0" indent="0">
              <a:buNone/>
            </a:pPr>
            <a:r>
              <a:rPr lang="en-US" sz="3200" b="1" dirty="0"/>
              <a:t>NSSEO</a:t>
            </a:r>
          </a:p>
          <a:p>
            <a:r>
              <a:rPr lang="en-US" dirty="0"/>
              <a:t>Beth </a:t>
            </a:r>
            <a:r>
              <a:rPr lang="en-US" dirty="0" err="1"/>
              <a:t>Mand</a:t>
            </a:r>
            <a:endParaRPr lang="en-US" dirty="0"/>
          </a:p>
          <a:p>
            <a:r>
              <a:rPr lang="en-US" dirty="0"/>
              <a:t>Katie </a:t>
            </a:r>
            <a:r>
              <a:rPr lang="en-US" dirty="0" err="1"/>
              <a:t>Krafton</a:t>
            </a:r>
            <a:endParaRPr lang="en-US" dirty="0"/>
          </a:p>
          <a:p>
            <a:endParaRPr lang="en-US" dirty="0"/>
          </a:p>
        </p:txBody>
      </p:sp>
    </p:spTree>
    <p:extLst>
      <p:ext uri="{BB962C8B-B14F-4D97-AF65-F5344CB8AC3E}">
        <p14:creationId xmlns:p14="http://schemas.microsoft.com/office/powerpoint/2010/main" val="39394146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DBB7A6F5-3624-280D-3FAC-47C7915D026C}"/>
              </a:ext>
            </a:extLst>
          </p:cNvPr>
          <p:cNvSpPr>
            <a:spLocks noChangeArrowheads="1"/>
          </p:cNvSpPr>
          <p:nvPr/>
        </p:nvSpPr>
        <p:spPr bwMode="auto">
          <a:xfrm>
            <a:off x="1447800" y="1360488"/>
            <a:ext cx="2819400" cy="838200"/>
          </a:xfrm>
          <a:prstGeom prst="flowChartAlternateProcess">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latin typeface="+mj-lt"/>
              </a:rPr>
              <a:t>Identify Behaviors</a:t>
            </a:r>
          </a:p>
          <a:p>
            <a:pPr algn="ctr" eaLnBrk="1" hangingPunct="1">
              <a:spcBef>
                <a:spcPct val="0"/>
              </a:spcBef>
              <a:buFontTx/>
              <a:buNone/>
            </a:pPr>
            <a:r>
              <a:rPr lang="en-US" altLang="en-US" sz="1800" dirty="0">
                <a:latin typeface="+mj-lt"/>
              </a:rPr>
              <a:t>(positive and negative)</a:t>
            </a:r>
          </a:p>
        </p:txBody>
      </p:sp>
      <p:sp>
        <p:nvSpPr>
          <p:cNvPr id="14339" name="AutoShape 3">
            <a:extLst>
              <a:ext uri="{FF2B5EF4-FFF2-40B4-BE49-F238E27FC236}">
                <a16:creationId xmlns:a16="http://schemas.microsoft.com/office/drawing/2014/main" id="{A14C9FE7-488C-2D3A-0954-2E2B38F68D32}"/>
              </a:ext>
            </a:extLst>
          </p:cNvPr>
          <p:cNvSpPr>
            <a:spLocks noChangeArrowheads="1"/>
          </p:cNvSpPr>
          <p:nvPr/>
        </p:nvSpPr>
        <p:spPr bwMode="auto">
          <a:xfrm>
            <a:off x="1346200" y="2351088"/>
            <a:ext cx="2921000" cy="838200"/>
          </a:xfrm>
          <a:prstGeom prst="flowChartAlternateProcess">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mj-lt"/>
              </a:rPr>
              <a:t>Gather Information/</a:t>
            </a:r>
          </a:p>
          <a:p>
            <a:pPr algn="ctr" eaLnBrk="1" hangingPunct="1">
              <a:spcBef>
                <a:spcPct val="0"/>
              </a:spcBef>
              <a:buFontTx/>
              <a:buNone/>
            </a:pPr>
            <a:r>
              <a:rPr lang="en-US" altLang="en-US" sz="1800">
                <a:latin typeface="+mj-lt"/>
              </a:rPr>
              <a:t>Identify Support Team</a:t>
            </a:r>
          </a:p>
        </p:txBody>
      </p:sp>
      <p:sp>
        <p:nvSpPr>
          <p:cNvPr id="14340" name="AutoShape 4">
            <a:extLst>
              <a:ext uri="{FF2B5EF4-FFF2-40B4-BE49-F238E27FC236}">
                <a16:creationId xmlns:a16="http://schemas.microsoft.com/office/drawing/2014/main" id="{3364E83F-A417-AC0C-D96D-FBC4A8CF5ACC}"/>
              </a:ext>
            </a:extLst>
          </p:cNvPr>
          <p:cNvSpPr>
            <a:spLocks noChangeArrowheads="1"/>
          </p:cNvSpPr>
          <p:nvPr/>
        </p:nvSpPr>
        <p:spPr bwMode="auto">
          <a:xfrm>
            <a:off x="1346200" y="3341688"/>
            <a:ext cx="2921000" cy="838200"/>
          </a:xfrm>
          <a:prstGeom prst="flowChartAlternateProcess">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mj-lt"/>
              </a:rPr>
              <a:t>Develop and test your</a:t>
            </a:r>
          </a:p>
          <a:p>
            <a:pPr algn="ctr" eaLnBrk="1" hangingPunct="1">
              <a:spcBef>
                <a:spcPct val="0"/>
              </a:spcBef>
              <a:buFontTx/>
              <a:buNone/>
            </a:pPr>
            <a:r>
              <a:rPr lang="en-US" altLang="en-US" sz="1800">
                <a:latin typeface="+mj-lt"/>
              </a:rPr>
              <a:t>“educated guess” about</a:t>
            </a:r>
          </a:p>
          <a:p>
            <a:pPr algn="ctr" eaLnBrk="1" hangingPunct="1">
              <a:spcBef>
                <a:spcPct val="0"/>
              </a:spcBef>
              <a:buFontTx/>
              <a:buNone/>
            </a:pPr>
            <a:r>
              <a:rPr lang="en-US" altLang="en-US" sz="1800">
                <a:latin typeface="+mj-lt"/>
              </a:rPr>
              <a:t>Why behaviors occur</a:t>
            </a:r>
          </a:p>
        </p:txBody>
      </p:sp>
      <p:sp>
        <p:nvSpPr>
          <p:cNvPr id="14341" name="AutoShape 5">
            <a:extLst>
              <a:ext uri="{FF2B5EF4-FFF2-40B4-BE49-F238E27FC236}">
                <a16:creationId xmlns:a16="http://schemas.microsoft.com/office/drawing/2014/main" id="{DDB2D187-C702-9FA8-E338-E6C1889B71D4}"/>
              </a:ext>
            </a:extLst>
          </p:cNvPr>
          <p:cNvSpPr>
            <a:spLocks noChangeArrowheads="1"/>
          </p:cNvSpPr>
          <p:nvPr/>
        </p:nvSpPr>
        <p:spPr bwMode="auto">
          <a:xfrm>
            <a:off x="1447800" y="4332288"/>
            <a:ext cx="2819400" cy="838200"/>
          </a:xfrm>
          <a:prstGeom prst="flowChartAlternateProcess">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mj-lt"/>
              </a:rPr>
              <a:t>Develop Behavior</a:t>
            </a:r>
          </a:p>
          <a:p>
            <a:pPr algn="ctr" eaLnBrk="1" hangingPunct="1">
              <a:spcBef>
                <a:spcPct val="0"/>
              </a:spcBef>
              <a:buFontTx/>
              <a:buNone/>
            </a:pPr>
            <a:r>
              <a:rPr lang="en-US" altLang="en-US" sz="1800">
                <a:latin typeface="+mj-lt"/>
              </a:rPr>
              <a:t>Intervention Plan</a:t>
            </a:r>
          </a:p>
        </p:txBody>
      </p:sp>
      <p:sp>
        <p:nvSpPr>
          <p:cNvPr id="14342" name="AutoShape 6">
            <a:extLst>
              <a:ext uri="{FF2B5EF4-FFF2-40B4-BE49-F238E27FC236}">
                <a16:creationId xmlns:a16="http://schemas.microsoft.com/office/drawing/2014/main" id="{6EBE6F9C-AC2E-1D8C-2211-D599B9BA65CE}"/>
              </a:ext>
            </a:extLst>
          </p:cNvPr>
          <p:cNvSpPr>
            <a:spLocks noChangeArrowheads="1"/>
          </p:cNvSpPr>
          <p:nvPr/>
        </p:nvSpPr>
        <p:spPr bwMode="auto">
          <a:xfrm>
            <a:off x="5105400" y="5486400"/>
            <a:ext cx="2717800" cy="838200"/>
          </a:xfrm>
          <a:prstGeom prst="flowChartAlternateProcess">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mj-lt"/>
              </a:rPr>
              <a:t>Continue with plan</a:t>
            </a:r>
          </a:p>
        </p:txBody>
      </p:sp>
      <p:cxnSp>
        <p:nvCxnSpPr>
          <p:cNvPr id="14343" name="AutoShape 7">
            <a:extLst>
              <a:ext uri="{FF2B5EF4-FFF2-40B4-BE49-F238E27FC236}">
                <a16:creationId xmlns:a16="http://schemas.microsoft.com/office/drawing/2014/main" id="{BC38CEAA-EA8B-9982-5828-D103EADA7ACE}"/>
              </a:ext>
            </a:extLst>
          </p:cNvPr>
          <p:cNvCxnSpPr>
            <a:cxnSpLocks noChangeShapeType="1"/>
            <a:stCxn id="14346" idx="1"/>
            <a:endCxn id="14338" idx="1"/>
          </p:cNvCxnSpPr>
          <p:nvPr/>
        </p:nvCxnSpPr>
        <p:spPr bwMode="auto">
          <a:xfrm rot="10800000">
            <a:off x="1447800" y="1779588"/>
            <a:ext cx="101600" cy="3981450"/>
          </a:xfrm>
          <a:prstGeom prst="bentConnector3">
            <a:avLst>
              <a:gd name="adj1" fmla="val 325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4344" name="AutoShape 8">
            <a:extLst>
              <a:ext uri="{FF2B5EF4-FFF2-40B4-BE49-F238E27FC236}">
                <a16:creationId xmlns:a16="http://schemas.microsoft.com/office/drawing/2014/main" id="{8FB6E840-2EA2-580D-D9B8-1D6D9F4955C6}"/>
              </a:ext>
            </a:extLst>
          </p:cNvPr>
          <p:cNvCxnSpPr>
            <a:cxnSpLocks noChangeShapeType="1"/>
            <a:endCxn id="14342" idx="1"/>
          </p:cNvCxnSpPr>
          <p:nvPr/>
        </p:nvCxnSpPr>
        <p:spPr bwMode="auto">
          <a:xfrm>
            <a:off x="3962400" y="5905500"/>
            <a:ext cx="11430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345" name="Text Box 9">
            <a:extLst>
              <a:ext uri="{FF2B5EF4-FFF2-40B4-BE49-F238E27FC236}">
                <a16:creationId xmlns:a16="http://schemas.microsoft.com/office/drawing/2014/main" id="{34152F40-0538-B564-85E1-D0BC99012F45}"/>
              </a:ext>
            </a:extLst>
          </p:cNvPr>
          <p:cNvSpPr txBox="1">
            <a:spLocks noChangeArrowheads="1"/>
          </p:cNvSpPr>
          <p:nvPr/>
        </p:nvSpPr>
        <p:spPr bwMode="auto">
          <a:xfrm>
            <a:off x="6735763" y="2773363"/>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mj-lt"/>
            </a:endParaRPr>
          </a:p>
        </p:txBody>
      </p:sp>
      <p:sp>
        <p:nvSpPr>
          <p:cNvPr id="14346" name="AutoShape 10">
            <a:extLst>
              <a:ext uri="{FF2B5EF4-FFF2-40B4-BE49-F238E27FC236}">
                <a16:creationId xmlns:a16="http://schemas.microsoft.com/office/drawing/2014/main" id="{3F1E0ACC-8780-B70D-4508-E584859B0F89}"/>
              </a:ext>
            </a:extLst>
          </p:cNvPr>
          <p:cNvSpPr>
            <a:spLocks noChangeArrowheads="1"/>
          </p:cNvSpPr>
          <p:nvPr/>
        </p:nvSpPr>
        <p:spPr bwMode="auto">
          <a:xfrm>
            <a:off x="1549400" y="5075238"/>
            <a:ext cx="2641600" cy="1371600"/>
          </a:xfrm>
          <a:prstGeom prst="flowChartDecision">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mj-lt"/>
              </a:rPr>
              <a:t>Evaluate Plan</a:t>
            </a:r>
          </a:p>
        </p:txBody>
      </p:sp>
      <p:sp>
        <p:nvSpPr>
          <p:cNvPr id="14347" name="AutoShape 11">
            <a:extLst>
              <a:ext uri="{FF2B5EF4-FFF2-40B4-BE49-F238E27FC236}">
                <a16:creationId xmlns:a16="http://schemas.microsoft.com/office/drawing/2014/main" id="{EBC6C8B4-0352-4245-16B5-02EC1A8B407B}"/>
              </a:ext>
            </a:extLst>
          </p:cNvPr>
          <p:cNvSpPr>
            <a:spLocks noChangeArrowheads="1"/>
          </p:cNvSpPr>
          <p:nvPr/>
        </p:nvSpPr>
        <p:spPr bwMode="auto">
          <a:xfrm>
            <a:off x="5257800" y="1371600"/>
            <a:ext cx="2362200" cy="685800"/>
          </a:xfrm>
          <a:prstGeom prst="flowChartDocument">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mj-lt"/>
              </a:rPr>
              <a:t>Observe Behaviors</a:t>
            </a:r>
          </a:p>
        </p:txBody>
      </p:sp>
      <p:sp>
        <p:nvSpPr>
          <p:cNvPr id="14348" name="AutoShape 12">
            <a:extLst>
              <a:ext uri="{FF2B5EF4-FFF2-40B4-BE49-F238E27FC236}">
                <a16:creationId xmlns:a16="http://schemas.microsoft.com/office/drawing/2014/main" id="{DA1835DA-E29E-492B-75F9-DB45A317D960}"/>
              </a:ext>
            </a:extLst>
          </p:cNvPr>
          <p:cNvSpPr>
            <a:spLocks noChangeArrowheads="1"/>
          </p:cNvSpPr>
          <p:nvPr/>
        </p:nvSpPr>
        <p:spPr bwMode="auto">
          <a:xfrm>
            <a:off x="5029200" y="2209800"/>
            <a:ext cx="3505200" cy="2362200"/>
          </a:xfrm>
          <a:prstGeom prst="flowChartDocument">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mj-lt"/>
              </a:rPr>
              <a:t>Ask questions about the</a:t>
            </a:r>
          </a:p>
          <a:p>
            <a:pPr algn="ctr" eaLnBrk="1" hangingPunct="1">
              <a:spcBef>
                <a:spcPct val="0"/>
              </a:spcBef>
              <a:buFontTx/>
              <a:buNone/>
            </a:pPr>
            <a:r>
              <a:rPr lang="en-US" altLang="en-US" sz="1800">
                <a:latin typeface="+mj-lt"/>
              </a:rPr>
              <a:t> conditions for both problem </a:t>
            </a:r>
          </a:p>
          <a:p>
            <a:pPr algn="ctr" eaLnBrk="1" hangingPunct="1">
              <a:spcBef>
                <a:spcPct val="0"/>
              </a:spcBef>
              <a:buFontTx/>
              <a:buNone/>
            </a:pPr>
            <a:r>
              <a:rPr lang="en-US" altLang="en-US" sz="1800">
                <a:latin typeface="+mj-lt"/>
              </a:rPr>
              <a:t>behaviors and strengthens:</a:t>
            </a:r>
          </a:p>
          <a:p>
            <a:pPr algn="ctr" eaLnBrk="1" hangingPunct="1">
              <a:spcBef>
                <a:spcPct val="0"/>
              </a:spcBef>
              <a:buFontTx/>
              <a:buNone/>
            </a:pPr>
            <a:r>
              <a:rPr lang="en-US" altLang="en-US" sz="1800">
                <a:latin typeface="+mj-lt"/>
              </a:rPr>
              <a:t>Who, What, Where,</a:t>
            </a:r>
          </a:p>
          <a:p>
            <a:pPr algn="ctr" eaLnBrk="1" hangingPunct="1">
              <a:spcBef>
                <a:spcPct val="0"/>
              </a:spcBef>
              <a:buFontTx/>
              <a:buNone/>
            </a:pPr>
            <a:r>
              <a:rPr lang="en-US" altLang="en-US" sz="1800">
                <a:latin typeface="+mj-lt"/>
              </a:rPr>
              <a:t> When, Why</a:t>
            </a:r>
          </a:p>
          <a:p>
            <a:pPr algn="ctr" eaLnBrk="1" hangingPunct="1">
              <a:spcBef>
                <a:spcPct val="0"/>
              </a:spcBef>
              <a:buFontTx/>
              <a:buNone/>
            </a:pPr>
            <a:r>
              <a:rPr lang="en-US" altLang="en-US" sz="1800">
                <a:latin typeface="+mj-lt"/>
              </a:rPr>
              <a:t>(Just like writing a good</a:t>
            </a:r>
          </a:p>
          <a:p>
            <a:pPr algn="ctr" eaLnBrk="1" hangingPunct="1">
              <a:spcBef>
                <a:spcPct val="0"/>
              </a:spcBef>
              <a:buFontTx/>
              <a:buNone/>
            </a:pPr>
            <a:r>
              <a:rPr lang="en-US" altLang="en-US" sz="1800">
                <a:latin typeface="+mj-lt"/>
              </a:rPr>
              <a:t>paragraph!)</a:t>
            </a:r>
          </a:p>
        </p:txBody>
      </p:sp>
      <p:sp>
        <p:nvSpPr>
          <p:cNvPr id="14349" name="AutoShape 13">
            <a:extLst>
              <a:ext uri="{FF2B5EF4-FFF2-40B4-BE49-F238E27FC236}">
                <a16:creationId xmlns:a16="http://schemas.microsoft.com/office/drawing/2014/main" id="{90D7055E-D301-A94A-2837-DCAD52C743E8}"/>
              </a:ext>
            </a:extLst>
          </p:cNvPr>
          <p:cNvSpPr>
            <a:spLocks noChangeArrowheads="1"/>
          </p:cNvSpPr>
          <p:nvPr/>
        </p:nvSpPr>
        <p:spPr bwMode="auto">
          <a:xfrm>
            <a:off x="1905000" y="228600"/>
            <a:ext cx="5715000" cy="971550"/>
          </a:xfrm>
          <a:prstGeom prst="flowChartProcess">
            <a:avLst/>
          </a:prstGeom>
          <a:solidFill>
            <a:schemeClr val="accent3"/>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dirty="0">
                <a:latin typeface="+mj-lt"/>
              </a:rPr>
              <a:t>Individual Positive Behavior Support</a:t>
            </a:r>
          </a:p>
          <a:p>
            <a:pPr algn="ctr" eaLnBrk="1" hangingPunct="1">
              <a:spcBef>
                <a:spcPct val="0"/>
              </a:spcBef>
              <a:buFontTx/>
              <a:buNone/>
            </a:pPr>
            <a:r>
              <a:rPr lang="en-US" altLang="en-US" sz="1600" dirty="0">
                <a:latin typeface="+mj-lt"/>
              </a:rPr>
              <a:t>Remember your goals: Teach new skills,</a:t>
            </a:r>
          </a:p>
          <a:p>
            <a:pPr algn="ctr" eaLnBrk="1" hangingPunct="1">
              <a:spcBef>
                <a:spcPct val="0"/>
              </a:spcBef>
              <a:buFontTx/>
              <a:buNone/>
            </a:pPr>
            <a:r>
              <a:rPr lang="en-US" altLang="en-US" sz="1600" dirty="0">
                <a:latin typeface="+mj-lt"/>
              </a:rPr>
              <a:t> improve quality of life, systems change, </a:t>
            </a:r>
          </a:p>
          <a:p>
            <a:pPr algn="ctr" eaLnBrk="1" hangingPunct="1">
              <a:spcBef>
                <a:spcPct val="0"/>
              </a:spcBef>
              <a:buFontTx/>
              <a:buNone/>
            </a:pPr>
            <a:r>
              <a:rPr lang="en-US" altLang="en-US" sz="1600" dirty="0">
                <a:latin typeface="+mj-lt"/>
              </a:rPr>
              <a:t>altering the environment</a:t>
            </a:r>
          </a:p>
        </p:txBody>
      </p:sp>
      <p:cxnSp>
        <p:nvCxnSpPr>
          <p:cNvPr id="14350" name="AutoShape 14">
            <a:extLst>
              <a:ext uri="{FF2B5EF4-FFF2-40B4-BE49-F238E27FC236}">
                <a16:creationId xmlns:a16="http://schemas.microsoft.com/office/drawing/2014/main" id="{D99FAE99-1877-3CE4-75F2-147BAD4E2E50}"/>
              </a:ext>
            </a:extLst>
          </p:cNvPr>
          <p:cNvCxnSpPr>
            <a:cxnSpLocks noChangeShapeType="1"/>
            <a:stCxn id="14338" idx="2"/>
            <a:endCxn id="14339" idx="0"/>
          </p:cNvCxnSpPr>
          <p:nvPr/>
        </p:nvCxnSpPr>
        <p:spPr bwMode="auto">
          <a:xfrm flipH="1">
            <a:off x="2806700" y="2198688"/>
            <a:ext cx="5080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351" name="AutoShape 15">
            <a:extLst>
              <a:ext uri="{FF2B5EF4-FFF2-40B4-BE49-F238E27FC236}">
                <a16:creationId xmlns:a16="http://schemas.microsoft.com/office/drawing/2014/main" id="{F50EA30C-CEFF-25EC-A5C9-702F3CE76270}"/>
              </a:ext>
            </a:extLst>
          </p:cNvPr>
          <p:cNvCxnSpPr>
            <a:cxnSpLocks noChangeShapeType="1"/>
            <a:stCxn id="14339" idx="2"/>
            <a:endCxn id="14340" idx="0"/>
          </p:cNvCxnSpPr>
          <p:nvPr/>
        </p:nvCxnSpPr>
        <p:spPr bwMode="auto">
          <a:xfrm>
            <a:off x="2806700" y="3189288"/>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4352" name="AutoShape 16">
            <a:extLst>
              <a:ext uri="{FF2B5EF4-FFF2-40B4-BE49-F238E27FC236}">
                <a16:creationId xmlns:a16="http://schemas.microsoft.com/office/drawing/2014/main" id="{E14CE884-9F46-6012-5385-EE55F30F1602}"/>
              </a:ext>
            </a:extLst>
          </p:cNvPr>
          <p:cNvCxnSpPr>
            <a:cxnSpLocks noChangeShapeType="1"/>
            <a:stCxn id="14340" idx="2"/>
            <a:endCxn id="14341" idx="0"/>
          </p:cNvCxnSpPr>
          <p:nvPr/>
        </p:nvCxnSpPr>
        <p:spPr bwMode="auto">
          <a:xfrm>
            <a:off x="2806700" y="4179888"/>
            <a:ext cx="5080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353" name="Text Box 17">
            <a:extLst>
              <a:ext uri="{FF2B5EF4-FFF2-40B4-BE49-F238E27FC236}">
                <a16:creationId xmlns:a16="http://schemas.microsoft.com/office/drawing/2014/main" id="{38488303-8CD6-C5EA-04B0-66F077762C3B}"/>
              </a:ext>
            </a:extLst>
          </p:cNvPr>
          <p:cNvSpPr txBox="1">
            <a:spLocks noChangeArrowheads="1"/>
          </p:cNvSpPr>
          <p:nvPr/>
        </p:nvSpPr>
        <p:spPr bwMode="auto">
          <a:xfrm rot="-5400000">
            <a:off x="-1328700" y="3464868"/>
            <a:ext cx="41814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mj-lt"/>
              </a:rPr>
              <a:t>Similar to the scientific method!</a:t>
            </a:r>
          </a:p>
        </p:txBody>
      </p:sp>
      <p:sp>
        <p:nvSpPr>
          <p:cNvPr id="14354" name="Text Box 18">
            <a:extLst>
              <a:ext uri="{FF2B5EF4-FFF2-40B4-BE49-F238E27FC236}">
                <a16:creationId xmlns:a16="http://schemas.microsoft.com/office/drawing/2014/main" id="{F508CD38-A587-0BC6-B3B8-9C133B0183FA}"/>
              </a:ext>
            </a:extLst>
          </p:cNvPr>
          <p:cNvSpPr txBox="1">
            <a:spLocks noChangeArrowheads="1"/>
          </p:cNvSpPr>
          <p:nvPr/>
        </p:nvSpPr>
        <p:spPr bwMode="auto">
          <a:xfrm>
            <a:off x="5105400" y="6332538"/>
            <a:ext cx="2679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mj-lt"/>
              </a:rPr>
              <a:t>Hank Bohanon @ Loyola University of Chicago</a:t>
            </a:r>
          </a:p>
        </p:txBody>
      </p:sp>
      <p:sp>
        <p:nvSpPr>
          <p:cNvPr id="14355" name="AutoShape 19">
            <a:extLst>
              <a:ext uri="{FF2B5EF4-FFF2-40B4-BE49-F238E27FC236}">
                <a16:creationId xmlns:a16="http://schemas.microsoft.com/office/drawing/2014/main" id="{385B9B6F-DE39-98A9-FBA8-DE087709A6BF}"/>
              </a:ext>
            </a:extLst>
          </p:cNvPr>
          <p:cNvSpPr>
            <a:spLocks noChangeArrowheads="1"/>
          </p:cNvSpPr>
          <p:nvPr/>
        </p:nvSpPr>
        <p:spPr bwMode="auto">
          <a:xfrm>
            <a:off x="5410200" y="4648200"/>
            <a:ext cx="2133600" cy="685800"/>
          </a:xfrm>
          <a:prstGeom prst="flowChartDocument">
            <a:avLst/>
          </a:prstGeom>
          <a:solidFill>
            <a:schemeClr val="accent3"/>
          </a:solidFill>
          <a:ln w="9525">
            <a:solidFill>
              <a:schemeClr val="accent2">
                <a:lumMod val="40000"/>
                <a:lumOff val="60000"/>
              </a:scheme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mj-lt"/>
              </a:rPr>
              <a:t>Document Review</a:t>
            </a:r>
          </a:p>
        </p:txBody>
      </p:sp>
      <p:cxnSp>
        <p:nvCxnSpPr>
          <p:cNvPr id="14356" name="AutoShape 20">
            <a:extLst>
              <a:ext uri="{FF2B5EF4-FFF2-40B4-BE49-F238E27FC236}">
                <a16:creationId xmlns:a16="http://schemas.microsoft.com/office/drawing/2014/main" id="{8AE94B1A-8662-3DF6-AB96-80AFD0C50020}"/>
              </a:ext>
            </a:extLst>
          </p:cNvPr>
          <p:cNvCxnSpPr>
            <a:cxnSpLocks noChangeShapeType="1"/>
            <a:stCxn id="14339" idx="3"/>
            <a:endCxn id="14355" idx="1"/>
          </p:cNvCxnSpPr>
          <p:nvPr/>
        </p:nvCxnSpPr>
        <p:spPr bwMode="auto">
          <a:xfrm>
            <a:off x="4267200" y="2770188"/>
            <a:ext cx="1143000" cy="2220912"/>
          </a:xfrm>
          <a:prstGeom prst="bentConnector3">
            <a:avLst>
              <a:gd name="adj1" fmla="val 39167"/>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4357" name="AutoShape 21">
            <a:extLst>
              <a:ext uri="{FF2B5EF4-FFF2-40B4-BE49-F238E27FC236}">
                <a16:creationId xmlns:a16="http://schemas.microsoft.com/office/drawing/2014/main" id="{F0BE5B5A-778F-6DB3-E098-8793B32E8BE3}"/>
              </a:ext>
            </a:extLst>
          </p:cNvPr>
          <p:cNvCxnSpPr>
            <a:cxnSpLocks noChangeShapeType="1"/>
            <a:stCxn id="14339" idx="3"/>
            <a:endCxn id="14347" idx="1"/>
          </p:cNvCxnSpPr>
          <p:nvPr/>
        </p:nvCxnSpPr>
        <p:spPr bwMode="auto">
          <a:xfrm flipV="1">
            <a:off x="4267200" y="1714500"/>
            <a:ext cx="990600" cy="1055688"/>
          </a:xfrm>
          <a:prstGeom prst="bentConnector3">
            <a:avLst>
              <a:gd name="adj1" fmla="val 47755"/>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14358" name="AutoShape 22">
            <a:extLst>
              <a:ext uri="{FF2B5EF4-FFF2-40B4-BE49-F238E27FC236}">
                <a16:creationId xmlns:a16="http://schemas.microsoft.com/office/drawing/2014/main" id="{B1D97E11-79B2-5B4E-A391-AA67B4DFF2DD}"/>
              </a:ext>
            </a:extLst>
          </p:cNvPr>
          <p:cNvCxnSpPr>
            <a:cxnSpLocks noChangeShapeType="1"/>
            <a:stCxn id="14339" idx="3"/>
            <a:endCxn id="14348" idx="1"/>
          </p:cNvCxnSpPr>
          <p:nvPr/>
        </p:nvCxnSpPr>
        <p:spPr bwMode="auto">
          <a:xfrm>
            <a:off x="4267200" y="2770188"/>
            <a:ext cx="762000" cy="620712"/>
          </a:xfrm>
          <a:prstGeom prst="bentConnector3">
            <a:avLst>
              <a:gd name="adj1" fmla="val 6104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E181A1A1-6374-0C10-1DC3-E6D76058CFB0}"/>
              </a:ext>
            </a:extLst>
          </p:cNvPr>
          <p:cNvSpPr>
            <a:spLocks noChangeArrowheads="1"/>
          </p:cNvSpPr>
          <p:nvPr/>
        </p:nvSpPr>
        <p:spPr bwMode="auto">
          <a:xfrm>
            <a:off x="1066800" y="1219200"/>
            <a:ext cx="4267200" cy="5334000"/>
          </a:xfrm>
          <a:prstGeom prst="flowChartAlternateProcess">
            <a:avLst/>
          </a:prstGeom>
          <a:solidFill>
            <a:schemeClr val="accent3"/>
          </a:solidFill>
          <a:ln w="9525">
            <a:solidFill>
              <a:schemeClr val="tx1"/>
            </a:solidFill>
            <a:miter lim="800000"/>
            <a:headEnd/>
            <a:tailEnd/>
          </a:ln>
          <a:effectLst>
            <a:outerShdw dist="107763" dir="81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latin typeface="+mj-lt"/>
              </a:rPr>
              <a:t>Functional assessment:</a:t>
            </a:r>
          </a:p>
          <a:p>
            <a:pPr algn="ctr">
              <a:spcBef>
                <a:spcPct val="0"/>
              </a:spcBef>
              <a:buFontTx/>
              <a:buNone/>
            </a:pPr>
            <a:endParaRPr lang="en-US" altLang="en-US" sz="2800">
              <a:latin typeface="+mj-lt"/>
            </a:endParaRPr>
          </a:p>
          <a:p>
            <a:pPr algn="ctr">
              <a:spcBef>
                <a:spcPct val="0"/>
              </a:spcBef>
              <a:buFontTx/>
              <a:buNone/>
            </a:pPr>
            <a:r>
              <a:rPr lang="en-US" altLang="en-US" sz="2800">
                <a:latin typeface="+mj-lt"/>
              </a:rPr>
              <a:t>a process for gathering </a:t>
            </a:r>
          </a:p>
          <a:p>
            <a:pPr algn="ctr">
              <a:spcBef>
                <a:spcPct val="0"/>
              </a:spcBef>
              <a:buFontTx/>
              <a:buNone/>
            </a:pPr>
            <a:r>
              <a:rPr lang="en-US" altLang="en-US" sz="2800">
                <a:latin typeface="+mj-lt"/>
              </a:rPr>
              <a:t>information to understand </a:t>
            </a:r>
          </a:p>
          <a:p>
            <a:pPr algn="ctr">
              <a:spcBef>
                <a:spcPct val="0"/>
              </a:spcBef>
              <a:buFontTx/>
              <a:buNone/>
            </a:pPr>
            <a:r>
              <a:rPr lang="en-US" altLang="en-US" sz="2800">
                <a:latin typeface="+mj-lt"/>
              </a:rPr>
              <a:t>the function </a:t>
            </a:r>
          </a:p>
          <a:p>
            <a:pPr algn="ctr">
              <a:spcBef>
                <a:spcPct val="0"/>
              </a:spcBef>
              <a:buFontTx/>
              <a:buNone/>
            </a:pPr>
            <a:r>
              <a:rPr lang="en-US" altLang="en-US" sz="2800">
                <a:latin typeface="+mj-lt"/>
              </a:rPr>
              <a:t>(purpose/non-purposive) of </a:t>
            </a:r>
          </a:p>
          <a:p>
            <a:pPr algn="ctr">
              <a:spcBef>
                <a:spcPct val="0"/>
              </a:spcBef>
              <a:buFontTx/>
              <a:buNone/>
            </a:pPr>
            <a:r>
              <a:rPr lang="en-US" altLang="en-US" sz="2800">
                <a:latin typeface="+mj-lt"/>
              </a:rPr>
              <a:t>behavior in order to enable</a:t>
            </a:r>
          </a:p>
          <a:p>
            <a:pPr algn="ctr">
              <a:spcBef>
                <a:spcPct val="0"/>
              </a:spcBef>
              <a:buFontTx/>
              <a:buNone/>
            </a:pPr>
            <a:r>
              <a:rPr lang="en-US" altLang="en-US" sz="2800">
                <a:latin typeface="+mj-lt"/>
              </a:rPr>
              <a:t> and teach more effective</a:t>
            </a:r>
          </a:p>
          <a:p>
            <a:pPr algn="ctr">
              <a:spcBef>
                <a:spcPct val="0"/>
              </a:spcBef>
              <a:buFontTx/>
              <a:buNone/>
            </a:pPr>
            <a:r>
              <a:rPr lang="en-US" altLang="en-US" sz="2800">
                <a:latin typeface="+mj-lt"/>
              </a:rPr>
              <a:t> behavior alternatives</a:t>
            </a:r>
            <a:endParaRPr lang="en-US" altLang="en-US" sz="2400">
              <a:latin typeface="+mj-lt"/>
            </a:endParaRPr>
          </a:p>
        </p:txBody>
      </p:sp>
      <p:sp>
        <p:nvSpPr>
          <p:cNvPr id="22531" name="AutoShape 3">
            <a:extLst>
              <a:ext uri="{FF2B5EF4-FFF2-40B4-BE49-F238E27FC236}">
                <a16:creationId xmlns:a16="http://schemas.microsoft.com/office/drawing/2014/main" id="{3AF6F4F3-8D84-37C8-DF62-47DEE7FBD91E}"/>
              </a:ext>
            </a:extLst>
          </p:cNvPr>
          <p:cNvSpPr>
            <a:spLocks noChangeArrowheads="1"/>
          </p:cNvSpPr>
          <p:nvPr/>
        </p:nvSpPr>
        <p:spPr bwMode="auto">
          <a:xfrm flipH="1">
            <a:off x="5562600" y="1600200"/>
            <a:ext cx="2819400" cy="1828800"/>
          </a:xfrm>
          <a:prstGeom prst="rightArrow">
            <a:avLst>
              <a:gd name="adj1" fmla="val 50000"/>
              <a:gd name="adj2" fmla="val 38542"/>
            </a:avLst>
          </a:prstGeom>
          <a:solidFill>
            <a:schemeClr val="accent3"/>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latin typeface="+mj-lt"/>
              </a:rPr>
              <a:t>Interviews</a:t>
            </a:r>
            <a:endParaRPr lang="en-US" altLang="en-US" sz="2400">
              <a:latin typeface="+mj-lt"/>
            </a:endParaRPr>
          </a:p>
        </p:txBody>
      </p:sp>
      <p:sp>
        <p:nvSpPr>
          <p:cNvPr id="22532" name="AutoShape 4">
            <a:extLst>
              <a:ext uri="{FF2B5EF4-FFF2-40B4-BE49-F238E27FC236}">
                <a16:creationId xmlns:a16="http://schemas.microsoft.com/office/drawing/2014/main" id="{BA6BC252-692F-4459-6761-CAD634C94069}"/>
              </a:ext>
            </a:extLst>
          </p:cNvPr>
          <p:cNvSpPr>
            <a:spLocks noChangeArrowheads="1"/>
          </p:cNvSpPr>
          <p:nvPr/>
        </p:nvSpPr>
        <p:spPr bwMode="auto">
          <a:xfrm flipH="1">
            <a:off x="5562600" y="3276600"/>
            <a:ext cx="2819400" cy="1828800"/>
          </a:xfrm>
          <a:prstGeom prst="rightArrow">
            <a:avLst>
              <a:gd name="adj1" fmla="val 50000"/>
              <a:gd name="adj2" fmla="val 38542"/>
            </a:avLst>
          </a:prstGeom>
          <a:solidFill>
            <a:schemeClr val="accent3"/>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latin typeface="+mj-lt"/>
              </a:rPr>
              <a:t>Observations</a:t>
            </a:r>
            <a:endParaRPr lang="en-US" altLang="en-US" sz="2400">
              <a:latin typeface="+mj-lt"/>
            </a:endParaRPr>
          </a:p>
        </p:txBody>
      </p:sp>
      <p:sp>
        <p:nvSpPr>
          <p:cNvPr id="22533" name="AutoShape 5">
            <a:extLst>
              <a:ext uri="{FF2B5EF4-FFF2-40B4-BE49-F238E27FC236}">
                <a16:creationId xmlns:a16="http://schemas.microsoft.com/office/drawing/2014/main" id="{C6A68344-66C1-D703-7E60-8BB43DBF2575}"/>
              </a:ext>
            </a:extLst>
          </p:cNvPr>
          <p:cNvSpPr>
            <a:spLocks noChangeArrowheads="1"/>
          </p:cNvSpPr>
          <p:nvPr/>
        </p:nvSpPr>
        <p:spPr bwMode="auto">
          <a:xfrm flipH="1">
            <a:off x="5562600" y="4800600"/>
            <a:ext cx="2819400" cy="1828800"/>
          </a:xfrm>
          <a:prstGeom prst="rightArrow">
            <a:avLst>
              <a:gd name="adj1" fmla="val 50000"/>
              <a:gd name="adj2" fmla="val 38542"/>
            </a:avLst>
          </a:prstGeom>
          <a:solidFill>
            <a:schemeClr val="accent3"/>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latin typeface="+mj-lt"/>
              </a:rPr>
              <a:t>Hypothesis</a:t>
            </a:r>
            <a:endParaRPr lang="en-US" altLang="en-US" sz="2400">
              <a:latin typeface="+mj-lt"/>
            </a:endParaRPr>
          </a:p>
        </p:txBody>
      </p:sp>
      <p:sp>
        <p:nvSpPr>
          <p:cNvPr id="16390" name="Text Box 6">
            <a:extLst>
              <a:ext uri="{FF2B5EF4-FFF2-40B4-BE49-F238E27FC236}">
                <a16:creationId xmlns:a16="http://schemas.microsoft.com/office/drawing/2014/main" id="{48A541C1-DB6F-1EDD-D67F-C9E81DBF8DA2}"/>
              </a:ext>
            </a:extLst>
          </p:cNvPr>
          <p:cNvSpPr txBox="1">
            <a:spLocks noChangeArrowheads="1"/>
          </p:cNvSpPr>
          <p:nvPr/>
        </p:nvSpPr>
        <p:spPr bwMode="auto">
          <a:xfrm>
            <a:off x="457200" y="228600"/>
            <a:ext cx="54228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a:latin typeface="+mj-lt"/>
              </a:rPr>
              <a:t>Functional Assessment</a:t>
            </a:r>
            <a:endParaRPr lang="en-US" altLang="en-US" sz="2400">
              <a:latin typeface="+mj-lt"/>
            </a:endParaRPr>
          </a:p>
        </p:txBody>
      </p:sp>
      <p:sp>
        <p:nvSpPr>
          <p:cNvPr id="22535" name="AutoShape 7">
            <a:extLst>
              <a:ext uri="{FF2B5EF4-FFF2-40B4-BE49-F238E27FC236}">
                <a16:creationId xmlns:a16="http://schemas.microsoft.com/office/drawing/2014/main" id="{C8FE9C26-2A37-BC53-BBFD-CB5D47723523}"/>
              </a:ext>
            </a:extLst>
          </p:cNvPr>
          <p:cNvSpPr>
            <a:spLocks noChangeArrowheads="1"/>
          </p:cNvSpPr>
          <p:nvPr/>
        </p:nvSpPr>
        <p:spPr bwMode="auto">
          <a:xfrm flipH="1">
            <a:off x="5562600" y="228600"/>
            <a:ext cx="2819400" cy="1828800"/>
          </a:xfrm>
          <a:prstGeom prst="rightArrow">
            <a:avLst>
              <a:gd name="adj1" fmla="val 50000"/>
              <a:gd name="adj2" fmla="val 38542"/>
            </a:avLst>
          </a:prstGeom>
          <a:solidFill>
            <a:schemeClr val="accent3"/>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latin typeface="+mj-lt"/>
              </a:rPr>
              <a:t>Target </a:t>
            </a:r>
          </a:p>
          <a:p>
            <a:pPr algn="ctr">
              <a:spcBef>
                <a:spcPct val="0"/>
              </a:spcBef>
              <a:buFontTx/>
              <a:buNone/>
            </a:pPr>
            <a:r>
              <a:rPr lang="en-US" altLang="en-US">
                <a:latin typeface="+mj-lt"/>
              </a:rPr>
              <a:t>Behavior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additive="base">
                                        <p:cTn id="7" dur="500" fill="hold"/>
                                        <p:tgtEl>
                                          <p:spTgt spid="22535"/>
                                        </p:tgtEl>
                                        <p:attrNameLst>
                                          <p:attrName>ppt_x</p:attrName>
                                        </p:attrNameLst>
                                      </p:cBhvr>
                                      <p:tavLst>
                                        <p:tav tm="0">
                                          <p:val>
                                            <p:strVal val="1+#ppt_w/2"/>
                                          </p:val>
                                        </p:tav>
                                        <p:tav tm="100000">
                                          <p:val>
                                            <p:strVal val="#ppt_x"/>
                                          </p:val>
                                        </p:tav>
                                      </p:tavLst>
                                    </p:anim>
                                    <p:anim calcmode="lin" valueType="num">
                                      <p:cBhvr additive="base">
                                        <p:cTn id="8"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additive="base">
                                        <p:cTn id="13" dur="500" fill="hold"/>
                                        <p:tgtEl>
                                          <p:spTgt spid="22531"/>
                                        </p:tgtEl>
                                        <p:attrNameLst>
                                          <p:attrName>ppt_x</p:attrName>
                                        </p:attrNameLst>
                                      </p:cBhvr>
                                      <p:tavLst>
                                        <p:tav tm="0">
                                          <p:val>
                                            <p:strVal val="1+#ppt_w/2"/>
                                          </p:val>
                                        </p:tav>
                                        <p:tav tm="100000">
                                          <p:val>
                                            <p:strVal val="#ppt_x"/>
                                          </p:val>
                                        </p:tav>
                                      </p:tavLst>
                                    </p:anim>
                                    <p:anim calcmode="lin" valueType="num">
                                      <p:cBhvr additive="base">
                                        <p:cTn id="14"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additive="base">
                                        <p:cTn id="19" dur="500" fill="hold"/>
                                        <p:tgtEl>
                                          <p:spTgt spid="22532"/>
                                        </p:tgtEl>
                                        <p:attrNameLst>
                                          <p:attrName>ppt_x</p:attrName>
                                        </p:attrNameLst>
                                      </p:cBhvr>
                                      <p:tavLst>
                                        <p:tav tm="0">
                                          <p:val>
                                            <p:strVal val="1+#ppt_w/2"/>
                                          </p:val>
                                        </p:tav>
                                        <p:tav tm="100000">
                                          <p:val>
                                            <p:strVal val="#ppt_x"/>
                                          </p:val>
                                        </p:tav>
                                      </p:tavLst>
                                    </p:anim>
                                    <p:anim calcmode="lin" valueType="num">
                                      <p:cBhvr additive="base">
                                        <p:cTn id="20"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533"/>
                                        </p:tgtEl>
                                        <p:attrNameLst>
                                          <p:attrName>style.visibility</p:attrName>
                                        </p:attrNameLst>
                                      </p:cBhvr>
                                      <p:to>
                                        <p:strVal val="visible"/>
                                      </p:to>
                                    </p:set>
                                    <p:anim calcmode="lin" valueType="num">
                                      <p:cBhvr additive="base">
                                        <p:cTn id="25" dur="500" fill="hold"/>
                                        <p:tgtEl>
                                          <p:spTgt spid="22533"/>
                                        </p:tgtEl>
                                        <p:attrNameLst>
                                          <p:attrName>ppt_x</p:attrName>
                                        </p:attrNameLst>
                                      </p:cBhvr>
                                      <p:tavLst>
                                        <p:tav tm="0">
                                          <p:val>
                                            <p:strVal val="1+#ppt_w/2"/>
                                          </p:val>
                                        </p:tav>
                                        <p:tav tm="100000">
                                          <p:val>
                                            <p:strVal val="#ppt_x"/>
                                          </p:val>
                                        </p:tav>
                                      </p:tavLst>
                                    </p:anim>
                                    <p:anim calcmode="lin" valueType="num">
                                      <p:cBhvr additive="base">
                                        <p:cTn id="26"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P spid="22532" grpId="0" animBg="1" autoUpdateAnimBg="0"/>
      <p:bldP spid="22533" grpId="0" animBg="1" autoUpdateAnimBg="0"/>
      <p:bldP spid="22535"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A707-18B4-D94D-9E71-6D0529A283F8}"/>
              </a:ext>
            </a:extLst>
          </p:cNvPr>
          <p:cNvSpPr>
            <a:spLocks noGrp="1"/>
          </p:cNvSpPr>
          <p:nvPr>
            <p:ph type="title"/>
          </p:nvPr>
        </p:nvSpPr>
        <p:spPr>
          <a:xfrm>
            <a:off x="628650" y="365126"/>
            <a:ext cx="7886700" cy="1325563"/>
          </a:xfrm>
        </p:spPr>
        <p:txBody>
          <a:bodyPr/>
          <a:lstStyle/>
          <a:p>
            <a:r>
              <a:rPr lang="en-US" dirty="0"/>
              <a:t>Why Did You Speed?</a:t>
            </a:r>
          </a:p>
        </p:txBody>
      </p:sp>
      <p:sp>
        <p:nvSpPr>
          <p:cNvPr id="8" name="TextBox 7">
            <a:extLst>
              <a:ext uri="{FF2B5EF4-FFF2-40B4-BE49-F238E27FC236}">
                <a16:creationId xmlns:a16="http://schemas.microsoft.com/office/drawing/2014/main" id="{442850D4-3BD8-0348-B204-F6CB39CD4E81}"/>
              </a:ext>
            </a:extLst>
          </p:cNvPr>
          <p:cNvSpPr txBox="1"/>
          <p:nvPr/>
        </p:nvSpPr>
        <p:spPr>
          <a:xfrm>
            <a:off x="1689315" y="6493790"/>
            <a:ext cx="2618024" cy="215444"/>
          </a:xfrm>
          <a:prstGeom prst="rect">
            <a:avLst/>
          </a:prstGeom>
          <a:noFill/>
        </p:spPr>
        <p:txBody>
          <a:bodyPr wrap="none" rtlCol="0">
            <a:spAutoFit/>
          </a:bodyPr>
          <a:lstStyle/>
          <a:p>
            <a:r>
              <a:rPr lang="en-US" sz="800" dirty="0"/>
              <a:t>Image from https://images.app.goo.gl/csjQfX8sVBwFZozj7</a:t>
            </a:r>
          </a:p>
        </p:txBody>
      </p:sp>
      <p:pic>
        <p:nvPicPr>
          <p:cNvPr id="6" name="Content Placeholder 5" descr="Yellow racecar peeling out on racetrack">
            <a:extLst>
              <a:ext uri="{FF2B5EF4-FFF2-40B4-BE49-F238E27FC236}">
                <a16:creationId xmlns:a16="http://schemas.microsoft.com/office/drawing/2014/main" id="{E1695C87-5CE4-AC83-5D16-A149EA187971}"/>
              </a:ext>
            </a:extLst>
          </p:cNvPr>
          <p:cNvPicPr>
            <a:picLocks noGrp="1" noChangeAspect="1"/>
          </p:cNvPicPr>
          <p:nvPr>
            <p:ph idx="1"/>
          </p:nvPr>
        </p:nvPicPr>
        <p:blipFill>
          <a:blip r:embed="rId2"/>
          <a:stretch>
            <a:fillRect/>
          </a:stretch>
        </p:blipFill>
        <p:spPr>
          <a:xfrm>
            <a:off x="1308496" y="1825625"/>
            <a:ext cx="6527007" cy="4351338"/>
          </a:xfrm>
        </p:spPr>
      </p:pic>
    </p:spTree>
    <p:extLst>
      <p:ext uri="{BB962C8B-B14F-4D97-AF65-F5344CB8AC3E}">
        <p14:creationId xmlns:p14="http://schemas.microsoft.com/office/powerpoint/2010/main" val="1437393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000" dirty="0"/>
              <a:t>Samples of Functions of Behavior (</a:t>
            </a:r>
            <a:r>
              <a:rPr lang="en-US" sz="4000" dirty="0">
                <a:hlinkClick r:id="rId3"/>
              </a:rPr>
              <a:t>link</a:t>
            </a:r>
            <a:r>
              <a:rPr lang="en-US" sz="4000" dirty="0"/>
              <a:t>)</a:t>
            </a:r>
          </a:p>
        </p:txBody>
      </p:sp>
      <p:sp>
        <p:nvSpPr>
          <p:cNvPr id="15363" name="Rectangle 3"/>
          <p:cNvSpPr>
            <a:spLocks noGrp="1" noChangeArrowheads="1"/>
          </p:cNvSpPr>
          <p:nvPr>
            <p:ph type="body" idx="1"/>
          </p:nvPr>
        </p:nvSpPr>
        <p:spPr/>
        <p:txBody>
          <a:bodyPr/>
          <a:lstStyle/>
          <a:p>
            <a:r>
              <a:rPr lang="en-US" sz="3200" b="1" dirty="0"/>
              <a:t>Escape</a:t>
            </a:r>
            <a:r>
              <a:rPr lang="en-US" sz="3200" dirty="0"/>
              <a:t> something negative</a:t>
            </a:r>
          </a:p>
          <a:p>
            <a:r>
              <a:rPr lang="en-US" sz="3200" b="1" dirty="0"/>
              <a:t>Avoid</a:t>
            </a:r>
            <a:r>
              <a:rPr lang="en-US" sz="3200" dirty="0"/>
              <a:t> something negative</a:t>
            </a:r>
          </a:p>
          <a:p>
            <a:r>
              <a:rPr lang="en-US" sz="3200" dirty="0"/>
              <a:t>You got something (</a:t>
            </a:r>
            <a:r>
              <a:rPr lang="en-US" sz="3200" b="1" dirty="0"/>
              <a:t>object</a:t>
            </a:r>
            <a:r>
              <a:rPr lang="en-US" sz="3200" dirty="0"/>
              <a:t>)</a:t>
            </a:r>
          </a:p>
          <a:p>
            <a:r>
              <a:rPr lang="en-US" sz="3200" b="1" dirty="0"/>
              <a:t>Attention</a:t>
            </a:r>
            <a:r>
              <a:rPr lang="en-US" sz="3200" dirty="0"/>
              <a:t> (good, bad, or ugly)</a:t>
            </a:r>
          </a:p>
          <a:p>
            <a:r>
              <a:rPr lang="en-US" sz="3200" dirty="0"/>
              <a:t>You were </a:t>
            </a:r>
            <a:r>
              <a:rPr lang="en-US" sz="3200" b="1" dirty="0"/>
              <a:t>over/under stimulated</a:t>
            </a:r>
          </a:p>
          <a:p>
            <a:r>
              <a:rPr lang="en-US" sz="3200" b="1" dirty="0"/>
              <a:t>Setting events</a:t>
            </a:r>
            <a:r>
              <a:rPr lang="en-US" sz="3200" dirty="0"/>
              <a:t> (what happened way in advance?)</a:t>
            </a:r>
          </a:p>
          <a:p>
            <a:endParaRPr lang="en-US" dirty="0"/>
          </a:p>
        </p:txBody>
      </p:sp>
    </p:spTree>
    <p:extLst>
      <p:ext uri="{BB962C8B-B14F-4D97-AF65-F5344CB8AC3E}">
        <p14:creationId xmlns:p14="http://schemas.microsoft.com/office/powerpoint/2010/main" val="1107690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71D6C91-F20E-3A75-5B24-75E7A2B9C664}"/>
              </a:ext>
            </a:extLst>
          </p:cNvPr>
          <p:cNvSpPr>
            <a:spLocks noGrp="1" noChangeArrowheads="1"/>
          </p:cNvSpPr>
          <p:nvPr>
            <p:ph type="title"/>
          </p:nvPr>
        </p:nvSpPr>
        <p:spPr/>
        <p:txBody>
          <a:bodyPr/>
          <a:lstStyle/>
          <a:p>
            <a:pPr eaLnBrk="1" hangingPunct="1"/>
            <a:r>
              <a:rPr lang="en-US" altLang="en-US" dirty="0"/>
              <a:t>What are you looking for?</a:t>
            </a:r>
          </a:p>
        </p:txBody>
      </p:sp>
      <p:sp>
        <p:nvSpPr>
          <p:cNvPr id="18435" name="Rectangle 3">
            <a:extLst>
              <a:ext uri="{FF2B5EF4-FFF2-40B4-BE49-F238E27FC236}">
                <a16:creationId xmlns:a16="http://schemas.microsoft.com/office/drawing/2014/main" id="{E0DCC832-AB10-F8BC-4137-1D3A680323AF}"/>
              </a:ext>
            </a:extLst>
          </p:cNvPr>
          <p:cNvSpPr>
            <a:spLocks noGrp="1" noChangeArrowheads="1"/>
          </p:cNvSpPr>
          <p:nvPr>
            <p:ph type="body" idx="1"/>
          </p:nvPr>
        </p:nvSpPr>
        <p:spPr/>
        <p:txBody>
          <a:bodyPr>
            <a:normAutofit/>
          </a:bodyPr>
          <a:lstStyle/>
          <a:p>
            <a:pPr eaLnBrk="1" hangingPunct="1">
              <a:lnSpc>
                <a:spcPct val="90000"/>
              </a:lnSpc>
            </a:pPr>
            <a:r>
              <a:rPr lang="en-US" altLang="en-US" sz="2800" dirty="0"/>
              <a:t>Setting events</a:t>
            </a:r>
          </a:p>
          <a:p>
            <a:pPr lvl="1" eaLnBrk="1" hangingPunct="1">
              <a:lnSpc>
                <a:spcPct val="90000"/>
              </a:lnSpc>
            </a:pPr>
            <a:r>
              <a:rPr lang="en-US" altLang="en-US" sz="2400" dirty="0"/>
              <a:t>Alter how a student responds to antecedents and consequences (usually a time delay)</a:t>
            </a:r>
          </a:p>
          <a:p>
            <a:pPr eaLnBrk="1" hangingPunct="1">
              <a:lnSpc>
                <a:spcPct val="90000"/>
              </a:lnSpc>
            </a:pPr>
            <a:r>
              <a:rPr lang="en-US" altLang="en-US" sz="2400" dirty="0"/>
              <a:t>Antecedents</a:t>
            </a:r>
          </a:p>
          <a:p>
            <a:pPr lvl="1" eaLnBrk="1" hangingPunct="1">
              <a:lnSpc>
                <a:spcPct val="90000"/>
              </a:lnSpc>
            </a:pPr>
            <a:r>
              <a:rPr lang="en-US" altLang="en-US" sz="2400" dirty="0"/>
              <a:t>Stimuli that set the occasion for behavior and affect the probability of occurrence (e.g., trigger)</a:t>
            </a:r>
          </a:p>
          <a:p>
            <a:pPr eaLnBrk="1" hangingPunct="1">
              <a:lnSpc>
                <a:spcPct val="90000"/>
              </a:lnSpc>
            </a:pPr>
            <a:r>
              <a:rPr lang="en-US" altLang="en-US" sz="2800" dirty="0"/>
              <a:t>Behaviors</a:t>
            </a:r>
          </a:p>
          <a:p>
            <a:pPr lvl="1" eaLnBrk="1" hangingPunct="1">
              <a:lnSpc>
                <a:spcPct val="90000"/>
              </a:lnSpc>
            </a:pPr>
            <a:r>
              <a:rPr lang="en-US" altLang="en-US" sz="2400" dirty="0"/>
              <a:t>Clear and measurable responses</a:t>
            </a:r>
          </a:p>
          <a:p>
            <a:pPr eaLnBrk="1" hangingPunct="1">
              <a:lnSpc>
                <a:spcPct val="90000"/>
              </a:lnSpc>
            </a:pPr>
            <a:r>
              <a:rPr lang="en-US" altLang="en-US" sz="2800" dirty="0"/>
              <a:t>Consequence</a:t>
            </a:r>
          </a:p>
          <a:p>
            <a:pPr lvl="1" eaLnBrk="1" hangingPunct="1">
              <a:lnSpc>
                <a:spcPct val="90000"/>
              </a:lnSpc>
            </a:pPr>
            <a:r>
              <a:rPr lang="en-US" altLang="en-US" sz="2400" dirty="0"/>
              <a:t>The outcome the behavior produces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CC919A7-FC6B-C1B6-CD83-EECDA86AEDBF}"/>
              </a:ext>
            </a:extLst>
          </p:cNvPr>
          <p:cNvSpPr>
            <a:spLocks noGrp="1" noChangeArrowheads="1"/>
          </p:cNvSpPr>
          <p:nvPr>
            <p:ph type="title"/>
          </p:nvPr>
        </p:nvSpPr>
        <p:spPr/>
        <p:txBody>
          <a:bodyPr/>
          <a:lstStyle/>
          <a:p>
            <a:pPr eaLnBrk="1" hangingPunct="1"/>
            <a:r>
              <a:rPr lang="en-US" altLang="en-US" dirty="0"/>
              <a:t>Setting Events </a:t>
            </a:r>
            <a:r>
              <a:rPr lang="en-US" altLang="en-US" dirty="0" err="1"/>
              <a:t>Cont</a:t>
            </a:r>
            <a:r>
              <a:rPr lang="en-US" altLang="en-US" dirty="0"/>
              <a:t>….</a:t>
            </a:r>
          </a:p>
        </p:txBody>
      </p:sp>
      <p:sp>
        <p:nvSpPr>
          <p:cNvPr id="20483" name="Rectangle 3">
            <a:extLst>
              <a:ext uri="{FF2B5EF4-FFF2-40B4-BE49-F238E27FC236}">
                <a16:creationId xmlns:a16="http://schemas.microsoft.com/office/drawing/2014/main" id="{01915A52-A834-E488-FA49-4F5A6E7E2A3C}"/>
              </a:ext>
            </a:extLst>
          </p:cNvPr>
          <p:cNvSpPr>
            <a:spLocks noGrp="1" noChangeArrowheads="1" noTextEdit="1"/>
          </p:cNvSpPr>
          <p:nvPr>
            <p:ph type="chart" sz="half" idx="1"/>
          </p:nvPr>
        </p:nvSpPr>
        <p:spPr>
          <a:xfrm>
            <a:off x="457200" y="1600200"/>
            <a:ext cx="4033838" cy="4525963"/>
          </a:xfrm>
        </p:spPr>
        <p:txBody>
          <a:bodyPr/>
          <a:lstStyle/>
          <a:p>
            <a:endParaRPr lang="en-US"/>
          </a:p>
        </p:txBody>
      </p:sp>
      <p:sp>
        <p:nvSpPr>
          <p:cNvPr id="16388" name="Rectangle 4">
            <a:extLst>
              <a:ext uri="{FF2B5EF4-FFF2-40B4-BE49-F238E27FC236}">
                <a16:creationId xmlns:a16="http://schemas.microsoft.com/office/drawing/2014/main" id="{CFCA34F7-4B7C-2529-263C-E1F6E243FC1B}"/>
              </a:ext>
            </a:extLst>
          </p:cNvPr>
          <p:cNvSpPr>
            <a:spLocks noGrp="1" noChangeArrowheads="1"/>
          </p:cNvSpPr>
          <p:nvPr>
            <p:ph type="body" sz="half" idx="2"/>
          </p:nvPr>
        </p:nvSpPr>
        <p:spPr>
          <a:xfrm>
            <a:off x="4652963" y="1600200"/>
            <a:ext cx="4033837" cy="4525963"/>
          </a:xfrm>
        </p:spPr>
        <p:txBody>
          <a:bodyPr/>
          <a:lstStyle/>
          <a:p>
            <a:pPr eaLnBrk="1" hangingPunct="1"/>
            <a:r>
              <a:rPr lang="en-US" altLang="en-US" sz="2800" dirty="0"/>
              <a:t>Medications 		Diagnosis</a:t>
            </a:r>
          </a:p>
          <a:p>
            <a:pPr eaLnBrk="1" hangingPunct="1"/>
            <a:r>
              <a:rPr lang="en-US" altLang="en-US" sz="2800" dirty="0"/>
              <a:t> Sleep</a:t>
            </a:r>
          </a:p>
          <a:p>
            <a:pPr eaLnBrk="1" hangingPunct="1"/>
            <a:r>
              <a:rPr lang="en-US" altLang="en-US" sz="2800" dirty="0"/>
              <a:t> Chronic illness</a:t>
            </a:r>
          </a:p>
          <a:p>
            <a:pPr eaLnBrk="1" hangingPunct="1"/>
            <a:r>
              <a:rPr lang="en-US" altLang="en-US" sz="2800" dirty="0"/>
              <a:t> Nutrition</a:t>
            </a:r>
          </a:p>
          <a:p>
            <a:pPr eaLnBrk="1" hangingPunct="1"/>
            <a:r>
              <a:rPr lang="en-US" altLang="en-US" sz="2800" dirty="0"/>
              <a:t> Arousal</a:t>
            </a:r>
          </a:p>
          <a:p>
            <a:pPr eaLnBrk="1" hangingPunct="1"/>
            <a:r>
              <a:rPr lang="en-US" altLang="en-US" sz="2800" dirty="0"/>
              <a:t> Sensory Sensitivity</a:t>
            </a:r>
          </a:p>
        </p:txBody>
      </p:sp>
      <p:sp>
        <p:nvSpPr>
          <p:cNvPr id="20485" name="AutoShape 5">
            <a:extLst>
              <a:ext uri="{FF2B5EF4-FFF2-40B4-BE49-F238E27FC236}">
                <a16:creationId xmlns:a16="http://schemas.microsoft.com/office/drawing/2014/main" id="{489BCC3D-9C97-86F4-C666-1A1C27E4FC86}"/>
              </a:ext>
            </a:extLst>
          </p:cNvPr>
          <p:cNvSpPr>
            <a:spLocks noChangeArrowheads="1"/>
          </p:cNvSpPr>
          <p:nvPr/>
        </p:nvSpPr>
        <p:spPr bwMode="auto">
          <a:xfrm>
            <a:off x="1143000" y="3048000"/>
            <a:ext cx="2743200" cy="1295400"/>
          </a:xfrm>
          <a:prstGeom prst="flowChartAlternateProcess">
            <a:avLst/>
          </a:prstGeom>
          <a:solidFill>
            <a:schemeClr val="accent3"/>
          </a:solidFill>
          <a:ln w="9525">
            <a:solidFill>
              <a:schemeClr val="tx1"/>
            </a:solidFill>
            <a:miter lim="800000"/>
            <a:headEnd/>
            <a:tailEnd/>
          </a:ln>
          <a:effectLst>
            <a:outerShdw dist="107763" dir="81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rPr>
              <a:t>Personal</a:t>
            </a:r>
          </a:p>
          <a:p>
            <a:pPr algn="ctr" eaLnBrk="1" hangingPunct="1">
              <a:spcBef>
                <a:spcPct val="0"/>
              </a:spcBef>
              <a:buFontTx/>
              <a:buNone/>
            </a:pPr>
            <a:r>
              <a:rPr lang="en-US" altLang="en-US" sz="2800">
                <a:latin typeface="Times New Roman" panose="02020603050405020304" pitchFamily="18" charset="0"/>
              </a:rPr>
              <a:t>Factors</a:t>
            </a:r>
            <a:endParaRPr lang="en-US" altLang="en-US" sz="2400">
              <a:latin typeface="Times New Roman" panose="02020603050405020304" pitchFamily="18" charset="0"/>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28CAEEF-47A5-779E-D968-192C90EB0FD2}"/>
              </a:ext>
            </a:extLst>
          </p:cNvPr>
          <p:cNvSpPr>
            <a:spLocks noGrp="1" noChangeArrowheads="1"/>
          </p:cNvSpPr>
          <p:nvPr>
            <p:ph type="title"/>
          </p:nvPr>
        </p:nvSpPr>
        <p:spPr/>
        <p:txBody>
          <a:bodyPr/>
          <a:lstStyle/>
          <a:p>
            <a:pPr eaLnBrk="1" hangingPunct="1"/>
            <a:r>
              <a:rPr lang="en-US" altLang="en-US"/>
              <a:t>Setting Events Cont….</a:t>
            </a:r>
          </a:p>
        </p:txBody>
      </p:sp>
      <p:sp>
        <p:nvSpPr>
          <p:cNvPr id="22531" name="Rectangle 3">
            <a:extLst>
              <a:ext uri="{FF2B5EF4-FFF2-40B4-BE49-F238E27FC236}">
                <a16:creationId xmlns:a16="http://schemas.microsoft.com/office/drawing/2014/main" id="{A3F10B34-AB30-CD54-D819-43264FE6E46F}"/>
              </a:ext>
            </a:extLst>
          </p:cNvPr>
          <p:cNvSpPr>
            <a:spLocks noGrp="1" noChangeArrowheads="1" noTextEdit="1"/>
          </p:cNvSpPr>
          <p:nvPr>
            <p:ph type="chart" sz="half" idx="1"/>
          </p:nvPr>
        </p:nvSpPr>
        <p:spPr>
          <a:xfrm>
            <a:off x="457200" y="1600200"/>
            <a:ext cx="4033838" cy="4525963"/>
          </a:xfrm>
        </p:spPr>
        <p:txBody>
          <a:bodyPr/>
          <a:lstStyle/>
          <a:p>
            <a:endParaRPr lang="en-US"/>
          </a:p>
        </p:txBody>
      </p:sp>
      <p:sp>
        <p:nvSpPr>
          <p:cNvPr id="18436" name="Rectangle 4">
            <a:extLst>
              <a:ext uri="{FF2B5EF4-FFF2-40B4-BE49-F238E27FC236}">
                <a16:creationId xmlns:a16="http://schemas.microsoft.com/office/drawing/2014/main" id="{313FA33C-1F2C-9167-7A3C-275CCD832A6B}"/>
              </a:ext>
            </a:extLst>
          </p:cNvPr>
          <p:cNvSpPr>
            <a:spLocks noGrp="1" noChangeArrowheads="1"/>
          </p:cNvSpPr>
          <p:nvPr>
            <p:ph type="body" sz="half" idx="2"/>
          </p:nvPr>
        </p:nvSpPr>
        <p:spPr>
          <a:xfrm>
            <a:off x="4652963" y="1600200"/>
            <a:ext cx="4033837" cy="4525963"/>
          </a:xfrm>
        </p:spPr>
        <p:txBody>
          <a:bodyPr/>
          <a:lstStyle/>
          <a:p>
            <a:pPr eaLnBrk="1" hangingPunct="1"/>
            <a:r>
              <a:rPr lang="en-US" altLang="en-US" sz="2800"/>
              <a:t> Preferred activities</a:t>
            </a:r>
          </a:p>
          <a:p>
            <a:pPr eaLnBrk="1" hangingPunct="1"/>
            <a:r>
              <a:rPr lang="en-US" altLang="en-US" sz="2800"/>
              <a:t> Length of task</a:t>
            </a:r>
          </a:p>
          <a:p>
            <a:pPr eaLnBrk="1" hangingPunct="1"/>
            <a:r>
              <a:rPr lang="en-US" altLang="en-US" sz="2800"/>
              <a:t> Modality</a:t>
            </a:r>
          </a:p>
          <a:p>
            <a:pPr eaLnBrk="1" hangingPunct="1"/>
            <a:r>
              <a:rPr lang="en-US" altLang="en-US" sz="2800"/>
              <a:t> Choice making</a:t>
            </a:r>
          </a:p>
          <a:p>
            <a:pPr eaLnBrk="1" hangingPunct="1"/>
            <a:r>
              <a:rPr lang="en-US" altLang="en-US" sz="2800"/>
              <a:t> Skill level</a:t>
            </a:r>
          </a:p>
          <a:p>
            <a:pPr eaLnBrk="1" hangingPunct="1"/>
            <a:r>
              <a:rPr lang="en-US" altLang="en-US" sz="2800"/>
              <a:t> Level of activity</a:t>
            </a:r>
          </a:p>
        </p:txBody>
      </p:sp>
      <p:sp>
        <p:nvSpPr>
          <p:cNvPr id="22533" name="AutoShape 5">
            <a:extLst>
              <a:ext uri="{FF2B5EF4-FFF2-40B4-BE49-F238E27FC236}">
                <a16:creationId xmlns:a16="http://schemas.microsoft.com/office/drawing/2014/main" id="{02A853F3-0E24-EF3D-E9CD-BFF32B2B1300}"/>
              </a:ext>
            </a:extLst>
          </p:cNvPr>
          <p:cNvSpPr>
            <a:spLocks noChangeArrowheads="1"/>
          </p:cNvSpPr>
          <p:nvPr/>
        </p:nvSpPr>
        <p:spPr bwMode="auto">
          <a:xfrm>
            <a:off x="1102519" y="2781300"/>
            <a:ext cx="2743200" cy="1295400"/>
          </a:xfrm>
          <a:prstGeom prst="flowChartAlternateProcess">
            <a:avLst/>
          </a:prstGeom>
          <a:solidFill>
            <a:srgbClr val="92D050"/>
          </a:solidFill>
          <a:ln w="9525">
            <a:solidFill>
              <a:schemeClr val="tx1"/>
            </a:solidFill>
            <a:miter lim="800000"/>
            <a:headEnd/>
            <a:tailEnd/>
          </a:ln>
          <a:effectLst>
            <a:outerShdw dist="107763" dir="81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a:latin typeface="Times New Roman" panose="02020603050405020304" pitchFamily="18" charset="0"/>
              </a:rPr>
              <a:t>Behavioral</a:t>
            </a:r>
          </a:p>
          <a:p>
            <a:pPr algn="ctr" eaLnBrk="1" hangingPunct="1">
              <a:spcBef>
                <a:spcPct val="0"/>
              </a:spcBef>
              <a:buFontTx/>
              <a:buNone/>
            </a:pPr>
            <a:r>
              <a:rPr lang="en-US" altLang="en-US" sz="2800" dirty="0">
                <a:latin typeface="Times New Roman" panose="02020603050405020304" pitchFamily="18" charset="0"/>
              </a:rPr>
              <a:t>Learning</a:t>
            </a:r>
          </a:p>
          <a:p>
            <a:pPr algn="ctr" eaLnBrk="1" hangingPunct="1">
              <a:spcBef>
                <a:spcPct val="0"/>
              </a:spcBef>
              <a:buFontTx/>
              <a:buNone/>
            </a:pPr>
            <a:r>
              <a:rPr lang="en-US" altLang="en-US" sz="2800" dirty="0">
                <a:latin typeface="Times New Roman" panose="02020603050405020304" pitchFamily="18" charset="0"/>
              </a:rPr>
              <a:t>Preferences</a:t>
            </a:r>
            <a:endParaRPr lang="en-US" altLang="en-US" sz="2400" dirty="0">
              <a:latin typeface="Times New Roman" panose="02020603050405020304" pitchFamily="18"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13C8452-289A-E648-ADE4-CE5DAB78C22C}"/>
              </a:ext>
            </a:extLst>
          </p:cNvPr>
          <p:cNvSpPr>
            <a:spLocks noGrp="1" noChangeArrowheads="1"/>
          </p:cNvSpPr>
          <p:nvPr>
            <p:ph type="title"/>
          </p:nvPr>
        </p:nvSpPr>
        <p:spPr/>
        <p:txBody>
          <a:bodyPr/>
          <a:lstStyle/>
          <a:p>
            <a:pPr eaLnBrk="1" hangingPunct="1"/>
            <a:r>
              <a:rPr lang="en-US" altLang="en-US"/>
              <a:t>Setting Events</a:t>
            </a:r>
          </a:p>
        </p:txBody>
      </p:sp>
      <p:sp>
        <p:nvSpPr>
          <p:cNvPr id="24579" name="Rectangle 3">
            <a:extLst>
              <a:ext uri="{FF2B5EF4-FFF2-40B4-BE49-F238E27FC236}">
                <a16:creationId xmlns:a16="http://schemas.microsoft.com/office/drawing/2014/main" id="{EA88A080-0E05-34E1-BEB9-C8451AEB7749}"/>
              </a:ext>
            </a:extLst>
          </p:cNvPr>
          <p:cNvSpPr>
            <a:spLocks noGrp="1" noChangeArrowheads="1" noTextEdit="1"/>
          </p:cNvSpPr>
          <p:nvPr>
            <p:ph type="chart" sz="half" idx="1"/>
          </p:nvPr>
        </p:nvSpPr>
        <p:spPr>
          <a:xfrm>
            <a:off x="609600" y="2057400"/>
            <a:ext cx="3810000" cy="4114800"/>
          </a:xfrm>
        </p:spPr>
        <p:txBody>
          <a:bodyPr/>
          <a:lstStyle/>
          <a:p>
            <a:endParaRPr lang="en-US"/>
          </a:p>
        </p:txBody>
      </p:sp>
      <p:sp>
        <p:nvSpPr>
          <p:cNvPr id="20484" name="Rectangle 4">
            <a:extLst>
              <a:ext uri="{FF2B5EF4-FFF2-40B4-BE49-F238E27FC236}">
                <a16:creationId xmlns:a16="http://schemas.microsoft.com/office/drawing/2014/main" id="{54E42AD4-65BC-E53D-48BF-BCF6D4AEAED9}"/>
              </a:ext>
            </a:extLst>
          </p:cNvPr>
          <p:cNvSpPr>
            <a:spLocks noGrp="1" noChangeArrowheads="1"/>
          </p:cNvSpPr>
          <p:nvPr>
            <p:ph type="body" sz="half" idx="2"/>
          </p:nvPr>
        </p:nvSpPr>
        <p:spPr>
          <a:xfrm>
            <a:off x="4648200" y="1981200"/>
            <a:ext cx="4191000" cy="4114800"/>
          </a:xfrm>
        </p:spPr>
        <p:txBody>
          <a:bodyPr/>
          <a:lstStyle/>
          <a:p>
            <a:pPr eaLnBrk="1" hangingPunct="1"/>
            <a:r>
              <a:rPr lang="en-US" altLang="en-US" sz="2800" dirty="0"/>
              <a:t> Neighborhood</a:t>
            </a:r>
          </a:p>
          <a:p>
            <a:pPr eaLnBrk="1" hangingPunct="1"/>
            <a:r>
              <a:rPr lang="en-US" altLang="en-US" sz="2800" dirty="0"/>
              <a:t> Quality of Life</a:t>
            </a:r>
          </a:p>
          <a:p>
            <a:pPr eaLnBrk="1" hangingPunct="1"/>
            <a:r>
              <a:rPr lang="en-US" altLang="en-US" sz="2800" dirty="0"/>
              <a:t> Interactions/Reactions</a:t>
            </a:r>
          </a:p>
          <a:p>
            <a:pPr eaLnBrk="1" hangingPunct="1"/>
            <a:r>
              <a:rPr lang="en-US" altLang="en-US" sz="2800" dirty="0"/>
              <a:t> Home Environment</a:t>
            </a:r>
          </a:p>
          <a:p>
            <a:pPr eaLnBrk="1" hangingPunct="1"/>
            <a:r>
              <a:rPr lang="en-US" altLang="en-US" sz="2800" dirty="0"/>
              <a:t> Level of Curriculum</a:t>
            </a:r>
          </a:p>
          <a:p>
            <a:pPr eaLnBrk="1" hangingPunct="1"/>
            <a:r>
              <a:rPr lang="en-US" altLang="en-US" sz="2800" dirty="0"/>
              <a:t> Instructional 			arrangements</a:t>
            </a:r>
          </a:p>
          <a:p>
            <a:pPr eaLnBrk="1" hangingPunct="1"/>
            <a:r>
              <a:rPr lang="en-US" altLang="en-US" sz="2800" dirty="0"/>
              <a:t> History</a:t>
            </a:r>
          </a:p>
        </p:txBody>
      </p:sp>
      <p:sp>
        <p:nvSpPr>
          <p:cNvPr id="24581" name="AutoShape 5">
            <a:extLst>
              <a:ext uri="{FF2B5EF4-FFF2-40B4-BE49-F238E27FC236}">
                <a16:creationId xmlns:a16="http://schemas.microsoft.com/office/drawing/2014/main" id="{D10589E7-3EFA-3255-B782-684A4D8713B5}"/>
              </a:ext>
            </a:extLst>
          </p:cNvPr>
          <p:cNvSpPr>
            <a:spLocks noChangeArrowheads="1"/>
          </p:cNvSpPr>
          <p:nvPr/>
        </p:nvSpPr>
        <p:spPr bwMode="auto">
          <a:xfrm>
            <a:off x="914400" y="2438400"/>
            <a:ext cx="3048000" cy="2133600"/>
          </a:xfrm>
          <a:prstGeom prst="flowChartAlternateProcess">
            <a:avLst/>
          </a:prstGeom>
          <a:solidFill>
            <a:srgbClr val="92D050"/>
          </a:solidFill>
          <a:ln w="9525">
            <a:solidFill>
              <a:schemeClr val="tx1"/>
            </a:solidFill>
            <a:miter lim="800000"/>
            <a:headEnd/>
            <a:tailEnd/>
          </a:ln>
          <a:effectLst>
            <a:outerShdw dist="107763" dir="81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latin typeface="Times New Roman" panose="02020603050405020304" pitchFamily="18" charset="0"/>
              </a:rPr>
              <a:t>Environmental</a:t>
            </a:r>
          </a:p>
          <a:p>
            <a:pPr algn="ctr" eaLnBrk="1" hangingPunct="1">
              <a:spcBef>
                <a:spcPct val="0"/>
              </a:spcBef>
              <a:buFontTx/>
              <a:buNone/>
            </a:pPr>
            <a:r>
              <a:rPr lang="en-US" altLang="en-US" sz="2800">
                <a:latin typeface="Times New Roman" panose="02020603050405020304" pitchFamily="18" charset="0"/>
              </a:rPr>
              <a:t>Factors</a:t>
            </a:r>
            <a:endParaRPr lang="en-US" altLang="en-US" sz="2400">
              <a:latin typeface="Times New Roman" panose="02020603050405020304" pitchFamily="18" charset="0"/>
            </a:endParaRP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538C-B32B-72ED-A4EF-2A18851A3855}"/>
              </a:ext>
            </a:extLst>
          </p:cNvPr>
          <p:cNvSpPr>
            <a:spLocks noGrp="1"/>
          </p:cNvSpPr>
          <p:nvPr>
            <p:ph type="title"/>
          </p:nvPr>
        </p:nvSpPr>
        <p:spPr/>
        <p:txBody>
          <a:bodyPr/>
          <a:lstStyle/>
          <a:p>
            <a:r>
              <a:rPr lang="en-US" dirty="0"/>
              <a:t>Is There A Classwide Need?</a:t>
            </a:r>
          </a:p>
        </p:txBody>
      </p:sp>
      <p:sp>
        <p:nvSpPr>
          <p:cNvPr id="5" name="Content Placeholder 4">
            <a:extLst>
              <a:ext uri="{FF2B5EF4-FFF2-40B4-BE49-F238E27FC236}">
                <a16:creationId xmlns:a16="http://schemas.microsoft.com/office/drawing/2014/main" id="{8A36AF74-E61E-748A-B414-566C71257BED}"/>
              </a:ext>
            </a:extLst>
          </p:cNvPr>
          <p:cNvSpPr>
            <a:spLocks noGrp="1"/>
          </p:cNvSpPr>
          <p:nvPr>
            <p:ph idx="1"/>
          </p:nvPr>
        </p:nvSpPr>
        <p:spPr/>
        <p:txBody>
          <a:bodyPr/>
          <a:lstStyle/>
          <a:p>
            <a:r>
              <a:rPr lang="en-US" dirty="0"/>
              <a:t>Brief: Classroom Management Self-Assessment (</a:t>
            </a:r>
            <a:r>
              <a:rPr lang="en-US" dirty="0">
                <a:hlinkClick r:id="rId2"/>
              </a:rPr>
              <a:t>link</a:t>
            </a:r>
            <a:r>
              <a:rPr lang="en-US" dirty="0"/>
              <a:t>)</a:t>
            </a:r>
          </a:p>
          <a:p>
            <a:r>
              <a:rPr lang="en-US" dirty="0"/>
              <a:t>More Comprehensive: Positive Behavior Support Planning Checklist And Teacher Self-Assessment (</a:t>
            </a:r>
            <a:r>
              <a:rPr lang="en-US" dirty="0">
                <a:hlinkClick r:id="rId3"/>
              </a:rPr>
              <a:t>link</a:t>
            </a:r>
            <a:r>
              <a:rPr lang="en-US" dirty="0"/>
              <a:t>)</a:t>
            </a:r>
          </a:p>
          <a:p>
            <a:endParaRPr lang="en-US" dirty="0"/>
          </a:p>
          <a:p>
            <a:endParaRPr lang="en-US" dirty="0"/>
          </a:p>
        </p:txBody>
      </p:sp>
    </p:spTree>
    <p:extLst>
      <p:ext uri="{BB962C8B-B14F-4D97-AF65-F5344CB8AC3E}">
        <p14:creationId xmlns:p14="http://schemas.microsoft.com/office/powerpoint/2010/main" val="1576628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8E85D0E-7035-2893-1DB5-F3A66DA60036}"/>
              </a:ext>
            </a:extLst>
          </p:cNvPr>
          <p:cNvSpPr>
            <a:spLocks noGrp="1" noChangeArrowheads="1"/>
          </p:cNvSpPr>
          <p:nvPr>
            <p:ph type="title"/>
          </p:nvPr>
        </p:nvSpPr>
        <p:spPr/>
        <p:txBody>
          <a:bodyPr/>
          <a:lstStyle/>
          <a:p>
            <a:pPr eaLnBrk="1" hangingPunct="1"/>
            <a:r>
              <a:rPr lang="en-US" altLang="en-US">
                <a:solidFill>
                  <a:schemeClr val="tx1"/>
                </a:solidFill>
                <a:latin typeface="Arial Black" panose="020B0A04020102020204" pitchFamily="34" charset="0"/>
              </a:rPr>
              <a:t>Record Review</a:t>
            </a:r>
            <a:endParaRPr lang="en-US" altLang="en-US"/>
          </a:p>
        </p:txBody>
      </p:sp>
      <p:sp>
        <p:nvSpPr>
          <p:cNvPr id="44035" name="Rectangle 3">
            <a:extLst>
              <a:ext uri="{FF2B5EF4-FFF2-40B4-BE49-F238E27FC236}">
                <a16:creationId xmlns:a16="http://schemas.microsoft.com/office/drawing/2014/main" id="{1588020C-6D46-A897-85F4-F296749795D8}"/>
              </a:ext>
            </a:extLst>
          </p:cNvPr>
          <p:cNvSpPr>
            <a:spLocks noGrp="1" noChangeArrowheads="1"/>
          </p:cNvSpPr>
          <p:nvPr>
            <p:ph type="body" idx="1"/>
          </p:nvPr>
        </p:nvSpPr>
        <p:spPr>
          <a:xfrm>
            <a:off x="1173163" y="1524000"/>
            <a:ext cx="7772400" cy="4572000"/>
          </a:xfrm>
        </p:spPr>
        <p:txBody>
          <a:bodyPr/>
          <a:lstStyle/>
          <a:p>
            <a:pPr eaLnBrk="1" hangingPunct="1"/>
            <a:r>
              <a:rPr lang="en-US" altLang="en-US" sz="2800"/>
              <a:t>diagnostic &amp; medical records</a:t>
            </a:r>
          </a:p>
          <a:p>
            <a:pPr eaLnBrk="1" hangingPunct="1"/>
            <a:r>
              <a:rPr lang="en-US" altLang="en-US" sz="2800"/>
              <a:t>psychological information</a:t>
            </a:r>
          </a:p>
          <a:p>
            <a:pPr eaLnBrk="1" hangingPunct="1"/>
            <a:r>
              <a:rPr lang="en-US" altLang="en-US" sz="2800"/>
              <a:t>educational assessments </a:t>
            </a:r>
          </a:p>
          <a:p>
            <a:pPr eaLnBrk="1" hangingPunct="1"/>
            <a:r>
              <a:rPr lang="en-US" altLang="en-US" sz="2800"/>
              <a:t>social histories</a:t>
            </a:r>
          </a:p>
          <a:p>
            <a:pPr eaLnBrk="1" hangingPunct="1"/>
            <a:r>
              <a:rPr lang="en-US" altLang="en-US" sz="2800"/>
              <a:t>developmental profiles</a:t>
            </a:r>
          </a:p>
          <a:p>
            <a:pPr eaLnBrk="1" hangingPunct="1"/>
            <a:r>
              <a:rPr lang="en-US" altLang="en-US" sz="2800"/>
              <a:t>previous behavior programs</a:t>
            </a:r>
          </a:p>
          <a:p>
            <a:pPr eaLnBrk="1" hangingPunct="1"/>
            <a:r>
              <a:rPr lang="en-US" altLang="en-US" sz="2800"/>
              <a:t>individual education plans</a:t>
            </a:r>
          </a:p>
          <a:p>
            <a:pPr eaLnBrk="1" hangingPunct="1"/>
            <a:r>
              <a:rPr lang="en-US" altLang="en-US" sz="2800"/>
              <a:t>anecdotal records/incident reports/discipline summaries</a:t>
            </a:r>
          </a:p>
          <a:p>
            <a:pPr eaLnBrk="1" hangingPunct="1"/>
            <a:endParaRPr lang="en-US" altLang="en-US" sz="2800"/>
          </a:p>
        </p:txBody>
      </p:sp>
      <p:sp>
        <p:nvSpPr>
          <p:cNvPr id="44036" name="TextBox 3">
            <a:extLst>
              <a:ext uri="{FF2B5EF4-FFF2-40B4-BE49-F238E27FC236}">
                <a16:creationId xmlns:a16="http://schemas.microsoft.com/office/drawing/2014/main" id="{FE9FA44B-4DBF-8416-A4A5-A42764B9DC67}"/>
              </a:ext>
            </a:extLst>
          </p:cNvPr>
          <p:cNvSpPr txBox="1">
            <a:spLocks noChangeArrowheads="1"/>
          </p:cNvSpPr>
          <p:nvPr/>
        </p:nvSpPr>
        <p:spPr bwMode="auto">
          <a:xfrm>
            <a:off x="3886200" y="640080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Use Cumulative Folder Review</a:t>
            </a:r>
          </a:p>
        </p:txBody>
      </p:sp>
    </p:spTree>
    <p:extLst>
      <p:ext uri="{BB962C8B-B14F-4D97-AF65-F5344CB8AC3E}">
        <p14:creationId xmlns:p14="http://schemas.microsoft.com/office/powerpoint/2010/main" val="20790675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9DDD0-CA54-6C85-9B59-1F175EE7934B}"/>
              </a:ext>
            </a:extLst>
          </p:cNvPr>
          <p:cNvSpPr>
            <a:spLocks noGrp="1"/>
          </p:cNvSpPr>
          <p:nvPr>
            <p:ph type="title"/>
          </p:nvPr>
        </p:nvSpPr>
        <p:spPr/>
        <p:txBody>
          <a:bodyPr/>
          <a:lstStyle/>
          <a:p>
            <a:r>
              <a:rPr lang="en-US" dirty="0" err="1"/>
              <a:t>Wifi</a:t>
            </a:r>
            <a:r>
              <a:rPr lang="en-US" dirty="0"/>
              <a:t> </a:t>
            </a:r>
          </a:p>
        </p:txBody>
      </p:sp>
      <p:sp>
        <p:nvSpPr>
          <p:cNvPr id="3" name="Content Placeholder 2">
            <a:extLst>
              <a:ext uri="{FF2B5EF4-FFF2-40B4-BE49-F238E27FC236}">
                <a16:creationId xmlns:a16="http://schemas.microsoft.com/office/drawing/2014/main" id="{B6A5D5EF-1727-81A1-C566-C7FCDE120FD3}"/>
              </a:ext>
            </a:extLst>
          </p:cNvPr>
          <p:cNvSpPr>
            <a:spLocks noGrp="1"/>
          </p:cNvSpPr>
          <p:nvPr>
            <p:ph idx="1"/>
          </p:nvPr>
        </p:nvSpPr>
        <p:spPr/>
        <p:txBody>
          <a:bodyPr>
            <a:normAutofit/>
          </a:bodyPr>
          <a:lstStyle/>
          <a:p>
            <a:r>
              <a:rPr lang="en-US" sz="4000" dirty="0"/>
              <a:t>Network</a:t>
            </a:r>
            <a:r>
              <a:rPr lang="en-US" sz="4000"/>
              <a:t>: NSSEO-GUEST</a:t>
            </a:r>
            <a:endParaRPr lang="en-US" sz="4000" dirty="0"/>
          </a:p>
          <a:p>
            <a:r>
              <a:rPr lang="en-US" sz="4000" dirty="0"/>
              <a:t>Password: </a:t>
            </a:r>
            <a:r>
              <a:rPr lang="en-US" sz="4000" dirty="0" err="1"/>
              <a:t>nsseo</a:t>
            </a:r>
            <a:r>
              <a:rPr lang="en-US" sz="4000" dirty="0"/>
              <a:t>##805</a:t>
            </a:r>
          </a:p>
        </p:txBody>
      </p:sp>
    </p:spTree>
    <p:extLst>
      <p:ext uri="{BB962C8B-B14F-4D97-AF65-F5344CB8AC3E}">
        <p14:creationId xmlns:p14="http://schemas.microsoft.com/office/powerpoint/2010/main" val="778349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Types of Existing Data</a:t>
            </a: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a:xfrm>
            <a:off x="628650" y="1814079"/>
            <a:ext cx="7886700" cy="4351338"/>
          </a:xfrm>
        </p:spPr>
        <p:txBody>
          <a:bodyPr/>
          <a:lstStyle/>
          <a:p>
            <a:r>
              <a:rPr lang="en-US" altLang="en-US" dirty="0">
                <a:ea typeface="ＭＳ Ｐゴシック" panose="020B0600070205080204" pitchFamily="34" charset="-128"/>
              </a:rPr>
              <a:t>Office Discipline Referral Data</a:t>
            </a:r>
          </a:p>
          <a:p>
            <a:r>
              <a:rPr lang="en-US" altLang="en-US" b="1" dirty="0">
                <a:ea typeface="ＭＳ Ｐゴシック" panose="020B0600070205080204" pitchFamily="34" charset="-128"/>
              </a:rPr>
              <a:t>GPA (8</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and 9</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grade)</a:t>
            </a:r>
          </a:p>
          <a:p>
            <a:r>
              <a:rPr lang="en-US" altLang="en-US" dirty="0">
                <a:ea typeface="ＭＳ Ｐゴシック" panose="020B0600070205080204" pitchFamily="34" charset="-128"/>
              </a:rPr>
              <a:t>Credits toward graduation</a:t>
            </a:r>
          </a:p>
          <a:p>
            <a:r>
              <a:rPr lang="en-US" altLang="en-US" b="1" dirty="0">
                <a:ea typeface="ＭＳ Ｐゴシック" panose="020B0600070205080204" pitchFamily="34" charset="-128"/>
              </a:rPr>
              <a:t>Attendance (80 % or &gt; unexcused)</a:t>
            </a:r>
          </a:p>
          <a:p>
            <a:r>
              <a:rPr lang="en-US" altLang="en-US" dirty="0">
                <a:ea typeface="ＭＳ Ｐゴシック" panose="020B0600070205080204" pitchFamily="34" charset="-128"/>
              </a:rPr>
              <a:t>Failing grades (</a:t>
            </a:r>
            <a:r>
              <a:rPr lang="en-US" altLang="en-US" b="1" dirty="0">
                <a:ea typeface="ＭＳ Ｐゴシック" panose="020B0600070205080204" pitchFamily="34" charset="-128"/>
              </a:rPr>
              <a:t>Algebra I, English I)</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Statewide assessments</a:t>
            </a:r>
          </a:p>
          <a:p>
            <a:r>
              <a:rPr lang="en-US" altLang="en-US" dirty="0">
                <a:ea typeface="ＭＳ Ｐゴシック" panose="020B0600070205080204" pitchFamily="34" charset="-128"/>
              </a:rPr>
              <a:t>Existing screening data</a:t>
            </a:r>
          </a:p>
          <a:p>
            <a:pPr>
              <a:buFontTx/>
              <a:buNone/>
            </a:pPr>
            <a:endParaRPr lang="en-US" altLang="en-US" dirty="0">
              <a:ea typeface="ＭＳ Ｐゴシック" panose="020B0600070205080204" pitchFamily="34" charset="-128"/>
            </a:endParaRPr>
          </a:p>
        </p:txBody>
      </p:sp>
      <p:sp>
        <p:nvSpPr>
          <p:cNvPr id="90115" name="Rectangle 3">
            <a:extLst>
              <a:ext uri="{FF2B5EF4-FFF2-40B4-BE49-F238E27FC236}">
                <a16:creationId xmlns:a16="http://schemas.microsoft.com/office/drawing/2014/main" id="{62A10BC0-E656-37B0-4364-343C062E5E1B}"/>
              </a:ext>
            </a:extLst>
          </p:cNvPr>
          <p:cNvSpPr>
            <a:spLocks noChangeArrowheads="1"/>
          </p:cNvSpPr>
          <p:nvPr/>
        </p:nvSpPr>
        <p:spPr bwMode="auto">
          <a:xfrm>
            <a:off x="1752600" y="6211671"/>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solidFill>
                  <a:srgbClr val="000000"/>
                </a:solidFill>
              </a:rPr>
              <a:t> (Burke, 2015; Heppen, O'Cummings, &amp; </a:t>
            </a:r>
          </a:p>
          <a:p>
            <a:pPr eaLnBrk="1" hangingPunct="1">
              <a:spcBef>
                <a:spcPct val="0"/>
              </a:spcBef>
              <a:buFontTx/>
              <a:buNone/>
            </a:pPr>
            <a:r>
              <a:rPr lang="en-US" altLang="en-US" sz="1200" dirty="0">
                <a:solidFill>
                  <a:srgbClr val="000000"/>
                </a:solidFill>
              </a:rPr>
              <a:t>Therriault,2009; Henderson, Cassandra &amp; Fantuzzo, 2022; McIntosh, Flannery, </a:t>
            </a:r>
          </a:p>
          <a:p>
            <a:pPr eaLnBrk="1" hangingPunct="1">
              <a:spcBef>
                <a:spcPct val="0"/>
              </a:spcBef>
              <a:buFontTx/>
              <a:buNone/>
            </a:pPr>
            <a:r>
              <a:rPr lang="en-US" altLang="en-US" sz="1200" dirty="0">
                <a:solidFill>
                  <a:srgbClr val="000000"/>
                </a:solidFill>
              </a:rPr>
              <a:t>Sugai, Braun, &amp; Cochrane, 2008; McIntosh et al., 2009)</a:t>
            </a: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558" y="4676931"/>
            <a:ext cx="2647091" cy="163496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41DFA48F-3EDC-F3AB-45A6-FAC3EE95CA2A}"/>
              </a:ext>
            </a:extLst>
          </p:cNvPr>
          <p:cNvSpPr>
            <a:spLocks noGrp="1" noChangeArrowheads="1"/>
          </p:cNvSpPr>
          <p:nvPr>
            <p:ph type="title"/>
          </p:nvPr>
        </p:nvSpPr>
        <p:spPr/>
        <p:txBody>
          <a:bodyPr/>
          <a:lstStyle/>
          <a:p>
            <a:r>
              <a:rPr lang="en-US" altLang="en-US" dirty="0">
                <a:ea typeface="ＭＳ Ｐゴシック" panose="020B0600070205080204" pitchFamily="34" charset="-128"/>
              </a:rPr>
              <a:t>Integration of datasets</a:t>
            </a:r>
          </a:p>
        </p:txBody>
      </p:sp>
      <p:pic>
        <p:nvPicPr>
          <p:cNvPr id="99330" name="Picture 3">
            <a:extLst>
              <a:ext uri="{FF2B5EF4-FFF2-40B4-BE49-F238E27FC236}">
                <a16:creationId xmlns:a16="http://schemas.microsoft.com/office/drawing/2014/main" id="{D2FED160-8F61-F594-D31D-607EB662B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4">
            <a:extLst>
              <a:ext uri="{FF2B5EF4-FFF2-40B4-BE49-F238E27FC236}">
                <a16:creationId xmlns:a16="http://schemas.microsoft.com/office/drawing/2014/main" id="{7DECB415-1C87-C8DD-D7C6-236FC0BDBCFA}"/>
              </a:ext>
            </a:extLst>
          </p:cNvPr>
          <p:cNvSpPr txBox="1">
            <a:spLocks noChangeArrowheads="1"/>
          </p:cNvSpPr>
          <p:nvPr/>
        </p:nvSpPr>
        <p:spPr bwMode="auto">
          <a:xfrm>
            <a:off x="2373315" y="6019800"/>
            <a:ext cx="486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Northfield Middle School and High School, VT</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0CBF-1DF5-73E4-EF2F-7DFF7B398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24A57-B445-9705-FDD6-B2B4C5E71DDA}"/>
              </a:ext>
            </a:extLst>
          </p:cNvPr>
          <p:cNvSpPr>
            <a:spLocks noGrp="1"/>
          </p:cNvSpPr>
          <p:nvPr>
            <p:ph type="title"/>
          </p:nvPr>
        </p:nvSpPr>
        <p:spPr/>
        <p:txBody>
          <a:bodyPr>
            <a:normAutofit/>
          </a:bodyPr>
          <a:lstStyle/>
          <a:p>
            <a:r>
              <a:rPr lang="en-AU" sz="4000" b="1">
                <a:latin typeface="+mn-lt"/>
                <a:ea typeface="Calibri" panose="020F0502020204030204" pitchFamily="34" charset="0"/>
              </a:rPr>
              <a:t>Attendanceworks.org </a:t>
            </a:r>
            <a:endParaRPr lang="en-US" sz="4000">
              <a:latin typeface="+mn-lt"/>
            </a:endParaRPr>
          </a:p>
        </p:txBody>
      </p:sp>
      <p:sp>
        <p:nvSpPr>
          <p:cNvPr id="3" name="Content Placeholder 2">
            <a:extLst>
              <a:ext uri="{FF2B5EF4-FFF2-40B4-BE49-F238E27FC236}">
                <a16:creationId xmlns:a16="http://schemas.microsoft.com/office/drawing/2014/main" id="{039112B6-1D26-0F0A-4DB8-4396548B5CB2}"/>
              </a:ext>
            </a:extLst>
          </p:cNvPr>
          <p:cNvSpPr>
            <a:spLocks noGrp="1"/>
          </p:cNvSpPr>
          <p:nvPr>
            <p:ph sz="half" idx="1"/>
          </p:nvPr>
        </p:nvSpPr>
        <p:spPr/>
        <p:txBody>
          <a:bodyPr>
            <a:normAutofit fontScale="92500" lnSpcReduction="10000"/>
          </a:bodyPr>
          <a:lstStyle/>
          <a:p>
            <a:endParaRPr lang="en-US"/>
          </a:p>
        </p:txBody>
      </p:sp>
      <p:sp>
        <p:nvSpPr>
          <p:cNvPr id="4" name="Content Placeholder 3">
            <a:extLst>
              <a:ext uri="{FF2B5EF4-FFF2-40B4-BE49-F238E27FC236}">
                <a16:creationId xmlns:a16="http://schemas.microsoft.com/office/drawing/2014/main" id="{5F1F95A5-20C5-7367-CA51-92394A0E04DE}"/>
              </a:ext>
            </a:extLst>
          </p:cNvPr>
          <p:cNvSpPr>
            <a:spLocks noGrp="1"/>
          </p:cNvSpPr>
          <p:nvPr>
            <p:ph sz="half" idx="2"/>
          </p:nvPr>
        </p:nvSpPr>
        <p:spPr>
          <a:xfrm>
            <a:off x="4572000" y="1540489"/>
            <a:ext cx="3886200" cy="4351338"/>
          </a:xfrm>
        </p:spPr>
        <p:txBody>
          <a:bodyPr>
            <a:normAutofit fontScale="92500" lnSpcReduction="10000"/>
          </a:bodyPr>
          <a:lstStyle/>
          <a:p>
            <a:r>
              <a:rPr lang="en-US" sz="2400"/>
              <a:t>Tier three – specialized support – 20% &lt; days</a:t>
            </a:r>
          </a:p>
          <a:p>
            <a:pPr marL="0" indent="0">
              <a:buNone/>
            </a:pPr>
            <a:endParaRPr lang="en-US" sz="2400"/>
          </a:p>
          <a:p>
            <a:r>
              <a:rPr lang="en-US" sz="2400"/>
              <a:t>Tier two – early intervention 10 – 20% of school days (2-3 per month)</a:t>
            </a:r>
          </a:p>
          <a:p>
            <a:endParaRPr lang="en-US" sz="2400"/>
          </a:p>
          <a:p>
            <a:r>
              <a:rPr lang="en-US" sz="2400"/>
              <a:t>Tier one – &gt; 10% of school days (about 1 per month)</a:t>
            </a:r>
          </a:p>
          <a:p>
            <a:endParaRPr lang="en-US" sz="2400"/>
          </a:p>
          <a:p>
            <a:r>
              <a:rPr lang="en-US" sz="2400"/>
              <a:t>What are you doing for each level?</a:t>
            </a:r>
          </a:p>
        </p:txBody>
      </p:sp>
      <p:graphicFrame>
        <p:nvGraphicFramePr>
          <p:cNvPr id="5" name="Object 2">
            <a:extLst>
              <a:ext uri="{FF2B5EF4-FFF2-40B4-BE49-F238E27FC236}">
                <a16:creationId xmlns:a16="http://schemas.microsoft.com/office/drawing/2014/main" id="{F1DE6189-4FE2-EF16-0CDA-D9241BE705C8}"/>
              </a:ext>
            </a:extLst>
          </p:cNvPr>
          <p:cNvGraphicFramePr>
            <a:graphicFrameLocks noChangeAspect="1"/>
          </p:cNvGraphicFramePr>
          <p:nvPr/>
        </p:nvGraphicFramePr>
        <p:xfrm>
          <a:off x="2159339" y="1586223"/>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5" name="Object 2">
                        <a:extLst>
                          <a:ext uri="{FF2B5EF4-FFF2-40B4-BE49-F238E27FC236}">
                            <a16:creationId xmlns:a16="http://schemas.microsoft.com/office/drawing/2014/main" id="{F1DE6189-4FE2-EF16-0CDA-D9241BE70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339" y="1586223"/>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93026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BC2C-91C6-F69E-377E-2109BD52D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72C2B-2C5A-C6E1-C295-0258DA63C075}"/>
              </a:ext>
            </a:extLst>
          </p:cNvPr>
          <p:cNvSpPr>
            <a:spLocks noGrp="1"/>
          </p:cNvSpPr>
          <p:nvPr>
            <p:ph type="title"/>
          </p:nvPr>
        </p:nvSpPr>
        <p:spPr/>
        <p:txBody>
          <a:bodyPr/>
          <a:lstStyle/>
          <a:p>
            <a:r>
              <a:rPr lang="en-US"/>
              <a:t>Responses</a:t>
            </a:r>
          </a:p>
        </p:txBody>
      </p:sp>
      <p:sp>
        <p:nvSpPr>
          <p:cNvPr id="3" name="Content Placeholder 2">
            <a:extLst>
              <a:ext uri="{FF2B5EF4-FFF2-40B4-BE49-F238E27FC236}">
                <a16:creationId xmlns:a16="http://schemas.microsoft.com/office/drawing/2014/main" id="{E9DFDAF7-D682-EB54-28E7-4A93F152388A}"/>
              </a:ext>
            </a:extLst>
          </p:cNvPr>
          <p:cNvSpPr>
            <a:spLocks noGrp="1"/>
          </p:cNvSpPr>
          <p:nvPr>
            <p:ph idx="1"/>
          </p:nvPr>
        </p:nvSpPr>
        <p:spPr>
          <a:xfrm>
            <a:off x="261653" y="1690689"/>
            <a:ext cx="3676650" cy="4351338"/>
          </a:xfrm>
        </p:spPr>
        <p:txBody>
          <a:bodyPr>
            <a:normAutofit fontScale="70000" lnSpcReduction="20000"/>
          </a:bodyPr>
          <a:lstStyle/>
          <a:p>
            <a:r>
              <a:rPr lang="en-US"/>
              <a:t>Engage students and parents</a:t>
            </a:r>
          </a:p>
          <a:p>
            <a:r>
              <a:rPr lang="en-US"/>
              <a:t>Recognize good and improved attendance </a:t>
            </a:r>
          </a:p>
          <a:p>
            <a:r>
              <a:rPr lang="en-US"/>
              <a:t>Provide personalized early outreach</a:t>
            </a:r>
          </a:p>
          <a:p>
            <a:r>
              <a:rPr lang="en-US"/>
              <a:t>Monitor data</a:t>
            </a:r>
          </a:p>
          <a:p>
            <a:endParaRPr lang="en-US"/>
          </a:p>
          <a:p>
            <a:r>
              <a:rPr lang="en-US"/>
              <a:t>Nudge Intervention – Sending a postcard to parents to encourage students’ attendance (Rogers et al., 2017)</a:t>
            </a:r>
          </a:p>
          <a:p>
            <a:endParaRPr lang="en-US"/>
          </a:p>
          <a:p>
            <a:endParaRPr lang="en-US"/>
          </a:p>
          <a:p>
            <a:endParaRPr lang="en-US"/>
          </a:p>
        </p:txBody>
      </p:sp>
      <p:pic>
        <p:nvPicPr>
          <p:cNvPr id="1026" name="Picture 2" descr="Reduce Absences in Early Grades with Personalized Postcards">
            <a:hlinkClick r:id="rId2"/>
            <a:extLst>
              <a:ext uri="{FF2B5EF4-FFF2-40B4-BE49-F238E27FC236}">
                <a16:creationId xmlns:a16="http://schemas.microsoft.com/office/drawing/2014/main" id="{0A31C585-0663-0311-2889-A223B5037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3" y="2103687"/>
            <a:ext cx="4577048" cy="3007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245BA4-3712-3671-971A-F0B186FC2BD2}"/>
              </a:ext>
            </a:extLst>
          </p:cNvPr>
          <p:cNvSpPr txBox="1"/>
          <p:nvPr/>
        </p:nvSpPr>
        <p:spPr>
          <a:xfrm flipH="1">
            <a:off x="3984023" y="5539409"/>
            <a:ext cx="4898325" cy="153888"/>
          </a:xfrm>
          <a:prstGeom prst="rect">
            <a:avLst/>
          </a:prstGeom>
          <a:noFill/>
        </p:spPr>
        <p:txBody>
          <a:bodyPr wrap="square" rtlCol="0">
            <a:spAutoFit/>
          </a:bodyPr>
          <a:lstStyle/>
          <a:p>
            <a:r>
              <a:rPr lang="en-US" sz="400">
                <a:hlinkClick r:id="rId4"/>
              </a:rPr>
              <a:t>https://provingground.cepr.harvard.edu/files/provingground/files/proving_ground_postcard_guide_march2020.pd</a:t>
            </a:r>
            <a:r>
              <a:rPr lang="en-US" sz="400"/>
              <a:t> f</a:t>
            </a:r>
          </a:p>
        </p:txBody>
      </p:sp>
    </p:spTree>
    <p:extLst>
      <p:ext uri="{BB962C8B-B14F-4D97-AF65-F5344CB8AC3E}">
        <p14:creationId xmlns:p14="http://schemas.microsoft.com/office/powerpoint/2010/main" val="3280939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BC0AD7D-54EA-DF8A-24AC-F2F3281E11B0}"/>
              </a:ext>
            </a:extLst>
          </p:cNvPr>
          <p:cNvSpPr>
            <a:spLocks noGrp="1" noChangeArrowheads="1"/>
          </p:cNvSpPr>
          <p:nvPr>
            <p:ph type="title"/>
          </p:nvPr>
        </p:nvSpPr>
        <p:spPr>
          <a:xfrm>
            <a:off x="685800" y="304800"/>
            <a:ext cx="7772400" cy="1143000"/>
          </a:xfrm>
        </p:spPr>
        <p:txBody>
          <a:bodyPr>
            <a:normAutofit fontScale="90000"/>
          </a:bodyPr>
          <a:lstStyle/>
          <a:p>
            <a:pPr eaLnBrk="1" hangingPunct="1"/>
            <a:r>
              <a:rPr lang="en-US" altLang="en-US" sz="4000" dirty="0"/>
              <a:t>Individual PBS Assessment</a:t>
            </a:r>
            <a:br>
              <a:rPr lang="en-US" altLang="en-US" sz="4000" dirty="0"/>
            </a:br>
            <a:r>
              <a:rPr lang="en-US" altLang="en-US" sz="4000" dirty="0"/>
              <a:t>Interviews are key to the process</a:t>
            </a:r>
          </a:p>
        </p:txBody>
      </p:sp>
      <p:sp>
        <p:nvSpPr>
          <p:cNvPr id="24579" name="Rectangle 3">
            <a:extLst>
              <a:ext uri="{FF2B5EF4-FFF2-40B4-BE49-F238E27FC236}">
                <a16:creationId xmlns:a16="http://schemas.microsoft.com/office/drawing/2014/main" id="{58AE9F16-36EB-3571-047D-B2CC3292862D}"/>
              </a:ext>
            </a:extLst>
          </p:cNvPr>
          <p:cNvSpPr>
            <a:spLocks noGrp="1" noChangeArrowheads="1"/>
          </p:cNvSpPr>
          <p:nvPr>
            <p:ph type="body" sz="half" idx="1"/>
          </p:nvPr>
        </p:nvSpPr>
        <p:spPr>
          <a:xfrm>
            <a:off x="457200" y="1981200"/>
            <a:ext cx="4033838" cy="4525963"/>
          </a:xfrm>
        </p:spPr>
        <p:txBody>
          <a:bodyPr/>
          <a:lstStyle/>
          <a:p>
            <a:pPr eaLnBrk="1" hangingPunct="1"/>
            <a:r>
              <a:rPr lang="en-US" altLang="en-US"/>
              <a:t> Description of 		environment</a:t>
            </a:r>
          </a:p>
          <a:p>
            <a:pPr eaLnBrk="1" hangingPunct="1"/>
            <a:r>
              <a:rPr lang="en-US" altLang="en-US"/>
              <a:t> Student’s strengths</a:t>
            </a:r>
          </a:p>
          <a:p>
            <a:pPr eaLnBrk="1" hangingPunct="1"/>
            <a:r>
              <a:rPr lang="en-US" altLang="en-US"/>
              <a:t> Description of 	problem 	behavior(s)</a:t>
            </a:r>
          </a:p>
          <a:p>
            <a:pPr eaLnBrk="1" hangingPunct="1"/>
            <a:r>
              <a:rPr lang="en-US" altLang="en-US"/>
              <a:t> Assessments</a:t>
            </a:r>
          </a:p>
        </p:txBody>
      </p:sp>
      <p:sp>
        <p:nvSpPr>
          <p:cNvPr id="24580" name="Rectangle 4">
            <a:extLst>
              <a:ext uri="{FF2B5EF4-FFF2-40B4-BE49-F238E27FC236}">
                <a16:creationId xmlns:a16="http://schemas.microsoft.com/office/drawing/2014/main" id="{24CCC324-8009-BBF7-9968-51FE081A84AE}"/>
              </a:ext>
            </a:extLst>
          </p:cNvPr>
          <p:cNvSpPr>
            <a:spLocks noGrp="1" noChangeArrowheads="1"/>
          </p:cNvSpPr>
          <p:nvPr>
            <p:ph type="body" sz="half" idx="2"/>
          </p:nvPr>
        </p:nvSpPr>
        <p:spPr>
          <a:xfrm>
            <a:off x="4724400" y="2438400"/>
            <a:ext cx="3810000" cy="2667000"/>
          </a:xfrm>
        </p:spPr>
        <p:txBody>
          <a:bodyPr/>
          <a:lstStyle/>
          <a:p>
            <a:pPr eaLnBrk="1" hangingPunct="1"/>
            <a:r>
              <a:rPr lang="en-US" altLang="en-US"/>
              <a:t>Personal conditions</a:t>
            </a:r>
          </a:p>
          <a:p>
            <a:pPr eaLnBrk="1" hangingPunct="1"/>
            <a:r>
              <a:rPr lang="en-US" altLang="en-US"/>
              <a:t> Problems occur 	when…</a:t>
            </a:r>
          </a:p>
          <a:p>
            <a:pPr eaLnBrk="1" hangingPunct="1"/>
            <a:r>
              <a:rPr lang="en-US" altLang="en-US"/>
              <a:t>Problems do not 	occur when…</a:t>
            </a:r>
          </a:p>
          <a:p>
            <a:pPr eaLnBrk="1" hangingPunct="1">
              <a:buFontTx/>
              <a:buNone/>
            </a:pPr>
            <a:endParaRPr lang="en-US" altLang="en-US"/>
          </a:p>
          <a:p>
            <a:pPr eaLnBrk="1" hangingPunct="1"/>
            <a:endParaRPr lang="en-US" altLang="en-US"/>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80">
                                            <p:txEl>
                                              <p:pRg st="0" end="0"/>
                                            </p:txEl>
                                          </p:spTgt>
                                        </p:tgtEl>
                                        <p:attrNameLst>
                                          <p:attrName>style.visibility</p:attrName>
                                        </p:attrNameLst>
                                      </p:cBhvr>
                                      <p:to>
                                        <p:strVal val="visible"/>
                                      </p:to>
                                    </p:set>
                                    <p:anim calcmode="lin" valueType="num">
                                      <p:cBhvr additive="base">
                                        <p:cTn id="31"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580">
                                            <p:txEl>
                                              <p:pRg st="1" end="1"/>
                                            </p:txEl>
                                          </p:spTgt>
                                        </p:tgtEl>
                                        <p:attrNameLst>
                                          <p:attrName>style.visibility</p:attrName>
                                        </p:attrNameLst>
                                      </p:cBhvr>
                                      <p:to>
                                        <p:strVal val="visible"/>
                                      </p:to>
                                    </p:set>
                                    <p:anim calcmode="lin" valueType="num">
                                      <p:cBhvr additive="base">
                                        <p:cTn id="37"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4580">
                                            <p:txEl>
                                              <p:pRg st="2" end="2"/>
                                            </p:txEl>
                                          </p:spTgt>
                                        </p:tgtEl>
                                        <p:attrNameLst>
                                          <p:attrName>style.visibility</p:attrName>
                                        </p:attrNameLst>
                                      </p:cBhvr>
                                      <p:to>
                                        <p:strVal val="visible"/>
                                      </p:to>
                                    </p:set>
                                    <p:anim calcmode="lin" valueType="num">
                                      <p:cBhvr additive="base">
                                        <p:cTn id="43" dur="500" fill="hold"/>
                                        <p:tgtEl>
                                          <p:spTgt spid="24580">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458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P spid="2458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6DC64AC7-B919-FF06-BAEF-36DD971B5F51}"/>
              </a:ext>
            </a:extLst>
          </p:cNvPr>
          <p:cNvSpPr>
            <a:spLocks noGrp="1"/>
          </p:cNvSpPr>
          <p:nvPr>
            <p:ph type="title"/>
          </p:nvPr>
        </p:nvSpPr>
        <p:spPr/>
        <p:txBody>
          <a:bodyPr/>
          <a:lstStyle/>
          <a:p>
            <a:r>
              <a:rPr lang="en-US" altLang="en-US"/>
              <a:t>Checklist for Team/Teachers PTR</a:t>
            </a:r>
          </a:p>
        </p:txBody>
      </p:sp>
      <p:sp>
        <p:nvSpPr>
          <p:cNvPr id="43011" name="Content Placeholder 2">
            <a:extLst>
              <a:ext uri="{FF2B5EF4-FFF2-40B4-BE49-F238E27FC236}">
                <a16:creationId xmlns:a16="http://schemas.microsoft.com/office/drawing/2014/main" id="{0F027A7B-DD96-7486-AB58-E775C6ED6C36}"/>
              </a:ext>
            </a:extLst>
          </p:cNvPr>
          <p:cNvSpPr>
            <a:spLocks noGrp="1"/>
          </p:cNvSpPr>
          <p:nvPr>
            <p:ph idx="1"/>
          </p:nvPr>
        </p:nvSpPr>
        <p:spPr/>
        <p:txBody>
          <a:bodyPr/>
          <a:lstStyle/>
          <a:p>
            <a:r>
              <a:rPr lang="en-US" altLang="en-US" dirty="0"/>
              <a:t>Functional Behavioral Assessment Checklist (See handout) – Prevent, Teach, Reinforce (</a:t>
            </a:r>
            <a:r>
              <a:rPr lang="en-US" altLang="en-US" dirty="0">
                <a:hlinkClick r:id="rId2"/>
              </a:rPr>
              <a:t>link</a:t>
            </a:r>
            <a:r>
              <a:rPr lang="en-US" altLang="en-US" dirty="0"/>
              <a:t>)</a:t>
            </a:r>
          </a:p>
          <a:p>
            <a:r>
              <a:rPr lang="en-US" altLang="en-US" dirty="0"/>
              <a:t>Functional Assessment Checklist for Teachers (FACTS) (</a:t>
            </a:r>
            <a:r>
              <a:rPr lang="en-US" altLang="en-US" dirty="0">
                <a:hlinkClick r:id="rId3"/>
              </a:rPr>
              <a:t>link</a:t>
            </a:r>
            <a:r>
              <a:rPr lang="en-US" altLang="en-US" dirty="0"/>
              <a:t>)</a:t>
            </a:r>
          </a:p>
          <a:p>
            <a:r>
              <a:rPr lang="en-US" altLang="en-US" dirty="0"/>
              <a:t>Student-Assisted Functional Assessment Interview (</a:t>
            </a:r>
            <a:r>
              <a:rPr lang="en-US" altLang="en-US" dirty="0">
                <a:hlinkClick r:id="rId4"/>
              </a:rPr>
              <a:t>link</a:t>
            </a:r>
            <a:r>
              <a:rPr lang="en-US" altLang="en-US" dirty="0"/>
              <a:t>)</a:t>
            </a:r>
          </a:p>
          <a:p>
            <a:endParaRPr lang="en-US" altLang="en-US" b="1" dirty="0"/>
          </a:p>
          <a:p>
            <a:endParaRPr lang="en-US" altLang="en-US"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A11A-BA62-0E07-AFCF-6DBB8B6A9ADA}"/>
              </a:ext>
            </a:extLst>
          </p:cNvPr>
          <p:cNvSpPr>
            <a:spLocks noGrp="1"/>
          </p:cNvSpPr>
          <p:nvPr>
            <p:ph type="title"/>
          </p:nvPr>
        </p:nvSpPr>
        <p:spPr/>
        <p:txBody>
          <a:bodyPr/>
          <a:lstStyle/>
          <a:p>
            <a:r>
              <a:rPr lang="en-US" b="1" dirty="0"/>
              <a:t>Interviews</a:t>
            </a:r>
          </a:p>
        </p:txBody>
      </p:sp>
      <p:sp>
        <p:nvSpPr>
          <p:cNvPr id="3" name="Content Placeholder 2">
            <a:extLst>
              <a:ext uri="{FF2B5EF4-FFF2-40B4-BE49-F238E27FC236}">
                <a16:creationId xmlns:a16="http://schemas.microsoft.com/office/drawing/2014/main" id="{A53C429A-7A25-7D11-CD44-C486D85ACCBC}"/>
              </a:ext>
            </a:extLst>
          </p:cNvPr>
          <p:cNvSpPr>
            <a:spLocks noGrp="1"/>
          </p:cNvSpPr>
          <p:nvPr>
            <p:ph idx="1"/>
          </p:nvPr>
        </p:nvSpPr>
        <p:spPr/>
        <p:txBody>
          <a:bodyPr>
            <a:noAutofit/>
          </a:bodyPr>
          <a:lstStyle/>
          <a:p>
            <a:pPr marL="342900" marR="0" lvl="0" indent="-342900">
              <a:lnSpc>
                <a:spcPct val="116000"/>
              </a:lnSpc>
              <a:spcAft>
                <a:spcPts val="800"/>
              </a:spcAft>
              <a:buFont typeface="Symbol" panose="05050102010706020507" pitchFamily="18" charset="2"/>
              <a:buChar char=""/>
            </a:pPr>
            <a:r>
              <a:rPr lang="en-US" sz="2800" dirty="0">
                <a:effectLst/>
                <a:ea typeface="Times New Roman" panose="02020603050405020304" pitchFamily="18" charset="0"/>
                <a:cs typeface="Calibri" panose="020F0502020204030204" pitchFamily="34" charset="0"/>
              </a:rPr>
              <a:t>Conducted as a team, start with strengths</a:t>
            </a:r>
            <a:endParaRPr lang="en-US" sz="2800" dirty="0">
              <a:effectLst/>
              <a:ea typeface="MS Mincho" panose="02020609040205080304" pitchFamily="49" charset="-128"/>
              <a:cs typeface="Times New Roman" panose="02020603050405020304" pitchFamily="18" charset="0"/>
            </a:endParaRPr>
          </a:p>
          <a:p>
            <a:pPr marL="342900" marR="0" lvl="0" indent="-342900">
              <a:lnSpc>
                <a:spcPct val="116000"/>
              </a:lnSpc>
              <a:spcAft>
                <a:spcPts val="800"/>
              </a:spcAft>
              <a:buFont typeface="Symbol" panose="05050102010706020507" pitchFamily="18" charset="2"/>
              <a:buChar char=""/>
            </a:pPr>
            <a:r>
              <a:rPr lang="en-US" sz="2800" dirty="0">
                <a:effectLst/>
                <a:ea typeface="Times New Roman" panose="02020603050405020304" pitchFamily="18" charset="0"/>
                <a:cs typeface="Calibri" panose="020F0502020204030204" pitchFamily="34" charset="0"/>
              </a:rPr>
              <a:t>Who has valuable information? Who is interested in the future of this child? Use someone with a good rapport</a:t>
            </a:r>
            <a:endParaRPr lang="en-US" sz="2800" dirty="0">
              <a:effectLst/>
              <a:ea typeface="MS Mincho" panose="02020609040205080304" pitchFamily="49" charset="-128"/>
              <a:cs typeface="Times New Roman" panose="02020603050405020304" pitchFamily="18" charset="0"/>
            </a:endParaRPr>
          </a:p>
          <a:p>
            <a:pPr marL="342900" marR="0" lvl="0" indent="-342900">
              <a:lnSpc>
                <a:spcPct val="116000"/>
              </a:lnSpc>
              <a:spcAft>
                <a:spcPts val="800"/>
              </a:spcAft>
              <a:buFont typeface="Symbol" panose="05050102010706020507" pitchFamily="18" charset="2"/>
              <a:buChar char=""/>
            </a:pPr>
            <a:r>
              <a:rPr lang="en-US" sz="2800" dirty="0">
                <a:effectLst/>
                <a:ea typeface="Times New Roman" panose="02020603050405020304" pitchFamily="18" charset="0"/>
                <a:cs typeface="Calibri" panose="020F0502020204030204" pitchFamily="34" charset="0"/>
              </a:rPr>
              <a:t>Students may need examples or just the "big ideas"</a:t>
            </a:r>
            <a:endParaRPr lang="en-US" sz="2800" dirty="0">
              <a:effectLst/>
              <a:ea typeface="MS Mincho" panose="02020609040205080304" pitchFamily="49" charset="-128"/>
              <a:cs typeface="Times New Roman" panose="02020603050405020304" pitchFamily="18" charset="0"/>
            </a:endParaRPr>
          </a:p>
          <a:p>
            <a:pPr marL="342900" marR="0" lvl="0" indent="-342900">
              <a:lnSpc>
                <a:spcPct val="116000"/>
              </a:lnSpc>
              <a:spcAft>
                <a:spcPts val="800"/>
              </a:spcAft>
              <a:buFont typeface="Symbol" panose="05050102010706020507" pitchFamily="18" charset="2"/>
              <a:buChar char=""/>
            </a:pPr>
            <a:r>
              <a:rPr lang="en-US" sz="2800" dirty="0">
                <a:effectLst/>
                <a:ea typeface="Times New Roman" panose="02020603050405020304" pitchFamily="18" charset="0"/>
                <a:cs typeface="Calibri" panose="020F0502020204030204" pitchFamily="34" charset="0"/>
              </a:rPr>
              <a:t>Define "what gets you in to trouble and what does not”</a:t>
            </a:r>
            <a:endParaRPr lang="en-US" sz="2800" dirty="0">
              <a:effectLst/>
              <a:ea typeface="MS Mincho" panose="02020609040205080304" pitchFamily="49" charset="-128"/>
              <a:cs typeface="Times New Roman" panose="02020603050405020304" pitchFamily="18" charset="0"/>
            </a:endParaRPr>
          </a:p>
          <a:p>
            <a:endParaRPr lang="en-US" sz="2800" dirty="0"/>
          </a:p>
        </p:txBody>
      </p:sp>
    </p:spTree>
    <p:extLst>
      <p:ext uri="{BB962C8B-B14F-4D97-AF65-F5344CB8AC3E}">
        <p14:creationId xmlns:p14="http://schemas.microsoft.com/office/powerpoint/2010/main" val="1877579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9D511-AF8B-7CF6-70BF-D2FE623CE80E}"/>
              </a:ext>
            </a:extLst>
          </p:cNvPr>
          <p:cNvSpPr>
            <a:spLocks noGrp="1"/>
          </p:cNvSpPr>
          <p:nvPr>
            <p:ph type="title"/>
          </p:nvPr>
        </p:nvSpPr>
        <p:spPr/>
        <p:txBody>
          <a:bodyPr/>
          <a:lstStyle/>
          <a:p>
            <a:r>
              <a:rPr lang="en-US" sz="4400" b="1" dirty="0">
                <a:effectLst/>
                <a:ea typeface="Times New Roman" panose="02020603050405020304" pitchFamily="18" charset="0"/>
                <a:cs typeface="Times New Roman" panose="02020603050405020304" pitchFamily="18" charset="0"/>
              </a:rPr>
              <a:t>Selecting a Target Behavior</a:t>
            </a:r>
            <a:endParaRPr lang="en-US" dirty="0"/>
          </a:p>
        </p:txBody>
      </p:sp>
      <p:sp>
        <p:nvSpPr>
          <p:cNvPr id="3" name="Content Placeholder 2">
            <a:extLst>
              <a:ext uri="{FF2B5EF4-FFF2-40B4-BE49-F238E27FC236}">
                <a16:creationId xmlns:a16="http://schemas.microsoft.com/office/drawing/2014/main" id="{8887963B-C2D9-C95E-68B6-01E349905C30}"/>
              </a:ext>
            </a:extLst>
          </p:cNvPr>
          <p:cNvSpPr>
            <a:spLocks noGrp="1"/>
          </p:cNvSpPr>
          <p:nvPr>
            <p:ph idx="1"/>
          </p:nvPr>
        </p:nvSpPr>
        <p:spPr/>
        <p:txBody>
          <a:bodyPr>
            <a:noAutofit/>
          </a:bodyPr>
          <a:lstStyle/>
          <a:p>
            <a:pPr>
              <a:lnSpc>
                <a:spcPct val="116000"/>
              </a:lnSpc>
              <a:spcAft>
                <a:spcPts val="800"/>
              </a:spcAft>
              <a:buSzPct val="59000"/>
              <a:tabLst>
                <a:tab pos="457200" algn="l"/>
              </a:tabLst>
            </a:pPr>
            <a:r>
              <a:rPr lang="en-US" dirty="0">
                <a:effectLst/>
                <a:ea typeface="Times New Roman" panose="02020603050405020304" pitchFamily="18" charset="0"/>
                <a:cs typeface="Times New Roman" panose="02020603050405020304" pitchFamily="18" charset="0"/>
              </a:rPr>
              <a:t>Impact</a:t>
            </a:r>
            <a:endParaRPr lang="en-US" dirty="0">
              <a:ea typeface="MS Mincho" panose="02020609040205080304" pitchFamily="49" charset="-128"/>
              <a:cs typeface="Times New Roman" panose="02020603050405020304" pitchFamily="18" charset="0"/>
            </a:endParaRPr>
          </a:p>
          <a:p>
            <a:pPr marL="342900" marR="0" lvl="0" indent="-342900">
              <a:lnSpc>
                <a:spcPct val="116000"/>
              </a:lnSpc>
              <a:spcAft>
                <a:spcPts val="800"/>
              </a:spcAft>
              <a:buSzPts val="1000"/>
              <a:buFont typeface="Symbol" panose="05050102010706020507" pitchFamily="18" charset="2"/>
              <a:buChar char=""/>
              <a:tabLst>
                <a:tab pos="457200" algn="l"/>
              </a:tabLst>
            </a:pPr>
            <a:r>
              <a:rPr lang="en-US" dirty="0">
                <a:effectLst/>
                <a:ea typeface="Times New Roman" panose="02020603050405020304" pitchFamily="18" charset="0"/>
                <a:cs typeface="Times New Roman" panose="02020603050405020304" pitchFamily="18" charset="0"/>
              </a:rPr>
              <a:t>Importance</a:t>
            </a:r>
            <a:endParaRPr lang="en-US" dirty="0">
              <a:effectLst/>
              <a:ea typeface="MS Mincho" panose="02020609040205080304" pitchFamily="49" charset="-128"/>
              <a:cs typeface="Times New Roman" panose="02020603050405020304" pitchFamily="18" charset="0"/>
            </a:endParaRPr>
          </a:p>
          <a:p>
            <a:pPr marL="342900" marR="0" lvl="0" indent="-342900">
              <a:lnSpc>
                <a:spcPct val="116000"/>
              </a:lnSpc>
              <a:spcAft>
                <a:spcPts val="800"/>
              </a:spcAft>
              <a:buSzPts val="1000"/>
              <a:buFont typeface="Symbol" panose="05050102010706020507" pitchFamily="18" charset="2"/>
              <a:buChar char=""/>
              <a:tabLst>
                <a:tab pos="457200" algn="l"/>
              </a:tabLst>
            </a:pPr>
            <a:r>
              <a:rPr lang="en-US" dirty="0">
                <a:effectLst/>
                <a:ea typeface="Times New Roman" panose="02020603050405020304" pitchFamily="18" charset="0"/>
                <a:cs typeface="Times New Roman" panose="02020603050405020304" pitchFamily="18" charset="0"/>
              </a:rPr>
              <a:t>Intensity</a:t>
            </a:r>
            <a:endParaRPr lang="en-US" dirty="0">
              <a:effectLst/>
              <a:ea typeface="MS Mincho" panose="02020609040205080304" pitchFamily="49" charset="-128"/>
              <a:cs typeface="Times New Roman" panose="02020603050405020304" pitchFamily="18" charset="0"/>
            </a:endParaRPr>
          </a:p>
          <a:p>
            <a:pPr marL="342900" marR="0" lvl="0" indent="-342900">
              <a:lnSpc>
                <a:spcPct val="116000"/>
              </a:lnSpc>
              <a:spcAft>
                <a:spcPts val="800"/>
              </a:spcAft>
              <a:buSzPts val="1000"/>
              <a:buFont typeface="Symbol" panose="05050102010706020507" pitchFamily="18" charset="2"/>
              <a:buChar char=""/>
              <a:tabLst>
                <a:tab pos="457200" algn="l"/>
              </a:tabLst>
            </a:pPr>
            <a:r>
              <a:rPr lang="en-US" dirty="0">
                <a:effectLst/>
                <a:ea typeface="Times New Roman" panose="02020603050405020304" pitchFamily="18" charset="0"/>
                <a:cs typeface="Times New Roman" panose="02020603050405020304" pitchFamily="18" charset="0"/>
              </a:rPr>
              <a:t>Individualization (e.g., age-appropriate)</a:t>
            </a:r>
            <a:r>
              <a:rPr lang="en-US" dirty="0">
                <a:effectLst/>
                <a:ea typeface="MS Mincho" panose="02020609040205080304" pitchFamily="49" charset="-128"/>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See slide 13 - (</a:t>
            </a:r>
            <a:r>
              <a:rPr lang="en-US" u="sng" dirty="0">
                <a:solidFill>
                  <a:srgbClr val="0000FF"/>
                </a:solidFill>
                <a:effectLst/>
                <a:ea typeface="Times New Roman" panose="02020603050405020304" pitchFamily="18" charset="0"/>
                <a:cs typeface="Times New Roman" panose="02020603050405020304" pitchFamily="18" charset="0"/>
                <a:hlinkClick r:id="rId3"/>
              </a:rPr>
              <a:t>link</a:t>
            </a:r>
            <a:r>
              <a:rPr lang="en-US" dirty="0">
                <a:effectLst/>
                <a:ea typeface="Times New Roman" panose="02020603050405020304" pitchFamily="18" charset="0"/>
                <a:cs typeface="Times New Roman" panose="02020603050405020304" pitchFamily="18" charset="0"/>
              </a:rPr>
              <a:t>) for specific rules</a:t>
            </a:r>
          </a:p>
          <a:p>
            <a:pPr marL="342900" marR="0" lvl="0" indent="-342900">
              <a:lnSpc>
                <a:spcPct val="116000"/>
              </a:lnSpc>
              <a:spcAft>
                <a:spcPts val="800"/>
              </a:spcAft>
              <a:buSzPts val="1000"/>
              <a:buFont typeface="Symbol" panose="05050102010706020507" pitchFamily="18" charset="2"/>
              <a:buChar char=""/>
              <a:tabLst>
                <a:tab pos="457200" algn="l"/>
              </a:tabLst>
            </a:pPr>
            <a:r>
              <a:rPr lang="en-US" dirty="0">
                <a:effectLst/>
                <a:ea typeface="MS Mincho" panose="02020609040205080304" pitchFamily="49" charset="-128"/>
                <a:cs typeface="Times New Roman" panose="02020603050405020304" pitchFamily="18" charset="0"/>
              </a:rPr>
              <a:t>Concrete and measurable </a:t>
            </a:r>
          </a:p>
          <a:p>
            <a:endParaRPr lang="en-US" dirty="0"/>
          </a:p>
        </p:txBody>
      </p:sp>
    </p:spTree>
    <p:extLst>
      <p:ext uri="{BB962C8B-B14F-4D97-AF65-F5344CB8AC3E}">
        <p14:creationId xmlns:p14="http://schemas.microsoft.com/office/powerpoint/2010/main" val="2525993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2633-8DA4-3914-880A-7BB5A99D4692}"/>
              </a:ext>
            </a:extLst>
          </p:cNvPr>
          <p:cNvSpPr>
            <a:spLocks noGrp="1"/>
          </p:cNvSpPr>
          <p:nvPr>
            <p:ph type="title"/>
          </p:nvPr>
        </p:nvSpPr>
        <p:spPr/>
        <p:txBody>
          <a:bodyPr/>
          <a:lstStyle/>
          <a:p>
            <a:r>
              <a:rPr lang="en-US" sz="4400" b="1" dirty="0">
                <a:effectLst/>
                <a:ea typeface="Times New Roman" panose="02020603050405020304" pitchFamily="18" charset="0"/>
                <a:cs typeface="Times New Roman" panose="02020603050405020304" pitchFamily="18" charset="0"/>
              </a:rPr>
              <a:t>PTR Summary/Goal Setting</a:t>
            </a:r>
            <a:r>
              <a:rPr lang="en-US" sz="4400" dirty="0">
                <a:effectLst/>
                <a:ea typeface="Times New Roman" panose="02020603050405020304" pitchFamily="18" charset="0"/>
                <a:cs typeface="Times New Roman" panose="02020603050405020304" pitchFamily="18" charset="0"/>
              </a:rPr>
              <a:t> </a:t>
            </a:r>
            <a:r>
              <a:rPr lang="en-US" sz="4400" b="1" dirty="0">
                <a:effectLst/>
                <a:ea typeface="Times New Roman" panose="02020603050405020304" pitchFamily="18" charset="0"/>
                <a:cs typeface="Times New Roman" panose="02020603050405020304" pitchFamily="18" charset="0"/>
              </a:rPr>
              <a:t>Forms</a:t>
            </a:r>
            <a:endParaRPr lang="en-US" dirty="0"/>
          </a:p>
        </p:txBody>
      </p:sp>
      <p:sp>
        <p:nvSpPr>
          <p:cNvPr id="3" name="Content Placeholder 2">
            <a:extLst>
              <a:ext uri="{FF2B5EF4-FFF2-40B4-BE49-F238E27FC236}">
                <a16:creationId xmlns:a16="http://schemas.microsoft.com/office/drawing/2014/main" id="{7E67DCA2-B328-5FF9-3D27-6CF21A05BC7B}"/>
              </a:ext>
            </a:extLst>
          </p:cNvPr>
          <p:cNvSpPr>
            <a:spLocks noGrp="1"/>
          </p:cNvSpPr>
          <p:nvPr>
            <p:ph idx="1"/>
          </p:nvPr>
        </p:nvSpPr>
        <p:spPr/>
        <p:txBody>
          <a:bodyPr>
            <a:normAutofit lnSpcReduction="10000"/>
          </a:bodyPr>
          <a:lstStyle/>
          <a:p>
            <a:pPr>
              <a:lnSpc>
                <a:spcPct val="116000"/>
              </a:lnSpc>
              <a:spcAft>
                <a:spcPts val="800"/>
              </a:spcAft>
            </a:pPr>
            <a:r>
              <a:rPr lang="en-US" sz="2400" dirty="0">
                <a:effectLst/>
                <a:ea typeface="Times New Roman" panose="02020603050405020304" pitchFamily="18" charset="0"/>
                <a:cs typeface="Times New Roman" panose="02020603050405020304" pitchFamily="18" charset="0"/>
              </a:rPr>
              <a:t>Not just stopping behavior but replacing</a:t>
            </a:r>
            <a:endParaRPr lang="en-US" sz="2400" dirty="0">
              <a:effectLst/>
              <a:ea typeface="MS Mincho" panose="02020609040205080304" pitchFamily="49" charset="-128"/>
              <a:cs typeface="Times New Roman" panose="02020603050405020304" pitchFamily="18" charset="0"/>
            </a:endParaRPr>
          </a:p>
          <a:p>
            <a:pPr>
              <a:lnSpc>
                <a:spcPct val="116000"/>
              </a:lnSpc>
              <a:spcAft>
                <a:spcPts val="800"/>
              </a:spcAft>
            </a:pPr>
            <a:r>
              <a:rPr lang="en-US" sz="2400" dirty="0">
                <a:effectLst/>
                <a:ea typeface="Times New Roman" panose="02020603050405020304" pitchFamily="18" charset="0"/>
                <a:cs typeface="Times New Roman" panose="02020603050405020304" pitchFamily="18" charset="0"/>
              </a:rPr>
              <a:t>Identify broad goals for the students</a:t>
            </a:r>
            <a:endParaRPr lang="en-US" sz="2400" dirty="0">
              <a:effectLst/>
              <a:ea typeface="MS Mincho" panose="02020609040205080304" pitchFamily="49" charset="-128"/>
              <a:cs typeface="Times New Roman" panose="02020603050405020304" pitchFamily="18" charset="0"/>
            </a:endParaRPr>
          </a:p>
          <a:p>
            <a:pPr>
              <a:lnSpc>
                <a:spcPct val="116000"/>
              </a:lnSpc>
              <a:spcAft>
                <a:spcPts val="800"/>
              </a:spcAft>
            </a:pPr>
            <a:r>
              <a:rPr lang="en-US" sz="2400" dirty="0">
                <a:effectLst/>
                <a:ea typeface="Times New Roman" panose="02020603050405020304" pitchFamily="18" charset="0"/>
                <a:cs typeface="Times New Roman" panose="02020603050405020304" pitchFamily="18" charset="0"/>
              </a:rPr>
              <a:t>Develop short-term goals</a:t>
            </a:r>
            <a:endParaRPr lang="en-US" sz="2400" dirty="0">
              <a:effectLst/>
              <a:ea typeface="MS Mincho" panose="02020609040205080304" pitchFamily="49" charset="-128"/>
              <a:cs typeface="Times New Roman" panose="02020603050405020304" pitchFamily="18" charset="0"/>
            </a:endParaRPr>
          </a:p>
          <a:p>
            <a:pPr>
              <a:lnSpc>
                <a:spcPct val="116000"/>
              </a:lnSpc>
              <a:spcAft>
                <a:spcPts val="800"/>
              </a:spcAft>
            </a:pPr>
            <a:r>
              <a:rPr lang="en-US" sz="2400" dirty="0">
                <a:effectLst/>
                <a:ea typeface="Times New Roman" panose="02020603050405020304" pitchFamily="18" charset="0"/>
                <a:cs typeface="Times New Roman" panose="02020603050405020304" pitchFamily="18" charset="0"/>
              </a:rPr>
              <a:t>Increase and decrease</a:t>
            </a:r>
            <a:endParaRPr lang="en-US" sz="2400" dirty="0">
              <a:ea typeface="MS Mincho" panose="02020609040205080304" pitchFamily="49" charset="-128"/>
              <a:cs typeface="Times New Roman" panose="02020603050405020304" pitchFamily="18" charset="0"/>
            </a:endParaRPr>
          </a:p>
          <a:p>
            <a:pPr>
              <a:lnSpc>
                <a:spcPct val="116000"/>
              </a:lnSpc>
              <a:spcAft>
                <a:spcPts val="800"/>
              </a:spcAft>
            </a:pPr>
            <a:r>
              <a:rPr lang="en-US" sz="2400" dirty="0">
                <a:effectLst/>
                <a:ea typeface="Times New Roman" panose="02020603050405020304" pitchFamily="18" charset="0"/>
                <a:cs typeface="Times New Roman" panose="02020603050405020304" pitchFamily="18" charset="0"/>
              </a:rPr>
              <a:t>Identify and operationalize target behaviors</a:t>
            </a:r>
            <a:endParaRPr lang="en-US" sz="2400" dirty="0">
              <a:ea typeface="MS Mincho" panose="02020609040205080304" pitchFamily="49" charset="-128"/>
              <a:cs typeface="Times New Roman" panose="02020603050405020304" pitchFamily="18" charset="0"/>
            </a:endParaRPr>
          </a:p>
          <a:p>
            <a:pPr>
              <a:lnSpc>
                <a:spcPct val="116000"/>
              </a:lnSpc>
              <a:spcAft>
                <a:spcPts val="800"/>
              </a:spcAft>
            </a:pPr>
            <a:r>
              <a:rPr lang="en-US" sz="2400" dirty="0">
                <a:effectLst/>
                <a:ea typeface="Times New Roman" panose="02020603050405020304" pitchFamily="18" charset="0"/>
                <a:cs typeface="Times New Roman" panose="02020603050405020304" pitchFamily="18" charset="0"/>
              </a:rPr>
              <a:t>Behaviorally, Socially, Academically </a:t>
            </a:r>
          </a:p>
          <a:p>
            <a:pPr>
              <a:lnSpc>
                <a:spcPct val="116000"/>
              </a:lnSpc>
              <a:spcAft>
                <a:spcPts val="800"/>
              </a:spcAft>
            </a:pPr>
            <a:r>
              <a:rPr lang="en-US" sz="2400" dirty="0">
                <a:effectLst/>
                <a:ea typeface="Times New Roman" panose="02020603050405020304" pitchFamily="18" charset="0"/>
                <a:cs typeface="Times New Roman" panose="02020603050405020304" pitchFamily="18" charset="0"/>
              </a:rPr>
              <a:t>As a group, develop board and specific goals </a:t>
            </a:r>
            <a:r>
              <a:rPr lang="en-US" sz="2400" dirty="0">
                <a:ea typeface="Times New Roman" panose="02020603050405020304" pitchFamily="18" charset="0"/>
                <a:cs typeface="Times New Roman" panose="02020603050405020304" pitchFamily="18" charset="0"/>
              </a:rPr>
              <a:t>based on the </a:t>
            </a:r>
            <a:r>
              <a:rPr lang="en-US" sz="2400" dirty="0">
                <a:effectLst/>
                <a:ea typeface="Times New Roman" panose="02020603050405020304" pitchFamily="18" charset="0"/>
                <a:cs typeface="Times New Roman" panose="02020603050405020304" pitchFamily="18" charset="0"/>
              </a:rPr>
              <a:t>video (</a:t>
            </a:r>
            <a:r>
              <a:rPr lang="en-US" sz="2400" u="sng" dirty="0">
                <a:solidFill>
                  <a:srgbClr val="0000FF"/>
                </a:solidFill>
                <a:effectLst/>
                <a:ea typeface="Times New Roman" panose="02020603050405020304" pitchFamily="18" charset="0"/>
                <a:cs typeface="Times New Roman" panose="02020603050405020304" pitchFamily="18" charset="0"/>
                <a:hlinkClick r:id="rId2"/>
              </a:rPr>
              <a:t>link</a:t>
            </a:r>
            <a:r>
              <a:rPr lang="en-US" sz="2400" dirty="0">
                <a:effectLst/>
                <a:ea typeface="Times New Roman" panose="02020603050405020304" pitchFamily="18" charset="0"/>
                <a:cs typeface="Times New Roman" panose="02020603050405020304" pitchFamily="18" charset="0"/>
              </a:rPr>
              <a:t>)</a:t>
            </a:r>
            <a:endParaRPr lang="en-US" sz="2400" dirty="0">
              <a:effectLst/>
              <a:ea typeface="MS Mincho" panose="02020609040205080304" pitchFamily="49" charset="-128"/>
              <a:cs typeface="Times New Roman" panose="02020603050405020304" pitchFamily="18" charset="0"/>
            </a:endParaRPr>
          </a:p>
          <a:p>
            <a:pPr>
              <a:lnSpc>
                <a:spcPct val="116000"/>
              </a:lnSpc>
              <a:spcAft>
                <a:spcPts val="800"/>
              </a:spcAft>
            </a:pPr>
            <a:endParaRPr lang="en-US" sz="2400" dirty="0">
              <a:effectLst/>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4060551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FCF6C05-BCED-1F6D-02EF-F4EC9ADC5203}"/>
              </a:ext>
            </a:extLst>
          </p:cNvPr>
          <p:cNvSpPr>
            <a:spLocks noGrp="1" noChangeArrowheads="1"/>
          </p:cNvSpPr>
          <p:nvPr>
            <p:ph type="title"/>
          </p:nvPr>
        </p:nvSpPr>
        <p:spPr/>
        <p:txBody>
          <a:bodyPr/>
          <a:lstStyle/>
          <a:p>
            <a:pPr eaLnBrk="1" hangingPunct="1"/>
            <a:r>
              <a:rPr lang="en-US" altLang="en-US"/>
              <a:t>Direct Observation</a:t>
            </a:r>
          </a:p>
        </p:txBody>
      </p:sp>
      <p:sp>
        <p:nvSpPr>
          <p:cNvPr id="48131" name="Rectangle 3">
            <a:extLst>
              <a:ext uri="{FF2B5EF4-FFF2-40B4-BE49-F238E27FC236}">
                <a16:creationId xmlns:a16="http://schemas.microsoft.com/office/drawing/2014/main" id="{E5E44E25-2DDF-0BA9-7012-4E34D0E3B5B8}"/>
              </a:ext>
            </a:extLst>
          </p:cNvPr>
          <p:cNvSpPr>
            <a:spLocks noGrp="1" noChangeArrowheads="1"/>
          </p:cNvSpPr>
          <p:nvPr>
            <p:ph type="body" idx="1"/>
          </p:nvPr>
        </p:nvSpPr>
        <p:spPr/>
        <p:txBody>
          <a:bodyPr>
            <a:normAutofit lnSpcReduction="10000"/>
          </a:bodyPr>
          <a:lstStyle/>
          <a:p>
            <a:pPr eaLnBrk="1" hangingPunct="1"/>
            <a:r>
              <a:rPr lang="en-US" altLang="en-US" dirty="0"/>
              <a:t> Antecedent – Behavior – Consequence</a:t>
            </a:r>
          </a:p>
          <a:p>
            <a:pPr eaLnBrk="1" hangingPunct="1"/>
            <a:r>
              <a:rPr lang="en-US" altLang="en-US" dirty="0"/>
              <a:t> Frequency</a:t>
            </a:r>
          </a:p>
          <a:p>
            <a:pPr eaLnBrk="1" hangingPunct="1"/>
            <a:r>
              <a:rPr lang="en-US" altLang="en-US" dirty="0"/>
              <a:t> Rate</a:t>
            </a:r>
          </a:p>
          <a:p>
            <a:pPr eaLnBrk="1" hangingPunct="1"/>
            <a:r>
              <a:rPr lang="en-US" altLang="en-US" dirty="0"/>
              <a:t> Duration</a:t>
            </a:r>
          </a:p>
          <a:p>
            <a:pPr eaLnBrk="1" hangingPunct="1"/>
            <a:r>
              <a:rPr lang="en-US" altLang="en-US" dirty="0"/>
              <a:t> Latency</a:t>
            </a:r>
          </a:p>
          <a:p>
            <a:pPr eaLnBrk="1" hangingPunct="1"/>
            <a:r>
              <a:rPr lang="en-US" altLang="en-US" dirty="0"/>
              <a:t> Intensity</a:t>
            </a:r>
          </a:p>
          <a:p>
            <a:pPr eaLnBrk="1" hangingPunct="1"/>
            <a:r>
              <a:rPr lang="en-US" altLang="en-US" dirty="0"/>
              <a:t> Permanent Products</a:t>
            </a:r>
          </a:p>
          <a:p>
            <a:pPr eaLnBrk="1" hangingPunct="1"/>
            <a:r>
              <a:rPr lang="en-US" altLang="en-US" dirty="0"/>
              <a:t> Direct Behavior Rating Scales</a:t>
            </a:r>
          </a:p>
        </p:txBody>
      </p:sp>
      <p:sp>
        <p:nvSpPr>
          <p:cNvPr id="48132" name="TextBox 1">
            <a:extLst>
              <a:ext uri="{FF2B5EF4-FFF2-40B4-BE49-F238E27FC236}">
                <a16:creationId xmlns:a16="http://schemas.microsoft.com/office/drawing/2014/main" id="{A7EC5461-DDDA-FB66-40AA-CBC346CCB762}"/>
              </a:ext>
            </a:extLst>
          </p:cNvPr>
          <p:cNvSpPr txBox="1">
            <a:spLocks noChangeArrowheads="1"/>
          </p:cNvSpPr>
          <p:nvPr/>
        </p:nvSpPr>
        <p:spPr bwMode="auto">
          <a:xfrm>
            <a:off x="762000" y="6248400"/>
            <a:ext cx="669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See examples </a:t>
            </a:r>
            <a:r>
              <a:rPr lang="en-US" altLang="en-US" sz="1200" dirty="0">
                <a:hlinkClick r:id="rId3"/>
              </a:rPr>
              <a:t>https://iris.peabody.vanderbilt.edu/module/fba/cresource/q2/p07/#content</a:t>
            </a:r>
            <a:r>
              <a:rPr lang="en-US" altLang="en-US" sz="1200" dirty="0"/>
              <a:t> </a:t>
            </a:r>
          </a:p>
        </p:txBody>
      </p:sp>
    </p:spTree>
    <p:extLst>
      <p:ext uri="{BB962C8B-B14F-4D97-AF65-F5344CB8AC3E}">
        <p14:creationId xmlns:p14="http://schemas.microsoft.com/office/powerpoint/2010/main" val="3102923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US" altLang="en-US" dirty="0"/>
              <a:t>PowerPoints: </a:t>
            </a:r>
            <a:r>
              <a:rPr lang="en-US" dirty="0"/>
              <a:t>Enduring Understandings </a:t>
            </a:r>
            <a:endParaRPr lang="en-US" altLang="en-US" dirty="0"/>
          </a:p>
        </p:txBody>
      </p:sp>
      <p:sp>
        <p:nvSpPr>
          <p:cNvPr id="9219" name="Content Placeholder 2"/>
          <p:cNvSpPr>
            <a:spLocks noGrp="1"/>
          </p:cNvSpPr>
          <p:nvPr>
            <p:ph idx="1"/>
          </p:nvPr>
        </p:nvSpPr>
        <p:spPr/>
        <p:txBody>
          <a:bodyPr>
            <a:normAutofit lnSpcReduction="10000"/>
          </a:bodyPr>
          <a:lstStyle/>
          <a:p>
            <a:pPr marL="742950" marR="0" lvl="1" indent="-285750">
              <a:lnSpc>
                <a:spcPct val="115000"/>
              </a:lnSpc>
              <a:buFont typeface="Courier New" panose="02070309020205020404" pitchFamily="49" charset="0"/>
              <a:buChar char="o"/>
            </a:pPr>
            <a:r>
              <a:rPr lang="en-US" sz="3200" dirty="0">
                <a:latin typeface="Aptos" panose="020B0004020202020204" pitchFamily="34" charset="0"/>
                <a:ea typeface="Aptos" panose="020B0004020202020204" pitchFamily="34" charset="0"/>
                <a:cs typeface="Aptos" panose="020B0004020202020204" pitchFamily="34" charset="0"/>
              </a:rPr>
              <a:t>T</a:t>
            </a:r>
            <a:r>
              <a:rPr lang="en-US" sz="3200" dirty="0">
                <a:effectLst/>
                <a:latin typeface="Aptos" panose="020B0004020202020204" pitchFamily="34" charset="0"/>
                <a:ea typeface="Aptos" panose="020B0004020202020204" pitchFamily="34" charset="0"/>
                <a:cs typeface="Aptos" panose="020B0004020202020204" pitchFamily="34" charset="0"/>
              </a:rPr>
              <a:t>here are </a:t>
            </a:r>
            <a:r>
              <a:rPr lang="en-US" sz="3200" b="1" i="1" dirty="0">
                <a:effectLst/>
                <a:latin typeface="Aptos" panose="020B0004020202020204" pitchFamily="34" charset="0"/>
                <a:ea typeface="Aptos" panose="020B0004020202020204" pitchFamily="34" charset="0"/>
                <a:cs typeface="Aptos" panose="020B0004020202020204" pitchFamily="34" charset="0"/>
              </a:rPr>
              <a:t>principles, processes, and procedures </a:t>
            </a:r>
            <a:r>
              <a:rPr lang="en-US" sz="3200" dirty="0">
                <a:effectLst/>
                <a:latin typeface="Aptos" panose="020B0004020202020204" pitchFamily="34" charset="0"/>
                <a:ea typeface="Aptos" panose="020B0004020202020204" pitchFamily="34" charset="0"/>
                <a:cs typeface="Aptos" panose="020B0004020202020204" pitchFamily="34" charset="0"/>
              </a:rPr>
              <a:t>that make for more effective behavior support for students</a:t>
            </a:r>
            <a:endParaRPr lang="en-US" sz="3200" dirty="0">
              <a:effectLst/>
              <a:latin typeface="Aptos" panose="020B0004020202020204" pitchFamily="34" charset="0"/>
              <a:ea typeface="MS Mincho" panose="02020609040205080304" pitchFamily="49" charset="-128"/>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3200" dirty="0">
                <a:effectLst/>
                <a:latin typeface="Aptos" panose="020B0004020202020204" pitchFamily="34" charset="0"/>
                <a:ea typeface="Aptos" panose="020B0004020202020204" pitchFamily="34" charset="0"/>
                <a:cs typeface="Aptos" panose="020B0004020202020204" pitchFamily="34" charset="0"/>
              </a:rPr>
              <a:t>There are effective procedures for developing </a:t>
            </a:r>
            <a:r>
              <a:rPr lang="en-US" sz="3200" b="1" i="1" dirty="0">
                <a:effectLst/>
                <a:latin typeface="Aptos" panose="020B0004020202020204" pitchFamily="34" charset="0"/>
                <a:ea typeface="Aptos" panose="020B0004020202020204" pitchFamily="34" charset="0"/>
                <a:cs typeface="Aptos" panose="020B0004020202020204" pitchFamily="34" charset="0"/>
              </a:rPr>
              <a:t>functional behavioral assessment</a:t>
            </a:r>
            <a:r>
              <a:rPr lang="en-US" sz="3200" b="1" i="1" dirty="0">
                <a:latin typeface="Aptos" panose="020B0004020202020204" pitchFamily="34" charset="0"/>
                <a:ea typeface="Aptos" panose="020B0004020202020204" pitchFamily="34" charset="0"/>
                <a:cs typeface="Aptos" panose="020B0004020202020204" pitchFamily="34" charset="0"/>
              </a:rPr>
              <a:t>s</a:t>
            </a:r>
            <a:endParaRPr lang="en-US" sz="3200" dirty="0">
              <a:effectLst/>
              <a:latin typeface="Aptos" panose="020B0004020202020204" pitchFamily="34" charset="0"/>
              <a:ea typeface="MS Mincho" panose="02020609040205080304" pitchFamily="49" charset="-128"/>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3200" dirty="0">
                <a:effectLst/>
                <a:latin typeface="Aptos" panose="020B0004020202020204" pitchFamily="34" charset="0"/>
                <a:ea typeface="Aptos" panose="020B0004020202020204" pitchFamily="34" charset="0"/>
                <a:cs typeface="Aptos" panose="020B0004020202020204" pitchFamily="34" charset="0"/>
              </a:rPr>
              <a:t>There are effective procedures for developing </a:t>
            </a:r>
            <a:r>
              <a:rPr lang="en-US" sz="3200" b="1" i="1" dirty="0">
                <a:effectLst/>
                <a:latin typeface="Aptos" panose="020B0004020202020204" pitchFamily="34" charset="0"/>
                <a:ea typeface="Aptos" panose="020B0004020202020204" pitchFamily="34" charset="0"/>
                <a:cs typeface="Aptos" panose="020B0004020202020204" pitchFamily="34" charset="0"/>
              </a:rPr>
              <a:t>behavior intervention plans</a:t>
            </a:r>
            <a:endParaRPr lang="en-US" sz="3200" b="1" i="1" dirty="0">
              <a:effectLst/>
              <a:latin typeface="Aptos" panose="020B0004020202020204" pitchFamily="34" charset="0"/>
              <a:ea typeface="MS Mincho" panose="02020609040205080304" pitchFamily="49" charset="-128"/>
              <a:cs typeface="Times New Roman" panose="02020603050405020304" pitchFamily="18" charset="0"/>
            </a:endParaRPr>
          </a:p>
          <a:p>
            <a:pPr>
              <a:buNone/>
              <a:defRPr/>
            </a:pPr>
            <a:endParaRPr lang="en-US" altLang="en-US" dirty="0"/>
          </a:p>
        </p:txBody>
      </p:sp>
    </p:spTree>
    <p:extLst>
      <p:ext uri="{BB962C8B-B14F-4D97-AF65-F5344CB8AC3E}">
        <p14:creationId xmlns:p14="http://schemas.microsoft.com/office/powerpoint/2010/main" val="1098840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2D61-C333-3F40-EB5A-2F45D0FE19A8}"/>
              </a:ext>
            </a:extLst>
          </p:cNvPr>
          <p:cNvSpPr>
            <a:spLocks noGrp="1"/>
          </p:cNvSpPr>
          <p:nvPr>
            <p:ph type="title"/>
          </p:nvPr>
        </p:nvSpPr>
        <p:spPr/>
        <p:txBody>
          <a:bodyPr/>
          <a:lstStyle/>
          <a:p>
            <a:r>
              <a:rPr lang="en-US" dirty="0"/>
              <a:t>Time Sampling</a:t>
            </a:r>
          </a:p>
        </p:txBody>
      </p:sp>
      <p:sp>
        <p:nvSpPr>
          <p:cNvPr id="3" name="Content Placeholder 2">
            <a:extLst>
              <a:ext uri="{FF2B5EF4-FFF2-40B4-BE49-F238E27FC236}">
                <a16:creationId xmlns:a16="http://schemas.microsoft.com/office/drawing/2014/main" id="{FE995507-552C-99E1-FE1C-C8DEB43D1268}"/>
              </a:ext>
            </a:extLst>
          </p:cNvPr>
          <p:cNvSpPr>
            <a:spLocks noGrp="1"/>
          </p:cNvSpPr>
          <p:nvPr>
            <p:ph idx="1"/>
          </p:nvPr>
        </p:nvSpPr>
        <p:spPr/>
        <p:txBody>
          <a:bodyPr>
            <a:normAutofit fontScale="92500"/>
          </a:bodyPr>
          <a:lstStyle/>
          <a:p>
            <a:pPr marL="0" marR="0">
              <a:lnSpc>
                <a:spcPct val="116000"/>
              </a:lnSpc>
              <a:spcAft>
                <a:spcPts val="800"/>
              </a:spcAft>
            </a:pPr>
            <a:r>
              <a:rPr lang="en-US" sz="3600" dirty="0">
                <a:effectLst/>
                <a:ea typeface="Times New Roman" panose="02020603050405020304" pitchFamily="18" charset="0"/>
                <a:cs typeface="Times New Roman" panose="02020603050405020304" pitchFamily="18" charset="0"/>
              </a:rPr>
              <a:t>Watch this short example of time sampling using partial interval recording (</a:t>
            </a:r>
            <a:r>
              <a:rPr lang="en-US" sz="3600" u="sng" dirty="0">
                <a:solidFill>
                  <a:srgbClr val="0000FF"/>
                </a:solidFill>
                <a:effectLst/>
                <a:ea typeface="Times New Roman" panose="02020603050405020304" pitchFamily="18" charset="0"/>
                <a:cs typeface="Times New Roman" panose="02020603050405020304" pitchFamily="18" charset="0"/>
                <a:hlinkClick r:id="rId2"/>
              </a:rPr>
              <a:t>link</a:t>
            </a:r>
            <a:r>
              <a:rPr lang="en-US" sz="3600" dirty="0">
                <a:effectLst/>
                <a:ea typeface="Times New Roman" panose="02020603050405020304" pitchFamily="18" charset="0"/>
                <a:cs typeface="Times New Roman" panose="02020603050405020304" pitchFamily="18" charset="0"/>
              </a:rPr>
              <a:t>)</a:t>
            </a:r>
            <a:endParaRPr lang="en-US" sz="3600" dirty="0">
              <a:effectLst/>
              <a:ea typeface="MS Mincho" panose="02020609040205080304" pitchFamily="49" charset="-128"/>
              <a:cs typeface="Times New Roman" panose="02020603050405020304" pitchFamily="18" charset="0"/>
            </a:endParaRPr>
          </a:p>
          <a:p>
            <a:pPr marL="0" marR="0">
              <a:lnSpc>
                <a:spcPct val="116000"/>
              </a:lnSpc>
              <a:spcAft>
                <a:spcPts val="800"/>
              </a:spcAft>
            </a:pPr>
            <a:r>
              <a:rPr lang="en-US" sz="3600" dirty="0">
                <a:effectLst/>
                <a:ea typeface="Times New Roman" panose="02020603050405020304" pitchFamily="18" charset="0"/>
                <a:cs typeface="Times New Roman" panose="02020603050405020304" pitchFamily="18" charset="0"/>
              </a:rPr>
              <a:t>Practice partial interval recording for three minutes using the student from our video clip (</a:t>
            </a:r>
            <a:r>
              <a:rPr lang="en-US" sz="3600" u="sng" dirty="0">
                <a:solidFill>
                  <a:srgbClr val="0000FF"/>
                </a:solidFill>
                <a:effectLst/>
                <a:ea typeface="Times New Roman" panose="02020603050405020304" pitchFamily="18" charset="0"/>
                <a:cs typeface="Times New Roman" panose="02020603050405020304" pitchFamily="18" charset="0"/>
                <a:hlinkClick r:id="rId3"/>
              </a:rPr>
              <a:t>link</a:t>
            </a:r>
            <a:r>
              <a:rPr lang="en-US" sz="3600" dirty="0">
                <a:effectLst/>
                <a:ea typeface="Times New Roman" panose="02020603050405020304" pitchFamily="18" charset="0"/>
                <a:cs typeface="Times New Roman" panose="02020603050405020304" pitchFamily="18" charset="0"/>
              </a:rPr>
              <a:t>), using this data collection form (</a:t>
            </a:r>
            <a:r>
              <a:rPr lang="en-US" sz="3600" u="sng" dirty="0">
                <a:solidFill>
                  <a:srgbClr val="0000FF"/>
                </a:solidFill>
                <a:effectLst/>
                <a:ea typeface="Times New Roman" panose="02020603050405020304" pitchFamily="18" charset="0"/>
                <a:cs typeface="Times New Roman" panose="02020603050405020304" pitchFamily="18" charset="0"/>
                <a:hlinkClick r:id="rId4"/>
              </a:rPr>
              <a:t>link</a:t>
            </a:r>
            <a:r>
              <a:rPr lang="en-US" sz="3600" dirty="0">
                <a:effectLst/>
                <a:ea typeface="Times New Roman" panose="02020603050405020304" pitchFamily="18" charset="0"/>
                <a:cs typeface="Times New Roman" panose="02020603050405020304" pitchFamily="18" charset="0"/>
              </a:rPr>
              <a:t>). Calculate % of intervals using the form provided.</a:t>
            </a:r>
            <a:endParaRPr lang="en-US" sz="3600" dirty="0">
              <a:effectLst/>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2327822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1AE7-2D2E-148F-1A29-D5E60D85F9EA}"/>
              </a:ext>
            </a:extLst>
          </p:cNvPr>
          <p:cNvSpPr>
            <a:spLocks noGrp="1"/>
          </p:cNvSpPr>
          <p:nvPr>
            <p:ph type="title"/>
          </p:nvPr>
        </p:nvSpPr>
        <p:spPr/>
        <p:txBody>
          <a:bodyPr/>
          <a:lstStyle/>
          <a:p>
            <a:r>
              <a:rPr lang="en-US" dirty="0"/>
              <a:t>Behavior Rating Scales</a:t>
            </a:r>
          </a:p>
        </p:txBody>
      </p:sp>
      <p:sp>
        <p:nvSpPr>
          <p:cNvPr id="3" name="Content Placeholder 2">
            <a:extLst>
              <a:ext uri="{FF2B5EF4-FFF2-40B4-BE49-F238E27FC236}">
                <a16:creationId xmlns:a16="http://schemas.microsoft.com/office/drawing/2014/main" id="{B1259535-3E27-ED89-959C-204C4F673397}"/>
              </a:ext>
            </a:extLst>
          </p:cNvPr>
          <p:cNvSpPr>
            <a:spLocks noGrp="1"/>
          </p:cNvSpPr>
          <p:nvPr>
            <p:ph idx="1"/>
          </p:nvPr>
        </p:nvSpPr>
        <p:spPr/>
        <p:txBody>
          <a:bodyPr/>
          <a:lstStyle/>
          <a:p>
            <a:pPr marL="465138" marR="0" indent="-465138"/>
            <a:r>
              <a:rPr lang="en-US" sz="2800" dirty="0">
                <a:effectLst/>
                <a:ea typeface="Times New Roman" panose="02020603050405020304" pitchFamily="18" charset="0"/>
              </a:rPr>
              <a:t>Are perception based – measures intensity – not actual behavior</a:t>
            </a:r>
          </a:p>
          <a:p>
            <a:pPr marL="0" marR="0"/>
            <a:r>
              <a:rPr lang="en-US" sz="2800" dirty="0">
                <a:effectLst/>
                <a:ea typeface="Times New Roman" panose="02020603050405020304" pitchFamily="18" charset="0"/>
              </a:rPr>
              <a:t>	Can underestimate appropriate behavior</a:t>
            </a:r>
          </a:p>
          <a:p>
            <a:pPr marL="0" marR="0"/>
            <a:r>
              <a:rPr lang="en-US" sz="2800" dirty="0">
                <a:effectLst/>
                <a:ea typeface="Times New Roman" panose="02020603050405020304" pitchFamily="18" charset="0"/>
              </a:rPr>
              <a:t>	Can overestimate inappropriate behavior</a:t>
            </a:r>
          </a:p>
          <a:p>
            <a:pPr marL="0" marR="0"/>
            <a:r>
              <a:rPr lang="en-US" sz="2800" dirty="0">
                <a:effectLst/>
                <a:ea typeface="Times New Roman" panose="02020603050405020304" pitchFamily="18" charset="0"/>
              </a:rPr>
              <a:t>	Can be efficient for classroom teachers</a:t>
            </a:r>
          </a:p>
          <a:p>
            <a:pPr marL="0" marR="0"/>
            <a:r>
              <a:rPr lang="en-US" sz="2800" dirty="0">
                <a:effectLst/>
                <a:ea typeface="Times New Roman" panose="02020603050405020304" pitchFamily="18" charset="0"/>
              </a:rPr>
              <a:t>	Problems for high or low frequency behaviors</a:t>
            </a:r>
          </a:p>
          <a:p>
            <a:pPr marL="0" marR="0" indent="457200"/>
            <a:r>
              <a:rPr lang="en-US" sz="2800" dirty="0">
                <a:effectLst/>
                <a:ea typeface="Times New Roman" panose="02020603050405020304" pitchFamily="18" charset="0"/>
              </a:rPr>
              <a:t>Efficient and effective for teachers</a:t>
            </a:r>
          </a:p>
          <a:p>
            <a:pPr marL="400050" lvl="1" indent="457200"/>
            <a:r>
              <a:rPr lang="en-US" sz="2400" dirty="0">
                <a:effectLst/>
                <a:ea typeface="Times New Roman" panose="02020603050405020304" pitchFamily="18" charset="0"/>
              </a:rPr>
              <a:t> </a:t>
            </a:r>
            <a:r>
              <a:rPr lang="en-US" sz="2400" dirty="0">
                <a:ea typeface="Times New Roman" panose="02020603050405020304" pitchFamily="18" charset="0"/>
              </a:rPr>
              <a:t>P</a:t>
            </a:r>
            <a:r>
              <a:rPr lang="en-US" sz="2400" dirty="0">
                <a:effectLst/>
                <a:ea typeface="Times New Roman" panose="02020603050405020304" pitchFamily="18" charset="0"/>
              </a:rPr>
              <a:t>erception is important</a:t>
            </a:r>
          </a:p>
          <a:p>
            <a:pPr marL="0" marR="0" indent="0">
              <a:buNone/>
            </a:pPr>
            <a:endParaRPr lang="en-US" sz="28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414830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089B-A64F-79ED-CF3E-87BED50F1C7E}"/>
              </a:ext>
            </a:extLst>
          </p:cNvPr>
          <p:cNvSpPr>
            <a:spLocks noGrp="1"/>
          </p:cNvSpPr>
          <p:nvPr>
            <p:ph type="title"/>
          </p:nvPr>
        </p:nvSpPr>
        <p:spPr/>
        <p:txBody>
          <a:bodyPr/>
          <a:lstStyle/>
          <a:p>
            <a:r>
              <a:rPr lang="en-US" dirty="0"/>
              <a:t>Direct Behavior Rating Scales</a:t>
            </a:r>
          </a:p>
        </p:txBody>
      </p:sp>
      <p:sp>
        <p:nvSpPr>
          <p:cNvPr id="3" name="Content Placeholder 2">
            <a:extLst>
              <a:ext uri="{FF2B5EF4-FFF2-40B4-BE49-F238E27FC236}">
                <a16:creationId xmlns:a16="http://schemas.microsoft.com/office/drawing/2014/main" id="{25887581-5B8D-ED84-3194-A33BE2C7587F}"/>
              </a:ext>
            </a:extLst>
          </p:cNvPr>
          <p:cNvSpPr>
            <a:spLocks noGrp="1"/>
          </p:cNvSpPr>
          <p:nvPr>
            <p:ph idx="1"/>
          </p:nvPr>
        </p:nvSpPr>
        <p:spPr/>
        <p:txBody>
          <a:bodyPr>
            <a:noAutofit/>
          </a:bodyPr>
          <a:lstStyle/>
          <a:p>
            <a:pPr marL="0" marR="0"/>
            <a:r>
              <a:rPr lang="en-US" dirty="0">
                <a:effectLst/>
                <a:latin typeface="+mj-lt"/>
                <a:ea typeface="Times New Roman" panose="02020603050405020304" pitchFamily="18" charset="0"/>
              </a:rPr>
              <a:t>Direct Behavior Rating (DBR) (</a:t>
            </a:r>
            <a:r>
              <a:rPr lang="en-US" dirty="0">
                <a:effectLst/>
                <a:latin typeface="+mj-lt"/>
                <a:ea typeface="Times New Roman" panose="02020603050405020304" pitchFamily="18" charset="0"/>
                <a:hlinkClick r:id="rId2"/>
              </a:rPr>
              <a:t>link</a:t>
            </a:r>
            <a:r>
              <a:rPr lang="en-US" dirty="0">
                <a:effectLst/>
                <a:latin typeface="+mj-lt"/>
                <a:ea typeface="Times New Roman" panose="02020603050405020304" pitchFamily="18" charset="0"/>
              </a:rPr>
              <a:t>)</a:t>
            </a:r>
          </a:p>
          <a:p>
            <a:pPr marL="400050" lvl="1"/>
            <a:r>
              <a:rPr lang="en-US" sz="3200" dirty="0">
                <a:effectLst/>
                <a:latin typeface="+mj-lt"/>
                <a:ea typeface="Times New Roman" panose="02020603050405020304" pitchFamily="18" charset="0"/>
              </a:rPr>
              <a:t>Baseline </a:t>
            </a:r>
          </a:p>
          <a:p>
            <a:pPr marL="400050" lvl="1"/>
            <a:r>
              <a:rPr lang="en-US" sz="3200" dirty="0">
                <a:latin typeface="+mj-lt"/>
                <a:ea typeface="Times New Roman" panose="02020603050405020304" pitchFamily="18" charset="0"/>
              </a:rPr>
              <a:t>P</a:t>
            </a:r>
            <a:r>
              <a:rPr lang="en-US" sz="3200" dirty="0">
                <a:effectLst/>
                <a:latin typeface="+mj-lt"/>
                <a:ea typeface="Times New Roman" panose="02020603050405020304" pitchFamily="18" charset="0"/>
              </a:rPr>
              <a:t>rogress monitoring</a:t>
            </a:r>
            <a:endParaRPr lang="en-US" sz="3200" dirty="0">
              <a:latin typeface="+mj-lt"/>
              <a:ea typeface="Times New Roman" panose="02020603050405020304" pitchFamily="18" charset="0"/>
            </a:endParaRPr>
          </a:p>
          <a:p>
            <a:pPr marL="400050" lvl="1"/>
            <a:r>
              <a:rPr lang="en-US" sz="3200" dirty="0">
                <a:effectLst/>
                <a:latin typeface="+mj-lt"/>
                <a:ea typeface="Times New Roman" panose="02020603050405020304" pitchFamily="18" charset="0"/>
              </a:rPr>
              <a:t>Self-monitoring</a:t>
            </a:r>
          </a:p>
          <a:p>
            <a:pPr marL="0"/>
            <a:r>
              <a:rPr lang="en-US" dirty="0">
                <a:latin typeface="+mj-lt"/>
                <a:ea typeface="Times New Roman" panose="02020603050405020304" pitchFamily="18" charset="0"/>
              </a:rPr>
              <a:t>Three key behaviors</a:t>
            </a:r>
          </a:p>
          <a:p>
            <a:pPr marL="0"/>
            <a:r>
              <a:rPr lang="en-US" dirty="0">
                <a:effectLst/>
                <a:latin typeface="+mj-lt"/>
                <a:ea typeface="Times New Roman" panose="02020603050405020304" pitchFamily="18" charset="0"/>
              </a:rPr>
              <a:t>Self-selected </a:t>
            </a:r>
            <a:r>
              <a:rPr lang="en-US" dirty="0">
                <a:latin typeface="+mj-lt"/>
                <a:ea typeface="Times New Roman" panose="02020603050405020304" pitchFamily="18" charset="0"/>
              </a:rPr>
              <a:t>t</a:t>
            </a:r>
            <a:r>
              <a:rPr lang="en-US" dirty="0">
                <a:effectLst/>
                <a:latin typeface="+mj-lt"/>
                <a:ea typeface="Times New Roman" panose="02020603050405020304" pitchFamily="18" charset="0"/>
              </a:rPr>
              <a:t>arget </a:t>
            </a:r>
            <a:r>
              <a:rPr lang="en-US" dirty="0">
                <a:latin typeface="+mj-lt"/>
                <a:ea typeface="Times New Roman" panose="02020603050405020304" pitchFamily="18" charset="0"/>
              </a:rPr>
              <a:t>b</a:t>
            </a:r>
            <a:r>
              <a:rPr lang="en-US" dirty="0">
                <a:effectLst/>
                <a:latin typeface="+mj-lt"/>
                <a:ea typeface="Times New Roman" panose="02020603050405020304" pitchFamily="18" charset="0"/>
              </a:rPr>
              <a:t>ehaviors</a:t>
            </a:r>
          </a:p>
          <a:p>
            <a:pPr marL="0"/>
            <a:r>
              <a:rPr lang="en-US" dirty="0">
                <a:latin typeface="+mj-lt"/>
                <a:ea typeface="Times New Roman" panose="02020603050405020304" pitchFamily="18" charset="0"/>
              </a:rPr>
              <a:t>Visual and written versions</a:t>
            </a:r>
            <a:endParaRPr lang="en-US" dirty="0">
              <a:effectLst/>
              <a:latin typeface="+mj-lt"/>
              <a:ea typeface="Times New Roman" panose="02020603050405020304" pitchFamily="18" charset="0"/>
            </a:endParaRPr>
          </a:p>
          <a:p>
            <a:pPr marL="0"/>
            <a:r>
              <a:rPr lang="en-US" dirty="0">
                <a:latin typeface="+mj-lt"/>
                <a:ea typeface="Times New Roman" panose="02020603050405020304" pitchFamily="18" charset="0"/>
              </a:rPr>
              <a:t>Video overview (</a:t>
            </a:r>
            <a:r>
              <a:rPr lang="en-US" dirty="0">
                <a:latin typeface="+mj-lt"/>
                <a:ea typeface="Times New Roman" panose="02020603050405020304" pitchFamily="18" charset="0"/>
                <a:hlinkClick r:id="rId3"/>
              </a:rPr>
              <a:t>link</a:t>
            </a:r>
            <a:r>
              <a:rPr lang="en-US" dirty="0">
                <a:latin typeface="+mj-lt"/>
                <a:ea typeface="Times New Roman" panose="02020603050405020304" pitchFamily="18" charset="0"/>
              </a:rPr>
              <a:t>)</a:t>
            </a:r>
            <a:endParaRPr lang="en-US" dirty="0">
              <a:effectLst/>
              <a:latin typeface="+mj-lt"/>
              <a:ea typeface="Times New Roman" panose="02020603050405020304" pitchFamily="18" charset="0"/>
            </a:endParaRPr>
          </a:p>
        </p:txBody>
      </p:sp>
    </p:spTree>
    <p:extLst>
      <p:ext uri="{BB962C8B-B14F-4D97-AF65-F5344CB8AC3E}">
        <p14:creationId xmlns:p14="http://schemas.microsoft.com/office/powerpoint/2010/main" val="4289156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86B0-6BCC-184A-E538-8534AB196A93}"/>
              </a:ext>
            </a:extLst>
          </p:cNvPr>
          <p:cNvSpPr>
            <a:spLocks noGrp="1"/>
          </p:cNvSpPr>
          <p:nvPr>
            <p:ph type="title"/>
          </p:nvPr>
        </p:nvSpPr>
        <p:spPr/>
        <p:txBody>
          <a:bodyPr>
            <a:normAutofit fontScale="90000"/>
          </a:bodyPr>
          <a:lstStyle/>
          <a:p>
            <a:r>
              <a:rPr lang="en-US" dirty="0"/>
              <a:t>Behavior Rating Scale PTR (see handout)</a:t>
            </a:r>
          </a:p>
        </p:txBody>
      </p:sp>
      <p:sp>
        <p:nvSpPr>
          <p:cNvPr id="3" name="Content Placeholder 2">
            <a:extLst>
              <a:ext uri="{FF2B5EF4-FFF2-40B4-BE49-F238E27FC236}">
                <a16:creationId xmlns:a16="http://schemas.microsoft.com/office/drawing/2014/main" id="{2A0A8150-4270-4BF5-7538-25824BBA468E}"/>
              </a:ext>
            </a:extLst>
          </p:cNvPr>
          <p:cNvSpPr>
            <a:spLocks noGrp="1"/>
          </p:cNvSpPr>
          <p:nvPr>
            <p:ph idx="1"/>
          </p:nvPr>
        </p:nvSpPr>
        <p:spPr/>
        <p:txBody>
          <a:bodyPr/>
          <a:lstStyle/>
          <a:p>
            <a:pPr marL="0" marR="0"/>
            <a:r>
              <a:rPr lang="en-US" dirty="0">
                <a:latin typeface="Calibri" panose="020F0502020204030204" pitchFamily="34" charset="0"/>
                <a:ea typeface="Times New Roman" panose="02020603050405020304" pitchFamily="18" charset="0"/>
              </a:rPr>
              <a:t>Baseline and progress monitor</a:t>
            </a:r>
          </a:p>
          <a:p>
            <a:pPr marL="0" marR="0"/>
            <a:r>
              <a:rPr lang="en-US" dirty="0">
                <a:latin typeface="Calibri" panose="020F0502020204030204" pitchFamily="34" charset="0"/>
                <a:ea typeface="Times New Roman" panose="02020603050405020304" pitchFamily="18" charset="0"/>
              </a:rPr>
              <a:t>Visual representation</a:t>
            </a:r>
            <a:endParaRPr lang="en-US" dirty="0">
              <a:latin typeface="Times New Roman" panose="02020603050405020304" pitchFamily="18" charset="0"/>
              <a:ea typeface="Times New Roman" panose="02020603050405020304" pitchFamily="18" charset="0"/>
            </a:endParaRPr>
          </a:p>
          <a:p>
            <a:pPr marL="0" marR="0"/>
            <a:r>
              <a:rPr lang="en-US" sz="3200" dirty="0">
                <a:effectLst/>
                <a:latin typeface="Calibri" panose="020F0502020204030204" pitchFamily="34" charset="0"/>
                <a:ea typeface="Times New Roman" panose="02020603050405020304" pitchFamily="18" charset="0"/>
              </a:rPr>
              <a:t>Define target behavior</a:t>
            </a:r>
          </a:p>
          <a:p>
            <a:pPr marL="800100" lvl="2"/>
            <a:r>
              <a:rPr lang="en-US" dirty="0">
                <a:effectLst/>
                <a:latin typeface="Calibri" panose="020F0502020204030204" pitchFamily="34" charset="0"/>
                <a:ea typeface="Times New Roman" panose="02020603050405020304" pitchFamily="18" charset="0"/>
              </a:rPr>
              <a:t>specific, objective, descriptive</a:t>
            </a:r>
            <a:endParaRPr lang="en-US" dirty="0">
              <a:effectLst/>
              <a:latin typeface="Times New Roman" panose="02020603050405020304" pitchFamily="18" charset="0"/>
              <a:ea typeface="Times New Roman" panose="02020603050405020304" pitchFamily="18" charset="0"/>
            </a:endParaRPr>
          </a:p>
          <a:p>
            <a:pPr marL="0" marR="0"/>
            <a:r>
              <a:rPr lang="en-US" sz="3200" dirty="0">
                <a:effectLst/>
                <a:latin typeface="Calibri" panose="020F0502020204030204" pitchFamily="34" charset="0"/>
                <a:ea typeface="Times New Roman" panose="02020603050405020304" pitchFamily="18" charset="0"/>
              </a:rPr>
              <a:t>	Measurement</a:t>
            </a:r>
          </a:p>
          <a:p>
            <a:pPr marL="400050" lvl="1"/>
            <a:r>
              <a:rPr lang="en-US" dirty="0">
                <a:effectLst/>
                <a:latin typeface="Calibri" panose="020F0502020204030204" pitchFamily="34" charset="0"/>
                <a:ea typeface="Times New Roman" panose="02020603050405020304" pitchFamily="18" charset="0"/>
              </a:rPr>
              <a:t>frequency, time (e.g., duration, latency), intensity</a:t>
            </a:r>
            <a:endParaRPr lang="en-US" dirty="0">
              <a:effectLst/>
              <a:latin typeface="Times New Roman" panose="02020603050405020304" pitchFamily="18" charset="0"/>
              <a:ea typeface="Times New Roman" panose="02020603050405020304" pitchFamily="18" charset="0"/>
            </a:endParaRPr>
          </a:p>
          <a:p>
            <a:pPr marL="0" marR="0"/>
            <a:r>
              <a:rPr lang="en-US" sz="3200" dirty="0">
                <a:effectLst/>
                <a:latin typeface="Calibri" panose="020F0502020204030204" pitchFamily="34" charset="0"/>
                <a:ea typeface="Times New Roman" panose="02020603050405020304" pitchFamily="18" charset="0"/>
              </a:rPr>
              <a:t>Develop anchor points  both + and –</a:t>
            </a:r>
            <a:endParaRPr lang="en-US" dirty="0"/>
          </a:p>
        </p:txBody>
      </p:sp>
    </p:spTree>
    <p:extLst>
      <p:ext uri="{BB962C8B-B14F-4D97-AF65-F5344CB8AC3E}">
        <p14:creationId xmlns:p14="http://schemas.microsoft.com/office/powerpoint/2010/main" val="2033897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5774-6511-C377-237A-BF82358089A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683F8E8-ECB6-850A-93F9-FAEDC440F8ED}"/>
              </a:ext>
            </a:extLst>
          </p:cNvPr>
          <p:cNvPicPr>
            <a:picLocks noGrp="1" noChangeAspect="1"/>
          </p:cNvPicPr>
          <p:nvPr>
            <p:ph idx="1"/>
          </p:nvPr>
        </p:nvPicPr>
        <p:blipFill>
          <a:blip r:embed="rId2"/>
          <a:stretch>
            <a:fillRect/>
          </a:stretch>
        </p:blipFill>
        <p:spPr>
          <a:xfrm>
            <a:off x="162560" y="846138"/>
            <a:ext cx="8878936" cy="5440562"/>
          </a:xfrm>
        </p:spPr>
      </p:pic>
    </p:spTree>
    <p:extLst>
      <p:ext uri="{BB962C8B-B14F-4D97-AF65-F5344CB8AC3E}">
        <p14:creationId xmlns:p14="http://schemas.microsoft.com/office/powerpoint/2010/main" val="11047241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AEC36-D70A-EE53-0899-359D4DCA4430}"/>
              </a:ext>
            </a:extLst>
          </p:cNvPr>
          <p:cNvSpPr>
            <a:spLocks noGrp="1"/>
          </p:cNvSpPr>
          <p:nvPr>
            <p:ph type="title"/>
          </p:nvPr>
        </p:nvSpPr>
        <p:spPr/>
        <p:txBody>
          <a:bodyPr>
            <a:normAutofit fontScale="90000"/>
          </a:bodyPr>
          <a:lstStyle/>
          <a:p>
            <a:r>
              <a:rPr lang="en-US" sz="4400" b="1" dirty="0">
                <a:effectLst/>
                <a:ea typeface="Times New Roman" panose="02020603050405020304" pitchFamily="18" charset="0"/>
                <a:cs typeface="Times New Roman" panose="02020603050405020304" pitchFamily="18" charset="0"/>
              </a:rPr>
              <a:t>Developing Hypothesis PTR</a:t>
            </a:r>
            <a:br>
              <a:rPr lang="en-US" sz="4400" dirty="0">
                <a:effectLst/>
                <a:ea typeface="MS Mincho" panose="020206090402050803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59F92B5-6DC4-9AD8-1081-0FA6E4449F41}"/>
              </a:ext>
            </a:extLst>
          </p:cNvPr>
          <p:cNvSpPr>
            <a:spLocks noGrp="1"/>
          </p:cNvSpPr>
          <p:nvPr>
            <p:ph idx="1"/>
          </p:nvPr>
        </p:nvSpPr>
        <p:spPr/>
        <p:txBody>
          <a:bodyPr>
            <a:normAutofit/>
          </a:bodyPr>
          <a:lstStyle/>
          <a:p>
            <a:pPr marL="0" marR="0">
              <a:lnSpc>
                <a:spcPct val="116000"/>
              </a:lnSpc>
              <a:spcAft>
                <a:spcPts val="800"/>
              </a:spcAft>
            </a:pPr>
            <a:r>
              <a:rPr lang="en-US" sz="2400" dirty="0">
                <a:effectLst/>
                <a:ea typeface="Times New Roman" panose="02020603050405020304" pitchFamily="18" charset="0"/>
                <a:cs typeface="Times New Roman" panose="02020603050405020304" pitchFamily="18" charset="0"/>
              </a:rPr>
              <a:t>	Includes functions (i.e., escape/avoid, get/obtain, sensory) </a:t>
            </a:r>
            <a:endParaRPr lang="en-US" sz="2400" dirty="0">
              <a:effectLst/>
              <a:ea typeface="MS Mincho" panose="02020609040205080304" pitchFamily="49" charset="-128"/>
              <a:cs typeface="Times New Roman" panose="02020603050405020304" pitchFamily="18" charset="0"/>
            </a:endParaRPr>
          </a:p>
          <a:p>
            <a:pPr marL="0" marR="0">
              <a:lnSpc>
                <a:spcPct val="116000"/>
              </a:lnSpc>
              <a:spcAft>
                <a:spcPts val="800"/>
              </a:spcAft>
            </a:pPr>
            <a:r>
              <a:rPr lang="en-US" sz="2400" dirty="0">
                <a:effectLst/>
                <a:ea typeface="Times New Roman" panose="02020603050405020304" pitchFamily="18" charset="0"/>
                <a:cs typeface="Times New Roman" panose="02020603050405020304" pitchFamily="18" charset="0"/>
              </a:rPr>
              <a:t>	Includes setting events, antecedents, behavior, consequence</a:t>
            </a:r>
            <a:endParaRPr lang="en-US" sz="2400" dirty="0">
              <a:effectLst/>
              <a:ea typeface="MS Mincho" panose="02020609040205080304" pitchFamily="49" charset="-128"/>
              <a:cs typeface="Times New Roman" panose="02020603050405020304" pitchFamily="18" charset="0"/>
            </a:endParaRPr>
          </a:p>
          <a:p>
            <a:pPr marL="914400" marR="0" indent="-457200">
              <a:lnSpc>
                <a:spcPct val="116000"/>
              </a:lnSpc>
              <a:spcAft>
                <a:spcPts val="800"/>
              </a:spcAft>
            </a:pPr>
            <a:r>
              <a:rPr lang="en-US" sz="2400" b="1" dirty="0">
                <a:effectLst/>
                <a:ea typeface="Times New Roman" panose="02020603050405020304" pitchFamily="18" charset="0"/>
                <a:cs typeface="Times New Roman" panose="02020603050405020304" pitchFamily="18" charset="0"/>
              </a:rPr>
              <a:t>When</a:t>
            </a:r>
            <a:r>
              <a:rPr lang="en-US" sz="2400" dirty="0">
                <a:effectLst/>
                <a:ea typeface="Times New Roman" panose="02020603050405020304" pitchFamily="18" charset="0"/>
                <a:cs typeface="Times New Roman" panose="02020603050405020304" pitchFamily="18" charset="0"/>
              </a:rPr>
              <a:t> = Setting Events and Antecedents (e.g., trigger, presented with non-preferred task</a:t>
            </a:r>
            <a:endParaRPr lang="en-US" sz="2400" dirty="0">
              <a:effectLst/>
              <a:ea typeface="MS Mincho" panose="02020609040205080304" pitchFamily="49" charset="-128"/>
              <a:cs typeface="Times New Roman" panose="02020603050405020304" pitchFamily="18" charset="0"/>
            </a:endParaRPr>
          </a:p>
          <a:p>
            <a:pPr marL="914400" marR="0" indent="-457200">
              <a:lnSpc>
                <a:spcPct val="116000"/>
              </a:lnSpc>
              <a:spcAft>
                <a:spcPts val="800"/>
              </a:spcAft>
            </a:pPr>
            <a:r>
              <a:rPr lang="en-US" sz="2400" b="1" dirty="0">
                <a:effectLst/>
                <a:ea typeface="Times New Roman" panose="02020603050405020304" pitchFamily="18" charset="0"/>
                <a:cs typeface="Times New Roman" panose="02020603050405020304" pitchFamily="18" charset="0"/>
              </a:rPr>
              <a:t>Then</a:t>
            </a:r>
            <a:r>
              <a:rPr lang="en-US" sz="2400" dirty="0">
                <a:effectLst/>
                <a:ea typeface="Times New Roman" panose="02020603050405020304" pitchFamily="18" charset="0"/>
                <a:cs typeface="Times New Roman" panose="02020603050405020304" pitchFamily="18" charset="0"/>
              </a:rPr>
              <a:t> = Behavior (be specific, measurable)</a:t>
            </a:r>
            <a:endParaRPr lang="en-US" sz="2400" dirty="0">
              <a:ea typeface="MS Mincho" panose="02020609040205080304" pitchFamily="49" charset="-128"/>
              <a:cs typeface="Times New Roman" panose="02020603050405020304" pitchFamily="18" charset="0"/>
            </a:endParaRPr>
          </a:p>
          <a:p>
            <a:pPr marL="914400" marR="0" indent="-457200">
              <a:lnSpc>
                <a:spcPct val="116000"/>
              </a:lnSpc>
              <a:spcAft>
                <a:spcPts val="800"/>
              </a:spcAft>
            </a:pPr>
            <a:r>
              <a:rPr lang="en-US" sz="2400" b="1" dirty="0">
                <a:effectLst/>
                <a:ea typeface="Times New Roman" panose="02020603050405020304" pitchFamily="18" charset="0"/>
                <a:cs typeface="Times New Roman" panose="02020603050405020304" pitchFamily="18" charset="0"/>
              </a:rPr>
              <a:t>As a Result</a:t>
            </a:r>
            <a:r>
              <a:rPr lang="en-US" sz="2400" dirty="0">
                <a:effectLst/>
                <a:ea typeface="Times New Roman" panose="02020603050405020304" pitchFamily="18" charset="0"/>
                <a:cs typeface="Times New Roman" panose="02020603050405020304" pitchFamily="18" charset="0"/>
              </a:rPr>
              <a:t> = Consequence</a:t>
            </a:r>
            <a:endParaRPr lang="en-US" sz="2400" dirty="0">
              <a:effectLst/>
              <a:ea typeface="MS Mincho" panose="02020609040205080304" pitchFamily="49" charset="-128"/>
              <a:cs typeface="Times New Roman" panose="02020603050405020304" pitchFamily="18" charset="0"/>
            </a:endParaRPr>
          </a:p>
          <a:p>
            <a:endParaRPr lang="en-US" sz="2400" dirty="0"/>
          </a:p>
        </p:txBody>
      </p:sp>
    </p:spTree>
    <p:extLst>
      <p:ext uri="{BB962C8B-B14F-4D97-AF65-F5344CB8AC3E}">
        <p14:creationId xmlns:p14="http://schemas.microsoft.com/office/powerpoint/2010/main" val="3571167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6B6D-C017-0F65-2EDF-CA696EF91664}"/>
              </a:ext>
            </a:extLst>
          </p:cNvPr>
          <p:cNvSpPr>
            <a:spLocks noGrp="1"/>
          </p:cNvSpPr>
          <p:nvPr>
            <p:ph type="title"/>
          </p:nvPr>
        </p:nvSpPr>
        <p:spPr/>
        <p:txBody>
          <a:bodyPr/>
          <a:lstStyle/>
          <a:p>
            <a:r>
              <a:rPr lang="en-US" dirty="0"/>
              <a:t>Example</a:t>
            </a:r>
          </a:p>
        </p:txBody>
      </p:sp>
      <p:graphicFrame>
        <p:nvGraphicFramePr>
          <p:cNvPr id="4" name="Content Placeholder 3">
            <a:extLst>
              <a:ext uri="{FF2B5EF4-FFF2-40B4-BE49-F238E27FC236}">
                <a16:creationId xmlns:a16="http://schemas.microsoft.com/office/drawing/2014/main" id="{FF5CA960-6C90-F991-0BB4-786E13C45929}"/>
              </a:ext>
            </a:extLst>
          </p:cNvPr>
          <p:cNvGraphicFramePr>
            <a:graphicFrameLocks noGrp="1"/>
          </p:cNvGraphicFramePr>
          <p:nvPr>
            <p:ph idx="1"/>
            <p:extLst>
              <p:ext uri="{D42A27DB-BD31-4B8C-83A1-F6EECF244321}">
                <p14:modId xmlns:p14="http://schemas.microsoft.com/office/powerpoint/2010/main" val="1766264112"/>
              </p:ext>
            </p:extLst>
          </p:nvPr>
        </p:nvGraphicFramePr>
        <p:xfrm>
          <a:off x="1204438" y="1412331"/>
          <a:ext cx="6880485" cy="4713272"/>
        </p:xfrm>
        <a:graphic>
          <a:graphicData uri="http://schemas.openxmlformats.org/drawingml/2006/table">
            <a:tbl>
              <a:tblPr firstRow="1" firstCol="1" bandRow="1">
                <a:tableStyleId>{5C22544A-7EE6-4342-B048-85BDC9FD1C3A}</a:tableStyleId>
              </a:tblPr>
              <a:tblGrid>
                <a:gridCol w="922992">
                  <a:extLst>
                    <a:ext uri="{9D8B030D-6E8A-4147-A177-3AD203B41FA5}">
                      <a16:colId xmlns:a16="http://schemas.microsoft.com/office/drawing/2014/main" val="844547562"/>
                    </a:ext>
                  </a:extLst>
                </a:gridCol>
                <a:gridCol w="1985831">
                  <a:extLst>
                    <a:ext uri="{9D8B030D-6E8A-4147-A177-3AD203B41FA5}">
                      <a16:colId xmlns:a16="http://schemas.microsoft.com/office/drawing/2014/main" val="318444361"/>
                    </a:ext>
                  </a:extLst>
                </a:gridCol>
                <a:gridCol w="1985831">
                  <a:extLst>
                    <a:ext uri="{9D8B030D-6E8A-4147-A177-3AD203B41FA5}">
                      <a16:colId xmlns:a16="http://schemas.microsoft.com/office/drawing/2014/main" val="1617667836"/>
                    </a:ext>
                  </a:extLst>
                </a:gridCol>
                <a:gridCol w="1985831">
                  <a:extLst>
                    <a:ext uri="{9D8B030D-6E8A-4147-A177-3AD203B41FA5}">
                      <a16:colId xmlns:a16="http://schemas.microsoft.com/office/drawing/2014/main" val="2270345586"/>
                    </a:ext>
                  </a:extLst>
                </a:gridCol>
              </a:tblGrid>
              <a:tr h="503425">
                <a:tc>
                  <a:txBody>
                    <a:bodyPr/>
                    <a:lstStyle/>
                    <a:p>
                      <a:pPr marL="0" marR="0">
                        <a:lnSpc>
                          <a:spcPct val="116000"/>
                        </a:lnSpc>
                        <a:spcAft>
                          <a:spcPts val="800"/>
                        </a:spcAft>
                      </a:pPr>
                      <a:r>
                        <a:rPr lang="en-US" sz="1400">
                          <a:effectLst/>
                        </a:rPr>
                        <a:t>Behavior</a:t>
                      </a:r>
                      <a:endParaRPr lang="en-US" sz="90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dirty="0">
                          <a:effectLst/>
                        </a:rPr>
                        <a:t>When</a:t>
                      </a:r>
                      <a:endParaRPr lang="en-US" sz="900" dirty="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a:effectLst/>
                        </a:rPr>
                        <a:t>Then</a:t>
                      </a:r>
                      <a:endParaRPr lang="en-US" sz="90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a:effectLst/>
                        </a:rPr>
                        <a:t>As a Result</a:t>
                      </a:r>
                      <a:endParaRPr lang="en-US" sz="90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extLst>
                  <a:ext uri="{0D108BD9-81ED-4DB2-BD59-A6C34878D82A}">
                    <a16:rowId xmlns:a16="http://schemas.microsoft.com/office/drawing/2014/main" val="2749553864"/>
                  </a:ext>
                </a:extLst>
              </a:tr>
              <a:tr h="2150500">
                <a:tc>
                  <a:txBody>
                    <a:bodyPr/>
                    <a:lstStyle/>
                    <a:p>
                      <a:pPr marL="0" marR="0">
                        <a:lnSpc>
                          <a:spcPct val="116000"/>
                        </a:lnSpc>
                        <a:spcAft>
                          <a:spcPts val="800"/>
                        </a:spcAft>
                      </a:pPr>
                      <a:r>
                        <a:rPr lang="en-US" sz="1400" dirty="0">
                          <a:effectLst/>
                        </a:rPr>
                        <a:t>Problem Behavior – Shouting Out</a:t>
                      </a:r>
                      <a:endParaRPr lang="en-US" sz="900" dirty="0">
                        <a:effectLst/>
                      </a:endParaRPr>
                    </a:p>
                    <a:p>
                      <a:pPr marL="0" marR="0">
                        <a:lnSpc>
                          <a:spcPct val="116000"/>
                        </a:lnSpc>
                        <a:spcAft>
                          <a:spcPts val="800"/>
                        </a:spcAft>
                      </a:pPr>
                      <a:r>
                        <a:rPr lang="en-US" sz="1400" dirty="0">
                          <a:effectLst/>
                        </a:rPr>
                        <a:t> </a:t>
                      </a:r>
                      <a:endParaRPr lang="en-US" sz="900" dirty="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a:effectLst/>
                        </a:rPr>
                        <a:t>When Emma is required to complete independent math seat work</a:t>
                      </a:r>
                      <a:endParaRPr lang="en-US" sz="90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a:effectLst/>
                        </a:rPr>
                        <a:t>Shout out things not related to math</a:t>
                      </a:r>
                      <a:endParaRPr lang="en-US" sz="90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a:effectLst/>
                        </a:rPr>
                        <a:t>As a result, she can delay the task and also get teacher attention</a:t>
                      </a:r>
                      <a:endParaRPr lang="en-US" sz="90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extLst>
                  <a:ext uri="{0D108BD9-81ED-4DB2-BD59-A6C34878D82A}">
                    <a16:rowId xmlns:a16="http://schemas.microsoft.com/office/drawing/2014/main" val="353058204"/>
                  </a:ext>
                </a:extLst>
              </a:tr>
              <a:tr h="2059347">
                <a:tc>
                  <a:txBody>
                    <a:bodyPr/>
                    <a:lstStyle/>
                    <a:p>
                      <a:pPr marL="0" marR="0">
                        <a:lnSpc>
                          <a:spcPct val="116000"/>
                        </a:lnSpc>
                        <a:spcAft>
                          <a:spcPts val="800"/>
                        </a:spcAft>
                      </a:pPr>
                      <a:r>
                        <a:rPr lang="en-US" sz="1400" dirty="0">
                          <a:effectLst/>
                        </a:rPr>
                        <a:t>Pro-social behavior –Asking for help</a:t>
                      </a:r>
                      <a:endParaRPr lang="en-US" sz="900" dirty="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dirty="0">
                          <a:effectLst/>
                        </a:rPr>
                        <a:t>When Emma is in a preferred class (e.g., app development)</a:t>
                      </a:r>
                      <a:endParaRPr lang="en-US" sz="900" dirty="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a:effectLst/>
                        </a:rPr>
                        <a:t>Then she will ask for help appropriately (raise hand, ask politely, on task request), volume level is appropriate</a:t>
                      </a:r>
                      <a:endParaRPr lang="en-US" sz="90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tc>
                  <a:txBody>
                    <a:bodyPr/>
                    <a:lstStyle/>
                    <a:p>
                      <a:pPr marL="0" marR="0">
                        <a:lnSpc>
                          <a:spcPct val="116000"/>
                        </a:lnSpc>
                        <a:spcAft>
                          <a:spcPts val="800"/>
                        </a:spcAft>
                      </a:pPr>
                      <a:r>
                        <a:rPr lang="en-US" sz="1400" dirty="0">
                          <a:effectLst/>
                        </a:rPr>
                        <a:t>Receives positive teacher attention, and the support she needs for class</a:t>
                      </a:r>
                      <a:endParaRPr lang="en-US" sz="900" dirty="0">
                        <a:effectLst/>
                        <a:latin typeface="Aptos" panose="020B0004020202020204" pitchFamily="34" charset="0"/>
                        <a:ea typeface="MS Mincho" panose="02020609040205080304" pitchFamily="49" charset="-128"/>
                        <a:cs typeface="Times New Roman" panose="02020603050405020304" pitchFamily="18" charset="0"/>
                      </a:endParaRPr>
                    </a:p>
                  </a:txBody>
                  <a:tcPr marL="53764" marR="53764" marT="0" marB="0"/>
                </a:tc>
                <a:extLst>
                  <a:ext uri="{0D108BD9-81ED-4DB2-BD59-A6C34878D82A}">
                    <a16:rowId xmlns:a16="http://schemas.microsoft.com/office/drawing/2014/main" val="159519172"/>
                  </a:ext>
                </a:extLst>
              </a:tr>
            </a:tbl>
          </a:graphicData>
        </a:graphic>
      </p:graphicFrame>
    </p:spTree>
    <p:extLst>
      <p:ext uri="{BB962C8B-B14F-4D97-AF65-F5344CB8AC3E}">
        <p14:creationId xmlns:p14="http://schemas.microsoft.com/office/powerpoint/2010/main" val="2991193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A35D-AAC4-440C-AB4A-524955A399C1}"/>
              </a:ext>
            </a:extLst>
          </p:cNvPr>
          <p:cNvSpPr>
            <a:spLocks noGrp="1"/>
          </p:cNvSpPr>
          <p:nvPr>
            <p:ph type="title"/>
          </p:nvPr>
        </p:nvSpPr>
        <p:spPr/>
        <p:txBody>
          <a:bodyPr/>
          <a:lstStyle/>
          <a:p>
            <a:r>
              <a:rPr lang="en-US" dirty="0"/>
              <a:t>Questions About the Hypothesis</a:t>
            </a:r>
          </a:p>
        </p:txBody>
      </p:sp>
      <p:sp>
        <p:nvSpPr>
          <p:cNvPr id="3" name="Content Placeholder 2">
            <a:extLst>
              <a:ext uri="{FF2B5EF4-FFF2-40B4-BE49-F238E27FC236}">
                <a16:creationId xmlns:a16="http://schemas.microsoft.com/office/drawing/2014/main" id="{5A0A9E06-4268-620C-8B3B-544CB9DEAAB1}"/>
              </a:ext>
            </a:extLst>
          </p:cNvPr>
          <p:cNvSpPr>
            <a:spLocks noGrp="1"/>
          </p:cNvSpPr>
          <p:nvPr>
            <p:ph idx="1"/>
          </p:nvPr>
        </p:nvSpPr>
        <p:spPr/>
        <p:txBody>
          <a:bodyPr>
            <a:noAutofit/>
          </a:bodyPr>
          <a:lstStyle/>
          <a:p>
            <a:pPr marL="457200" marR="0">
              <a:lnSpc>
                <a:spcPct val="116000"/>
              </a:lnSpc>
              <a:spcAft>
                <a:spcPts val="800"/>
              </a:spcAft>
            </a:pPr>
            <a:r>
              <a:rPr lang="en-US" sz="2400" dirty="0">
                <a:effectLst/>
                <a:ea typeface="Times New Roman" panose="02020603050405020304" pitchFamily="18" charset="0"/>
                <a:cs typeface="Times New Roman" panose="02020603050405020304" pitchFamily="18" charset="0"/>
              </a:rPr>
              <a:t>Practice with student in video using the </a:t>
            </a:r>
            <a:r>
              <a:rPr lang="en-US" sz="2400">
                <a:effectLst/>
                <a:ea typeface="Times New Roman" panose="02020603050405020304" pitchFamily="18" charset="0"/>
                <a:cs typeface="Times New Roman" panose="02020603050405020304" pitchFamily="18" charset="0"/>
              </a:rPr>
              <a:t>PTR hypothesis form (</a:t>
            </a:r>
            <a:r>
              <a:rPr lang="en-US" sz="2400" dirty="0">
                <a:effectLst/>
                <a:ea typeface="Times New Roman" panose="02020603050405020304" pitchFamily="18" charset="0"/>
                <a:cs typeface="Times New Roman" panose="02020603050405020304" pitchFamily="18" charset="0"/>
                <a:hlinkClick r:id="rId3"/>
              </a:rPr>
              <a:t>link</a:t>
            </a:r>
            <a:r>
              <a:rPr lang="en-US" sz="2400" dirty="0">
                <a:effectLst/>
                <a:ea typeface="Times New Roman" panose="02020603050405020304" pitchFamily="18" charset="0"/>
                <a:cs typeface="Times New Roman" panose="02020603050405020304" pitchFamily="18" charset="0"/>
              </a:rPr>
              <a:t>)</a:t>
            </a:r>
            <a:endParaRPr lang="en-US" sz="2400" dirty="0">
              <a:effectLst/>
              <a:ea typeface="MS Mincho" panose="02020609040205080304" pitchFamily="49" charset="-128"/>
              <a:cs typeface="Times New Roman" panose="02020603050405020304" pitchFamily="18" charset="0"/>
            </a:endParaRPr>
          </a:p>
          <a:p>
            <a:pPr marL="0" marR="0">
              <a:lnSpc>
                <a:spcPct val="116000"/>
              </a:lnSpc>
              <a:spcAft>
                <a:spcPts val="800"/>
              </a:spcAft>
            </a:pPr>
            <a:r>
              <a:rPr lang="en-US" sz="2400" dirty="0">
                <a:effectLst/>
                <a:ea typeface="Times New Roman" panose="02020603050405020304" pitchFamily="18" charset="0"/>
                <a:cs typeface="Times New Roman" panose="02020603050405020304" pitchFamily="18" charset="0"/>
              </a:rPr>
              <a:t>	Questions:</a:t>
            </a:r>
          </a:p>
          <a:p>
            <a:pPr marL="400050" lvl="1">
              <a:lnSpc>
                <a:spcPct val="116000"/>
              </a:lnSpc>
              <a:spcAft>
                <a:spcPts val="800"/>
              </a:spcAft>
            </a:pPr>
            <a:r>
              <a:rPr lang="en-US" sz="2400" dirty="0">
                <a:effectLst/>
                <a:ea typeface="Times New Roman" panose="02020603050405020304" pitchFamily="18" charset="0"/>
                <a:cs typeface="Times New Roman" panose="02020603050405020304" pitchFamily="18" charset="0"/>
              </a:rPr>
              <a:t>Is the team clear on the typical setting events, antecedents, and consequences of behavior?</a:t>
            </a:r>
            <a:endParaRPr lang="en-US" sz="2400" dirty="0">
              <a:ea typeface="MS Mincho" panose="02020609040205080304" pitchFamily="49" charset="-128"/>
              <a:cs typeface="Times New Roman" panose="02020603050405020304" pitchFamily="18" charset="0"/>
            </a:endParaRPr>
          </a:p>
          <a:p>
            <a:pPr marL="400050" lvl="1">
              <a:lnSpc>
                <a:spcPct val="116000"/>
              </a:lnSpc>
              <a:spcAft>
                <a:spcPts val="800"/>
              </a:spcAft>
            </a:pPr>
            <a:r>
              <a:rPr lang="en-US" sz="2400" dirty="0">
                <a:effectLst/>
                <a:ea typeface="Times New Roman" panose="02020603050405020304" pitchFamily="18" charset="0"/>
                <a:cs typeface="Times New Roman" panose="02020603050405020304" pitchFamily="18" charset="0"/>
              </a:rPr>
              <a:t>Does there appear to be a well hypothesis of the behavior?</a:t>
            </a:r>
            <a:endParaRPr lang="en-US" sz="2400" dirty="0">
              <a:ea typeface="MS Mincho" panose="02020609040205080304" pitchFamily="49" charset="-128"/>
              <a:cs typeface="Times New Roman" panose="02020603050405020304" pitchFamily="18" charset="0"/>
            </a:endParaRPr>
          </a:p>
          <a:p>
            <a:pPr marL="400050" lvl="1">
              <a:lnSpc>
                <a:spcPct val="116000"/>
              </a:lnSpc>
              <a:spcAft>
                <a:spcPts val="800"/>
              </a:spcAft>
            </a:pPr>
            <a:r>
              <a:rPr lang="en-US" sz="2400" dirty="0">
                <a:effectLst/>
                <a:ea typeface="Times New Roman" panose="02020603050405020304" pitchFamily="18" charset="0"/>
                <a:cs typeface="Times New Roman" panose="02020603050405020304" pitchFamily="18" charset="0"/>
              </a:rPr>
              <a:t>Does the team need more information, or can they move forward towards interventions?</a:t>
            </a:r>
            <a:endParaRPr lang="en-US" sz="2400" dirty="0">
              <a:effectLst/>
              <a:ea typeface="MS Mincho" panose="02020609040205080304" pitchFamily="49" charset="-128"/>
              <a:cs typeface="Times New Roman" panose="02020603050405020304" pitchFamily="18" charset="0"/>
            </a:endParaRPr>
          </a:p>
          <a:p>
            <a:endParaRPr lang="en-US" sz="2400" dirty="0"/>
          </a:p>
        </p:txBody>
      </p:sp>
    </p:spTree>
    <p:extLst>
      <p:ext uri="{BB962C8B-B14F-4D97-AF65-F5344CB8AC3E}">
        <p14:creationId xmlns:p14="http://schemas.microsoft.com/office/powerpoint/2010/main" val="3884265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CBA3AD-5AA4-41B8-DB42-4619D351FFB9}"/>
              </a:ext>
            </a:extLst>
          </p:cNvPr>
          <p:cNvSpPr>
            <a:spLocks noGrp="1"/>
          </p:cNvSpPr>
          <p:nvPr>
            <p:ph type="ctrTitle"/>
          </p:nvPr>
        </p:nvSpPr>
        <p:spPr/>
        <p:txBody>
          <a:bodyPr/>
          <a:lstStyle/>
          <a:p>
            <a:r>
              <a:rPr lang="en-US"/>
              <a:t>Behavior Intervention Plans</a:t>
            </a:r>
          </a:p>
        </p:txBody>
      </p:sp>
      <p:sp>
        <p:nvSpPr>
          <p:cNvPr id="5" name="Subtitle 4">
            <a:extLst>
              <a:ext uri="{FF2B5EF4-FFF2-40B4-BE49-F238E27FC236}">
                <a16:creationId xmlns:a16="http://schemas.microsoft.com/office/drawing/2014/main" id="{1C3ADF25-3F31-BFB8-14C8-941B6545911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10688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EF23-EFF7-004A-7C03-118CCCEDE78F}"/>
            </a:ext>
          </a:extLst>
        </p:cNvPr>
        <p:cNvGrpSpPr/>
        <p:nvPr/>
      </p:nvGrpSpPr>
      <p:grpSpPr>
        <a:xfrm>
          <a:off x="0" y="0"/>
          <a:ext cx="0" cy="0"/>
          <a:chOff x="0" y="0"/>
          <a:chExt cx="0" cy="0"/>
        </a:xfrm>
      </p:grpSpPr>
      <p:sp>
        <p:nvSpPr>
          <p:cNvPr id="46081" name="Text Box 2">
            <a:extLst>
              <a:ext uri="{FF2B5EF4-FFF2-40B4-BE49-F238E27FC236}">
                <a16:creationId xmlns:a16="http://schemas.microsoft.com/office/drawing/2014/main" id="{24170694-6723-C2FB-91FC-FCBAE4FC9AB1}"/>
              </a:ext>
            </a:extLst>
          </p:cNvPr>
          <p:cNvSpPr txBox="1">
            <a:spLocks noChangeArrowheads="1"/>
          </p:cNvSpPr>
          <p:nvPr/>
        </p:nvSpPr>
        <p:spPr bwMode="auto">
          <a:xfrm>
            <a:off x="3810000" y="207422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6082" name="Text Box 3">
            <a:extLst>
              <a:ext uri="{FF2B5EF4-FFF2-40B4-BE49-F238E27FC236}">
                <a16:creationId xmlns:a16="http://schemas.microsoft.com/office/drawing/2014/main" id="{F2B60B24-F1CC-0869-E20B-CE8B24A60A4E}"/>
              </a:ext>
            </a:extLst>
          </p:cNvPr>
          <p:cNvSpPr txBox="1">
            <a:spLocks noChangeArrowheads="1"/>
          </p:cNvSpPr>
          <p:nvPr/>
        </p:nvSpPr>
        <p:spPr bwMode="auto">
          <a:xfrm>
            <a:off x="4876800" y="207422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6083" name="Text Box 4">
            <a:extLst>
              <a:ext uri="{FF2B5EF4-FFF2-40B4-BE49-F238E27FC236}">
                <a16:creationId xmlns:a16="http://schemas.microsoft.com/office/drawing/2014/main" id="{9C91D9E1-5DA3-5B2F-332A-5A72B19F1E55}"/>
              </a:ext>
            </a:extLst>
          </p:cNvPr>
          <p:cNvSpPr txBox="1">
            <a:spLocks noChangeArrowheads="1"/>
          </p:cNvSpPr>
          <p:nvPr/>
        </p:nvSpPr>
        <p:spPr bwMode="auto">
          <a:xfrm>
            <a:off x="3429000" y="283622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6084" name="Text Box 5">
            <a:extLst>
              <a:ext uri="{FF2B5EF4-FFF2-40B4-BE49-F238E27FC236}">
                <a16:creationId xmlns:a16="http://schemas.microsoft.com/office/drawing/2014/main" id="{93C2C991-7BE1-3F3D-D24F-2AB793CC84AA}"/>
              </a:ext>
            </a:extLst>
          </p:cNvPr>
          <p:cNvSpPr txBox="1">
            <a:spLocks noChangeArrowheads="1"/>
          </p:cNvSpPr>
          <p:nvPr/>
        </p:nvSpPr>
        <p:spPr bwMode="auto">
          <a:xfrm>
            <a:off x="5105400" y="283622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6085" name="Text Box 6">
            <a:extLst>
              <a:ext uri="{FF2B5EF4-FFF2-40B4-BE49-F238E27FC236}">
                <a16:creationId xmlns:a16="http://schemas.microsoft.com/office/drawing/2014/main" id="{357125C4-8CE0-D9F6-809F-BE7EE4C63D27}"/>
              </a:ext>
            </a:extLst>
          </p:cNvPr>
          <p:cNvSpPr txBox="1">
            <a:spLocks noChangeArrowheads="1"/>
          </p:cNvSpPr>
          <p:nvPr/>
        </p:nvSpPr>
        <p:spPr bwMode="auto">
          <a:xfrm>
            <a:off x="2819400" y="420624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sp>
        <p:nvSpPr>
          <p:cNvPr id="46086" name="Text Box 7">
            <a:extLst>
              <a:ext uri="{FF2B5EF4-FFF2-40B4-BE49-F238E27FC236}">
                <a16:creationId xmlns:a16="http://schemas.microsoft.com/office/drawing/2014/main" id="{141F207D-87FF-68EE-BB49-7DC24C6A839E}"/>
              </a:ext>
            </a:extLst>
          </p:cNvPr>
          <p:cNvSpPr txBox="1">
            <a:spLocks noChangeArrowheads="1"/>
          </p:cNvSpPr>
          <p:nvPr/>
        </p:nvSpPr>
        <p:spPr bwMode="auto">
          <a:xfrm>
            <a:off x="5562600" y="420624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grpSp>
        <p:nvGrpSpPr>
          <p:cNvPr id="46087" name="Group 8">
            <a:extLst>
              <a:ext uri="{FF2B5EF4-FFF2-40B4-BE49-F238E27FC236}">
                <a16:creationId xmlns:a16="http://schemas.microsoft.com/office/drawing/2014/main" id="{F0FE4747-6701-FD1B-AA61-1453C96511D0}"/>
              </a:ext>
            </a:extLst>
          </p:cNvPr>
          <p:cNvGrpSpPr>
            <a:grpSpLocks/>
          </p:cNvGrpSpPr>
          <p:nvPr/>
        </p:nvGrpSpPr>
        <p:grpSpPr bwMode="auto">
          <a:xfrm>
            <a:off x="376556" y="1744346"/>
            <a:ext cx="3700463" cy="822325"/>
            <a:chOff x="192" y="1297"/>
            <a:chExt cx="2331" cy="518"/>
          </a:xfrm>
        </p:grpSpPr>
        <p:sp>
          <p:nvSpPr>
            <p:cNvPr id="46108" name="Text Box 9">
              <a:extLst>
                <a:ext uri="{FF2B5EF4-FFF2-40B4-BE49-F238E27FC236}">
                  <a16:creationId xmlns:a16="http://schemas.microsoft.com/office/drawing/2014/main" id="{36BCC4A2-0F7D-4003-3D90-367B75CBECCA}"/>
                </a:ext>
              </a:extLst>
            </p:cNvPr>
            <p:cNvSpPr txBox="1">
              <a:spLocks noChangeArrowheads="1"/>
            </p:cNvSpPr>
            <p:nvPr/>
          </p:nvSpPr>
          <p:spPr bwMode="auto">
            <a:xfrm>
              <a:off x="192" y="1297"/>
              <a:ext cx="2095"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dirty="0">
                  <a:latin typeface="Comic Sans MS" panose="030F0702030302020204" pitchFamily="66" charset="0"/>
                  <a:cs typeface="Arial" panose="020B0604020202020204" pitchFamily="34" charset="0"/>
                </a:rPr>
                <a:t>Tertiary Interventions/Tier 3:</a:t>
              </a:r>
              <a:endParaRPr lang="en-US" altLang="en-US" sz="1200" dirty="0">
                <a:latin typeface="Comic Sans MS" panose="030F0702030302020204" pitchFamily="66" charset="0"/>
                <a:cs typeface="Arial" panose="020B0604020202020204" pitchFamily="34" charset="0"/>
              </a:endParaRPr>
            </a:p>
            <a:p>
              <a:pPr>
                <a:spcBef>
                  <a:spcPct val="0"/>
                </a:spcBef>
                <a:buFontTx/>
                <a:buNone/>
              </a:pPr>
              <a:r>
                <a:rPr lang="en-US" altLang="en-US" sz="1200" u="sng" dirty="0">
                  <a:latin typeface="Comic Sans MS" panose="030F0702030302020204" pitchFamily="66" charset="0"/>
                  <a:cs typeface="Arial" panose="020B0604020202020204" pitchFamily="34" charset="0"/>
                </a:rPr>
                <a:t>*Young Leaders                                  </a:t>
              </a:r>
            </a:p>
            <a:p>
              <a:pPr>
                <a:spcBef>
                  <a:spcPct val="0"/>
                </a:spcBef>
                <a:buFontTx/>
                <a:buNone/>
              </a:pPr>
              <a:r>
                <a:rPr lang="en-US" altLang="en-US" sz="1200" u="sng" dirty="0">
                  <a:latin typeface="Comic Sans MS" panose="030F0702030302020204" pitchFamily="66" charset="0"/>
                  <a:cs typeface="Arial" panose="020B0604020202020204" pitchFamily="34" charset="0"/>
                </a:rPr>
                <a:t>*National Honor Society; Eyes on the World</a:t>
              </a:r>
            </a:p>
            <a:p>
              <a:pPr>
                <a:spcBef>
                  <a:spcPct val="0"/>
                </a:spcBef>
                <a:buFontTx/>
                <a:buNone/>
              </a:pPr>
              <a:r>
                <a:rPr lang="en-US" altLang="en-US" sz="1200" u="sng" dirty="0">
                  <a:latin typeface="Comic Sans MS" panose="030F0702030302020204" pitchFamily="66" charset="0"/>
                  <a:cs typeface="Arial" panose="020B0604020202020204" pitchFamily="34" charset="0"/>
                </a:rPr>
                <a:t>Secondary/Tertiary-SLC teams</a:t>
              </a:r>
            </a:p>
          </p:txBody>
        </p:sp>
        <p:sp>
          <p:nvSpPr>
            <p:cNvPr id="46109" name="Line 10">
              <a:extLst>
                <a:ext uri="{FF2B5EF4-FFF2-40B4-BE49-F238E27FC236}">
                  <a16:creationId xmlns:a16="http://schemas.microsoft.com/office/drawing/2014/main" id="{4782777B-A66C-D965-6D79-ABC0B3D7C9A6}"/>
                </a:ext>
              </a:extLst>
            </p:cNvPr>
            <p:cNvSpPr>
              <a:spLocks noChangeShapeType="1"/>
            </p:cNvSpPr>
            <p:nvPr/>
          </p:nvSpPr>
          <p:spPr bwMode="auto">
            <a:xfrm>
              <a:off x="2187" y="1454"/>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88" name="Group 11">
            <a:extLst>
              <a:ext uri="{FF2B5EF4-FFF2-40B4-BE49-F238E27FC236}">
                <a16:creationId xmlns:a16="http://schemas.microsoft.com/office/drawing/2014/main" id="{0B5A684C-FE06-3BE2-ECFE-BF55092C18F5}"/>
              </a:ext>
            </a:extLst>
          </p:cNvPr>
          <p:cNvGrpSpPr>
            <a:grpSpLocks/>
          </p:cNvGrpSpPr>
          <p:nvPr/>
        </p:nvGrpSpPr>
        <p:grpSpPr bwMode="auto">
          <a:xfrm>
            <a:off x="5484813" y="1921828"/>
            <a:ext cx="3228975" cy="639762"/>
            <a:chOff x="3455" y="1345"/>
            <a:chExt cx="2034" cy="403"/>
          </a:xfrm>
        </p:grpSpPr>
        <p:sp>
          <p:nvSpPr>
            <p:cNvPr id="46106" name="Line 12">
              <a:extLst>
                <a:ext uri="{FF2B5EF4-FFF2-40B4-BE49-F238E27FC236}">
                  <a16:creationId xmlns:a16="http://schemas.microsoft.com/office/drawing/2014/main" id="{D836E231-44F7-53B2-22E4-AD4F013657E4}"/>
                </a:ext>
              </a:extLst>
            </p:cNvPr>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7" name="Text Box 13">
              <a:extLst>
                <a:ext uri="{FF2B5EF4-FFF2-40B4-BE49-F238E27FC236}">
                  <a16:creationId xmlns:a16="http://schemas.microsoft.com/office/drawing/2014/main" id="{29A66CD7-53D8-86B5-5B7C-987E8142FB20}"/>
                </a:ext>
              </a:extLst>
            </p:cNvPr>
            <p:cNvSpPr txBox="1">
              <a:spLocks noChangeArrowheads="1"/>
            </p:cNvSpPr>
            <p:nvPr/>
          </p:nvSpPr>
          <p:spPr bwMode="auto">
            <a:xfrm>
              <a:off x="3840" y="1345"/>
              <a:ext cx="1649"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Tertiary Intervention/Tier 3:</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 Assessment based…Wraparound,</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grpSp>
      <p:grpSp>
        <p:nvGrpSpPr>
          <p:cNvPr id="46089" name="Group 14">
            <a:extLst>
              <a:ext uri="{FF2B5EF4-FFF2-40B4-BE49-F238E27FC236}">
                <a16:creationId xmlns:a16="http://schemas.microsoft.com/office/drawing/2014/main" id="{00795859-5B48-D0F8-B199-E6E0B19C418B}"/>
              </a:ext>
            </a:extLst>
          </p:cNvPr>
          <p:cNvGrpSpPr>
            <a:grpSpLocks/>
          </p:cNvGrpSpPr>
          <p:nvPr/>
        </p:nvGrpSpPr>
        <p:grpSpPr bwMode="auto">
          <a:xfrm>
            <a:off x="304800" y="2836228"/>
            <a:ext cx="3016250" cy="1735137"/>
            <a:chOff x="192" y="1921"/>
            <a:chExt cx="1900" cy="1093"/>
          </a:xfrm>
        </p:grpSpPr>
        <p:sp>
          <p:nvSpPr>
            <p:cNvPr id="46104" name="Text Box 15">
              <a:extLst>
                <a:ext uri="{FF2B5EF4-FFF2-40B4-BE49-F238E27FC236}">
                  <a16:creationId xmlns:a16="http://schemas.microsoft.com/office/drawing/2014/main" id="{2B4F4C6B-D21D-5A60-3C1A-54EA52F61A39}"/>
                </a:ext>
              </a:extLst>
            </p:cNvPr>
            <p:cNvSpPr txBox="1">
              <a:spLocks noChangeArrowheads="1"/>
            </p:cNvSpPr>
            <p:nvPr/>
          </p:nvSpPr>
          <p:spPr bwMode="auto">
            <a:xfrm>
              <a:off x="192" y="1921"/>
              <a:ext cx="1900"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u="sng">
                  <a:latin typeface="Comic Sans MS" panose="030F0702030302020204" pitchFamily="66" charset="0"/>
                  <a:cs typeface="Arial" panose="020B0604020202020204" pitchFamily="34" charset="0"/>
                </a:rPr>
                <a:t>Secondary/Tertiary-SLC teams</a:t>
              </a:r>
            </a:p>
            <a:p>
              <a:pPr>
                <a:spcBef>
                  <a:spcPct val="0"/>
                </a:spcBef>
                <a:buFontTx/>
                <a:buNone/>
              </a:pPr>
              <a:r>
                <a:rPr lang="en-US" altLang="en-US" sz="1200" u="sng">
                  <a:latin typeface="Comic Sans MS" panose="030F0702030302020204" pitchFamily="66" charset="0"/>
                  <a:cs typeface="Arial" panose="020B0604020202020204" pitchFamily="34" charset="0"/>
                </a:rPr>
                <a:t>AVID; Mentor Moms</a:t>
              </a:r>
            </a:p>
            <a:p>
              <a:pPr>
                <a:spcBef>
                  <a:spcPct val="0"/>
                </a:spcBef>
                <a:buFontTx/>
                <a:buNone/>
              </a:pPr>
              <a:r>
                <a:rPr lang="en-US" altLang="en-US" sz="1200" u="sng">
                  <a:latin typeface="Comic Sans MS" panose="030F0702030302020204" pitchFamily="66" charset="0"/>
                  <a:cs typeface="Arial" panose="020B0604020202020204" pitchFamily="34" charset="0"/>
                </a:rPr>
                <a:t>Credit Recovery</a:t>
              </a:r>
            </a:p>
            <a:p>
              <a:pPr>
                <a:spcBef>
                  <a:spcPct val="0"/>
                </a:spcBef>
                <a:buFontTx/>
                <a:buNone/>
              </a:pPr>
              <a:r>
                <a:rPr lang="en-US" altLang="en-US" sz="1200" u="sng">
                  <a:latin typeface="Comic Sans MS" panose="030F0702030302020204" pitchFamily="66" charset="0"/>
                  <a:cs typeface="Arial" panose="020B0604020202020204" pitchFamily="34" charset="0"/>
                </a:rPr>
                <a:t>After School Matters</a:t>
              </a:r>
            </a:p>
            <a:p>
              <a:pPr>
                <a:spcBef>
                  <a:spcPct val="0"/>
                </a:spcBef>
                <a:buFontTx/>
                <a:buNone/>
              </a:pPr>
              <a:r>
                <a:rPr lang="en-US" altLang="en-US" sz="1200" u="sng">
                  <a:latin typeface="Comic Sans MS" panose="030F0702030302020204" pitchFamily="66" charset="0"/>
                  <a:cs typeface="Arial" panose="020B0604020202020204" pitchFamily="34" charset="0"/>
                </a:rPr>
                <a:t>ELL</a:t>
              </a:r>
            </a:p>
            <a:p>
              <a:pPr>
                <a:spcBef>
                  <a:spcPct val="0"/>
                </a:spcBef>
                <a:buFontTx/>
                <a:buNone/>
              </a:pPr>
              <a:r>
                <a:rPr lang="en-US" altLang="en-US" sz="1200" u="sng">
                  <a:latin typeface="Comic Sans MS" panose="030F0702030302020204" pitchFamily="66" charset="0"/>
                  <a:cs typeface="Arial" panose="020B0604020202020204" pitchFamily="34" charset="0"/>
                </a:rPr>
                <a:t> Summer School/(Freshman Connection)</a:t>
              </a:r>
            </a:p>
            <a:p>
              <a:pPr>
                <a:spcBef>
                  <a:spcPct val="0"/>
                </a:spcBef>
                <a:buFontTx/>
                <a:buNone/>
              </a:pPr>
              <a:r>
                <a:rPr lang="en-US" altLang="en-US" sz="1200" u="sng">
                  <a:latin typeface="Comic Sans MS" panose="030F0702030302020204" pitchFamily="66" charset="0"/>
                  <a:cs typeface="Arial" panose="020B0604020202020204" pitchFamily="34" charset="0"/>
                </a:rPr>
                <a:t> Gear-Up</a:t>
              </a:r>
            </a:p>
            <a:p>
              <a:pPr>
                <a:spcBef>
                  <a:spcPct val="0"/>
                </a:spcBef>
                <a:buFontTx/>
                <a:buNone/>
              </a:pPr>
              <a:endParaRPr lang="en-US" altLang="en-US" sz="1200" u="sng">
                <a:latin typeface="Comic Sans MS" panose="030F0702030302020204" pitchFamily="66" charset="0"/>
                <a:cs typeface="Arial" panose="020B0604020202020204" pitchFamily="34" charset="0"/>
              </a:endParaRPr>
            </a:p>
          </p:txBody>
        </p:sp>
        <p:sp>
          <p:nvSpPr>
            <p:cNvPr id="46105" name="Line 16">
              <a:extLst>
                <a:ext uri="{FF2B5EF4-FFF2-40B4-BE49-F238E27FC236}">
                  <a16:creationId xmlns:a16="http://schemas.microsoft.com/office/drawing/2014/main" id="{E0719147-3E11-4C3F-593F-C7F26A946ED8}"/>
                </a:ext>
              </a:extLst>
            </p:cNvPr>
            <p:cNvSpPr>
              <a:spLocks noChangeShapeType="1"/>
            </p:cNvSpPr>
            <p:nvPr/>
          </p:nvSpPr>
          <p:spPr bwMode="auto">
            <a:xfrm>
              <a:off x="1728" y="2016"/>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90" name="Group 17">
            <a:extLst>
              <a:ext uri="{FF2B5EF4-FFF2-40B4-BE49-F238E27FC236}">
                <a16:creationId xmlns:a16="http://schemas.microsoft.com/office/drawing/2014/main" id="{E12BED4B-4430-DB69-7CC9-41CD8F7B2E0B}"/>
              </a:ext>
            </a:extLst>
          </p:cNvPr>
          <p:cNvGrpSpPr>
            <a:grpSpLocks/>
          </p:cNvGrpSpPr>
          <p:nvPr/>
        </p:nvGrpSpPr>
        <p:grpSpPr bwMode="auto">
          <a:xfrm>
            <a:off x="5486400" y="2987040"/>
            <a:ext cx="3743325" cy="1200150"/>
            <a:chOff x="3648" y="1921"/>
            <a:chExt cx="2358" cy="756"/>
          </a:xfrm>
        </p:grpSpPr>
        <p:sp>
          <p:nvSpPr>
            <p:cNvPr id="46102" name="Text Box 18">
              <a:extLst>
                <a:ext uri="{FF2B5EF4-FFF2-40B4-BE49-F238E27FC236}">
                  <a16:creationId xmlns:a16="http://schemas.microsoft.com/office/drawing/2014/main" id="{F6960D6F-7005-B7F6-A407-3A489CC48384}"/>
                </a:ext>
              </a:extLst>
            </p:cNvPr>
            <p:cNvSpPr txBox="1">
              <a:spLocks noChangeArrowheads="1"/>
            </p:cNvSpPr>
            <p:nvPr/>
          </p:nvSpPr>
          <p:spPr bwMode="auto">
            <a:xfrm>
              <a:off x="4176" y="1921"/>
              <a:ext cx="1830"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p>
            <a:p>
              <a:pPr>
                <a:spcBef>
                  <a:spcPct val="0"/>
                </a:spcBef>
                <a:buFontTx/>
                <a:buNone/>
              </a:pPr>
              <a:r>
                <a:rPr lang="en-US" altLang="en-US" sz="1200" u="sng">
                  <a:latin typeface="Comic Sans MS" panose="030F0702030302020204" pitchFamily="66" charset="0"/>
                  <a:cs typeface="Arial" panose="020B0604020202020204" pitchFamily="34" charset="0"/>
                </a:rPr>
                <a:t>- AVID, After School Matters</a:t>
              </a:r>
            </a:p>
            <a:p>
              <a:pPr>
                <a:spcBef>
                  <a:spcPct val="0"/>
                </a:spcBef>
                <a:buFontTx/>
                <a:buNone/>
              </a:pPr>
              <a:r>
                <a:rPr lang="en-US" altLang="en-US" sz="1200" u="sng">
                  <a:latin typeface="Comic Sans MS" panose="030F0702030302020204" pitchFamily="66" charset="0"/>
                  <a:cs typeface="Arial" panose="020B0604020202020204" pitchFamily="34" charset="0"/>
                </a:rPr>
                <a:t>- ELL;Gear-up;</a:t>
              </a:r>
            </a:p>
            <a:p>
              <a:pPr>
                <a:spcBef>
                  <a:spcPct val="0"/>
                </a:spcBef>
                <a:buFontTx/>
                <a:buNone/>
              </a:pPr>
              <a:r>
                <a:rPr lang="en-US" altLang="en-US" sz="1200" u="sng">
                  <a:latin typeface="Comic Sans MS" panose="030F0702030302020204" pitchFamily="66" charset="0"/>
                  <a:cs typeface="Arial" panose="020B0604020202020204" pitchFamily="34" charset="0"/>
                </a:rPr>
                <a:t>Summer School(freshman Connection)</a:t>
              </a:r>
            </a:p>
            <a:p>
              <a:pPr>
                <a:spcBef>
                  <a:spcPct val="0"/>
                </a:spcBef>
                <a:buFontTx/>
                <a:buNone/>
              </a:pPr>
              <a:r>
                <a:rPr lang="en-US" altLang="en-US" sz="1200" u="sng">
                  <a:latin typeface="Comic Sans MS" panose="030F0702030302020204" pitchFamily="66" charset="0"/>
                  <a:cs typeface="Arial" panose="020B0604020202020204" pitchFamily="34" charset="0"/>
                </a:rPr>
                <a:t>- In HouseTutoring- Mentor Moms</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6103" name="Line 19">
              <a:extLst>
                <a:ext uri="{FF2B5EF4-FFF2-40B4-BE49-F238E27FC236}">
                  <a16:creationId xmlns:a16="http://schemas.microsoft.com/office/drawing/2014/main" id="{7BC20017-F05F-6828-1380-0FA21BF44493}"/>
                </a:ext>
              </a:extLst>
            </p:cNvPr>
            <p:cNvSpPr>
              <a:spLocks noChangeShapeType="1"/>
            </p:cNvSpPr>
            <p:nvPr/>
          </p:nvSpPr>
          <p:spPr bwMode="auto">
            <a:xfrm rot="10739161">
              <a:off x="3648" y="201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91" name="Group 20">
            <a:extLst>
              <a:ext uri="{FF2B5EF4-FFF2-40B4-BE49-F238E27FC236}">
                <a16:creationId xmlns:a16="http://schemas.microsoft.com/office/drawing/2014/main" id="{2B27DD81-128A-E203-09B7-EDD19C5BAAA8}"/>
              </a:ext>
            </a:extLst>
          </p:cNvPr>
          <p:cNvGrpSpPr>
            <a:grpSpLocks/>
          </p:cNvGrpSpPr>
          <p:nvPr/>
        </p:nvGrpSpPr>
        <p:grpSpPr bwMode="auto">
          <a:xfrm>
            <a:off x="152400" y="4434840"/>
            <a:ext cx="4724400" cy="1368425"/>
            <a:chOff x="144" y="2929"/>
            <a:chExt cx="4447" cy="392"/>
          </a:xfrm>
        </p:grpSpPr>
        <p:sp>
          <p:nvSpPr>
            <p:cNvPr id="46100" name="Text Box 21">
              <a:extLst>
                <a:ext uri="{FF2B5EF4-FFF2-40B4-BE49-F238E27FC236}">
                  <a16:creationId xmlns:a16="http://schemas.microsoft.com/office/drawing/2014/main" id="{6D2B7DFC-1223-9FEE-20A1-4E7CB98EA486}"/>
                </a:ext>
              </a:extLst>
            </p:cNvPr>
            <p:cNvSpPr txBox="1">
              <a:spLocks noChangeArrowheads="1"/>
            </p:cNvSpPr>
            <p:nvPr/>
          </p:nvSpPr>
          <p:spPr bwMode="auto">
            <a:xfrm>
              <a:off x="144" y="2929"/>
              <a:ext cx="4447"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a:t>
              </a:r>
            </a:p>
            <a:p>
              <a:pPr>
                <a:spcBef>
                  <a:spcPct val="0"/>
                </a:spcBef>
                <a:buFontTx/>
                <a:buNone/>
              </a:pPr>
              <a:r>
                <a:rPr lang="en-US" altLang="en-US" sz="1200" u="sng">
                  <a:latin typeface="Comic Sans MS" panose="030F0702030302020204" pitchFamily="66" charset="0"/>
                  <a:cs typeface="Arial" panose="020B0604020202020204" pitchFamily="34" charset="0"/>
                </a:rPr>
                <a:t>Tier 1:</a:t>
              </a:r>
            </a:p>
            <a:p>
              <a:pPr>
                <a:spcBef>
                  <a:spcPct val="0"/>
                </a:spcBef>
                <a:buFontTx/>
                <a:buNone/>
              </a:pPr>
              <a:r>
                <a:rPr lang="en-US" altLang="en-US" sz="1200" u="sng">
                  <a:latin typeface="Comic Sans MS" panose="030F0702030302020204" pitchFamily="66" charset="0"/>
                  <a:cs typeface="Arial" panose="020B0604020202020204" pitchFamily="34" charset="0"/>
                </a:rPr>
                <a:t> In-House Tutoring; Summer </a:t>
              </a:r>
            </a:p>
            <a:p>
              <a:pPr>
                <a:spcBef>
                  <a:spcPct val="0"/>
                </a:spcBef>
                <a:buFontTx/>
                <a:buNone/>
              </a:pPr>
              <a:r>
                <a:rPr lang="en-US" altLang="en-US" sz="1200" u="sng">
                  <a:latin typeface="Comic Sans MS" panose="030F0702030302020204" pitchFamily="66" charset="0"/>
                  <a:cs typeface="Arial" panose="020B0604020202020204" pitchFamily="34" charset="0"/>
                </a:rPr>
                <a:t>School (freshman Connection),ASPIRA;_</a:t>
              </a:r>
            </a:p>
            <a:p>
              <a:pPr>
                <a:spcBef>
                  <a:spcPct val="0"/>
                </a:spcBef>
                <a:buFontTx/>
                <a:buNone/>
              </a:pPr>
              <a:r>
                <a:rPr lang="en-US" altLang="en-US" sz="1200" u="sng">
                  <a:latin typeface="Comic Sans MS" panose="030F0702030302020204" pitchFamily="66" charset="0"/>
                  <a:cs typeface="Arial" panose="020B0604020202020204" pitchFamily="34" charset="0"/>
                </a:rPr>
                <a:t>Service Learning;</a:t>
              </a:r>
            </a:p>
            <a:p>
              <a:pPr>
                <a:spcBef>
                  <a:spcPct val="0"/>
                </a:spcBef>
                <a:buFontTx/>
                <a:buNone/>
              </a:pPr>
              <a:r>
                <a:rPr lang="en-US" altLang="en-US" sz="1200" u="sng">
                  <a:latin typeface="Comic Sans MS" panose="030F0702030302020204" pitchFamily="66" charset="0"/>
                  <a:cs typeface="Arial" panose="020B0604020202020204" pitchFamily="34" charset="0"/>
                </a:rPr>
                <a:t>Attendance andTardies_</a:t>
              </a:r>
            </a:p>
            <a:p>
              <a:pPr>
                <a:spcBef>
                  <a:spcPct val="0"/>
                </a:spcBef>
                <a:buFontTx/>
                <a:buNone/>
              </a:pPr>
              <a:r>
                <a:rPr lang="en-US" altLang="en-US" sz="1200" u="sng">
                  <a:latin typeface="Comic Sans MS" panose="030F0702030302020204" pitchFamily="66" charset="0"/>
                  <a:cs typeface="Arial" panose="020B0604020202020204" pitchFamily="34" charset="0"/>
                </a:rPr>
                <a:t>SLC; PARR; Freshman Seminar</a:t>
              </a:r>
              <a:endParaRPr lang="en-US" altLang="en-US" sz="1200">
                <a:latin typeface="Comic Sans MS" panose="030F0702030302020204" pitchFamily="66" charset="0"/>
                <a:cs typeface="Arial" panose="020B0604020202020204" pitchFamily="34" charset="0"/>
              </a:endParaRPr>
            </a:p>
          </p:txBody>
        </p:sp>
        <p:sp>
          <p:nvSpPr>
            <p:cNvPr id="46101" name="Line 22">
              <a:extLst>
                <a:ext uri="{FF2B5EF4-FFF2-40B4-BE49-F238E27FC236}">
                  <a16:creationId xmlns:a16="http://schemas.microsoft.com/office/drawing/2014/main" id="{5B7F56E2-769D-F8A8-3DA2-DF11B840E05E}"/>
                </a:ext>
              </a:extLst>
            </p:cNvPr>
            <p:cNvSpPr>
              <a:spLocks noChangeShapeType="1"/>
            </p:cNvSpPr>
            <p:nvPr/>
          </p:nvSpPr>
          <p:spPr bwMode="auto">
            <a:xfrm>
              <a:off x="2486" y="3001"/>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6092" name="Group 23">
            <a:extLst>
              <a:ext uri="{FF2B5EF4-FFF2-40B4-BE49-F238E27FC236}">
                <a16:creationId xmlns:a16="http://schemas.microsoft.com/office/drawing/2014/main" id="{525340C1-1960-453A-65AE-4F84E1D8DA7F}"/>
              </a:ext>
            </a:extLst>
          </p:cNvPr>
          <p:cNvGrpSpPr>
            <a:grpSpLocks/>
          </p:cNvGrpSpPr>
          <p:nvPr/>
        </p:nvGrpSpPr>
        <p:grpSpPr bwMode="auto">
          <a:xfrm>
            <a:off x="5403216" y="4572953"/>
            <a:ext cx="3494088" cy="1552575"/>
            <a:chOff x="4050" y="2929"/>
            <a:chExt cx="2201" cy="978"/>
          </a:xfrm>
        </p:grpSpPr>
        <p:sp>
          <p:nvSpPr>
            <p:cNvPr id="46098" name="Text Box 24">
              <a:extLst>
                <a:ext uri="{FF2B5EF4-FFF2-40B4-BE49-F238E27FC236}">
                  <a16:creationId xmlns:a16="http://schemas.microsoft.com/office/drawing/2014/main" id="{F706327C-B846-802F-FB3C-0CD192A70896}"/>
                </a:ext>
              </a:extLst>
            </p:cNvPr>
            <p:cNvSpPr txBox="1">
              <a:spLocks noChangeArrowheads="1"/>
            </p:cNvSpPr>
            <p:nvPr/>
          </p:nvSpPr>
          <p:spPr bwMode="auto">
            <a:xfrm>
              <a:off x="4512" y="2929"/>
              <a:ext cx="1739"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Intervention/Tier 1:</a:t>
              </a:r>
            </a:p>
            <a:p>
              <a:pPr>
                <a:spcBef>
                  <a:spcPct val="0"/>
                </a:spcBef>
                <a:buFontTx/>
                <a:buNone/>
              </a:pPr>
              <a:r>
                <a:rPr lang="en-US" altLang="en-US" sz="1200" u="sng">
                  <a:latin typeface="Comic Sans MS" panose="030F0702030302020204" pitchFamily="66" charset="0"/>
                  <a:cs typeface="Arial" panose="020B0604020202020204" pitchFamily="34" charset="0"/>
                </a:rPr>
                <a:t>-PARR</a:t>
              </a:r>
            </a:p>
            <a:p>
              <a:pPr>
                <a:spcBef>
                  <a:spcPct val="0"/>
                </a:spcBef>
                <a:buFontTx/>
                <a:buChar char="-"/>
              </a:pPr>
              <a:r>
                <a:rPr lang="en-US" altLang="en-US" sz="1200" u="sng">
                  <a:latin typeface="Comic Sans MS" panose="030F0702030302020204" pitchFamily="66" charset="0"/>
                  <a:cs typeface="Arial" panose="020B0604020202020204" pitchFamily="34" charset="0"/>
                </a:rPr>
                <a:t>Attendance and Tardy</a:t>
              </a:r>
            </a:p>
            <a:p>
              <a:pPr>
                <a:spcBef>
                  <a:spcPct val="0"/>
                </a:spcBef>
                <a:buFontTx/>
                <a:buChar char="-"/>
              </a:pPr>
              <a:r>
                <a:rPr lang="en-US" altLang="en-US" sz="1200" u="sng">
                  <a:latin typeface="Comic Sans MS" panose="030F0702030302020204" pitchFamily="66" charset="0"/>
                  <a:cs typeface="Arial" panose="020B0604020202020204" pitchFamily="34" charset="0"/>
                </a:rPr>
                <a:t>- Small Learning Communities (SLC)</a:t>
              </a:r>
            </a:p>
            <a:p>
              <a:pPr>
                <a:spcBef>
                  <a:spcPct val="0"/>
                </a:spcBef>
                <a:buFontTx/>
                <a:buNone/>
              </a:pPr>
              <a:endParaRPr lang="en-US" altLang="en-US" sz="1200" u="sng">
                <a:latin typeface="Comic Sans MS" panose="030F0702030302020204" pitchFamily="66" charset="0"/>
                <a:cs typeface="Arial" panose="020B0604020202020204" pitchFamily="34" charset="0"/>
              </a:endParaRPr>
            </a:p>
            <a:p>
              <a:pPr>
                <a:spcBef>
                  <a:spcPct val="0"/>
                </a:spcBef>
                <a:buFontTx/>
                <a:buNone/>
              </a:pPr>
              <a:endParaRPr lang="en-US" altLang="en-US" sz="1200" u="sng">
                <a:latin typeface="Comic Sans MS" panose="030F0702030302020204" pitchFamily="66" charset="0"/>
                <a:cs typeface="Arial" panose="020B0604020202020204" pitchFamily="34" charset="0"/>
              </a:endParaRPr>
            </a:p>
            <a:p>
              <a:pPr>
                <a:spcBef>
                  <a:spcPct val="0"/>
                </a:spcBef>
                <a:buFontTx/>
                <a:buNone/>
              </a:pPr>
              <a:r>
                <a:rPr lang="en-US" altLang="en-US" sz="1200" u="sng">
                  <a:latin typeface="Comic Sans MS" panose="030F0702030302020204" pitchFamily="66" charset="0"/>
                  <a:cs typeface="Arial" panose="020B0604020202020204" pitchFamily="34" charset="0"/>
                </a:rPr>
                <a:t> </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6099" name="Line 25">
              <a:extLst>
                <a:ext uri="{FF2B5EF4-FFF2-40B4-BE49-F238E27FC236}">
                  <a16:creationId xmlns:a16="http://schemas.microsoft.com/office/drawing/2014/main" id="{688BBE1C-6C76-ED3B-0C56-67D75F3077FD}"/>
                </a:ext>
              </a:extLst>
            </p:cNvPr>
            <p:cNvSpPr>
              <a:spLocks noChangeShapeType="1"/>
            </p:cNvSpPr>
            <p:nvPr/>
          </p:nvSpPr>
          <p:spPr bwMode="auto">
            <a:xfrm rot="10779294">
              <a:off x="4050" y="3042"/>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6093" name="Object 26">
            <a:extLst>
              <a:ext uri="{FF2B5EF4-FFF2-40B4-BE49-F238E27FC236}">
                <a16:creationId xmlns:a16="http://schemas.microsoft.com/office/drawing/2014/main" id="{0C75C75F-9050-C3C6-6386-F41DFF86B25B}"/>
              </a:ext>
            </a:extLst>
          </p:cNvPr>
          <p:cNvGraphicFramePr>
            <a:graphicFrameLocks noChangeAspect="1"/>
          </p:cNvGraphicFramePr>
          <p:nvPr>
            <p:extLst>
              <p:ext uri="{D42A27DB-BD31-4B8C-83A1-F6EECF244321}">
                <p14:modId xmlns:p14="http://schemas.microsoft.com/office/powerpoint/2010/main" val="4071049132"/>
              </p:ext>
            </p:extLst>
          </p:nvPr>
        </p:nvGraphicFramePr>
        <p:xfrm>
          <a:off x="3241041" y="1661159"/>
          <a:ext cx="1295400" cy="4410075"/>
        </p:xfrm>
        <a:graphic>
          <a:graphicData uri="http://schemas.openxmlformats.org/presentationml/2006/ole">
            <mc:AlternateContent xmlns:mc="http://schemas.openxmlformats.org/markup-compatibility/2006">
              <mc:Choice xmlns:v="urn:schemas-microsoft-com:vml" Requires="v">
                <p:oleObj name="Drawing" r:id="rId3" imgW="0" imgH="0" progId="">
                  <p:embed/>
                </p:oleObj>
              </mc:Choice>
              <mc:Fallback>
                <p:oleObj name="Drawing" r:id="rId3" imgW="0" imgH="0" progId="">
                  <p:embed/>
                  <p:pic>
                    <p:nvPicPr>
                      <p:cNvPr id="46093" name="Object 26">
                        <a:extLst>
                          <a:ext uri="{FF2B5EF4-FFF2-40B4-BE49-F238E27FC236}">
                            <a16:creationId xmlns:a16="http://schemas.microsoft.com/office/drawing/2014/main" id="{0C75C75F-9050-C3C6-6386-F41DFF86B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041" y="1661159"/>
                        <a:ext cx="12954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6094" name="Object 27">
            <a:extLst>
              <a:ext uri="{FF2B5EF4-FFF2-40B4-BE49-F238E27FC236}">
                <a16:creationId xmlns:a16="http://schemas.microsoft.com/office/drawing/2014/main" id="{4E3870AC-B1FA-5EC2-CEDF-99061CB1494B}"/>
              </a:ext>
            </a:extLst>
          </p:cNvPr>
          <p:cNvGraphicFramePr>
            <a:graphicFrameLocks noChangeAspect="1"/>
          </p:cNvGraphicFramePr>
          <p:nvPr>
            <p:extLst>
              <p:ext uri="{D42A27DB-BD31-4B8C-83A1-F6EECF244321}">
                <p14:modId xmlns:p14="http://schemas.microsoft.com/office/powerpoint/2010/main" val="3791324671"/>
              </p:ext>
            </p:extLst>
          </p:nvPr>
        </p:nvGraphicFramePr>
        <p:xfrm>
          <a:off x="4499295" y="1661159"/>
          <a:ext cx="1285875" cy="4410075"/>
        </p:xfrm>
        <a:graphic>
          <a:graphicData uri="http://schemas.openxmlformats.org/presentationml/2006/ole">
            <mc:AlternateContent xmlns:mc="http://schemas.openxmlformats.org/markup-compatibility/2006">
              <mc:Choice xmlns:v="urn:schemas-microsoft-com:vml" Requires="v">
                <p:oleObj name="Drawing" r:id="rId5" imgW="0" imgH="0" progId="">
                  <p:embed/>
                </p:oleObj>
              </mc:Choice>
              <mc:Fallback>
                <p:oleObj name="Drawing" r:id="rId5" imgW="0" imgH="0" progId="">
                  <p:embed/>
                  <p:pic>
                    <p:nvPicPr>
                      <p:cNvPr id="46094" name="Object 27">
                        <a:extLst>
                          <a:ext uri="{FF2B5EF4-FFF2-40B4-BE49-F238E27FC236}">
                            <a16:creationId xmlns:a16="http://schemas.microsoft.com/office/drawing/2014/main" id="{4E3870AC-B1FA-5EC2-CEDF-99061CB14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295" y="1661159"/>
                        <a:ext cx="128587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088" name="Rectangle 28">
            <a:extLst>
              <a:ext uri="{FF2B5EF4-FFF2-40B4-BE49-F238E27FC236}">
                <a16:creationId xmlns:a16="http://schemas.microsoft.com/office/drawing/2014/main" id="{72A9FDA5-46C0-E2B5-87B7-130A968E2528}"/>
              </a:ext>
            </a:extLst>
          </p:cNvPr>
          <p:cNvSpPr>
            <a:spLocks noGrp="1" noChangeArrowheads="1"/>
          </p:cNvSpPr>
          <p:nvPr>
            <p:ph type="title" idx="4294967295"/>
          </p:nvPr>
        </p:nvSpPr>
        <p:spPr>
          <a:xfrm>
            <a:off x="457200" y="247015"/>
            <a:ext cx="8229600" cy="450850"/>
          </a:xfrm>
        </p:spPr>
        <p:txBody>
          <a:bodyPr>
            <a:normAutofit fontScale="90000"/>
          </a:bodyPr>
          <a:lstStyle/>
          <a:p>
            <a:pPr eaLnBrk="1" hangingPunct="1">
              <a:defRPr/>
            </a:pPr>
            <a:r>
              <a:rPr lang="en-US" sz="2400" b="1" dirty="0">
                <a:ea typeface="+mj-ea"/>
                <a:cs typeface="+mj-cs"/>
              </a:rPr>
              <a:t>Assess What You Already Have In Place</a:t>
            </a:r>
            <a:endParaRPr lang="en-US" sz="2400" b="1" i="1" dirty="0">
              <a:ea typeface="+mj-ea"/>
              <a:cs typeface="+mj-cs"/>
            </a:endParaRPr>
          </a:p>
        </p:txBody>
      </p:sp>
      <p:sp>
        <p:nvSpPr>
          <p:cNvPr id="46096" name="Text Box 29">
            <a:extLst>
              <a:ext uri="{FF2B5EF4-FFF2-40B4-BE49-F238E27FC236}">
                <a16:creationId xmlns:a16="http://schemas.microsoft.com/office/drawing/2014/main" id="{F0E9BC09-92E2-D9D4-1224-5770B79EC13F}"/>
              </a:ext>
            </a:extLst>
          </p:cNvPr>
          <p:cNvSpPr txBox="1">
            <a:spLocks noChangeArrowheads="1"/>
          </p:cNvSpPr>
          <p:nvPr/>
        </p:nvSpPr>
        <p:spPr bwMode="auto">
          <a:xfrm>
            <a:off x="533400" y="1310640"/>
            <a:ext cx="296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cs typeface="Arial" panose="020B0604020202020204" pitchFamily="34" charset="0"/>
              </a:rPr>
              <a:t>Academic Systems</a:t>
            </a:r>
          </a:p>
        </p:txBody>
      </p:sp>
      <p:sp>
        <p:nvSpPr>
          <p:cNvPr id="46097" name="Text Box 30">
            <a:extLst>
              <a:ext uri="{FF2B5EF4-FFF2-40B4-BE49-F238E27FC236}">
                <a16:creationId xmlns:a16="http://schemas.microsoft.com/office/drawing/2014/main" id="{F06E064E-0C52-9917-D146-3E012CC577D5}"/>
              </a:ext>
            </a:extLst>
          </p:cNvPr>
          <p:cNvSpPr txBox="1">
            <a:spLocks noChangeArrowheads="1"/>
          </p:cNvSpPr>
          <p:nvPr/>
        </p:nvSpPr>
        <p:spPr bwMode="auto">
          <a:xfrm>
            <a:off x="5715000" y="1386840"/>
            <a:ext cx="308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cs typeface="Arial" panose="020B0604020202020204" pitchFamily="34" charset="0"/>
              </a:rPr>
              <a:t>Behavioral Systems</a:t>
            </a:r>
          </a:p>
        </p:txBody>
      </p:sp>
    </p:spTree>
    <p:extLst>
      <p:ext uri="{BB962C8B-B14F-4D97-AF65-F5344CB8AC3E}">
        <p14:creationId xmlns:p14="http://schemas.microsoft.com/office/powerpoint/2010/main" val="37585797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dirty="0"/>
              <a:t>Essential Question</a:t>
            </a:r>
          </a:p>
        </p:txBody>
      </p:sp>
      <p:sp>
        <p:nvSpPr>
          <p:cNvPr id="4099" name="Content Placeholder 2"/>
          <p:cNvSpPr>
            <a:spLocks noGrp="1"/>
          </p:cNvSpPr>
          <p:nvPr>
            <p:ph idx="1"/>
          </p:nvPr>
        </p:nvSpPr>
        <p:spPr/>
        <p:txBody>
          <a:bodyPr>
            <a:normAutofit/>
          </a:bodyPr>
          <a:lstStyle/>
          <a:p>
            <a:r>
              <a:rPr lang="en-US" altLang="en-US" dirty="0"/>
              <a:t>What are the </a:t>
            </a:r>
            <a:r>
              <a:rPr lang="en-US" altLang="en-US" b="1" i="1" dirty="0"/>
              <a:t>principles, processes, and procedures</a:t>
            </a:r>
            <a:r>
              <a:rPr lang="en-US" altLang="en-US" dirty="0"/>
              <a:t> for more effective behavior support for students</a:t>
            </a:r>
          </a:p>
          <a:p>
            <a:r>
              <a:rPr lang="en-US" altLang="en-US" dirty="0"/>
              <a:t>What are effective procedures for developing </a:t>
            </a:r>
            <a:r>
              <a:rPr lang="en-US" altLang="en-US" b="1" i="1" dirty="0"/>
              <a:t>functional behavioral assessments</a:t>
            </a:r>
            <a:endParaRPr lang="en-US" altLang="en-US" dirty="0"/>
          </a:p>
          <a:p>
            <a:r>
              <a:rPr lang="en-US" altLang="en-US" dirty="0"/>
              <a:t>What are the procedures for developing  </a:t>
            </a:r>
            <a:r>
              <a:rPr lang="en-US" altLang="en-US" b="1" i="1" dirty="0"/>
              <a:t>behavior intervention plans</a:t>
            </a:r>
          </a:p>
          <a:p>
            <a:endParaRPr lang="en-US" altLang="en-US" dirty="0"/>
          </a:p>
          <a:p>
            <a:endParaRPr lang="en-US" altLang="en-US" dirty="0"/>
          </a:p>
        </p:txBody>
      </p:sp>
    </p:spTree>
    <p:extLst>
      <p:ext uri="{BB962C8B-B14F-4D97-AF65-F5344CB8AC3E}">
        <p14:creationId xmlns:p14="http://schemas.microsoft.com/office/powerpoint/2010/main" val="2070057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70E7E-6A79-32E0-7F32-98BCA1281C26}"/>
            </a:ext>
          </a:extLst>
        </p:cNvPr>
        <p:cNvGrpSpPr/>
        <p:nvPr/>
      </p:nvGrpSpPr>
      <p:grpSpPr>
        <a:xfrm>
          <a:off x="0" y="0"/>
          <a:ext cx="0" cy="0"/>
          <a:chOff x="0" y="0"/>
          <a:chExt cx="0" cy="0"/>
        </a:xfrm>
      </p:grpSpPr>
      <p:sp>
        <p:nvSpPr>
          <p:cNvPr id="48129" name="Text Box 2">
            <a:extLst>
              <a:ext uri="{FF2B5EF4-FFF2-40B4-BE49-F238E27FC236}">
                <a16:creationId xmlns:a16="http://schemas.microsoft.com/office/drawing/2014/main" id="{E0DFD506-6A87-D73B-0702-503066D92D7E}"/>
              </a:ext>
            </a:extLst>
          </p:cNvPr>
          <p:cNvSpPr txBox="1">
            <a:spLocks noChangeArrowheads="1"/>
          </p:cNvSpPr>
          <p:nvPr/>
        </p:nvSpPr>
        <p:spPr bwMode="auto">
          <a:xfrm>
            <a:off x="3810000" y="228758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8130" name="Text Box 3">
            <a:extLst>
              <a:ext uri="{FF2B5EF4-FFF2-40B4-BE49-F238E27FC236}">
                <a16:creationId xmlns:a16="http://schemas.microsoft.com/office/drawing/2014/main" id="{D374FAA4-5273-0020-AA28-BDA4BF13A909}"/>
              </a:ext>
            </a:extLst>
          </p:cNvPr>
          <p:cNvSpPr txBox="1">
            <a:spLocks noChangeArrowheads="1"/>
          </p:cNvSpPr>
          <p:nvPr/>
        </p:nvSpPr>
        <p:spPr bwMode="auto">
          <a:xfrm>
            <a:off x="4876800" y="2287588"/>
            <a:ext cx="534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1-5%</a:t>
            </a:r>
          </a:p>
        </p:txBody>
      </p:sp>
      <p:sp>
        <p:nvSpPr>
          <p:cNvPr id="48131" name="Text Box 4">
            <a:extLst>
              <a:ext uri="{FF2B5EF4-FFF2-40B4-BE49-F238E27FC236}">
                <a16:creationId xmlns:a16="http://schemas.microsoft.com/office/drawing/2014/main" id="{9F34BFCC-80AA-B348-883B-1C65512D8CE7}"/>
              </a:ext>
            </a:extLst>
          </p:cNvPr>
          <p:cNvSpPr txBox="1">
            <a:spLocks noChangeArrowheads="1"/>
          </p:cNvSpPr>
          <p:nvPr/>
        </p:nvSpPr>
        <p:spPr bwMode="auto">
          <a:xfrm>
            <a:off x="3429000" y="30495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8132" name="Text Box 5">
            <a:extLst>
              <a:ext uri="{FF2B5EF4-FFF2-40B4-BE49-F238E27FC236}">
                <a16:creationId xmlns:a16="http://schemas.microsoft.com/office/drawing/2014/main" id="{75794D6B-6FFE-4BCC-7EBD-49B06F4CCAC0}"/>
              </a:ext>
            </a:extLst>
          </p:cNvPr>
          <p:cNvSpPr txBox="1">
            <a:spLocks noChangeArrowheads="1"/>
          </p:cNvSpPr>
          <p:nvPr/>
        </p:nvSpPr>
        <p:spPr bwMode="auto">
          <a:xfrm>
            <a:off x="5105400" y="3049588"/>
            <a:ext cx="628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5-10%</a:t>
            </a:r>
          </a:p>
        </p:txBody>
      </p:sp>
      <p:sp>
        <p:nvSpPr>
          <p:cNvPr id="48133" name="Text Box 6">
            <a:extLst>
              <a:ext uri="{FF2B5EF4-FFF2-40B4-BE49-F238E27FC236}">
                <a16:creationId xmlns:a16="http://schemas.microsoft.com/office/drawing/2014/main" id="{90AEAC6B-6543-E38F-AF66-5FA8545F75AD}"/>
              </a:ext>
            </a:extLst>
          </p:cNvPr>
          <p:cNvSpPr txBox="1">
            <a:spLocks noChangeArrowheads="1"/>
          </p:cNvSpPr>
          <p:nvPr/>
        </p:nvSpPr>
        <p:spPr bwMode="auto">
          <a:xfrm>
            <a:off x="2819400" y="441960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sp>
        <p:nvSpPr>
          <p:cNvPr id="48134" name="Text Box 7">
            <a:extLst>
              <a:ext uri="{FF2B5EF4-FFF2-40B4-BE49-F238E27FC236}">
                <a16:creationId xmlns:a16="http://schemas.microsoft.com/office/drawing/2014/main" id="{9D8EA8E6-F0A1-CDED-2FE3-68F2150DE592}"/>
              </a:ext>
            </a:extLst>
          </p:cNvPr>
          <p:cNvSpPr txBox="1">
            <a:spLocks noChangeArrowheads="1"/>
          </p:cNvSpPr>
          <p:nvPr/>
        </p:nvSpPr>
        <p:spPr bwMode="auto">
          <a:xfrm>
            <a:off x="5562600" y="4419600"/>
            <a:ext cx="747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a:latin typeface="Comic Sans MS" panose="030F0702030302020204" pitchFamily="66" charset="0"/>
                <a:cs typeface="Arial" panose="020B0604020202020204" pitchFamily="34" charset="0"/>
              </a:rPr>
              <a:t>80-90%</a:t>
            </a:r>
          </a:p>
        </p:txBody>
      </p:sp>
      <p:grpSp>
        <p:nvGrpSpPr>
          <p:cNvPr id="48135" name="Group 8">
            <a:extLst>
              <a:ext uri="{FF2B5EF4-FFF2-40B4-BE49-F238E27FC236}">
                <a16:creationId xmlns:a16="http://schemas.microsoft.com/office/drawing/2014/main" id="{630ED764-E92F-DDF4-BE5D-5AE8BB5C5DBB}"/>
              </a:ext>
            </a:extLst>
          </p:cNvPr>
          <p:cNvGrpSpPr>
            <a:grpSpLocks/>
          </p:cNvGrpSpPr>
          <p:nvPr/>
        </p:nvGrpSpPr>
        <p:grpSpPr bwMode="auto">
          <a:xfrm>
            <a:off x="304800" y="2058988"/>
            <a:ext cx="3352800" cy="822325"/>
            <a:chOff x="192" y="1297"/>
            <a:chExt cx="2112" cy="518"/>
          </a:xfrm>
        </p:grpSpPr>
        <p:sp>
          <p:nvSpPr>
            <p:cNvPr id="48156" name="Text Box 9">
              <a:extLst>
                <a:ext uri="{FF2B5EF4-FFF2-40B4-BE49-F238E27FC236}">
                  <a16:creationId xmlns:a16="http://schemas.microsoft.com/office/drawing/2014/main" id="{896485FC-5D6A-EC0A-87C9-ACC60EB5FDCE}"/>
                </a:ext>
              </a:extLst>
            </p:cNvPr>
            <p:cNvSpPr txBox="1">
              <a:spLocks noChangeArrowheads="1"/>
            </p:cNvSpPr>
            <p:nvPr/>
          </p:nvSpPr>
          <p:spPr bwMode="auto">
            <a:xfrm>
              <a:off x="192" y="1297"/>
              <a:ext cx="149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Tertiary Interventions/Tier 3:</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a:t>
              </a:r>
            </a:p>
          </p:txBody>
        </p:sp>
        <p:sp>
          <p:nvSpPr>
            <p:cNvPr id="48157" name="Line 10">
              <a:extLst>
                <a:ext uri="{FF2B5EF4-FFF2-40B4-BE49-F238E27FC236}">
                  <a16:creationId xmlns:a16="http://schemas.microsoft.com/office/drawing/2014/main" id="{D4465B8B-EE3B-4E61-A7F5-B34A138797B2}"/>
                </a:ext>
              </a:extLst>
            </p:cNvPr>
            <p:cNvSpPr>
              <a:spLocks noChangeShapeType="1"/>
            </p:cNvSpPr>
            <p:nvPr/>
          </p:nvSpPr>
          <p:spPr bwMode="auto">
            <a:xfrm>
              <a:off x="1968" y="1536"/>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6" name="Group 11">
            <a:extLst>
              <a:ext uri="{FF2B5EF4-FFF2-40B4-BE49-F238E27FC236}">
                <a16:creationId xmlns:a16="http://schemas.microsoft.com/office/drawing/2014/main" id="{96434691-4814-CF4A-60E0-D241413576C7}"/>
              </a:ext>
            </a:extLst>
          </p:cNvPr>
          <p:cNvGrpSpPr>
            <a:grpSpLocks/>
          </p:cNvGrpSpPr>
          <p:nvPr/>
        </p:nvGrpSpPr>
        <p:grpSpPr bwMode="auto">
          <a:xfrm>
            <a:off x="5410200" y="2133600"/>
            <a:ext cx="2914650" cy="822325"/>
            <a:chOff x="3455" y="1345"/>
            <a:chExt cx="1836" cy="518"/>
          </a:xfrm>
        </p:grpSpPr>
        <p:sp>
          <p:nvSpPr>
            <p:cNvPr id="48154" name="Line 12">
              <a:extLst>
                <a:ext uri="{FF2B5EF4-FFF2-40B4-BE49-F238E27FC236}">
                  <a16:creationId xmlns:a16="http://schemas.microsoft.com/office/drawing/2014/main" id="{0C68F5F8-55C2-C50C-3196-B80EECD9C787}"/>
                </a:ext>
              </a:extLst>
            </p:cNvPr>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5" name="Text Box 13">
              <a:extLst>
                <a:ext uri="{FF2B5EF4-FFF2-40B4-BE49-F238E27FC236}">
                  <a16:creationId xmlns:a16="http://schemas.microsoft.com/office/drawing/2014/main" id="{776B7E36-C25C-DC73-9D08-904665C5ED47}"/>
                </a:ext>
              </a:extLst>
            </p:cNvPr>
            <p:cNvSpPr txBox="1">
              <a:spLocks noChangeArrowheads="1"/>
            </p:cNvSpPr>
            <p:nvPr/>
          </p:nvSpPr>
          <p:spPr bwMode="auto">
            <a:xfrm>
              <a:off x="3840" y="1345"/>
              <a:ext cx="145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Tertiary Intervention/Tier 3:</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a:t>
              </a:r>
            </a:p>
          </p:txBody>
        </p:sp>
      </p:grpSp>
      <p:grpSp>
        <p:nvGrpSpPr>
          <p:cNvPr id="48137" name="Group 14">
            <a:extLst>
              <a:ext uri="{FF2B5EF4-FFF2-40B4-BE49-F238E27FC236}">
                <a16:creationId xmlns:a16="http://schemas.microsoft.com/office/drawing/2014/main" id="{A2EC9F20-1883-36D3-DAD7-F1A091ED900C}"/>
              </a:ext>
            </a:extLst>
          </p:cNvPr>
          <p:cNvGrpSpPr>
            <a:grpSpLocks/>
          </p:cNvGrpSpPr>
          <p:nvPr/>
        </p:nvGrpSpPr>
        <p:grpSpPr bwMode="auto">
          <a:xfrm>
            <a:off x="304800" y="3049588"/>
            <a:ext cx="2971800" cy="1004887"/>
            <a:chOff x="192" y="1921"/>
            <a:chExt cx="1872" cy="633"/>
          </a:xfrm>
        </p:grpSpPr>
        <p:sp>
          <p:nvSpPr>
            <p:cNvPr id="48152" name="Text Box 15">
              <a:extLst>
                <a:ext uri="{FF2B5EF4-FFF2-40B4-BE49-F238E27FC236}">
                  <a16:creationId xmlns:a16="http://schemas.microsoft.com/office/drawing/2014/main" id="{C0E03F48-D047-A100-4D51-EE6537930FD8}"/>
                </a:ext>
              </a:extLst>
            </p:cNvPr>
            <p:cNvSpPr txBox="1">
              <a:spLocks noChangeArrowheads="1"/>
            </p:cNvSpPr>
            <p:nvPr/>
          </p:nvSpPr>
          <p:spPr bwMode="auto">
            <a:xfrm>
              <a:off x="192" y="1921"/>
              <a:ext cx="158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8153" name="Line 16">
              <a:extLst>
                <a:ext uri="{FF2B5EF4-FFF2-40B4-BE49-F238E27FC236}">
                  <a16:creationId xmlns:a16="http://schemas.microsoft.com/office/drawing/2014/main" id="{82377DEB-4796-6E31-BF36-617E6DAE1A46}"/>
                </a:ext>
              </a:extLst>
            </p:cNvPr>
            <p:cNvSpPr>
              <a:spLocks noChangeShapeType="1"/>
            </p:cNvSpPr>
            <p:nvPr/>
          </p:nvSpPr>
          <p:spPr bwMode="auto">
            <a:xfrm>
              <a:off x="1728" y="2016"/>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8" name="Group 17">
            <a:extLst>
              <a:ext uri="{FF2B5EF4-FFF2-40B4-BE49-F238E27FC236}">
                <a16:creationId xmlns:a16="http://schemas.microsoft.com/office/drawing/2014/main" id="{2115AF9C-F649-C759-50C7-7EF29C9650C5}"/>
              </a:ext>
            </a:extLst>
          </p:cNvPr>
          <p:cNvGrpSpPr>
            <a:grpSpLocks/>
          </p:cNvGrpSpPr>
          <p:nvPr/>
        </p:nvGrpSpPr>
        <p:grpSpPr bwMode="auto">
          <a:xfrm>
            <a:off x="5786438" y="3048000"/>
            <a:ext cx="3357562" cy="1004888"/>
            <a:chOff x="3648" y="1921"/>
            <a:chExt cx="2115" cy="633"/>
          </a:xfrm>
        </p:grpSpPr>
        <p:sp>
          <p:nvSpPr>
            <p:cNvPr id="48150" name="Text Box 18">
              <a:extLst>
                <a:ext uri="{FF2B5EF4-FFF2-40B4-BE49-F238E27FC236}">
                  <a16:creationId xmlns:a16="http://schemas.microsoft.com/office/drawing/2014/main" id="{1E89D15A-602E-4A5A-EAA5-0858A3E24023}"/>
                </a:ext>
              </a:extLst>
            </p:cNvPr>
            <p:cNvSpPr txBox="1">
              <a:spLocks noChangeArrowheads="1"/>
            </p:cNvSpPr>
            <p:nvPr/>
          </p:nvSpPr>
          <p:spPr bwMode="auto">
            <a:xfrm>
              <a:off x="4176" y="1921"/>
              <a:ext cx="158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Secondary Interventions/Tier 2:</a:t>
              </a:r>
              <a:endParaRPr lang="en-US" altLang="en-US" sz="1200">
                <a:latin typeface="Comic Sans MS" panose="030F0702030302020204" pitchFamily="66" charset="0"/>
                <a:cs typeface="Arial" panose="020B0604020202020204" pitchFamily="34" charset="0"/>
              </a:endParaRP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r>
                <a:rPr lang="en-US" altLang="en-US" sz="1200">
                  <a:latin typeface="Comic Sans MS" panose="030F0702030302020204" pitchFamily="66" charset="0"/>
                  <a:cs typeface="Arial" panose="020B0604020202020204" pitchFamily="34" charset="0"/>
                </a:rPr>
                <a:t>________________________</a:t>
              </a:r>
            </a:p>
            <a:p>
              <a:pPr>
                <a:spcBef>
                  <a:spcPct val="0"/>
                </a:spcBef>
                <a:buFontTx/>
                <a:buNone/>
              </a:pPr>
              <a:endParaRPr lang="en-US" altLang="en-US" sz="1200">
                <a:latin typeface="Comic Sans MS" panose="030F0702030302020204" pitchFamily="66" charset="0"/>
                <a:cs typeface="Arial" panose="020B0604020202020204" pitchFamily="34" charset="0"/>
              </a:endParaRPr>
            </a:p>
          </p:txBody>
        </p:sp>
        <p:sp>
          <p:nvSpPr>
            <p:cNvPr id="48151" name="Line 19">
              <a:extLst>
                <a:ext uri="{FF2B5EF4-FFF2-40B4-BE49-F238E27FC236}">
                  <a16:creationId xmlns:a16="http://schemas.microsoft.com/office/drawing/2014/main" id="{CBC9927B-3E8B-0371-D3C1-209A478FE3F4}"/>
                </a:ext>
              </a:extLst>
            </p:cNvPr>
            <p:cNvSpPr>
              <a:spLocks noChangeShapeType="1"/>
            </p:cNvSpPr>
            <p:nvPr/>
          </p:nvSpPr>
          <p:spPr bwMode="auto">
            <a:xfrm rot="10739161">
              <a:off x="3648" y="2016"/>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39" name="Group 20">
            <a:extLst>
              <a:ext uri="{FF2B5EF4-FFF2-40B4-BE49-F238E27FC236}">
                <a16:creationId xmlns:a16="http://schemas.microsoft.com/office/drawing/2014/main" id="{316B267D-2C83-459E-6375-97C1849FCED4}"/>
              </a:ext>
            </a:extLst>
          </p:cNvPr>
          <p:cNvGrpSpPr>
            <a:grpSpLocks/>
          </p:cNvGrpSpPr>
          <p:nvPr/>
        </p:nvGrpSpPr>
        <p:grpSpPr bwMode="auto">
          <a:xfrm>
            <a:off x="304800" y="4648200"/>
            <a:ext cx="2438400" cy="1004888"/>
            <a:chOff x="144" y="2929"/>
            <a:chExt cx="1584" cy="633"/>
          </a:xfrm>
        </p:grpSpPr>
        <p:sp>
          <p:nvSpPr>
            <p:cNvPr id="48148" name="Text Box 21">
              <a:extLst>
                <a:ext uri="{FF2B5EF4-FFF2-40B4-BE49-F238E27FC236}">
                  <a16:creationId xmlns:a16="http://schemas.microsoft.com/office/drawing/2014/main" id="{EE8A8DB3-4E74-0559-45EB-4CE29D0BF7D6}"/>
                </a:ext>
              </a:extLst>
            </p:cNvPr>
            <p:cNvSpPr txBox="1">
              <a:spLocks noChangeArrowheads="1"/>
            </p:cNvSpPr>
            <p:nvPr/>
          </p:nvSpPr>
          <p:spPr bwMode="auto">
            <a:xfrm>
              <a:off x="144" y="2929"/>
              <a:ext cx="123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a:t>
              </a:r>
            </a:p>
            <a:p>
              <a:pPr>
                <a:spcBef>
                  <a:spcPct val="0"/>
                </a:spcBef>
                <a:buFontTx/>
                <a:buNone/>
              </a:pPr>
              <a:r>
                <a:rPr lang="en-US" altLang="en-US" sz="1200" u="sng">
                  <a:latin typeface="Comic Sans MS" panose="030F0702030302020204" pitchFamily="66" charset="0"/>
                  <a:cs typeface="Arial" panose="020B0604020202020204" pitchFamily="34" charset="0"/>
                </a:rPr>
                <a:t>Tier 1:</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a:t>
              </a:r>
              <a:endParaRPr lang="en-US" altLang="en-US" sz="1200">
                <a:latin typeface="Comic Sans MS" panose="030F0702030302020204" pitchFamily="66" charset="0"/>
                <a:cs typeface="Arial" panose="020B0604020202020204" pitchFamily="34" charset="0"/>
              </a:endParaRPr>
            </a:p>
          </p:txBody>
        </p:sp>
        <p:sp>
          <p:nvSpPr>
            <p:cNvPr id="48149" name="Line 22">
              <a:extLst>
                <a:ext uri="{FF2B5EF4-FFF2-40B4-BE49-F238E27FC236}">
                  <a16:creationId xmlns:a16="http://schemas.microsoft.com/office/drawing/2014/main" id="{D4FA6082-C7B7-29C1-268D-4CCA61E38CC1}"/>
                </a:ext>
              </a:extLst>
            </p:cNvPr>
            <p:cNvSpPr>
              <a:spLocks noChangeShapeType="1"/>
            </p:cNvSpPr>
            <p:nvPr/>
          </p:nvSpPr>
          <p:spPr bwMode="auto">
            <a:xfrm>
              <a:off x="1392" y="3024"/>
              <a:ext cx="336" cy="0"/>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8140" name="Group 23">
            <a:extLst>
              <a:ext uri="{FF2B5EF4-FFF2-40B4-BE49-F238E27FC236}">
                <a16:creationId xmlns:a16="http://schemas.microsoft.com/office/drawing/2014/main" id="{F5B3EC82-F6AD-638C-0952-A0A6E3677599}"/>
              </a:ext>
            </a:extLst>
          </p:cNvPr>
          <p:cNvGrpSpPr>
            <a:grpSpLocks/>
          </p:cNvGrpSpPr>
          <p:nvPr/>
        </p:nvGrpSpPr>
        <p:grpSpPr bwMode="auto">
          <a:xfrm>
            <a:off x="6048375" y="4648200"/>
            <a:ext cx="3095625" cy="822325"/>
            <a:chOff x="4032" y="2929"/>
            <a:chExt cx="1950" cy="518"/>
          </a:xfrm>
        </p:grpSpPr>
        <p:sp>
          <p:nvSpPr>
            <p:cNvPr id="48146" name="Text Box 24">
              <a:extLst>
                <a:ext uri="{FF2B5EF4-FFF2-40B4-BE49-F238E27FC236}">
                  <a16:creationId xmlns:a16="http://schemas.microsoft.com/office/drawing/2014/main" id="{E003CD6B-62C4-50A9-968C-343AEE00367A}"/>
                </a:ext>
              </a:extLst>
            </p:cNvPr>
            <p:cNvSpPr txBox="1">
              <a:spLocks noChangeArrowheads="1"/>
            </p:cNvSpPr>
            <p:nvPr/>
          </p:nvSpPr>
          <p:spPr bwMode="auto">
            <a:xfrm>
              <a:off x="4512" y="2929"/>
              <a:ext cx="147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u="sng">
                  <a:latin typeface="Comic Sans MS" panose="030F0702030302020204" pitchFamily="66" charset="0"/>
                  <a:cs typeface="Arial" panose="020B0604020202020204" pitchFamily="34" charset="0"/>
                </a:rPr>
                <a:t>Universal Intervention/Tier 1:</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______________________</a:t>
              </a:r>
            </a:p>
            <a:p>
              <a:pPr>
                <a:spcBef>
                  <a:spcPct val="0"/>
                </a:spcBef>
                <a:buFontTx/>
                <a:buNone/>
              </a:pPr>
              <a:r>
                <a:rPr lang="en-US" altLang="en-US" sz="1200" u="sng">
                  <a:latin typeface="Comic Sans MS" panose="030F0702030302020204" pitchFamily="66" charset="0"/>
                  <a:cs typeface="Arial" panose="020B0604020202020204" pitchFamily="34" charset="0"/>
                </a:rPr>
                <a:t>______________________</a:t>
              </a:r>
              <a:endParaRPr lang="en-US" altLang="en-US" sz="1200">
                <a:latin typeface="Comic Sans MS" panose="030F0702030302020204" pitchFamily="66" charset="0"/>
                <a:cs typeface="Arial" panose="020B0604020202020204" pitchFamily="34" charset="0"/>
              </a:endParaRPr>
            </a:p>
          </p:txBody>
        </p:sp>
        <p:sp>
          <p:nvSpPr>
            <p:cNvPr id="48147" name="Line 25">
              <a:extLst>
                <a:ext uri="{FF2B5EF4-FFF2-40B4-BE49-F238E27FC236}">
                  <a16:creationId xmlns:a16="http://schemas.microsoft.com/office/drawing/2014/main" id="{041F4FD9-3697-DD28-3A1A-1C650504358D}"/>
                </a:ext>
              </a:extLst>
            </p:cNvPr>
            <p:cNvSpPr>
              <a:spLocks noChangeShapeType="1"/>
            </p:cNvSpPr>
            <p:nvPr/>
          </p:nvSpPr>
          <p:spPr bwMode="auto">
            <a:xfrm rot="10779294">
              <a:off x="4032" y="3024"/>
              <a:ext cx="336" cy="1"/>
            </a:xfrm>
            <a:prstGeom prst="line">
              <a:avLst/>
            </a:prstGeom>
            <a:noFill/>
            <a:ln w="889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48141" name="Object 2">
            <a:extLst>
              <a:ext uri="{FF2B5EF4-FFF2-40B4-BE49-F238E27FC236}">
                <a16:creationId xmlns:a16="http://schemas.microsoft.com/office/drawing/2014/main" id="{1A868A00-52CF-B108-1A5F-21C16A2F524D}"/>
              </a:ext>
            </a:extLst>
          </p:cNvPr>
          <p:cNvGraphicFramePr>
            <a:graphicFrameLocks noChangeAspect="1"/>
          </p:cNvGraphicFramePr>
          <p:nvPr/>
        </p:nvGraphicFramePr>
        <p:xfrm>
          <a:off x="3200400" y="2057400"/>
          <a:ext cx="1295400" cy="4410075"/>
        </p:xfrm>
        <a:graphic>
          <a:graphicData uri="http://schemas.openxmlformats.org/presentationml/2006/ole">
            <mc:AlternateContent xmlns:mc="http://schemas.openxmlformats.org/markup-compatibility/2006">
              <mc:Choice xmlns:v="urn:schemas-microsoft-com:vml" Requires="v">
                <p:oleObj name="Drawing" r:id="rId3" imgW="0" imgH="0" progId="">
                  <p:embed/>
                </p:oleObj>
              </mc:Choice>
              <mc:Fallback>
                <p:oleObj name="Drawing" r:id="rId3" imgW="0" imgH="0" progId="">
                  <p:embed/>
                  <p:pic>
                    <p:nvPicPr>
                      <p:cNvPr id="48141" name="Object 2">
                        <a:extLst>
                          <a:ext uri="{FF2B5EF4-FFF2-40B4-BE49-F238E27FC236}">
                            <a16:creationId xmlns:a16="http://schemas.microsoft.com/office/drawing/2014/main" id="{1A868A00-52CF-B108-1A5F-21C16A2F5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12954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8142" name="Object 3">
            <a:extLst>
              <a:ext uri="{FF2B5EF4-FFF2-40B4-BE49-F238E27FC236}">
                <a16:creationId xmlns:a16="http://schemas.microsoft.com/office/drawing/2014/main" id="{CA0774E4-042C-1EC2-7377-A031F2577938}"/>
              </a:ext>
            </a:extLst>
          </p:cNvPr>
          <p:cNvGraphicFramePr>
            <a:graphicFrameLocks noChangeAspect="1"/>
          </p:cNvGraphicFramePr>
          <p:nvPr/>
        </p:nvGraphicFramePr>
        <p:xfrm>
          <a:off x="4572000" y="2057400"/>
          <a:ext cx="1285875" cy="4410075"/>
        </p:xfrm>
        <a:graphic>
          <a:graphicData uri="http://schemas.openxmlformats.org/presentationml/2006/ole">
            <mc:AlternateContent xmlns:mc="http://schemas.openxmlformats.org/markup-compatibility/2006">
              <mc:Choice xmlns:v="urn:schemas-microsoft-com:vml" Requires="v">
                <p:oleObj name="Drawing" r:id="rId5" imgW="0" imgH="0" progId="">
                  <p:embed/>
                </p:oleObj>
              </mc:Choice>
              <mc:Fallback>
                <p:oleObj name="Drawing" r:id="rId5" imgW="0" imgH="0" progId="">
                  <p:embed/>
                  <p:pic>
                    <p:nvPicPr>
                      <p:cNvPr id="48142" name="Object 3">
                        <a:extLst>
                          <a:ext uri="{FF2B5EF4-FFF2-40B4-BE49-F238E27FC236}">
                            <a16:creationId xmlns:a16="http://schemas.microsoft.com/office/drawing/2014/main" id="{CA0774E4-042C-1EC2-7377-A031F25779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057400"/>
                        <a:ext cx="128587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8143" name="Rectangle 28">
            <a:extLst>
              <a:ext uri="{FF2B5EF4-FFF2-40B4-BE49-F238E27FC236}">
                <a16:creationId xmlns:a16="http://schemas.microsoft.com/office/drawing/2014/main" id="{D64A633D-210D-AEA0-4960-6C40F964D82A}"/>
              </a:ext>
            </a:extLst>
          </p:cNvPr>
          <p:cNvSpPr>
            <a:spLocks noGrp="1"/>
          </p:cNvSpPr>
          <p:nvPr>
            <p:ph type="title"/>
          </p:nvPr>
        </p:nvSpPr>
        <p:spPr>
          <a:xfrm>
            <a:off x="457200" y="460375"/>
            <a:ext cx="8229600" cy="450850"/>
          </a:xfrm>
        </p:spPr>
        <p:txBody>
          <a:bodyPr>
            <a:normAutofit fontScale="90000"/>
          </a:bodyPr>
          <a:lstStyle/>
          <a:p>
            <a:r>
              <a:rPr lang="en-US" altLang="en-US" sz="2000" b="1">
                <a:solidFill>
                  <a:srgbClr val="FF0000"/>
                </a:solidFill>
                <a:ea typeface="ＭＳ Ｐゴシック" panose="020B0600070205080204" pitchFamily="34" charset="-128"/>
              </a:rPr>
              <a:t>ACTIVITY</a:t>
            </a:r>
            <a:br>
              <a:rPr lang="en-US" altLang="en-US" sz="2000" b="1">
                <a:ea typeface="ＭＳ Ｐゴシック" panose="020B0600070205080204" pitchFamily="34" charset="-128"/>
              </a:rPr>
            </a:br>
            <a:r>
              <a:rPr lang="en-US" altLang="en-US" sz="2000" b="1">
                <a:ea typeface="ＭＳ Ｐゴシック" panose="020B0600070205080204" pitchFamily="34" charset="-128"/>
              </a:rPr>
              <a:t>Designing School-Wide Systems for Student Success</a:t>
            </a:r>
            <a:br>
              <a:rPr lang="en-US" altLang="en-US" sz="2000" b="1">
                <a:ea typeface="ＭＳ Ｐゴシック" panose="020B0600070205080204" pitchFamily="34" charset="-128"/>
              </a:rPr>
            </a:br>
            <a:r>
              <a:rPr lang="en-US" altLang="en-US" sz="2000" b="1" i="1">
                <a:ea typeface="ＭＳ Ｐゴシック" panose="020B0600070205080204" pitchFamily="34" charset="-128"/>
              </a:rPr>
              <a:t>A Response to Intervention Model</a:t>
            </a:r>
          </a:p>
        </p:txBody>
      </p:sp>
      <p:sp>
        <p:nvSpPr>
          <p:cNvPr id="48144" name="Text Box 29">
            <a:extLst>
              <a:ext uri="{FF2B5EF4-FFF2-40B4-BE49-F238E27FC236}">
                <a16:creationId xmlns:a16="http://schemas.microsoft.com/office/drawing/2014/main" id="{CE9590E8-68C8-BECF-3A94-B57B5A9AF4D6}"/>
              </a:ext>
            </a:extLst>
          </p:cNvPr>
          <p:cNvSpPr txBox="1">
            <a:spLocks noChangeArrowheads="1"/>
          </p:cNvSpPr>
          <p:nvPr/>
        </p:nvSpPr>
        <p:spPr bwMode="auto">
          <a:xfrm>
            <a:off x="533400" y="1524000"/>
            <a:ext cx="296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cs typeface="Arial" panose="020B0604020202020204" pitchFamily="34" charset="0"/>
              </a:rPr>
              <a:t>Academic Systems</a:t>
            </a:r>
          </a:p>
        </p:txBody>
      </p:sp>
      <p:sp>
        <p:nvSpPr>
          <p:cNvPr id="48145" name="Text Box 30">
            <a:extLst>
              <a:ext uri="{FF2B5EF4-FFF2-40B4-BE49-F238E27FC236}">
                <a16:creationId xmlns:a16="http://schemas.microsoft.com/office/drawing/2014/main" id="{5392DE65-E21B-A060-961C-3584CF7EF43D}"/>
              </a:ext>
            </a:extLst>
          </p:cNvPr>
          <p:cNvSpPr txBox="1">
            <a:spLocks noChangeArrowheads="1"/>
          </p:cNvSpPr>
          <p:nvPr/>
        </p:nvSpPr>
        <p:spPr bwMode="auto">
          <a:xfrm>
            <a:off x="5715000" y="1600200"/>
            <a:ext cx="308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cs typeface="Arial" panose="020B0604020202020204" pitchFamily="34" charset="0"/>
              </a:rPr>
              <a:t>Behavioral Systems</a:t>
            </a:r>
          </a:p>
        </p:txBody>
      </p:sp>
    </p:spTree>
    <p:extLst>
      <p:ext uri="{BB962C8B-B14F-4D97-AF65-F5344CB8AC3E}">
        <p14:creationId xmlns:p14="http://schemas.microsoft.com/office/powerpoint/2010/main" val="128633589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E0E5-219B-2DCC-E9CA-8688BE741A64}"/>
              </a:ext>
            </a:extLst>
          </p:cNvPr>
          <p:cNvSpPr>
            <a:spLocks noGrp="1"/>
          </p:cNvSpPr>
          <p:nvPr>
            <p:ph type="title"/>
          </p:nvPr>
        </p:nvSpPr>
        <p:spPr/>
        <p:txBody>
          <a:bodyPr/>
          <a:lstStyle/>
          <a:p>
            <a:r>
              <a:rPr lang="en-US" sz="4400" dirty="0">
                <a:effectLst/>
                <a:latin typeface="Calibri" panose="020F0502020204030204" pitchFamily="34" charset="0"/>
                <a:ea typeface="MS Mincho" panose="02020609040205080304" pitchFamily="49" charset="-128"/>
                <a:cs typeface="Times New Roman" panose="02020603050405020304" pitchFamily="18" charset="0"/>
              </a:rPr>
              <a:t>Selecting Interventions</a:t>
            </a:r>
            <a:endParaRPr lang="en-US" dirty="0"/>
          </a:p>
        </p:txBody>
      </p:sp>
      <p:sp>
        <p:nvSpPr>
          <p:cNvPr id="3" name="Content Placeholder 2">
            <a:extLst>
              <a:ext uri="{FF2B5EF4-FFF2-40B4-BE49-F238E27FC236}">
                <a16:creationId xmlns:a16="http://schemas.microsoft.com/office/drawing/2014/main" id="{E134A822-380A-8BAD-A426-3C89C3803EEF}"/>
              </a:ext>
            </a:extLst>
          </p:cNvPr>
          <p:cNvSpPr>
            <a:spLocks noGrp="1"/>
          </p:cNvSpPr>
          <p:nvPr>
            <p:ph idx="1"/>
          </p:nvPr>
        </p:nvSpPr>
        <p:spPr/>
        <p:txBody>
          <a:bodyPr>
            <a:normAutofit/>
          </a:bodyPr>
          <a:lstStyle/>
          <a:p>
            <a:pPr>
              <a:lnSpc>
                <a:spcPct val="116000"/>
              </a:lnSpc>
              <a:spcAft>
                <a:spcPts val="800"/>
              </a:spcAft>
            </a:pPr>
            <a:r>
              <a:rPr lang="en-US" dirty="0">
                <a:effectLst/>
                <a:latin typeface="Calibri" panose="020F0502020204030204" pitchFamily="34" charset="0"/>
                <a:ea typeface="MS Mincho" panose="02020609040205080304" pitchFamily="49" charset="-128"/>
                <a:cs typeface="Times New Roman" panose="02020603050405020304" pitchFamily="18" charset="0"/>
              </a:rPr>
              <a:t>Generalization</a:t>
            </a:r>
            <a:endParaRPr lang="en-US" dirty="0">
              <a:latin typeface="Calibri" panose="020F0502020204030204" pitchFamily="34" charset="0"/>
              <a:ea typeface="MS Mincho" panose="02020609040205080304" pitchFamily="49" charset="-128"/>
              <a:cs typeface="Times New Roman" panose="02020603050405020304" pitchFamily="18" charset="0"/>
            </a:endParaRPr>
          </a:p>
          <a:p>
            <a:pPr lvl="1">
              <a:lnSpc>
                <a:spcPct val="116000"/>
              </a:lnSpc>
              <a:spcAft>
                <a:spcPts val="800"/>
              </a:spcAft>
            </a:pPr>
            <a:r>
              <a:rPr lang="en-US" sz="3200" dirty="0">
                <a:effectLst/>
                <a:latin typeface="Calibri" panose="020F0502020204030204" pitchFamily="34" charset="0"/>
                <a:ea typeface="MS Mincho" panose="02020609040205080304" pitchFamily="49" charset="-128"/>
                <a:cs typeface="Times New Roman" panose="02020603050405020304" pitchFamily="18" charset="0"/>
              </a:rPr>
              <a:t>when you learned to drive, why do you drive across multiple types of roads?</a:t>
            </a:r>
            <a:endParaRPr lang="en-US" sz="3200" dirty="0">
              <a:latin typeface="Aptos" panose="020B0004020202020204" pitchFamily="34" charset="0"/>
              <a:ea typeface="MS Mincho" panose="02020609040205080304" pitchFamily="49" charset="-128"/>
              <a:cs typeface="Times New Roman" panose="02020603050405020304" pitchFamily="18" charset="0"/>
            </a:endParaRPr>
          </a:p>
          <a:p>
            <a:pPr>
              <a:lnSpc>
                <a:spcPct val="116000"/>
              </a:lnSpc>
              <a:spcAft>
                <a:spcPts val="800"/>
              </a:spcAft>
            </a:pPr>
            <a:r>
              <a:rPr lang="en-US" dirty="0">
                <a:effectLst/>
                <a:latin typeface="Calibri" panose="020F0502020204030204" pitchFamily="34" charset="0"/>
                <a:ea typeface="MS Mincho" panose="02020609040205080304" pitchFamily="49" charset="-128"/>
                <a:cs typeface="Times New Roman" panose="02020603050405020304" pitchFamily="18" charset="0"/>
              </a:rPr>
              <a:t>Maintenance</a:t>
            </a:r>
          </a:p>
          <a:p>
            <a:pPr lvl="1">
              <a:lnSpc>
                <a:spcPct val="116000"/>
              </a:lnSpc>
              <a:spcAft>
                <a:spcPts val="800"/>
              </a:spcAft>
            </a:pPr>
            <a:r>
              <a:rPr lang="en-US" sz="3200" dirty="0">
                <a:effectLst/>
                <a:latin typeface="Calibri" panose="020F0502020204030204" pitchFamily="34" charset="0"/>
                <a:ea typeface="MS Mincho" panose="02020609040205080304" pitchFamily="49" charset="-128"/>
                <a:cs typeface="Times New Roman" panose="02020603050405020304" pitchFamily="18" charset="0"/>
              </a:rPr>
              <a:t>why are you still able to say hello?</a:t>
            </a:r>
            <a:endParaRPr lang="en-US" sz="3200" dirty="0">
              <a:effectLst/>
              <a:latin typeface="Aptos" panose="020B0004020202020204" pitchFamily="34" charset="0"/>
              <a:ea typeface="MS Mincho" panose="02020609040205080304" pitchFamily="49" charset="-128"/>
              <a:cs typeface="Times New Roman" panose="02020603050405020304" pitchFamily="18" charset="0"/>
            </a:endParaRPr>
          </a:p>
          <a:p>
            <a:pPr marL="0" marR="0" indent="0">
              <a:lnSpc>
                <a:spcPct val="116000"/>
              </a:lnSpc>
              <a:spcAft>
                <a:spcPts val="800"/>
              </a:spcAft>
              <a:buNone/>
            </a:pPr>
            <a:r>
              <a:rPr lang="en-US" sz="28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2800" dirty="0">
              <a:effectLst/>
              <a:latin typeface="Aptos" panose="020B0004020202020204" pitchFamily="34" charset="0"/>
              <a:ea typeface="MS Mincho" panose="02020609040205080304" pitchFamily="49" charset="-128"/>
              <a:cs typeface="Times New Roman" panose="02020603050405020304" pitchFamily="18" charset="0"/>
            </a:endParaRPr>
          </a:p>
          <a:p>
            <a:endParaRPr lang="en-US" sz="2800" dirty="0"/>
          </a:p>
        </p:txBody>
      </p:sp>
    </p:spTree>
    <p:extLst>
      <p:ext uri="{BB962C8B-B14F-4D97-AF65-F5344CB8AC3E}">
        <p14:creationId xmlns:p14="http://schemas.microsoft.com/office/powerpoint/2010/main" val="20335942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3694-C9CD-8151-DD31-ADA189C093D4}"/>
              </a:ext>
            </a:extLst>
          </p:cNvPr>
          <p:cNvSpPr>
            <a:spLocks noGrp="1"/>
          </p:cNvSpPr>
          <p:nvPr>
            <p:ph type="title"/>
          </p:nvPr>
        </p:nvSpPr>
        <p:spPr/>
        <p:txBody>
          <a:bodyPr/>
          <a:lstStyle/>
          <a:p>
            <a:r>
              <a:rPr lang="en-US" dirty="0"/>
              <a:t>Interventions</a:t>
            </a:r>
          </a:p>
        </p:txBody>
      </p:sp>
      <p:sp>
        <p:nvSpPr>
          <p:cNvPr id="3" name="Content Placeholder 2">
            <a:extLst>
              <a:ext uri="{FF2B5EF4-FFF2-40B4-BE49-F238E27FC236}">
                <a16:creationId xmlns:a16="http://schemas.microsoft.com/office/drawing/2014/main" id="{C5F8F6C6-22DD-148C-FB61-82F44CF941E7}"/>
              </a:ext>
            </a:extLst>
          </p:cNvPr>
          <p:cNvSpPr>
            <a:spLocks noGrp="1"/>
          </p:cNvSpPr>
          <p:nvPr>
            <p:ph idx="1"/>
          </p:nvPr>
        </p:nvSpPr>
        <p:spPr/>
        <p:txBody>
          <a:bodyPr>
            <a:noAutofit/>
          </a:bodyPr>
          <a:lstStyle/>
          <a:p>
            <a:r>
              <a:rPr lang="en-US" sz="2400" dirty="0">
                <a:effectLst/>
                <a:latin typeface="Calibri" panose="020F0502020204030204" pitchFamily="34" charset="0"/>
                <a:ea typeface="MS Mincho" panose="02020609040205080304" pitchFamily="49" charset="-128"/>
                <a:cs typeface="Times New Roman" panose="02020603050405020304" pitchFamily="18" charset="0"/>
              </a:rPr>
              <a:t>Educational – teaching mediation strategies (raising hand – acceptable)</a:t>
            </a:r>
            <a:endParaRPr lang="en-US" sz="2400" dirty="0">
              <a:latin typeface="Calibri" panose="020F0502020204030204" pitchFamily="34" charset="0"/>
              <a:ea typeface="MS Mincho" panose="02020609040205080304" pitchFamily="49" charset="-128"/>
              <a:cs typeface="Times New Roman" panose="02020603050405020304" pitchFamily="18" charset="0"/>
            </a:endParaRPr>
          </a:p>
          <a:p>
            <a:r>
              <a:rPr lang="en-US" sz="2400" dirty="0">
                <a:effectLst/>
                <a:latin typeface="Calibri" panose="020F0502020204030204" pitchFamily="34" charset="0"/>
                <a:ea typeface="MS Mincho" panose="02020609040205080304" pitchFamily="49" charset="-128"/>
                <a:cs typeface="Times New Roman" panose="02020603050405020304" pitchFamily="18" charset="0"/>
              </a:rPr>
              <a:t>Normative - natural , classwide when possible (group stretch – example</a:t>
            </a:r>
            <a:r>
              <a:rPr lang="en-US" sz="2400">
                <a:effectLst/>
                <a:latin typeface="Calibri" panose="020F0502020204030204" pitchFamily="34" charset="0"/>
                <a:ea typeface="MS Mincho" panose="02020609040205080304" pitchFamily="49" charset="-128"/>
                <a:cs typeface="Times New Roman" panose="02020603050405020304" pitchFamily="18" charset="0"/>
              </a:rPr>
              <a:t>, as</a:t>
            </a:r>
            <a:r>
              <a:rPr lang="en-US" sz="2400">
                <a:latin typeface="Calibri" panose="020F0502020204030204" pitchFamily="34" charset="0"/>
                <a:ea typeface="MS Mincho" panose="02020609040205080304" pitchFamily="49" charset="-128"/>
                <a:cs typeface="Times New Roman" panose="02020603050405020304" pitchFamily="18" charset="0"/>
              </a:rPr>
              <a:t>k</a:t>
            </a:r>
            <a:r>
              <a:rPr lang="en-US" sz="2400">
                <a:effectLst/>
                <a:latin typeface="Calibri" panose="020F0502020204030204" pitchFamily="34" charset="0"/>
                <a:ea typeface="MS Mincho" panose="02020609040205080304" pitchFamily="49" charset="-128"/>
                <a:cs typeface="Times New Roman" panose="02020603050405020304" pitchFamily="18" charset="0"/>
              </a:rPr>
              <a:t> </a:t>
            </a:r>
            <a:r>
              <a:rPr lang="en-US" sz="2400" dirty="0">
                <a:effectLst/>
                <a:latin typeface="Calibri" panose="020F0502020204030204" pitchFamily="34" charset="0"/>
                <a:ea typeface="MS Mincho" panose="02020609040205080304" pitchFamily="49" charset="-128"/>
                <a:cs typeface="Times New Roman" panose="02020603050405020304" pitchFamily="18" charset="0"/>
              </a:rPr>
              <a:t>friend for help)</a:t>
            </a:r>
          </a:p>
          <a:p>
            <a:r>
              <a:rPr lang="en-US" sz="2400" dirty="0">
                <a:effectLst/>
                <a:latin typeface="Calibri" panose="020F0502020204030204" pitchFamily="34" charset="0"/>
                <a:ea typeface="MS Mincho" panose="02020609040205080304" pitchFamily="49" charset="-128"/>
                <a:cs typeface="Times New Roman" panose="02020603050405020304" pitchFamily="18" charset="0"/>
              </a:rPr>
              <a:t>Acceptable (asking for help, asking for a break)</a:t>
            </a:r>
            <a:endParaRPr lang="en-US" sz="2400" dirty="0">
              <a:latin typeface="Calibri" panose="020F0502020204030204" pitchFamily="34" charset="0"/>
              <a:ea typeface="MS Mincho" panose="02020609040205080304" pitchFamily="49" charset="-128"/>
              <a:cs typeface="Times New Roman" panose="02020603050405020304" pitchFamily="18" charset="0"/>
            </a:endParaRPr>
          </a:p>
          <a:p>
            <a:r>
              <a:rPr lang="en-US" sz="2400" dirty="0">
                <a:effectLst/>
                <a:latin typeface="Calibri" panose="020F0502020204030204" pitchFamily="34" charset="0"/>
                <a:ea typeface="MS Mincho" panose="02020609040205080304" pitchFamily="49" charset="-128"/>
                <a:cs typeface="Times New Roman" panose="02020603050405020304" pitchFamily="18" charset="0"/>
              </a:rPr>
              <a:t>Efficient – functional (taking a break – example)</a:t>
            </a:r>
            <a:endParaRPr lang="en-US" sz="2400" dirty="0">
              <a:effectLst/>
              <a:latin typeface="Aptos" panose="020B0004020202020204" pitchFamily="34" charset="0"/>
              <a:ea typeface="MS Mincho" panose="02020609040205080304" pitchFamily="49" charset="-128"/>
              <a:cs typeface="Times New Roman" panose="02020603050405020304" pitchFamily="18" charset="0"/>
            </a:endParaRPr>
          </a:p>
          <a:p>
            <a:r>
              <a:rPr lang="en-US" sz="2400" dirty="0">
                <a:effectLst/>
                <a:latin typeface="Calibri" panose="020F0502020204030204" pitchFamily="34" charset="0"/>
                <a:ea typeface="MS Mincho" panose="02020609040205080304" pitchFamily="49" charset="-128"/>
                <a:cs typeface="Times New Roman" panose="02020603050405020304" pitchFamily="18" charset="0"/>
              </a:rPr>
              <a:t>Incompatible with challenging behaviors (spitting and saying no are incompatible, they cannot happen at the same time)</a:t>
            </a:r>
          </a:p>
          <a:p>
            <a:endParaRPr lang="en-US" sz="2400" dirty="0"/>
          </a:p>
        </p:txBody>
      </p:sp>
      <p:sp>
        <p:nvSpPr>
          <p:cNvPr id="4" name="TextBox 3">
            <a:extLst>
              <a:ext uri="{FF2B5EF4-FFF2-40B4-BE49-F238E27FC236}">
                <a16:creationId xmlns:a16="http://schemas.microsoft.com/office/drawing/2014/main" id="{D62D23F7-FFBE-BD5B-18A9-D59A3957872C}"/>
              </a:ext>
            </a:extLst>
          </p:cNvPr>
          <p:cNvSpPr txBox="1"/>
          <p:nvPr/>
        </p:nvSpPr>
        <p:spPr>
          <a:xfrm>
            <a:off x="4490553" y="5941497"/>
            <a:ext cx="3014608" cy="369332"/>
          </a:xfrm>
          <a:prstGeom prst="rect">
            <a:avLst/>
          </a:prstGeom>
          <a:noFill/>
        </p:spPr>
        <p:txBody>
          <a:bodyPr wrap="none" rtlCol="0">
            <a:spAutoFit/>
          </a:bodyPr>
          <a:lstStyle/>
          <a:p>
            <a:r>
              <a:rPr lang="en-US" dirty="0"/>
              <a:t>(Chandler &amp; Dahlquist, 2014) </a:t>
            </a:r>
          </a:p>
        </p:txBody>
      </p:sp>
    </p:spTree>
    <p:extLst>
      <p:ext uri="{BB962C8B-B14F-4D97-AF65-F5344CB8AC3E}">
        <p14:creationId xmlns:p14="http://schemas.microsoft.com/office/powerpoint/2010/main" val="4235888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5B7F-B99B-41E4-6FAF-55824BCFD675}"/>
              </a:ext>
            </a:extLst>
          </p:cNvPr>
          <p:cNvSpPr>
            <a:spLocks noGrp="1"/>
          </p:cNvSpPr>
          <p:nvPr>
            <p:ph type="title"/>
          </p:nvPr>
        </p:nvSpPr>
        <p:spPr/>
        <p:txBody>
          <a:bodyPr/>
          <a:lstStyle/>
          <a:p>
            <a:r>
              <a:rPr lang="en-US" dirty="0"/>
              <a:t>Use the PTR Hypothesis Table</a:t>
            </a:r>
          </a:p>
        </p:txBody>
      </p:sp>
      <p:sp>
        <p:nvSpPr>
          <p:cNvPr id="3" name="Content Placeholder 2">
            <a:extLst>
              <a:ext uri="{FF2B5EF4-FFF2-40B4-BE49-F238E27FC236}">
                <a16:creationId xmlns:a16="http://schemas.microsoft.com/office/drawing/2014/main" id="{ED2CA8EE-AEC0-7FD0-8C4C-028F6F134791}"/>
              </a:ext>
            </a:extLst>
          </p:cNvPr>
          <p:cNvSpPr>
            <a:spLocks noGrp="1"/>
          </p:cNvSpPr>
          <p:nvPr>
            <p:ph idx="1"/>
          </p:nvPr>
        </p:nvSpPr>
        <p:spPr>
          <a:xfrm>
            <a:off x="457200" y="1407160"/>
            <a:ext cx="8229600" cy="4525963"/>
          </a:xfrm>
        </p:spPr>
        <p:txBody>
          <a:bodyPr>
            <a:noAutofit/>
          </a:bodyPr>
          <a:lstStyle/>
          <a:p>
            <a:pPr marL="4572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Prevent Interventions –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When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data</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9144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What triggers appropriate behavior (e.g., structure)</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9144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What triggers problem behavior (e.g., identify capital letters)</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Teach Interventions –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Then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data (see page Hypo table)</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9144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Functional equivalent – PRT (e.g., ask for break – same response class as problem)</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9144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Physically Incompatible PTR (e.g., remaining in seat with praise)</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4572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Reinforce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As a result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data (see page Hypo </a:t>
            </a:r>
            <a:r>
              <a:rPr lang="en-US" sz="1800" dirty="0">
                <a:latin typeface="Calibri" panose="020F0502020204030204" pitchFamily="34" charset="0"/>
                <a:ea typeface="Times New Roman" panose="02020603050405020304" pitchFamily="18" charset="0"/>
                <a:cs typeface="Times New Roman" panose="02020603050405020304" pitchFamily="18" charset="0"/>
              </a:rPr>
              <a:t>table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9144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What follows appropriate behavior (e.g., specific praise – Increase ratio of + to 5/1)</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914400" marR="0">
              <a:lnSpc>
                <a:spcPct val="116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What follows inappropriate behavior (e.g., redirection, Discontinue Reinforcement of Problem behavior)</a:t>
            </a:r>
            <a:endParaRPr lang="en-US" sz="1800" dirty="0">
              <a:effectLst/>
              <a:latin typeface="Aptos" panose="020B0004020202020204" pitchFamily="34" charset="0"/>
              <a:ea typeface="MS Mincho" panose="02020609040205080304" pitchFamily="49" charset="-128"/>
              <a:cs typeface="Times New Roman" panose="02020603050405020304" pitchFamily="18" charset="0"/>
            </a:endParaRPr>
          </a:p>
          <a:p>
            <a:pPr marL="0" marR="0" indent="0">
              <a:lnSpc>
                <a:spcPct val="116000"/>
              </a:lnSpc>
              <a:spcAft>
                <a:spcPts val="800"/>
              </a:spcAft>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effectLst/>
              <a:latin typeface="Aptos" panose="020B0004020202020204" pitchFamily="34" charset="0"/>
              <a:ea typeface="MS Mincho" panose="02020609040205080304" pitchFamily="49" charset="-128"/>
              <a:cs typeface="Times New Roman" panose="02020603050405020304" pitchFamily="18" charset="0"/>
            </a:endParaRPr>
          </a:p>
          <a:p>
            <a:endParaRPr lang="en-US" sz="1600" dirty="0"/>
          </a:p>
        </p:txBody>
      </p:sp>
    </p:spTree>
    <p:extLst>
      <p:ext uri="{BB962C8B-B14F-4D97-AF65-F5344CB8AC3E}">
        <p14:creationId xmlns:p14="http://schemas.microsoft.com/office/powerpoint/2010/main" val="756260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7DCF-0822-790B-5FEC-B9CC03F1E441}"/>
              </a:ext>
            </a:extLst>
          </p:cNvPr>
          <p:cNvSpPr>
            <a:spLocks noGrp="1"/>
          </p:cNvSpPr>
          <p:nvPr>
            <p:ph type="title"/>
          </p:nvPr>
        </p:nvSpPr>
        <p:spPr/>
        <p:txBody>
          <a:bodyPr>
            <a:normAutofit fontScale="90000"/>
          </a:bodyPr>
          <a:lstStyle/>
          <a:p>
            <a:r>
              <a:rPr lang="en-US" dirty="0"/>
              <a:t>PTR Intervention Checklist/Action Plan</a:t>
            </a:r>
          </a:p>
        </p:txBody>
      </p:sp>
      <p:sp>
        <p:nvSpPr>
          <p:cNvPr id="3" name="Content Placeholder 2">
            <a:extLst>
              <a:ext uri="{FF2B5EF4-FFF2-40B4-BE49-F238E27FC236}">
                <a16:creationId xmlns:a16="http://schemas.microsoft.com/office/drawing/2014/main" id="{798CB668-3B4D-B768-BDB4-30D17E8633C1}"/>
              </a:ext>
            </a:extLst>
          </p:cNvPr>
          <p:cNvSpPr>
            <a:spLocks noGrp="1"/>
          </p:cNvSpPr>
          <p:nvPr>
            <p:ph idx="1"/>
          </p:nvPr>
        </p:nvSpPr>
        <p:spPr/>
        <p:txBody>
          <a:bodyPr/>
          <a:lstStyle/>
          <a:p>
            <a:r>
              <a:rPr lang="en-US" dirty="0"/>
              <a:t>Rank the top 2-4 Interventions</a:t>
            </a:r>
          </a:p>
          <a:p>
            <a:r>
              <a:rPr lang="en-US" dirty="0"/>
              <a:t>Can complete as team, individual</a:t>
            </a:r>
          </a:p>
          <a:p>
            <a:r>
              <a:rPr lang="en-US" dirty="0"/>
              <a:t>Good way to build buy-in/social validity</a:t>
            </a:r>
          </a:p>
          <a:p>
            <a:r>
              <a:rPr lang="en-US" dirty="0"/>
              <a:t>Complete action plan </a:t>
            </a:r>
          </a:p>
          <a:p>
            <a:pPr lvl="1"/>
            <a:r>
              <a:rPr lang="en-US" dirty="0"/>
              <a:t>at least 1 from each category </a:t>
            </a:r>
          </a:p>
        </p:txBody>
      </p:sp>
    </p:spTree>
    <p:extLst>
      <p:ext uri="{BB962C8B-B14F-4D97-AF65-F5344CB8AC3E}">
        <p14:creationId xmlns:p14="http://schemas.microsoft.com/office/powerpoint/2010/main" val="35739726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7292-2130-80ED-D014-5A751F33E34C}"/>
              </a:ext>
            </a:extLst>
          </p:cNvPr>
          <p:cNvSpPr>
            <a:spLocks noGrp="1"/>
          </p:cNvSpPr>
          <p:nvPr>
            <p:ph type="title"/>
          </p:nvPr>
        </p:nvSpPr>
        <p:spPr/>
        <p:txBody>
          <a:bodyPr/>
          <a:lstStyle/>
          <a:p>
            <a:r>
              <a:rPr lang="en-US" dirty="0"/>
              <a:t>PTR Fidelity of Implementation</a:t>
            </a:r>
          </a:p>
        </p:txBody>
      </p:sp>
      <p:sp>
        <p:nvSpPr>
          <p:cNvPr id="3" name="Content Placeholder 2">
            <a:extLst>
              <a:ext uri="{FF2B5EF4-FFF2-40B4-BE49-F238E27FC236}">
                <a16:creationId xmlns:a16="http://schemas.microsoft.com/office/drawing/2014/main" id="{2B2C5F6C-8EEF-1A9B-DA7C-63A6CD021386}"/>
              </a:ext>
            </a:extLst>
          </p:cNvPr>
          <p:cNvSpPr>
            <a:spLocks noGrp="1"/>
          </p:cNvSpPr>
          <p:nvPr>
            <p:ph idx="1"/>
          </p:nvPr>
        </p:nvSpPr>
        <p:spPr/>
        <p:txBody>
          <a:bodyPr>
            <a:normAutofit/>
          </a:bodyPr>
          <a:lstStyle/>
          <a:p>
            <a:pPr marL="285750" lvl="2" indent="-285750">
              <a:tabLst>
                <a:tab pos="1371600" algn="l"/>
              </a:tabLst>
            </a:pPr>
            <a:r>
              <a:rPr lang="en-US" dirty="0">
                <a:effectLst/>
                <a:latin typeface="Arial" panose="020B0604020202020204" pitchFamily="34" charset="0"/>
                <a:ea typeface="Times New Roman" panose="02020603050405020304" pitchFamily="18" charset="0"/>
              </a:rPr>
              <a:t>What parts of the plan were you/the teacher able/not able to implement?</a:t>
            </a:r>
          </a:p>
          <a:p>
            <a:pPr marL="0" lvl="2" indent="0">
              <a:buNone/>
              <a:tabLst>
                <a:tab pos="1371600" algn="l"/>
              </a:tabLst>
            </a:pPr>
            <a:endParaRPr lang="en-US" dirty="0">
              <a:latin typeface="Times New Roman" panose="02020603050405020304" pitchFamily="18" charset="0"/>
              <a:ea typeface="Times New Roman" panose="02020603050405020304" pitchFamily="18" charset="0"/>
            </a:endParaRPr>
          </a:p>
          <a:p>
            <a:pPr marL="285750" lvl="2" indent="-285750">
              <a:tabLst>
                <a:tab pos="1371600" algn="l"/>
              </a:tabLst>
            </a:pPr>
            <a:r>
              <a:rPr lang="en-US" dirty="0">
                <a:effectLst/>
                <a:latin typeface="Arial" panose="020B0604020202020204" pitchFamily="34" charset="0"/>
                <a:ea typeface="Times New Roman" panose="02020603050405020304" pitchFamily="18" charset="0"/>
              </a:rPr>
              <a:t>What changes (if any) need to be made to the plan to make it work better for the student/teacher?</a:t>
            </a:r>
          </a:p>
          <a:p>
            <a:endParaRPr lang="en-US" sz="2400" dirty="0">
              <a:latin typeface="Arial" panose="020B0604020202020204" pitchFamily="34" charset="0"/>
              <a:ea typeface="Times New Roman" panose="02020603050405020304" pitchFamily="18" charset="0"/>
            </a:endParaRPr>
          </a:p>
          <a:p>
            <a:r>
              <a:rPr lang="en-US" sz="2400" dirty="0">
                <a:latin typeface="Arial" panose="020B0604020202020204" pitchFamily="34" charset="0"/>
                <a:ea typeface="Times New Roman" panose="02020603050405020304" pitchFamily="18" charset="0"/>
              </a:rPr>
              <a:t>Adherence – what are the minimum requirements of the intervention?</a:t>
            </a:r>
          </a:p>
          <a:p>
            <a:endParaRPr lang="en-US" sz="2400" dirty="0">
              <a:latin typeface="Arial" panose="020B0604020202020204" pitchFamily="34" charset="0"/>
              <a:ea typeface="Times New Roman" panose="02020603050405020304" pitchFamily="18" charset="0"/>
            </a:endParaRPr>
          </a:p>
          <a:p>
            <a:r>
              <a:rPr lang="en-US" sz="2400" dirty="0">
                <a:effectLst/>
                <a:latin typeface="Arial" panose="020B0604020202020204" pitchFamily="34" charset="0"/>
                <a:ea typeface="Times New Roman" panose="02020603050405020304" pitchFamily="18" charset="0"/>
              </a:rPr>
              <a:t>Quality – how well is it </a:t>
            </a:r>
            <a:r>
              <a:rPr lang="en-US" sz="2400" dirty="0">
                <a:latin typeface="Arial" panose="020B0604020202020204" pitchFamily="34" charset="0"/>
                <a:ea typeface="Times New Roman" panose="02020603050405020304" pitchFamily="18" charset="0"/>
              </a:rPr>
              <a:t>being implemented?</a:t>
            </a:r>
            <a:r>
              <a:rPr lang="en-US" sz="2400" dirty="0">
                <a:effectLst/>
                <a:latin typeface="Arial" panose="020B0604020202020204" pitchFamily="34"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2384131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312-1EE2-4F68-A045-4E829C50B4F6}"/>
              </a:ext>
            </a:extLst>
          </p:cNvPr>
          <p:cNvSpPr>
            <a:spLocks noGrp="1"/>
          </p:cNvSpPr>
          <p:nvPr>
            <p:ph type="title"/>
          </p:nvPr>
        </p:nvSpPr>
        <p:spPr/>
        <p:txBody>
          <a:bodyPr/>
          <a:lstStyle/>
          <a:p>
            <a:r>
              <a:rPr lang="en-US" dirty="0"/>
              <a:t>Tiers Two and Three Examples</a:t>
            </a:r>
          </a:p>
        </p:txBody>
      </p:sp>
      <p:sp>
        <p:nvSpPr>
          <p:cNvPr id="3" name="Content Placeholder 2">
            <a:extLst>
              <a:ext uri="{FF2B5EF4-FFF2-40B4-BE49-F238E27FC236}">
                <a16:creationId xmlns:a16="http://schemas.microsoft.com/office/drawing/2014/main" id="{B193048A-5294-4D82-B914-7EA3E24BDD92}"/>
              </a:ext>
            </a:extLst>
          </p:cNvPr>
          <p:cNvSpPr>
            <a:spLocks noGrp="1"/>
          </p:cNvSpPr>
          <p:nvPr>
            <p:ph sz="half" idx="1"/>
          </p:nvPr>
        </p:nvSpPr>
        <p:spPr/>
        <p:txBody>
          <a:bodyPr>
            <a:normAutofit fontScale="70000" lnSpcReduction="20000"/>
          </a:bodyPr>
          <a:lstStyle/>
          <a:p>
            <a:pPr marL="0" indent="0">
              <a:buNone/>
            </a:pPr>
            <a:r>
              <a:rPr lang="en-US" sz="3000" b="1" dirty="0"/>
              <a:t>Academic</a:t>
            </a:r>
          </a:p>
          <a:p>
            <a:r>
              <a:rPr lang="en-US" sz="3000" dirty="0"/>
              <a:t>Additional course or flexible time</a:t>
            </a:r>
          </a:p>
          <a:p>
            <a:pPr lvl="1"/>
            <a:r>
              <a:rPr lang="en-US" sz="3000" dirty="0">
                <a:hlinkClick r:id="rId2"/>
              </a:rPr>
              <a:t>Implemented within the master schedule</a:t>
            </a:r>
            <a:endParaRPr lang="en-US" sz="3000" dirty="0"/>
          </a:p>
          <a:p>
            <a:pPr lvl="1"/>
            <a:r>
              <a:rPr lang="en-US" sz="3000" dirty="0">
                <a:hlinkClick r:id="rId3"/>
              </a:rPr>
              <a:t>Credit recovery</a:t>
            </a:r>
            <a:endParaRPr lang="en-US" sz="3000" dirty="0"/>
          </a:p>
          <a:p>
            <a:pPr lvl="1"/>
            <a:r>
              <a:rPr lang="en-US" sz="3000" dirty="0"/>
              <a:t>IXL – </a:t>
            </a:r>
            <a:r>
              <a:rPr lang="en-US" sz="3000" dirty="0">
                <a:hlinkClick r:id="rId4"/>
              </a:rPr>
              <a:t>Math/ELA</a:t>
            </a:r>
            <a:endParaRPr lang="en-US" sz="3000" dirty="0"/>
          </a:p>
          <a:p>
            <a:pPr lvl="1"/>
            <a:r>
              <a:rPr lang="en-US" sz="3000" dirty="0"/>
              <a:t>Evidence-based reading programs</a:t>
            </a:r>
          </a:p>
          <a:p>
            <a:pPr lvl="2"/>
            <a:r>
              <a:rPr lang="en-US" sz="3000" dirty="0"/>
              <a:t>Tier two: </a:t>
            </a:r>
            <a:r>
              <a:rPr lang="en-US" sz="3000" dirty="0">
                <a:hlinkClick r:id="rId5"/>
              </a:rPr>
              <a:t>REWARDS</a:t>
            </a:r>
            <a:endParaRPr lang="en-US" sz="3000" dirty="0"/>
          </a:p>
          <a:p>
            <a:pPr lvl="2"/>
            <a:r>
              <a:rPr lang="en-US" sz="3000" dirty="0"/>
              <a:t>Tier three: </a:t>
            </a:r>
            <a:r>
              <a:rPr lang="en-US" sz="3000" dirty="0">
                <a:hlinkClick r:id="rId6"/>
              </a:rPr>
              <a:t>Wilson Reading System</a:t>
            </a:r>
            <a:endParaRPr lang="en-US" sz="3000" dirty="0"/>
          </a:p>
          <a:p>
            <a:pPr lvl="1"/>
            <a:r>
              <a:rPr lang="en-US" sz="3400" dirty="0">
                <a:hlinkClick r:id="rId7"/>
              </a:rPr>
              <a:t>MTSS in Secondary Schools</a:t>
            </a:r>
            <a:endParaRPr lang="en-US" sz="3400" dirty="0"/>
          </a:p>
          <a:p>
            <a:pPr marL="342900" lvl="1" indent="0">
              <a:buNone/>
            </a:pPr>
            <a:endParaRPr lang="en-US" dirty="0"/>
          </a:p>
        </p:txBody>
      </p:sp>
      <p:sp>
        <p:nvSpPr>
          <p:cNvPr id="4" name="Content Placeholder 3">
            <a:extLst>
              <a:ext uri="{FF2B5EF4-FFF2-40B4-BE49-F238E27FC236}">
                <a16:creationId xmlns:a16="http://schemas.microsoft.com/office/drawing/2014/main" id="{C26C0E1F-A101-4544-8B41-A2FEC685C5FF}"/>
              </a:ext>
            </a:extLst>
          </p:cNvPr>
          <p:cNvSpPr>
            <a:spLocks noGrp="1"/>
          </p:cNvSpPr>
          <p:nvPr>
            <p:ph sz="half" idx="2"/>
          </p:nvPr>
        </p:nvSpPr>
        <p:spPr/>
        <p:txBody>
          <a:bodyPr>
            <a:normAutofit fontScale="70000" lnSpcReduction="20000"/>
          </a:bodyPr>
          <a:lstStyle/>
          <a:p>
            <a:pPr marL="0" indent="0">
              <a:buNone/>
            </a:pPr>
            <a:r>
              <a:rPr lang="en-US" b="1" dirty="0"/>
              <a:t>Behavioral/Social and Emotional</a:t>
            </a:r>
          </a:p>
          <a:p>
            <a:r>
              <a:rPr lang="en-US" sz="2600" dirty="0">
                <a:hlinkClick r:id="rId8"/>
              </a:rPr>
              <a:t>Check in/Check out system</a:t>
            </a:r>
            <a:endParaRPr lang="en-US" sz="2200" dirty="0"/>
          </a:p>
          <a:p>
            <a:r>
              <a:rPr lang="en-US" sz="2600" dirty="0">
                <a:hlinkClick r:id="rId9"/>
              </a:rPr>
              <a:t>Behavior Education Program</a:t>
            </a:r>
            <a:endParaRPr lang="en-US" sz="2600" dirty="0"/>
          </a:p>
          <a:p>
            <a:r>
              <a:rPr lang="en-US" sz="2600" dirty="0">
                <a:hlinkClick r:id="rId10"/>
              </a:rPr>
              <a:t>Social Skills Curriculum</a:t>
            </a:r>
            <a:endParaRPr lang="en-US" sz="2600" dirty="0"/>
          </a:p>
          <a:p>
            <a:r>
              <a:rPr lang="en-US" sz="2600" dirty="0">
                <a:hlinkClick r:id="rId11"/>
              </a:rPr>
              <a:t>Class-Wide Function-related Intervention Teams</a:t>
            </a:r>
            <a:r>
              <a:rPr lang="en-US" sz="2600" dirty="0"/>
              <a:t> </a:t>
            </a:r>
          </a:p>
          <a:p>
            <a:r>
              <a:rPr lang="en-US" sz="2600" dirty="0">
                <a:hlinkClick r:id="rId12"/>
              </a:rPr>
              <a:t>Functional Behavior Assessment/Positive Behavior Intervention</a:t>
            </a:r>
            <a:endParaRPr lang="en-US" sz="2600" dirty="0"/>
          </a:p>
          <a:p>
            <a:r>
              <a:rPr lang="en-US" sz="2600" dirty="0">
                <a:hlinkClick r:id="rId13"/>
              </a:rPr>
              <a:t>Class Pass </a:t>
            </a:r>
            <a:endParaRPr lang="en-US" sz="2600" dirty="0"/>
          </a:p>
          <a:p>
            <a:r>
              <a:rPr lang="en-US" sz="2600" dirty="0">
                <a:hlinkClick r:id="rId14"/>
              </a:rPr>
              <a:t>Breaks are Better</a:t>
            </a:r>
            <a:r>
              <a:rPr lang="en-US" sz="2600" dirty="0"/>
              <a:t> </a:t>
            </a:r>
          </a:p>
          <a:p>
            <a:r>
              <a:rPr lang="en-US" sz="2600" dirty="0">
                <a:hlinkClick r:id="rId15"/>
              </a:rPr>
              <a:t>Person centered - RENEW</a:t>
            </a:r>
            <a:endParaRPr lang="en-US" sz="2600" dirty="0"/>
          </a:p>
          <a:p>
            <a:endParaRPr lang="en-US" dirty="0"/>
          </a:p>
        </p:txBody>
      </p:sp>
    </p:spTree>
    <p:extLst>
      <p:ext uri="{BB962C8B-B14F-4D97-AF65-F5344CB8AC3E}">
        <p14:creationId xmlns:p14="http://schemas.microsoft.com/office/powerpoint/2010/main" val="2287935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481F-A0E5-1710-406A-765787C86807}"/>
              </a:ext>
            </a:extLst>
          </p:cNvPr>
          <p:cNvSpPr>
            <a:spLocks noGrp="1"/>
          </p:cNvSpPr>
          <p:nvPr>
            <p:ph type="ctrTitle"/>
          </p:nvPr>
        </p:nvSpPr>
        <p:spPr/>
        <p:txBody>
          <a:bodyPr/>
          <a:lstStyle/>
          <a:p>
            <a:r>
              <a:rPr lang="en-US" dirty="0"/>
              <a:t>Implementing a Continuum </a:t>
            </a:r>
          </a:p>
        </p:txBody>
      </p:sp>
      <p:sp>
        <p:nvSpPr>
          <p:cNvPr id="3" name="Subtitle 2">
            <a:extLst>
              <a:ext uri="{FF2B5EF4-FFF2-40B4-BE49-F238E27FC236}">
                <a16:creationId xmlns:a16="http://schemas.microsoft.com/office/drawing/2014/main" id="{F41D7D07-AA22-7E82-60DE-F8187500CB3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02815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AF73-B92A-57FB-6071-6B59D65B0881}"/>
              </a:ext>
            </a:extLst>
          </p:cNvPr>
          <p:cNvSpPr>
            <a:spLocks noGrp="1"/>
          </p:cNvSpPr>
          <p:nvPr>
            <p:ph type="title"/>
          </p:nvPr>
        </p:nvSpPr>
        <p:spPr>
          <a:xfrm>
            <a:off x="628650" y="681039"/>
            <a:ext cx="7886700" cy="1325563"/>
          </a:xfrm>
        </p:spPr>
        <p:txBody>
          <a:bodyPr>
            <a:normAutofit fontScale="90000"/>
          </a:bodyPr>
          <a:lstStyle/>
          <a:p>
            <a:r>
              <a:rPr lang="en-AU" sz="4000" b="1">
                <a:latin typeface="+mn-lt"/>
                <a:ea typeface="Calibri" panose="020F0502020204030204" pitchFamily="34" charset="0"/>
                <a:cs typeface="Times New Roman" panose="02020603050405020304" pitchFamily="18" charset="0"/>
              </a:rPr>
              <a:t>Reflection on Universal Design for Learning – Providing Flexible Means of Engagement</a:t>
            </a:r>
            <a:br>
              <a:rPr lang="en-US" sz="1800">
                <a:latin typeface="Calibri" panose="020F0502020204030204" pitchFamily="34" charset="0"/>
                <a:ea typeface="MS Mincho" panose="02020609040205080304" pitchFamily="49" charset="-128"/>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FDCA0A0A-7450-E682-4A88-C676E57DFBA5}"/>
              </a:ext>
            </a:extLst>
          </p:cNvPr>
          <p:cNvSpPr>
            <a:spLocks noGrp="1"/>
          </p:cNvSpPr>
          <p:nvPr>
            <p:ph idx="1"/>
          </p:nvPr>
        </p:nvSpPr>
        <p:spPr>
          <a:xfrm>
            <a:off x="628650" y="2325687"/>
            <a:ext cx="7886700" cy="4351338"/>
          </a:xfrm>
        </p:spPr>
        <p:txBody>
          <a:bodyPr/>
          <a:lstStyle/>
          <a:p>
            <a:r>
              <a:rPr lang="en-US"/>
              <a:t>Think about the worst class you ever attended, why was it so bad/frustrating?</a:t>
            </a:r>
          </a:p>
        </p:txBody>
      </p:sp>
      <p:pic>
        <p:nvPicPr>
          <p:cNvPr id="5" name="Picture 4" descr="A group of students in a classroom&#10;&#10;Description automatically generated with low confidence">
            <a:extLst>
              <a:ext uri="{FF2B5EF4-FFF2-40B4-BE49-F238E27FC236}">
                <a16:creationId xmlns:a16="http://schemas.microsoft.com/office/drawing/2014/main" id="{BAD1D11A-AE2B-4D07-4576-DDC6715D87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525" y="3429002"/>
            <a:ext cx="5398684" cy="2834309"/>
          </a:xfrm>
          <a:prstGeom prst="rect">
            <a:avLst/>
          </a:prstGeom>
        </p:spPr>
      </p:pic>
      <p:sp>
        <p:nvSpPr>
          <p:cNvPr id="6" name="TextBox 5">
            <a:extLst>
              <a:ext uri="{FF2B5EF4-FFF2-40B4-BE49-F238E27FC236}">
                <a16:creationId xmlns:a16="http://schemas.microsoft.com/office/drawing/2014/main" id="{5A5FE785-D7A8-0813-A7EE-0BB9FAC8DD91}"/>
              </a:ext>
            </a:extLst>
          </p:cNvPr>
          <p:cNvSpPr txBox="1"/>
          <p:nvPr/>
        </p:nvSpPr>
        <p:spPr>
          <a:xfrm>
            <a:off x="2796209" y="6357856"/>
            <a:ext cx="4572000" cy="230832"/>
          </a:xfrm>
          <a:prstGeom prst="rect">
            <a:avLst/>
          </a:prstGeom>
          <a:noFill/>
        </p:spPr>
        <p:txBody>
          <a:bodyPr wrap="square" rtlCol="0">
            <a:spAutoFit/>
          </a:bodyPr>
          <a:lstStyle/>
          <a:p>
            <a:r>
              <a:rPr lang="en-US" sz="900">
                <a:hlinkClick r:id="rId3" tooltip="https://www.slaapoefentherapie.nl/blog/slaapproblemen-adolescenten-puber-gevolg-oplossing"/>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4208414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60EA-9052-5243-ADC1-3AA1CF86D769}"/>
              </a:ext>
            </a:extLst>
          </p:cNvPr>
          <p:cNvSpPr>
            <a:spLocks noGrp="1"/>
          </p:cNvSpPr>
          <p:nvPr>
            <p:ph type="title"/>
          </p:nvPr>
        </p:nvSpPr>
        <p:spPr/>
        <p:txBody>
          <a:bodyPr/>
          <a:lstStyle/>
          <a:p>
            <a:r>
              <a:rPr lang="en-US"/>
              <a:t>Universal Design Slide</a:t>
            </a:r>
          </a:p>
        </p:txBody>
      </p:sp>
      <p:sp>
        <p:nvSpPr>
          <p:cNvPr id="3" name="Content Placeholder 2">
            <a:extLst>
              <a:ext uri="{FF2B5EF4-FFF2-40B4-BE49-F238E27FC236}">
                <a16:creationId xmlns:a16="http://schemas.microsoft.com/office/drawing/2014/main" id="{8E01F591-27E6-545B-1D50-40AF7CD2302E}"/>
              </a:ext>
            </a:extLst>
          </p:cNvPr>
          <p:cNvSpPr>
            <a:spLocks noGrp="1"/>
          </p:cNvSpPr>
          <p:nvPr>
            <p:ph idx="1"/>
          </p:nvPr>
        </p:nvSpPr>
        <p:spPr/>
        <p:txBody>
          <a:bodyPr/>
          <a:lstStyle/>
          <a:p>
            <a:r>
              <a:rPr lang="en-US"/>
              <a:t>Get from old UDL presentation</a:t>
            </a:r>
          </a:p>
        </p:txBody>
      </p:sp>
      <p:pic>
        <p:nvPicPr>
          <p:cNvPr id="5" name="Picture 4" descr="Diagram of universal design for learning">
            <a:extLst>
              <a:ext uri="{FF2B5EF4-FFF2-40B4-BE49-F238E27FC236}">
                <a16:creationId xmlns:a16="http://schemas.microsoft.com/office/drawing/2014/main" id="{38CA4615-D756-323E-B141-081B17B43F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0CED689-F4E8-6995-5130-D2E9690D38F1}"/>
              </a:ext>
            </a:extLst>
          </p:cNvPr>
          <p:cNvSpPr txBox="1"/>
          <p:nvPr/>
        </p:nvSpPr>
        <p:spPr>
          <a:xfrm>
            <a:off x="0" y="6858000"/>
            <a:ext cx="9144000" cy="230832"/>
          </a:xfrm>
          <a:prstGeom prst="rect">
            <a:avLst/>
          </a:prstGeom>
          <a:noFill/>
        </p:spPr>
        <p:txBody>
          <a:bodyPr wrap="square" rtlCol="0">
            <a:spAutoFit/>
          </a:bodyPr>
          <a:lstStyle/>
          <a:p>
            <a:r>
              <a:rPr lang="en-US" sz="900">
                <a:hlinkClick r:id="rId3" tooltip="https://www.flickr.com/photos/36224492@N06/8973962812"/>
              </a:rPr>
              <a:t>This Photo</a:t>
            </a:r>
            <a:r>
              <a:rPr lang="en-US" sz="900"/>
              <a:t> by Unknown Author is licensed under </a:t>
            </a:r>
            <a:r>
              <a:rPr lang="en-US" sz="900">
                <a:hlinkClick r:id="rId4" tooltip="https://creativecommons.org/licenses/by-nc/3.0/"/>
              </a:rPr>
              <a:t>CC BY-NC</a:t>
            </a:r>
            <a:endParaRPr lang="en-US" sz="900"/>
          </a:p>
        </p:txBody>
      </p:sp>
      <p:sp>
        <p:nvSpPr>
          <p:cNvPr id="4" name="Oval 3">
            <a:extLst>
              <a:ext uri="{FF2B5EF4-FFF2-40B4-BE49-F238E27FC236}">
                <a16:creationId xmlns:a16="http://schemas.microsoft.com/office/drawing/2014/main" id="{CB24D4EC-4949-6217-A2F3-3EA83F7F4426}"/>
              </a:ext>
            </a:extLst>
          </p:cNvPr>
          <p:cNvSpPr/>
          <p:nvPr/>
        </p:nvSpPr>
        <p:spPr>
          <a:xfrm rot="16200000">
            <a:off x="4660261" y="-33826"/>
            <a:ext cx="1814512" cy="64450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1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E706-3926-457A-B106-5EE3630A6B90}"/>
              </a:ext>
            </a:extLst>
          </p:cNvPr>
          <p:cNvSpPr>
            <a:spLocks noGrp="1"/>
          </p:cNvSpPr>
          <p:nvPr>
            <p:ph type="title"/>
          </p:nvPr>
        </p:nvSpPr>
        <p:spPr/>
        <p:txBody>
          <a:bodyPr/>
          <a:lstStyle/>
          <a:p>
            <a:r>
              <a:rPr lang="en-US" dirty="0"/>
              <a:t>To Learn More (</a:t>
            </a:r>
            <a:r>
              <a:rPr lang="en-US" dirty="0">
                <a:hlinkClick r:id="rId2"/>
              </a:rPr>
              <a:t>link</a:t>
            </a:r>
            <a:r>
              <a:rPr lang="en-US" dirty="0"/>
              <a:t>)</a:t>
            </a:r>
          </a:p>
        </p:txBody>
      </p:sp>
      <p:pic>
        <p:nvPicPr>
          <p:cNvPr id="5" name="Picture 4">
            <a:extLst>
              <a:ext uri="{FF2B5EF4-FFF2-40B4-BE49-F238E27FC236}">
                <a16:creationId xmlns:a16="http://schemas.microsoft.com/office/drawing/2014/main" id="{672BC573-7F71-4E75-A279-600780D3F2EC}"/>
              </a:ext>
            </a:extLst>
          </p:cNvPr>
          <p:cNvPicPr>
            <a:picLocks noChangeAspect="1"/>
          </p:cNvPicPr>
          <p:nvPr/>
        </p:nvPicPr>
        <p:blipFill>
          <a:blip r:embed="rId3"/>
          <a:stretch>
            <a:fillRect/>
          </a:stretch>
        </p:blipFill>
        <p:spPr>
          <a:xfrm>
            <a:off x="2578807" y="1492666"/>
            <a:ext cx="3323777" cy="4928358"/>
          </a:xfrm>
          <a:prstGeom prst="rect">
            <a:avLst/>
          </a:prstGeom>
        </p:spPr>
      </p:pic>
      <p:sp>
        <p:nvSpPr>
          <p:cNvPr id="3" name="TextBox 2">
            <a:extLst>
              <a:ext uri="{FF2B5EF4-FFF2-40B4-BE49-F238E27FC236}">
                <a16:creationId xmlns:a16="http://schemas.microsoft.com/office/drawing/2014/main" id="{266E4BE0-EAD2-483A-9E7E-8716CAA66FDC}"/>
              </a:ext>
            </a:extLst>
          </p:cNvPr>
          <p:cNvSpPr txBox="1"/>
          <p:nvPr/>
        </p:nvSpPr>
        <p:spPr>
          <a:xfrm>
            <a:off x="3588774" y="6492874"/>
            <a:ext cx="2854584" cy="369332"/>
          </a:xfrm>
          <a:prstGeom prst="rect">
            <a:avLst/>
          </a:prstGeom>
          <a:noFill/>
        </p:spPr>
        <p:txBody>
          <a:bodyPr wrap="square" rtlCol="0">
            <a:spAutoFit/>
          </a:bodyPr>
          <a:lstStyle/>
          <a:p>
            <a:r>
              <a:rPr lang="en-US" dirty="0">
                <a:hlinkClick r:id="rId4"/>
              </a:rPr>
              <a:t>Amazon Link</a:t>
            </a:r>
            <a:endParaRPr lang="en-US" dirty="0"/>
          </a:p>
        </p:txBody>
      </p:sp>
    </p:spTree>
    <p:extLst>
      <p:ext uri="{BB962C8B-B14F-4D97-AF65-F5344CB8AC3E}">
        <p14:creationId xmlns:p14="http://schemas.microsoft.com/office/powerpoint/2010/main" val="459683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A707-18B4-D94D-9E71-6D0529A283F8}"/>
              </a:ext>
            </a:extLst>
          </p:cNvPr>
          <p:cNvSpPr>
            <a:spLocks noGrp="1"/>
          </p:cNvSpPr>
          <p:nvPr>
            <p:ph type="title"/>
          </p:nvPr>
        </p:nvSpPr>
        <p:spPr>
          <a:xfrm>
            <a:off x="628650" y="365126"/>
            <a:ext cx="7886700" cy="1325563"/>
          </a:xfrm>
        </p:spPr>
        <p:txBody>
          <a:bodyPr>
            <a:normAutofit fontScale="90000"/>
          </a:bodyPr>
          <a:lstStyle/>
          <a:p>
            <a:r>
              <a:rPr lang="en-US"/>
              <a:t>Why Did Someone Drive Too Fast?</a:t>
            </a:r>
          </a:p>
        </p:txBody>
      </p:sp>
      <p:sp>
        <p:nvSpPr>
          <p:cNvPr id="8" name="TextBox 7">
            <a:extLst>
              <a:ext uri="{FF2B5EF4-FFF2-40B4-BE49-F238E27FC236}">
                <a16:creationId xmlns:a16="http://schemas.microsoft.com/office/drawing/2014/main" id="{442850D4-3BD8-0348-B204-F6CB39CD4E81}"/>
              </a:ext>
            </a:extLst>
          </p:cNvPr>
          <p:cNvSpPr txBox="1"/>
          <p:nvPr/>
        </p:nvSpPr>
        <p:spPr>
          <a:xfrm>
            <a:off x="1689315" y="6493790"/>
            <a:ext cx="2618024" cy="215444"/>
          </a:xfrm>
          <a:prstGeom prst="rect">
            <a:avLst/>
          </a:prstGeom>
          <a:noFill/>
        </p:spPr>
        <p:txBody>
          <a:bodyPr wrap="none" rtlCol="0">
            <a:spAutoFit/>
          </a:bodyPr>
          <a:lstStyle/>
          <a:p>
            <a:r>
              <a:rPr lang="en-US" sz="800"/>
              <a:t>Image from https://images.app.goo.gl/csjQfX8sVBwFZozj7</a:t>
            </a:r>
          </a:p>
        </p:txBody>
      </p:sp>
      <p:pic>
        <p:nvPicPr>
          <p:cNvPr id="6" name="Content Placeholder 5" descr="Yellow racecar peeling out on racetrack">
            <a:extLst>
              <a:ext uri="{FF2B5EF4-FFF2-40B4-BE49-F238E27FC236}">
                <a16:creationId xmlns:a16="http://schemas.microsoft.com/office/drawing/2014/main" id="{E1695C87-5CE4-AC83-5D16-A149EA187971}"/>
              </a:ext>
            </a:extLst>
          </p:cNvPr>
          <p:cNvPicPr>
            <a:picLocks noGrp="1" noChangeAspect="1"/>
          </p:cNvPicPr>
          <p:nvPr>
            <p:ph idx="1"/>
          </p:nvPr>
        </p:nvPicPr>
        <p:blipFill>
          <a:blip r:embed="rId2"/>
          <a:stretch>
            <a:fillRect/>
          </a:stretch>
        </p:blipFill>
        <p:spPr>
          <a:xfrm>
            <a:off x="1308496" y="1825625"/>
            <a:ext cx="6527007" cy="4351338"/>
          </a:xfrm>
        </p:spPr>
      </p:pic>
    </p:spTree>
    <p:extLst>
      <p:ext uri="{BB962C8B-B14F-4D97-AF65-F5344CB8AC3E}">
        <p14:creationId xmlns:p14="http://schemas.microsoft.com/office/powerpoint/2010/main" val="31071449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000"/>
              <a:t>Samples of Functions of Behavior (</a:t>
            </a:r>
            <a:r>
              <a:rPr lang="en-US" sz="4000">
                <a:hlinkClick r:id="rId3"/>
              </a:rPr>
              <a:t>link</a:t>
            </a:r>
            <a:r>
              <a:rPr lang="en-US" sz="4000"/>
              <a:t>)</a:t>
            </a:r>
          </a:p>
        </p:txBody>
      </p:sp>
      <p:sp>
        <p:nvSpPr>
          <p:cNvPr id="15363" name="Rectangle 3"/>
          <p:cNvSpPr>
            <a:spLocks noGrp="1" noChangeArrowheads="1"/>
          </p:cNvSpPr>
          <p:nvPr>
            <p:ph type="body" idx="1"/>
          </p:nvPr>
        </p:nvSpPr>
        <p:spPr/>
        <p:txBody>
          <a:bodyPr/>
          <a:lstStyle/>
          <a:p>
            <a:r>
              <a:rPr lang="en-US" sz="3200" b="1"/>
              <a:t>Escape</a:t>
            </a:r>
            <a:r>
              <a:rPr lang="en-US" sz="3200"/>
              <a:t> something negative</a:t>
            </a:r>
          </a:p>
          <a:p>
            <a:r>
              <a:rPr lang="en-US" sz="3200" b="1"/>
              <a:t>Avoid</a:t>
            </a:r>
            <a:r>
              <a:rPr lang="en-US" sz="3200"/>
              <a:t> something negative</a:t>
            </a:r>
          </a:p>
          <a:p>
            <a:r>
              <a:rPr lang="en-US" sz="3200"/>
              <a:t>You got something (</a:t>
            </a:r>
            <a:r>
              <a:rPr lang="en-US" sz="3200" b="1"/>
              <a:t>object</a:t>
            </a:r>
            <a:r>
              <a:rPr lang="en-US" sz="3200"/>
              <a:t>)</a:t>
            </a:r>
          </a:p>
          <a:p>
            <a:r>
              <a:rPr lang="en-US" sz="3200" b="1"/>
              <a:t>Attention</a:t>
            </a:r>
            <a:r>
              <a:rPr lang="en-US" sz="3200"/>
              <a:t> (good, bad, or ugly)</a:t>
            </a:r>
          </a:p>
          <a:p>
            <a:r>
              <a:rPr lang="en-US" sz="3200"/>
              <a:t>You were </a:t>
            </a:r>
            <a:r>
              <a:rPr lang="en-US" sz="3200" b="1"/>
              <a:t>over/under stimulated</a:t>
            </a:r>
          </a:p>
          <a:p>
            <a:r>
              <a:rPr lang="en-US" sz="3200" b="1"/>
              <a:t>Setting events</a:t>
            </a:r>
            <a:r>
              <a:rPr lang="en-US" sz="3200"/>
              <a:t> (what happened way in advance?)</a:t>
            </a:r>
          </a:p>
          <a:p>
            <a:endParaRPr lang="en-US"/>
          </a:p>
        </p:txBody>
      </p:sp>
    </p:spTree>
    <p:extLst>
      <p:ext uri="{BB962C8B-B14F-4D97-AF65-F5344CB8AC3E}">
        <p14:creationId xmlns:p14="http://schemas.microsoft.com/office/powerpoint/2010/main" val="1254676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0" y="2287590"/>
            <a:ext cx="534988" cy="274637"/>
          </a:xfrm>
          <a:prstGeom prst="rect">
            <a:avLst/>
          </a:prstGeom>
          <a:noFill/>
          <a:ln w="9525">
            <a:noFill/>
            <a:miter lim="800000"/>
            <a:headEnd/>
            <a:tailEnd/>
          </a:ln>
        </p:spPr>
        <p:txBody>
          <a:bodyPr wrap="none">
            <a:spAutoFit/>
          </a:bodyPr>
          <a:lstStyle/>
          <a:p>
            <a:pPr eaLnBrk="0" hangingPunct="0"/>
            <a:r>
              <a:rPr lang="en-US" sz="1200">
                <a:latin typeface="Comic Sans MS" pitchFamily="66" charset="0"/>
              </a:rPr>
              <a:t>1-5%</a:t>
            </a:r>
          </a:p>
        </p:txBody>
      </p:sp>
      <p:sp>
        <p:nvSpPr>
          <p:cNvPr id="1029" name="Text Box 3"/>
          <p:cNvSpPr txBox="1">
            <a:spLocks noChangeArrowheads="1"/>
          </p:cNvSpPr>
          <p:nvPr/>
        </p:nvSpPr>
        <p:spPr bwMode="auto">
          <a:xfrm>
            <a:off x="4876800" y="2287590"/>
            <a:ext cx="534988" cy="274637"/>
          </a:xfrm>
          <a:prstGeom prst="rect">
            <a:avLst/>
          </a:prstGeom>
          <a:noFill/>
          <a:ln w="9525">
            <a:noFill/>
            <a:miter lim="800000"/>
            <a:headEnd/>
            <a:tailEnd/>
          </a:ln>
        </p:spPr>
        <p:txBody>
          <a:bodyPr wrap="none">
            <a:spAutoFit/>
          </a:bodyPr>
          <a:lstStyle/>
          <a:p>
            <a:pPr eaLnBrk="0" hangingPunct="0"/>
            <a:r>
              <a:rPr lang="en-US" sz="1200">
                <a:latin typeface="Comic Sans MS" pitchFamily="66" charset="0"/>
              </a:rPr>
              <a:t>1-5%</a:t>
            </a:r>
          </a:p>
        </p:txBody>
      </p:sp>
      <p:sp>
        <p:nvSpPr>
          <p:cNvPr id="1030" name="Text Box 4"/>
          <p:cNvSpPr txBox="1">
            <a:spLocks noChangeArrowheads="1"/>
          </p:cNvSpPr>
          <p:nvPr/>
        </p:nvSpPr>
        <p:spPr bwMode="auto">
          <a:xfrm>
            <a:off x="3429000" y="3049590"/>
            <a:ext cx="628650" cy="274637"/>
          </a:xfrm>
          <a:prstGeom prst="rect">
            <a:avLst/>
          </a:prstGeom>
          <a:noFill/>
          <a:ln w="9525">
            <a:noFill/>
            <a:miter lim="800000"/>
            <a:headEnd/>
            <a:tailEnd/>
          </a:ln>
        </p:spPr>
        <p:txBody>
          <a:bodyPr wrap="none">
            <a:spAutoFit/>
          </a:bodyPr>
          <a:lstStyle/>
          <a:p>
            <a:pPr eaLnBrk="0" hangingPunct="0"/>
            <a:r>
              <a:rPr lang="en-US" sz="1200">
                <a:latin typeface="Comic Sans MS" pitchFamily="66" charset="0"/>
              </a:rPr>
              <a:t>5-10%</a:t>
            </a:r>
          </a:p>
        </p:txBody>
      </p:sp>
      <p:sp>
        <p:nvSpPr>
          <p:cNvPr id="1031" name="Text Box 5"/>
          <p:cNvSpPr txBox="1">
            <a:spLocks noChangeArrowheads="1"/>
          </p:cNvSpPr>
          <p:nvPr/>
        </p:nvSpPr>
        <p:spPr bwMode="auto">
          <a:xfrm>
            <a:off x="5105400" y="3049590"/>
            <a:ext cx="628650" cy="274637"/>
          </a:xfrm>
          <a:prstGeom prst="rect">
            <a:avLst/>
          </a:prstGeom>
          <a:noFill/>
          <a:ln w="9525">
            <a:noFill/>
            <a:miter lim="800000"/>
            <a:headEnd/>
            <a:tailEnd/>
          </a:ln>
        </p:spPr>
        <p:txBody>
          <a:bodyPr wrap="none">
            <a:spAutoFit/>
          </a:bodyPr>
          <a:lstStyle/>
          <a:p>
            <a:pPr eaLnBrk="0" hangingPunct="0"/>
            <a:r>
              <a:rPr lang="en-US" sz="1200">
                <a:latin typeface="Comic Sans MS" pitchFamily="66" charset="0"/>
              </a:rPr>
              <a:t>5-10%</a:t>
            </a:r>
          </a:p>
        </p:txBody>
      </p:sp>
      <p:sp>
        <p:nvSpPr>
          <p:cNvPr id="1032" name="Text Box 6"/>
          <p:cNvSpPr txBox="1">
            <a:spLocks noChangeArrowheads="1"/>
          </p:cNvSpPr>
          <p:nvPr/>
        </p:nvSpPr>
        <p:spPr bwMode="auto">
          <a:xfrm>
            <a:off x="2819402" y="4662490"/>
            <a:ext cx="747713" cy="276225"/>
          </a:xfrm>
          <a:prstGeom prst="rect">
            <a:avLst/>
          </a:prstGeom>
          <a:noFill/>
          <a:ln w="9525">
            <a:noFill/>
            <a:miter lim="800000"/>
            <a:headEnd/>
            <a:tailEnd/>
          </a:ln>
        </p:spPr>
        <p:txBody>
          <a:bodyPr wrap="none">
            <a:spAutoFit/>
          </a:bodyPr>
          <a:lstStyle/>
          <a:p>
            <a:pPr eaLnBrk="0" hangingPunct="0"/>
            <a:r>
              <a:rPr lang="en-US" sz="1200">
                <a:latin typeface="Comic Sans MS" pitchFamily="66" charset="0"/>
              </a:rPr>
              <a:t>80-90%</a:t>
            </a:r>
          </a:p>
        </p:txBody>
      </p:sp>
      <p:sp>
        <p:nvSpPr>
          <p:cNvPr id="1033" name="Text Box 7"/>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a:latin typeface="Comic Sans MS" pitchFamily="66" charset="0"/>
              </a:rPr>
              <a:t>80-90%</a:t>
            </a:r>
          </a:p>
        </p:txBody>
      </p:sp>
      <p:grpSp>
        <p:nvGrpSpPr>
          <p:cNvPr id="2" name="Group 8"/>
          <p:cNvGrpSpPr>
            <a:grpSpLocks/>
          </p:cNvGrpSpPr>
          <p:nvPr/>
        </p:nvGrpSpPr>
        <p:grpSpPr bwMode="auto">
          <a:xfrm>
            <a:off x="304800" y="1905000"/>
            <a:ext cx="3352800" cy="539750"/>
            <a:chOff x="192" y="1297"/>
            <a:chExt cx="2112" cy="239"/>
          </a:xfrm>
        </p:grpSpPr>
        <p:sp>
          <p:nvSpPr>
            <p:cNvPr id="1054" name="Text Box 9"/>
            <p:cNvSpPr txBox="1">
              <a:spLocks noChangeArrowheads="1"/>
            </p:cNvSpPr>
            <p:nvPr/>
          </p:nvSpPr>
          <p:spPr bwMode="auto">
            <a:xfrm>
              <a:off x="192" y="1297"/>
              <a:ext cx="1741" cy="232"/>
            </a:xfrm>
            <a:prstGeom prst="rect">
              <a:avLst/>
            </a:prstGeom>
            <a:noFill/>
            <a:ln w="9525">
              <a:noFill/>
              <a:miter lim="800000"/>
              <a:headEnd/>
              <a:tailEnd/>
            </a:ln>
          </p:spPr>
          <p:txBody>
            <a:bodyPr wrap="none">
              <a:spAutoFit/>
            </a:bodyPr>
            <a:lstStyle/>
            <a:p>
              <a:pPr eaLnBrk="0" hangingPunct="0"/>
              <a:r>
                <a:rPr lang="en-US" sz="1400" u="sng">
                  <a:latin typeface="Comic Sans MS" pitchFamily="66" charset="0"/>
                </a:rPr>
                <a:t>Tertiary Interventions/Tier 3:</a:t>
              </a:r>
              <a:endParaRPr lang="en-US" sz="1400">
                <a:latin typeface="Comic Sans MS" pitchFamily="66" charset="0"/>
              </a:endParaRPr>
            </a:p>
            <a:p>
              <a:pPr eaLnBrk="0" hangingPunct="0"/>
              <a:r>
                <a:rPr lang="en-US" sz="1400">
                  <a:latin typeface="Comic Sans MS" pitchFamily="66" charset="0"/>
                </a:rPr>
                <a:t>Dig deeper – why?</a:t>
              </a:r>
            </a:p>
          </p:txBody>
        </p:sp>
        <p:sp>
          <p:nvSpPr>
            <p:cNvPr id="1055" name="Line 10"/>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a:p>
          </p:txBody>
        </p:sp>
      </p:grpSp>
      <p:grpSp>
        <p:nvGrpSpPr>
          <p:cNvPr id="3" name="Group 11"/>
          <p:cNvGrpSpPr>
            <a:grpSpLocks/>
          </p:cNvGrpSpPr>
          <p:nvPr/>
        </p:nvGrpSpPr>
        <p:grpSpPr bwMode="auto">
          <a:xfrm>
            <a:off x="5484813" y="2057401"/>
            <a:ext cx="3287712" cy="1169988"/>
            <a:chOff x="3455" y="1296"/>
            <a:chExt cx="2071" cy="737"/>
          </a:xfrm>
        </p:grpSpPr>
        <p:sp>
          <p:nvSpPr>
            <p:cNvPr id="1052" name="Line 12"/>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a:p>
          </p:txBody>
        </p:sp>
        <p:sp>
          <p:nvSpPr>
            <p:cNvPr id="1053" name="Text Box 13"/>
            <p:cNvSpPr txBox="1">
              <a:spLocks noChangeArrowheads="1"/>
            </p:cNvSpPr>
            <p:nvPr/>
          </p:nvSpPr>
          <p:spPr bwMode="auto">
            <a:xfrm>
              <a:off x="3840" y="1296"/>
              <a:ext cx="1686" cy="737"/>
            </a:xfrm>
            <a:prstGeom prst="rect">
              <a:avLst/>
            </a:prstGeom>
            <a:noFill/>
            <a:ln w="9525">
              <a:noFill/>
              <a:miter lim="800000"/>
              <a:headEnd/>
              <a:tailEnd/>
            </a:ln>
          </p:spPr>
          <p:txBody>
            <a:bodyPr wrap="none">
              <a:spAutoFit/>
            </a:bodyPr>
            <a:lstStyle/>
            <a:p>
              <a:pPr eaLnBrk="0" hangingPunct="0"/>
              <a:r>
                <a:rPr lang="en-US" sz="1400" u="sng">
                  <a:latin typeface="Comic Sans MS" pitchFamily="66" charset="0"/>
                </a:rPr>
                <a:t>Tertiary Intervention/Tier 3:</a:t>
              </a:r>
            </a:p>
            <a:p>
              <a:pPr eaLnBrk="0" hangingPunct="0"/>
              <a:r>
                <a:rPr lang="en-US" sz="1400">
                  <a:latin typeface="Comic Sans MS" pitchFamily="66" charset="0"/>
                </a:rPr>
                <a:t>Ask questions, </a:t>
              </a:r>
            </a:p>
            <a:p>
              <a:pPr eaLnBrk="0" hangingPunct="0"/>
              <a:r>
                <a:rPr lang="en-US" sz="1400">
                  <a:latin typeface="Comic Sans MS" pitchFamily="66" charset="0"/>
                </a:rPr>
                <a:t>Teach what works better </a:t>
              </a:r>
            </a:p>
            <a:p>
              <a:pPr eaLnBrk="0" hangingPunct="0"/>
              <a:r>
                <a:rPr lang="en-US" sz="1400">
                  <a:latin typeface="Comic Sans MS" pitchFamily="66" charset="0"/>
                </a:rPr>
                <a:t>Cholesterol drugs</a:t>
              </a:r>
            </a:p>
            <a:p>
              <a:pPr eaLnBrk="0" hangingPunct="0"/>
              <a:endParaRPr lang="en-US" sz="1400">
                <a:latin typeface="Comic Sans MS" pitchFamily="66" charset="0"/>
              </a:endParaRPr>
            </a:p>
          </p:txBody>
        </p:sp>
      </p:grpSp>
      <p:grpSp>
        <p:nvGrpSpPr>
          <p:cNvPr id="4" name="Group 14"/>
          <p:cNvGrpSpPr>
            <a:grpSpLocks/>
          </p:cNvGrpSpPr>
          <p:nvPr/>
        </p:nvGrpSpPr>
        <p:grpSpPr bwMode="auto">
          <a:xfrm>
            <a:off x="304800" y="2952752"/>
            <a:ext cx="2971800" cy="523875"/>
            <a:chOff x="192" y="1876"/>
            <a:chExt cx="1872" cy="154"/>
          </a:xfrm>
        </p:grpSpPr>
        <p:sp>
          <p:nvSpPr>
            <p:cNvPr id="1050" name="Text Box 15"/>
            <p:cNvSpPr txBox="1">
              <a:spLocks noChangeArrowheads="1"/>
            </p:cNvSpPr>
            <p:nvPr/>
          </p:nvSpPr>
          <p:spPr bwMode="auto">
            <a:xfrm>
              <a:off x="192" y="1876"/>
              <a:ext cx="1848" cy="154"/>
            </a:xfrm>
            <a:prstGeom prst="rect">
              <a:avLst/>
            </a:prstGeom>
            <a:noFill/>
            <a:ln w="9525">
              <a:noFill/>
              <a:miter lim="800000"/>
              <a:headEnd/>
              <a:tailEnd/>
            </a:ln>
          </p:spPr>
          <p:txBody>
            <a:bodyPr wrap="none">
              <a:spAutoFit/>
            </a:bodyPr>
            <a:lstStyle/>
            <a:p>
              <a:pPr eaLnBrk="0" hangingPunct="0"/>
              <a:r>
                <a:rPr lang="en-US" sz="1400" u="sng">
                  <a:latin typeface="Comic Sans MS" pitchFamily="66" charset="0"/>
                </a:rPr>
                <a:t>Secondary Interventions/Tier 2:</a:t>
              </a:r>
              <a:endParaRPr lang="en-US" sz="1400">
                <a:latin typeface="Comic Sans MS" pitchFamily="66" charset="0"/>
              </a:endParaRPr>
            </a:p>
            <a:p>
              <a:pPr eaLnBrk="0" hangingPunct="0"/>
              <a:r>
                <a:rPr lang="en-US" sz="1400">
                  <a:latin typeface="Comic Sans MS" pitchFamily="66" charset="0"/>
                </a:rPr>
                <a:t>Can’t do/won’t do</a:t>
              </a:r>
            </a:p>
          </p:txBody>
        </p:sp>
        <p:sp>
          <p:nvSpPr>
            <p:cNvPr id="1051" name="Line 16"/>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a:p>
          </p:txBody>
        </p:sp>
      </p:grpSp>
      <p:grpSp>
        <p:nvGrpSpPr>
          <p:cNvPr id="5" name="Group 17"/>
          <p:cNvGrpSpPr>
            <a:grpSpLocks/>
          </p:cNvGrpSpPr>
          <p:nvPr/>
        </p:nvGrpSpPr>
        <p:grpSpPr bwMode="auto">
          <a:xfrm>
            <a:off x="5646738" y="3092450"/>
            <a:ext cx="3467100" cy="1384300"/>
            <a:chOff x="3749" y="1853"/>
            <a:chExt cx="2184" cy="872"/>
          </a:xfrm>
        </p:grpSpPr>
        <p:sp>
          <p:nvSpPr>
            <p:cNvPr id="1048" name="Text Box 18"/>
            <p:cNvSpPr txBox="1">
              <a:spLocks noChangeArrowheads="1"/>
            </p:cNvSpPr>
            <p:nvPr/>
          </p:nvSpPr>
          <p:spPr bwMode="auto">
            <a:xfrm>
              <a:off x="4085" y="1853"/>
              <a:ext cx="1848" cy="872"/>
            </a:xfrm>
            <a:prstGeom prst="rect">
              <a:avLst/>
            </a:prstGeom>
            <a:noFill/>
            <a:ln w="9525">
              <a:noFill/>
              <a:miter lim="800000"/>
              <a:headEnd/>
              <a:tailEnd/>
            </a:ln>
          </p:spPr>
          <p:txBody>
            <a:bodyPr wrap="none">
              <a:spAutoFit/>
            </a:bodyPr>
            <a:lstStyle/>
            <a:p>
              <a:pPr eaLnBrk="0" hangingPunct="0"/>
              <a:r>
                <a:rPr lang="en-US" sz="1400" u="sng">
                  <a:latin typeface="Comic Sans MS" pitchFamily="66" charset="0"/>
                </a:rPr>
                <a:t>Secondary Interventions/Tier 2:</a:t>
              </a:r>
              <a:endParaRPr lang="en-US" sz="1400">
                <a:latin typeface="Comic Sans MS" pitchFamily="66" charset="0"/>
              </a:endParaRPr>
            </a:p>
            <a:p>
              <a:pPr eaLnBrk="0" hangingPunct="0"/>
              <a:r>
                <a:rPr lang="en-US" sz="1400">
                  <a:latin typeface="Comic Sans MS" pitchFamily="66" charset="0"/>
                </a:rPr>
                <a:t>Coke test analogy..</a:t>
              </a:r>
            </a:p>
            <a:p>
              <a:pPr eaLnBrk="0" hangingPunct="0"/>
              <a:endParaRPr lang="en-US" sz="1400">
                <a:latin typeface="Comic Sans MS" pitchFamily="66" charset="0"/>
              </a:endParaRPr>
            </a:p>
            <a:p>
              <a:pPr eaLnBrk="0" hangingPunct="0"/>
              <a:r>
                <a:rPr lang="en-US" sz="1400">
                  <a:latin typeface="Comic Sans MS" pitchFamily="66" charset="0"/>
                </a:rPr>
                <a:t>	Over 50 Daily Aspirin</a:t>
              </a:r>
            </a:p>
            <a:p>
              <a:pPr eaLnBrk="0" hangingPunct="0"/>
              <a:endParaRPr lang="en-US" sz="1400">
                <a:latin typeface="Comic Sans MS" pitchFamily="66" charset="0"/>
              </a:endParaRPr>
            </a:p>
            <a:p>
              <a:pPr eaLnBrk="0" hangingPunct="0"/>
              <a:endParaRPr lang="en-US" sz="1400">
                <a:latin typeface="Comic Sans MS" pitchFamily="66" charset="0"/>
              </a:endParaRPr>
            </a:p>
          </p:txBody>
        </p:sp>
        <p:sp>
          <p:nvSpPr>
            <p:cNvPr id="1049" name="Line 19"/>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a:p>
          </p:txBody>
        </p:sp>
      </p:grpSp>
      <p:grpSp>
        <p:nvGrpSpPr>
          <p:cNvPr id="6" name="Group 20"/>
          <p:cNvGrpSpPr>
            <a:grpSpLocks/>
          </p:cNvGrpSpPr>
          <p:nvPr/>
        </p:nvGrpSpPr>
        <p:grpSpPr bwMode="auto">
          <a:xfrm>
            <a:off x="152400" y="4648200"/>
            <a:ext cx="4724400" cy="1169622"/>
            <a:chOff x="144" y="2929"/>
            <a:chExt cx="4447" cy="335"/>
          </a:xfrm>
        </p:grpSpPr>
        <p:sp>
          <p:nvSpPr>
            <p:cNvPr id="1046" name="Text Box 21"/>
            <p:cNvSpPr txBox="1">
              <a:spLocks noChangeArrowheads="1"/>
            </p:cNvSpPr>
            <p:nvPr/>
          </p:nvSpPr>
          <p:spPr bwMode="auto">
            <a:xfrm>
              <a:off x="144" y="2929"/>
              <a:ext cx="4447" cy="335"/>
            </a:xfrm>
            <a:prstGeom prst="rect">
              <a:avLst/>
            </a:prstGeom>
            <a:noFill/>
            <a:ln w="9525">
              <a:noFill/>
              <a:miter lim="800000"/>
              <a:headEnd/>
              <a:tailEnd/>
            </a:ln>
          </p:spPr>
          <p:txBody>
            <a:bodyPr>
              <a:spAutoFit/>
            </a:bodyPr>
            <a:lstStyle/>
            <a:p>
              <a:pPr eaLnBrk="0" hangingPunct="0"/>
              <a:r>
                <a:rPr lang="en-US" sz="1400" u="sng">
                  <a:latin typeface="Comic Sans MS" pitchFamily="66" charset="0"/>
                </a:rPr>
                <a:t>Universal Intervention</a:t>
              </a:r>
            </a:p>
            <a:p>
              <a:pPr eaLnBrk="0" hangingPunct="0"/>
              <a:r>
                <a:rPr lang="en-US" sz="1400" u="sng">
                  <a:latin typeface="Comic Sans MS" pitchFamily="66" charset="0"/>
                </a:rPr>
                <a:t>Tier 1:</a:t>
              </a:r>
            </a:p>
            <a:p>
              <a:pPr eaLnBrk="0" hangingPunct="0"/>
              <a:r>
                <a:rPr lang="en-US" sz="1400">
                  <a:latin typeface="Comic Sans MS" pitchFamily="66" charset="0"/>
                </a:rPr>
                <a:t>Were we clear? Does it work?</a:t>
              </a:r>
            </a:p>
            <a:p>
              <a:pPr eaLnBrk="0" hangingPunct="0"/>
              <a:r>
                <a:rPr lang="en-US" sz="1400">
                  <a:latin typeface="Comic Sans MS" pitchFamily="66" charset="0"/>
                </a:rPr>
                <a:t>How do we respond?</a:t>
              </a:r>
            </a:p>
            <a:p>
              <a:pPr eaLnBrk="0" hangingPunct="0"/>
              <a:r>
                <a:rPr lang="en-US" sz="1400" u="sng">
                  <a:latin typeface="Comic Sans MS" pitchFamily="66" charset="0"/>
                </a:rPr>
                <a:t> </a:t>
              </a:r>
              <a:endParaRPr lang="en-US" sz="1400">
                <a:latin typeface="Comic Sans MS" pitchFamily="66" charset="0"/>
              </a:endParaRPr>
            </a:p>
          </p:txBody>
        </p:sp>
        <p:sp>
          <p:nvSpPr>
            <p:cNvPr id="1047" name="Line 22"/>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a:p>
          </p:txBody>
        </p:sp>
      </p:grpSp>
      <p:grpSp>
        <p:nvGrpSpPr>
          <p:cNvPr id="7" name="Group 23"/>
          <p:cNvGrpSpPr>
            <a:grpSpLocks/>
          </p:cNvGrpSpPr>
          <p:nvPr/>
        </p:nvGrpSpPr>
        <p:grpSpPr bwMode="auto">
          <a:xfrm>
            <a:off x="5751516" y="4679954"/>
            <a:ext cx="3440113" cy="1816101"/>
            <a:chOff x="4343" y="2871"/>
            <a:chExt cx="2167" cy="1144"/>
          </a:xfrm>
        </p:grpSpPr>
        <p:sp>
          <p:nvSpPr>
            <p:cNvPr id="1044" name="Text Box 24"/>
            <p:cNvSpPr txBox="1">
              <a:spLocks noChangeArrowheads="1"/>
            </p:cNvSpPr>
            <p:nvPr/>
          </p:nvSpPr>
          <p:spPr bwMode="auto">
            <a:xfrm>
              <a:off x="4654" y="2871"/>
              <a:ext cx="1856" cy="1144"/>
            </a:xfrm>
            <a:prstGeom prst="rect">
              <a:avLst/>
            </a:prstGeom>
            <a:noFill/>
            <a:ln w="9525">
              <a:noFill/>
              <a:miter lim="800000"/>
              <a:headEnd/>
              <a:tailEnd/>
            </a:ln>
          </p:spPr>
          <p:txBody>
            <a:bodyPr wrap="none">
              <a:spAutoFit/>
            </a:bodyPr>
            <a:lstStyle/>
            <a:p>
              <a:pPr eaLnBrk="0" hangingPunct="0"/>
              <a:r>
                <a:rPr lang="en-US" sz="1400" u="sng">
                  <a:latin typeface="Comic Sans MS" pitchFamily="66" charset="0"/>
                </a:rPr>
                <a:t>Universal Intervention/Tier 1:</a:t>
              </a:r>
            </a:p>
            <a:p>
              <a:pPr eaLnBrk="0" hangingPunct="0"/>
              <a:r>
                <a:rPr lang="en-US" sz="1400">
                  <a:latin typeface="Comic Sans MS" pitchFamily="66" charset="0"/>
                </a:rPr>
                <a:t>Be clear on expectations,</a:t>
              </a:r>
            </a:p>
            <a:p>
              <a:pPr eaLnBrk="0" hangingPunct="0"/>
              <a:r>
                <a:rPr lang="en-US" sz="1400">
                  <a:latin typeface="Comic Sans MS" pitchFamily="66" charset="0"/>
                </a:rPr>
                <a:t> make sure they work, be humane</a:t>
              </a:r>
            </a:p>
            <a:p>
              <a:pPr eaLnBrk="0" hangingPunct="0"/>
              <a:endParaRPr lang="en-US" sz="1400">
                <a:latin typeface="Comic Sans MS" pitchFamily="66" charset="0"/>
              </a:endParaRPr>
            </a:p>
            <a:p>
              <a:pPr eaLnBrk="0" hangingPunct="0"/>
              <a:r>
                <a:rPr lang="en-US" sz="1400">
                  <a:latin typeface="Comic Sans MS" pitchFamily="66" charset="0"/>
                </a:rPr>
                <a:t>	Banning smoking in</a:t>
              </a:r>
            </a:p>
            <a:p>
              <a:pPr eaLnBrk="0" hangingPunct="0"/>
              <a:r>
                <a:rPr lang="en-US" sz="1400">
                  <a:latin typeface="Comic Sans MS" pitchFamily="66" charset="0"/>
                </a:rPr>
                <a:t>	 public places*</a:t>
              </a:r>
            </a:p>
            <a:p>
              <a:pPr eaLnBrk="0" hangingPunct="0"/>
              <a:endParaRPr lang="en-US" sz="1400" u="sng">
                <a:latin typeface="Comic Sans MS" pitchFamily="66" charset="0"/>
              </a:endParaRPr>
            </a:p>
            <a:p>
              <a:pPr eaLnBrk="0" hangingPunct="0"/>
              <a:endParaRPr lang="en-US" sz="1400">
                <a:latin typeface="Comic Sans MS" pitchFamily="66" charset="0"/>
              </a:endParaRPr>
            </a:p>
          </p:txBody>
        </p:sp>
        <p:sp>
          <p:nvSpPr>
            <p:cNvPr id="1045" name="Line 25"/>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a:p>
          </p:txBody>
        </p:sp>
      </p:grpSp>
      <p:graphicFrame>
        <p:nvGraphicFramePr>
          <p:cNvPr id="1026" name="Object 2"/>
          <p:cNvGraphicFramePr>
            <a:graphicFrameLocks noChangeAspect="1"/>
          </p:cNvGraphicFramePr>
          <p:nvPr/>
        </p:nvGraphicFramePr>
        <p:xfrm>
          <a:off x="3200400" y="2057402"/>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2"/>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05327" y="2057402"/>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7" y="2057402"/>
                        <a:ext cx="1285875"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4" name="Rectangle 28"/>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a:t>Designing School-Wide Systems for Student Success</a:t>
            </a:r>
            <a:br>
              <a:rPr lang="en-US" sz="2400" b="1"/>
            </a:br>
            <a:r>
              <a:rPr lang="en-US" sz="2400" b="1" i="1"/>
              <a:t>A Response to Intervention Model/MTSS</a:t>
            </a:r>
          </a:p>
        </p:txBody>
      </p:sp>
      <p:sp>
        <p:nvSpPr>
          <p:cNvPr id="1041" name="Text Box 29"/>
          <p:cNvSpPr txBox="1">
            <a:spLocks noChangeArrowheads="1"/>
          </p:cNvSpPr>
          <p:nvPr/>
        </p:nvSpPr>
        <p:spPr bwMode="auto">
          <a:xfrm>
            <a:off x="533400" y="1524002"/>
            <a:ext cx="1473200" cy="461963"/>
          </a:xfrm>
          <a:prstGeom prst="rect">
            <a:avLst/>
          </a:prstGeom>
          <a:noFill/>
          <a:ln w="9525">
            <a:noFill/>
            <a:miter lim="800000"/>
            <a:headEnd/>
            <a:tailEnd/>
          </a:ln>
        </p:spPr>
        <p:txBody>
          <a:bodyPr wrap="none">
            <a:spAutoFit/>
          </a:bodyPr>
          <a:lstStyle/>
          <a:p>
            <a:r>
              <a:rPr lang="en-US" sz="2400" b="1"/>
              <a:t>Questions</a:t>
            </a:r>
          </a:p>
        </p:txBody>
      </p:sp>
      <p:sp>
        <p:nvSpPr>
          <p:cNvPr id="1042" name="Text Box 30"/>
          <p:cNvSpPr txBox="1">
            <a:spLocks noChangeArrowheads="1"/>
          </p:cNvSpPr>
          <p:nvPr/>
        </p:nvSpPr>
        <p:spPr bwMode="auto">
          <a:xfrm>
            <a:off x="5715002" y="1600202"/>
            <a:ext cx="1268413" cy="461963"/>
          </a:xfrm>
          <a:prstGeom prst="rect">
            <a:avLst/>
          </a:prstGeom>
          <a:noFill/>
          <a:ln w="9525">
            <a:noFill/>
            <a:miter lim="800000"/>
            <a:headEnd/>
            <a:tailEnd/>
          </a:ln>
        </p:spPr>
        <p:txBody>
          <a:bodyPr wrap="none">
            <a:spAutoFit/>
          </a:bodyPr>
          <a:lstStyle/>
          <a:p>
            <a:r>
              <a:rPr lang="en-US" sz="2400" b="1"/>
              <a:t>Answers</a:t>
            </a:r>
          </a:p>
        </p:txBody>
      </p:sp>
      <p:sp>
        <p:nvSpPr>
          <p:cNvPr id="1043" name="TextBox 9"/>
          <p:cNvSpPr txBox="1">
            <a:spLocks noChangeArrowheads="1"/>
          </p:cNvSpPr>
          <p:nvPr/>
        </p:nvSpPr>
        <p:spPr bwMode="auto">
          <a:xfrm>
            <a:off x="6553202" y="6553200"/>
            <a:ext cx="2181879" cy="369332"/>
          </a:xfrm>
          <a:prstGeom prst="rect">
            <a:avLst/>
          </a:prstGeom>
          <a:noFill/>
          <a:ln w="9525">
            <a:noFill/>
            <a:miter lim="800000"/>
            <a:headEnd/>
            <a:tailEnd/>
          </a:ln>
        </p:spPr>
        <p:txBody>
          <a:bodyPr wrap="none">
            <a:spAutoFit/>
          </a:bodyPr>
          <a:lstStyle/>
          <a:p>
            <a:r>
              <a:rPr lang="en-US"/>
              <a:t>*</a:t>
            </a:r>
            <a:r>
              <a:rPr lang="en-US" sz="1200"/>
              <a:t>Greenburg &amp;  Abenavoli, 2017</a:t>
            </a:r>
          </a:p>
        </p:txBody>
      </p:sp>
    </p:spTree>
    <p:extLst>
      <p:ext uri="{BB962C8B-B14F-4D97-AF65-F5344CB8AC3E}">
        <p14:creationId xmlns:p14="http://schemas.microsoft.com/office/powerpoint/2010/main" val="393642947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n-US" altLang="en-US"/>
              <a:t>Targeted Supports - Have a Coke!</a:t>
            </a:r>
          </a:p>
        </p:txBody>
      </p:sp>
      <p:sp>
        <p:nvSpPr>
          <p:cNvPr id="16387" name="Content Placeholder 4"/>
          <p:cNvSpPr>
            <a:spLocks noGrp="1"/>
          </p:cNvSpPr>
          <p:nvPr>
            <p:ph sz="half" idx="1"/>
          </p:nvPr>
        </p:nvSpPr>
        <p:spPr/>
        <p:txBody>
          <a:bodyPr/>
          <a:lstStyle/>
          <a:p>
            <a:pPr>
              <a:buFont typeface="Arial" charset="0"/>
              <a:buChar char="•"/>
              <a:defRPr/>
            </a:pPr>
            <a:r>
              <a:rPr lang="en-US" b="1"/>
              <a:t>Can’t Do (Skill Deficit)</a:t>
            </a:r>
            <a:endParaRPr lang="en-US"/>
          </a:p>
          <a:p>
            <a:pPr lvl="1" indent="-742950">
              <a:buFont typeface="Arial" charset="0"/>
              <a:buNone/>
              <a:defRPr/>
            </a:pPr>
            <a:endParaRPr lang="en-US"/>
          </a:p>
          <a:p>
            <a:pPr marL="403225" lvl="1" indent="-403225">
              <a:buFont typeface="Arial" pitchFamily="34" charset="0"/>
              <a:buChar char="•"/>
              <a:defRPr/>
            </a:pPr>
            <a:r>
              <a:rPr lang="en-US" b="1"/>
              <a:t>Responses </a:t>
            </a:r>
          </a:p>
          <a:p>
            <a:pPr lvl="1">
              <a:buFont typeface="Arial" charset="0"/>
              <a:buChar char="–"/>
              <a:defRPr/>
            </a:pPr>
            <a:r>
              <a:rPr lang="en-US"/>
              <a:t>Teach skill</a:t>
            </a:r>
          </a:p>
          <a:p>
            <a:pPr lvl="1">
              <a:buFont typeface="Arial" charset="0"/>
              <a:buChar char="–"/>
              <a:defRPr/>
            </a:pPr>
            <a:r>
              <a:rPr lang="en-US"/>
              <a:t>Priming</a:t>
            </a:r>
          </a:p>
          <a:p>
            <a:pPr lvl="1">
              <a:buFont typeface="Arial" charset="0"/>
              <a:buChar char="–"/>
              <a:defRPr/>
            </a:pPr>
            <a:r>
              <a:rPr lang="en-US"/>
              <a:t>Intersperse </a:t>
            </a:r>
          </a:p>
          <a:p>
            <a:pPr lvl="1">
              <a:buFont typeface="Arial" charset="0"/>
              <a:buChar char="–"/>
              <a:defRPr/>
            </a:pPr>
            <a:r>
              <a:rPr lang="en-US">
                <a:hlinkClick r:id="rId3"/>
              </a:rPr>
              <a:t>Teach escape</a:t>
            </a:r>
            <a:endParaRPr lang="en-US"/>
          </a:p>
          <a:p>
            <a:pPr lvl="1">
              <a:buFont typeface="Arial" charset="0"/>
              <a:buChar char="–"/>
              <a:defRPr/>
            </a:pPr>
            <a:endParaRPr lang="en-US"/>
          </a:p>
        </p:txBody>
      </p:sp>
      <p:sp>
        <p:nvSpPr>
          <p:cNvPr id="16388" name="Content Placeholder 5"/>
          <p:cNvSpPr>
            <a:spLocks noGrp="1"/>
          </p:cNvSpPr>
          <p:nvPr>
            <p:ph sz="half" idx="2"/>
          </p:nvPr>
        </p:nvSpPr>
        <p:spPr>
          <a:xfrm>
            <a:off x="4648200" y="1825625"/>
            <a:ext cx="4495800" cy="4525963"/>
          </a:xfrm>
        </p:spPr>
        <p:txBody>
          <a:bodyPr/>
          <a:lstStyle/>
          <a:p>
            <a:pPr>
              <a:buFont typeface="Arial" charset="0"/>
              <a:buChar char="•"/>
              <a:defRPr/>
            </a:pPr>
            <a:r>
              <a:rPr lang="en-US" b="1"/>
              <a:t>Won’t Do (Acquisition)</a:t>
            </a:r>
            <a:endParaRPr lang="en-US"/>
          </a:p>
          <a:p>
            <a:pPr marL="0" lvl="1" indent="0">
              <a:buNone/>
              <a:defRPr/>
            </a:pPr>
            <a:endParaRPr lang="en-US" b="1"/>
          </a:p>
          <a:p>
            <a:pPr marL="342900" lvl="1" indent="-342900">
              <a:buFont typeface="Arial" pitchFamily="34" charset="0"/>
              <a:buChar char="•"/>
              <a:defRPr/>
            </a:pPr>
            <a:r>
              <a:rPr lang="en-US" b="1"/>
              <a:t>Responses</a:t>
            </a:r>
          </a:p>
          <a:p>
            <a:pPr lvl="1">
              <a:buFont typeface="Arial" charset="0"/>
              <a:buChar char="–"/>
              <a:defRPr/>
            </a:pPr>
            <a:r>
              <a:rPr lang="en-US"/>
              <a:t>Prompt</a:t>
            </a:r>
          </a:p>
          <a:p>
            <a:pPr lvl="1">
              <a:buFont typeface="Arial" charset="0"/>
              <a:buChar char="–"/>
              <a:defRPr/>
            </a:pPr>
            <a:r>
              <a:rPr lang="en-US"/>
              <a:t>2-10</a:t>
            </a:r>
          </a:p>
          <a:p>
            <a:pPr lvl="1">
              <a:buFont typeface="Arial" charset="0"/>
              <a:buChar char="–"/>
              <a:defRPr/>
            </a:pPr>
            <a:r>
              <a:rPr lang="en-US"/>
              <a:t>Personal greeting</a:t>
            </a:r>
          </a:p>
          <a:p>
            <a:pPr lvl="1">
              <a:buFont typeface="Arial" charset="0"/>
              <a:buChar char="–"/>
              <a:defRPr/>
            </a:pPr>
            <a:r>
              <a:rPr lang="en-US"/>
              <a:t>Choice/preference</a:t>
            </a:r>
          </a:p>
          <a:p>
            <a:pPr lvl="1">
              <a:buFont typeface="Arial" charset="0"/>
              <a:buNone/>
              <a:defRPr/>
            </a:pPr>
            <a:endParaRPr lang="en-US"/>
          </a:p>
          <a:p>
            <a:pPr>
              <a:buFont typeface="Arial" charset="0"/>
              <a:buChar char="•"/>
              <a:defRPr/>
            </a:pPr>
            <a:endParaRPr lang="en-US"/>
          </a:p>
        </p:txBody>
      </p:sp>
      <p:sp>
        <p:nvSpPr>
          <p:cNvPr id="28677" name="TextBox 4"/>
          <p:cNvSpPr txBox="1">
            <a:spLocks noChangeArrowheads="1"/>
          </p:cNvSpPr>
          <p:nvPr/>
        </p:nvSpPr>
        <p:spPr bwMode="auto">
          <a:xfrm>
            <a:off x="1371600" y="62118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See CAST: http://www.cast.org/  and SIM  http://www.kucrl.org/sim/</a:t>
            </a:r>
          </a:p>
          <a:p>
            <a:pPr eaLnBrk="1" hangingPunct="1">
              <a:spcBef>
                <a:spcPct val="0"/>
              </a:spcBef>
              <a:buFontTx/>
              <a:buNone/>
            </a:pPr>
            <a:endParaRPr lang="en-US" altLang="en-US" sz="1800"/>
          </a:p>
        </p:txBody>
      </p:sp>
    </p:spTree>
    <p:extLst>
      <p:ext uri="{BB962C8B-B14F-4D97-AF65-F5344CB8AC3E}">
        <p14:creationId xmlns:p14="http://schemas.microsoft.com/office/powerpoint/2010/main" val="257235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normAutofit/>
          </a:bodyPr>
          <a:lstStyle/>
          <a:p>
            <a:r>
              <a:rPr lang="en-US" sz="4400" i="1"/>
              <a:t>Chapter 12: Providing Structure for Learning</a:t>
            </a:r>
          </a:p>
        </p:txBody>
      </p:sp>
      <p:sp>
        <p:nvSpPr>
          <p:cNvPr id="3" name="Subtitle 2">
            <a:extLst>
              <a:ext uri="{FF2B5EF4-FFF2-40B4-BE49-F238E27FC236}">
                <a16:creationId xmlns:a16="http://schemas.microsoft.com/office/drawing/2014/main" id="{5FB9A4EF-F257-9A48-D666-838B66E61E25}"/>
              </a:ext>
            </a:extLst>
          </p:cNvPr>
          <p:cNvSpPr>
            <a:spLocks noGrp="1"/>
          </p:cNvSpPr>
          <p:nvPr>
            <p:ph type="subTitle" idx="1"/>
          </p:nvPr>
        </p:nvSpPr>
        <p:spPr/>
        <p:txBody>
          <a:bodyPr/>
          <a:lstStyle/>
          <a:p>
            <a:r>
              <a:rPr lang="en-US" dirty="0">
                <a:solidFill>
                  <a:schemeClr val="tx1"/>
                </a:solidFill>
              </a:rPr>
              <a:t>Tell me about your favorite class and  teacher</a:t>
            </a:r>
          </a:p>
          <a:p>
            <a:endParaRPr lang="en-US" dirty="0"/>
          </a:p>
        </p:txBody>
      </p:sp>
    </p:spTree>
    <p:extLst>
      <p:ext uri="{BB962C8B-B14F-4D97-AF65-F5344CB8AC3E}">
        <p14:creationId xmlns:p14="http://schemas.microsoft.com/office/powerpoint/2010/main" val="1403780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r>
              <a:rPr lang="en-US" dirty="0"/>
              <a:t>Components of Effective Classroom Settings</a:t>
            </a:r>
          </a:p>
        </p:txBody>
      </p:sp>
      <p:sp>
        <p:nvSpPr>
          <p:cNvPr id="14339" name="Content Placeholder 2"/>
          <p:cNvSpPr>
            <a:spLocks noGrp="1"/>
          </p:cNvSpPr>
          <p:nvPr>
            <p:ph idx="1"/>
          </p:nvPr>
        </p:nvSpPr>
        <p:spPr/>
        <p:txBody>
          <a:bodyPr/>
          <a:lstStyle/>
          <a:p>
            <a:r>
              <a:rPr lang="en-US" dirty="0"/>
              <a:t> Maximized Structure</a:t>
            </a:r>
          </a:p>
          <a:p>
            <a:r>
              <a:rPr lang="en-US" dirty="0"/>
              <a:t> Post, teach, model reinforce expectations</a:t>
            </a:r>
          </a:p>
          <a:p>
            <a:r>
              <a:rPr lang="en-US" dirty="0"/>
              <a:t> Active engagement</a:t>
            </a:r>
          </a:p>
          <a:p>
            <a:r>
              <a:rPr lang="en-US" dirty="0"/>
              <a:t> Varity of ways to acknowledge</a:t>
            </a:r>
          </a:p>
          <a:p>
            <a:pPr lvl="1"/>
            <a:r>
              <a:rPr lang="en-US" dirty="0"/>
              <a:t>Including success!</a:t>
            </a:r>
          </a:p>
          <a:p>
            <a:r>
              <a:rPr lang="en-US" dirty="0"/>
              <a:t> Continuum of ways to respond</a:t>
            </a:r>
          </a:p>
        </p:txBody>
      </p:sp>
      <p:sp>
        <p:nvSpPr>
          <p:cNvPr id="14340" name="TextBox 3"/>
          <p:cNvSpPr txBox="1">
            <a:spLocks noChangeArrowheads="1"/>
          </p:cNvSpPr>
          <p:nvPr/>
        </p:nvSpPr>
        <p:spPr bwMode="auto">
          <a:xfrm>
            <a:off x="533400" y="5105400"/>
            <a:ext cx="5737225" cy="646113"/>
          </a:xfrm>
          <a:prstGeom prst="rect">
            <a:avLst/>
          </a:prstGeom>
          <a:noFill/>
          <a:ln w="9525">
            <a:noFill/>
            <a:miter lim="800000"/>
            <a:headEnd/>
            <a:tailEnd/>
          </a:ln>
        </p:spPr>
        <p:txBody>
          <a:bodyPr wrap="none">
            <a:spAutoFit/>
          </a:bodyPr>
          <a:lstStyle/>
          <a:p>
            <a:r>
              <a:rPr lang="en-US" dirty="0">
                <a:ea typeface="MS PGothic" pitchFamily="34" charset="-128"/>
              </a:rPr>
              <a:t>(</a:t>
            </a:r>
            <a:r>
              <a:rPr lang="en-US" dirty="0" err="1">
                <a:ea typeface="MS PGothic" pitchFamily="34" charset="-128"/>
              </a:rPr>
              <a:t>Simonsen</a:t>
            </a:r>
            <a:r>
              <a:rPr lang="en-US" dirty="0">
                <a:ea typeface="MS PGothic" pitchFamily="34" charset="-128"/>
              </a:rPr>
              <a:t>, Fairbanks, </a:t>
            </a:r>
            <a:r>
              <a:rPr lang="en-US" dirty="0" err="1">
                <a:ea typeface="MS PGothic" pitchFamily="34" charset="-128"/>
              </a:rPr>
              <a:t>Briesch</a:t>
            </a:r>
            <a:r>
              <a:rPr lang="en-US" dirty="0">
                <a:ea typeface="MS PGothic" pitchFamily="34" charset="-128"/>
              </a:rPr>
              <a:t>, Myers, &amp; </a:t>
            </a:r>
            <a:r>
              <a:rPr lang="en-US" dirty="0" err="1">
                <a:ea typeface="MS PGothic" pitchFamily="34" charset="-128"/>
              </a:rPr>
              <a:t>Sugai</a:t>
            </a:r>
            <a:r>
              <a:rPr lang="en-US" dirty="0">
                <a:ea typeface="MS PGothic" pitchFamily="34" charset="-128"/>
              </a:rPr>
              <a:t>, 2008)</a:t>
            </a:r>
          </a:p>
          <a:p>
            <a:endParaRPr lang="en-US" dirty="0"/>
          </a:p>
        </p:txBody>
      </p:sp>
      <p:sp>
        <p:nvSpPr>
          <p:cNvPr id="2" name="TextBox 1"/>
          <p:cNvSpPr txBox="1"/>
          <p:nvPr/>
        </p:nvSpPr>
        <p:spPr>
          <a:xfrm>
            <a:off x="5674025" y="5257800"/>
            <a:ext cx="3477116" cy="923330"/>
          </a:xfrm>
          <a:prstGeom prst="rect">
            <a:avLst/>
          </a:prstGeom>
          <a:noFill/>
        </p:spPr>
        <p:txBody>
          <a:bodyPr wrap="square" rtlCol="0">
            <a:spAutoFit/>
          </a:bodyPr>
          <a:lstStyle/>
          <a:p>
            <a:r>
              <a:rPr lang="en-US" dirty="0"/>
              <a:t>See MO PBIS Great 8 training</a:t>
            </a:r>
          </a:p>
          <a:p>
            <a:r>
              <a:rPr lang="en-US" dirty="0"/>
              <a:t> http://</a:t>
            </a:r>
            <a:r>
              <a:rPr lang="en-US" dirty="0" err="1"/>
              <a:t>pbismissouri.org</a:t>
            </a:r>
            <a:r>
              <a:rPr lang="en-US" dirty="0"/>
              <a:t>/educators/effective-class-practice/</a:t>
            </a:r>
          </a:p>
        </p:txBody>
      </p:sp>
    </p:spTree>
    <p:extLst>
      <p:ext uri="{BB962C8B-B14F-4D97-AF65-F5344CB8AC3E}">
        <p14:creationId xmlns:p14="http://schemas.microsoft.com/office/powerpoint/2010/main" val="13270980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8608-C192-7797-4F7D-488F156D18E4}"/>
              </a:ext>
            </a:extLst>
          </p:cNvPr>
          <p:cNvSpPr>
            <a:spLocks noGrp="1"/>
          </p:cNvSpPr>
          <p:nvPr>
            <p:ph type="title"/>
          </p:nvPr>
        </p:nvSpPr>
        <p:spPr/>
        <p:txBody>
          <a:bodyPr/>
          <a:lstStyle/>
          <a:p>
            <a:r>
              <a:rPr lang="en-US"/>
              <a:t>Attendance Reflection</a:t>
            </a:r>
          </a:p>
        </p:txBody>
      </p:sp>
      <p:sp>
        <p:nvSpPr>
          <p:cNvPr id="3" name="Content Placeholder 2">
            <a:extLst>
              <a:ext uri="{FF2B5EF4-FFF2-40B4-BE49-F238E27FC236}">
                <a16:creationId xmlns:a16="http://schemas.microsoft.com/office/drawing/2014/main" id="{6F709340-3443-5531-78F4-9673DF8FD96A}"/>
              </a:ext>
            </a:extLst>
          </p:cNvPr>
          <p:cNvSpPr>
            <a:spLocks noGrp="1"/>
          </p:cNvSpPr>
          <p:nvPr>
            <p:ph idx="1"/>
          </p:nvPr>
        </p:nvSpPr>
        <p:spPr/>
        <p:txBody>
          <a:bodyPr/>
          <a:lstStyle/>
          <a:p>
            <a:pPr marL="0" indent="0">
              <a:buNone/>
            </a:pPr>
            <a:r>
              <a:rPr lang="en-US"/>
              <a:t>Think of a time when you missed an outing with friends and family – how did you feel?</a:t>
            </a:r>
          </a:p>
        </p:txBody>
      </p:sp>
      <p:pic>
        <p:nvPicPr>
          <p:cNvPr id="5" name="Picture 4" descr="Young person in sunglasses at the beach with friends, looking up and smiling">
            <a:extLst>
              <a:ext uri="{FF2B5EF4-FFF2-40B4-BE49-F238E27FC236}">
                <a16:creationId xmlns:a16="http://schemas.microsoft.com/office/drawing/2014/main" id="{D9C35460-C9EF-4D67-FC50-32FC24A710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492" y="2794072"/>
            <a:ext cx="5548745" cy="3698802"/>
          </a:xfrm>
          <a:prstGeom prst="rect">
            <a:avLst/>
          </a:prstGeom>
        </p:spPr>
      </p:pic>
    </p:spTree>
    <p:extLst>
      <p:ext uri="{BB962C8B-B14F-4D97-AF65-F5344CB8AC3E}">
        <p14:creationId xmlns:p14="http://schemas.microsoft.com/office/powerpoint/2010/main" val="1962483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A1B6-0CD1-4FBE-B3CC-B74B30FEEDFE}"/>
              </a:ext>
            </a:extLst>
          </p:cNvPr>
          <p:cNvSpPr>
            <a:spLocks noGrp="1"/>
          </p:cNvSpPr>
          <p:nvPr>
            <p:ph type="title"/>
          </p:nvPr>
        </p:nvSpPr>
        <p:spPr/>
        <p:txBody>
          <a:bodyPr>
            <a:normAutofit/>
          </a:bodyPr>
          <a:lstStyle/>
          <a:p>
            <a:r>
              <a:rPr lang="en-AU" sz="4000" b="1">
                <a:latin typeface="+mn-lt"/>
                <a:ea typeface="Calibri" panose="020F0502020204030204" pitchFamily="34" charset="0"/>
              </a:rPr>
              <a:t>Attendanceworks.org </a:t>
            </a:r>
            <a:endParaRPr lang="en-US" sz="4000">
              <a:latin typeface="+mn-lt"/>
            </a:endParaRPr>
          </a:p>
        </p:txBody>
      </p:sp>
      <p:sp>
        <p:nvSpPr>
          <p:cNvPr id="3" name="Content Placeholder 2">
            <a:extLst>
              <a:ext uri="{FF2B5EF4-FFF2-40B4-BE49-F238E27FC236}">
                <a16:creationId xmlns:a16="http://schemas.microsoft.com/office/drawing/2014/main" id="{27E1B778-B3DE-4F86-B088-C25B43C04839}"/>
              </a:ext>
            </a:extLst>
          </p:cNvPr>
          <p:cNvSpPr>
            <a:spLocks noGrp="1"/>
          </p:cNvSpPr>
          <p:nvPr>
            <p:ph sz="half" idx="1"/>
          </p:nvPr>
        </p:nvSpPr>
        <p:spPr/>
        <p:txBody>
          <a:bodyPr>
            <a:normAutofit fontScale="92500" lnSpcReduction="10000"/>
          </a:bodyPr>
          <a:lstStyle/>
          <a:p>
            <a:endParaRPr lang="en-US"/>
          </a:p>
        </p:txBody>
      </p:sp>
      <p:sp>
        <p:nvSpPr>
          <p:cNvPr id="4" name="Content Placeholder 3">
            <a:extLst>
              <a:ext uri="{FF2B5EF4-FFF2-40B4-BE49-F238E27FC236}">
                <a16:creationId xmlns:a16="http://schemas.microsoft.com/office/drawing/2014/main" id="{BD798E98-A301-41FF-BE12-0B28E5738EF9}"/>
              </a:ext>
            </a:extLst>
          </p:cNvPr>
          <p:cNvSpPr>
            <a:spLocks noGrp="1"/>
          </p:cNvSpPr>
          <p:nvPr>
            <p:ph sz="half" idx="2"/>
          </p:nvPr>
        </p:nvSpPr>
        <p:spPr>
          <a:xfrm>
            <a:off x="4572000" y="1540489"/>
            <a:ext cx="3886200" cy="4351338"/>
          </a:xfrm>
        </p:spPr>
        <p:txBody>
          <a:bodyPr>
            <a:normAutofit fontScale="92500" lnSpcReduction="10000"/>
          </a:bodyPr>
          <a:lstStyle/>
          <a:p>
            <a:r>
              <a:rPr lang="en-US" sz="2400"/>
              <a:t>Tier three – specialized support – 20% &lt; days</a:t>
            </a:r>
          </a:p>
          <a:p>
            <a:pPr marL="0" indent="0">
              <a:buNone/>
            </a:pPr>
            <a:endParaRPr lang="en-US" sz="2400"/>
          </a:p>
          <a:p>
            <a:r>
              <a:rPr lang="en-US" sz="2400"/>
              <a:t>Tier two – early intervention 10 – 20% of school days (2-3 per month)</a:t>
            </a:r>
          </a:p>
          <a:p>
            <a:endParaRPr lang="en-US" sz="2400"/>
          </a:p>
          <a:p>
            <a:r>
              <a:rPr lang="en-US" sz="2400"/>
              <a:t>Tier one – &gt; 10% of school days (about 1 per month)</a:t>
            </a:r>
          </a:p>
          <a:p>
            <a:endParaRPr lang="en-US" sz="2400"/>
          </a:p>
          <a:p>
            <a:r>
              <a:rPr lang="en-US" sz="2400"/>
              <a:t>What are you doing for each level?</a:t>
            </a:r>
          </a:p>
        </p:txBody>
      </p:sp>
      <p:graphicFrame>
        <p:nvGraphicFramePr>
          <p:cNvPr id="5" name="Object 2">
            <a:extLst>
              <a:ext uri="{FF2B5EF4-FFF2-40B4-BE49-F238E27FC236}">
                <a16:creationId xmlns:a16="http://schemas.microsoft.com/office/drawing/2014/main" id="{D841D84E-82A8-4B52-9E42-F1D5B8D7360F}"/>
              </a:ext>
            </a:extLst>
          </p:cNvPr>
          <p:cNvGraphicFramePr>
            <a:graphicFrameLocks noChangeAspect="1"/>
          </p:cNvGraphicFramePr>
          <p:nvPr/>
        </p:nvGraphicFramePr>
        <p:xfrm>
          <a:off x="2159339" y="1586223"/>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5" name="Object 2">
                        <a:extLst>
                          <a:ext uri="{FF2B5EF4-FFF2-40B4-BE49-F238E27FC236}">
                            <a16:creationId xmlns:a16="http://schemas.microsoft.com/office/drawing/2014/main" id="{D841D84E-82A8-4B52-9E42-F1D5B8D73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339" y="1586223"/>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6552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3C29-038D-AF97-F238-F66592E0E2DD}"/>
              </a:ext>
            </a:extLst>
          </p:cNvPr>
          <p:cNvSpPr>
            <a:spLocks noGrp="1"/>
          </p:cNvSpPr>
          <p:nvPr>
            <p:ph type="title"/>
          </p:nvPr>
        </p:nvSpPr>
        <p:spPr/>
        <p:txBody>
          <a:bodyPr/>
          <a:lstStyle/>
          <a:p>
            <a:r>
              <a:rPr lang="en-US"/>
              <a:t>Responses</a:t>
            </a:r>
          </a:p>
        </p:txBody>
      </p:sp>
      <p:sp>
        <p:nvSpPr>
          <p:cNvPr id="3" name="Content Placeholder 2">
            <a:extLst>
              <a:ext uri="{FF2B5EF4-FFF2-40B4-BE49-F238E27FC236}">
                <a16:creationId xmlns:a16="http://schemas.microsoft.com/office/drawing/2014/main" id="{057E46D4-AB91-6DFC-B51B-B26D73FED0BC}"/>
              </a:ext>
            </a:extLst>
          </p:cNvPr>
          <p:cNvSpPr>
            <a:spLocks noGrp="1"/>
          </p:cNvSpPr>
          <p:nvPr>
            <p:ph idx="1"/>
          </p:nvPr>
        </p:nvSpPr>
        <p:spPr>
          <a:xfrm>
            <a:off x="261653" y="1690689"/>
            <a:ext cx="3676650" cy="4351338"/>
          </a:xfrm>
        </p:spPr>
        <p:txBody>
          <a:bodyPr>
            <a:normAutofit fontScale="70000" lnSpcReduction="20000"/>
          </a:bodyPr>
          <a:lstStyle/>
          <a:p>
            <a:r>
              <a:rPr lang="en-US"/>
              <a:t>Engage students and parents</a:t>
            </a:r>
          </a:p>
          <a:p>
            <a:r>
              <a:rPr lang="en-US"/>
              <a:t>Recognize good and improved attendance </a:t>
            </a:r>
          </a:p>
          <a:p>
            <a:r>
              <a:rPr lang="en-US"/>
              <a:t>Provide personalized early outreach</a:t>
            </a:r>
          </a:p>
          <a:p>
            <a:r>
              <a:rPr lang="en-US"/>
              <a:t>Monitor data</a:t>
            </a:r>
          </a:p>
          <a:p>
            <a:endParaRPr lang="en-US"/>
          </a:p>
          <a:p>
            <a:r>
              <a:rPr lang="en-US"/>
              <a:t>Nudge Intervention – Sending a postcard to parents to encourage students’ attendance (Rogers et al., 2017)</a:t>
            </a:r>
          </a:p>
          <a:p>
            <a:endParaRPr lang="en-US"/>
          </a:p>
          <a:p>
            <a:endParaRPr lang="en-US"/>
          </a:p>
          <a:p>
            <a:endParaRPr lang="en-US"/>
          </a:p>
        </p:txBody>
      </p:sp>
      <p:pic>
        <p:nvPicPr>
          <p:cNvPr id="1026" name="Picture 2" descr="Reduce Absences in Early Grades with Personalized Postcards">
            <a:hlinkClick r:id="rId2"/>
            <a:extLst>
              <a:ext uri="{FF2B5EF4-FFF2-40B4-BE49-F238E27FC236}">
                <a16:creationId xmlns:a16="http://schemas.microsoft.com/office/drawing/2014/main" id="{13B08C1C-E081-E322-9149-60A2EEC1F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3" y="2103687"/>
            <a:ext cx="4577048" cy="3007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11F7D8-434C-D515-7C63-85CE68289CCD}"/>
              </a:ext>
            </a:extLst>
          </p:cNvPr>
          <p:cNvSpPr txBox="1"/>
          <p:nvPr/>
        </p:nvSpPr>
        <p:spPr>
          <a:xfrm flipH="1">
            <a:off x="3984023" y="5539409"/>
            <a:ext cx="4898325" cy="153888"/>
          </a:xfrm>
          <a:prstGeom prst="rect">
            <a:avLst/>
          </a:prstGeom>
          <a:noFill/>
        </p:spPr>
        <p:txBody>
          <a:bodyPr wrap="square" rtlCol="0">
            <a:spAutoFit/>
          </a:bodyPr>
          <a:lstStyle/>
          <a:p>
            <a:r>
              <a:rPr lang="en-US" sz="400">
                <a:hlinkClick r:id="rId4"/>
              </a:rPr>
              <a:t>https://provingground.cepr.harvard.edu/files/provingground/files/proving_ground_postcard_guide_march2020.pd</a:t>
            </a:r>
            <a:r>
              <a:rPr lang="en-US" sz="400"/>
              <a:t> f</a:t>
            </a:r>
          </a:p>
        </p:txBody>
      </p:sp>
    </p:spTree>
    <p:extLst>
      <p:ext uri="{BB962C8B-B14F-4D97-AF65-F5344CB8AC3E}">
        <p14:creationId xmlns:p14="http://schemas.microsoft.com/office/powerpoint/2010/main" val="17954166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D7-6E77-AC4F-B404-D0BEBA683F66}"/>
              </a:ext>
            </a:extLst>
          </p:cNvPr>
          <p:cNvSpPr>
            <a:spLocks noGrp="1"/>
          </p:cNvSpPr>
          <p:nvPr>
            <p:ph type="title"/>
          </p:nvPr>
        </p:nvSpPr>
        <p:spPr/>
        <p:txBody>
          <a:bodyPr/>
          <a:lstStyle/>
          <a:p>
            <a:r>
              <a:rPr lang="en-US"/>
              <a:t>Sample Response Tables</a:t>
            </a:r>
          </a:p>
        </p:txBody>
      </p:sp>
      <p:sp>
        <p:nvSpPr>
          <p:cNvPr id="3" name="Content Placeholder 2">
            <a:extLst>
              <a:ext uri="{FF2B5EF4-FFF2-40B4-BE49-F238E27FC236}">
                <a16:creationId xmlns:a16="http://schemas.microsoft.com/office/drawing/2014/main" id="{A35C45A4-6B2B-AE82-1723-2D45CC57FA4D}"/>
              </a:ext>
            </a:extLst>
          </p:cNvPr>
          <p:cNvSpPr>
            <a:spLocks noGrp="1"/>
          </p:cNvSpPr>
          <p:nvPr>
            <p:ph idx="1"/>
          </p:nvPr>
        </p:nvSpPr>
        <p:spPr/>
        <p:txBody>
          <a:bodyPr/>
          <a:lstStyle/>
          <a:p>
            <a:r>
              <a:rPr lang="en-US" dirty="0"/>
              <a:t>See Tables 12.3 and 12.4 to help you plan your responses – p. 23</a:t>
            </a:r>
          </a:p>
          <a:p>
            <a:r>
              <a:rPr lang="en-US" dirty="0"/>
              <a:t>How useful might these tools be to your class or school?</a:t>
            </a:r>
          </a:p>
        </p:txBody>
      </p:sp>
      <p:pic>
        <p:nvPicPr>
          <p:cNvPr id="4" name="Picture 2" descr="Reduce Absences in Early Grades with Personalized Postcards">
            <a:hlinkClick r:id="rId2"/>
            <a:extLst>
              <a:ext uri="{FF2B5EF4-FFF2-40B4-BE49-F238E27FC236}">
                <a16:creationId xmlns:a16="http://schemas.microsoft.com/office/drawing/2014/main" id="{2D0FCB08-D3E4-847B-18EB-3D71FF62F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2" y="3485572"/>
            <a:ext cx="4577048" cy="300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67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685800" y="2145415"/>
            <a:ext cx="7772400" cy="1470025"/>
          </a:xfrm>
        </p:spPr>
        <p:txBody>
          <a:bodyPr>
            <a:normAutofit/>
          </a:bodyPr>
          <a:lstStyle/>
          <a:p>
            <a:r>
              <a:rPr lang="en-US" sz="4400" b="1" dirty="0">
                <a:effectLst/>
                <a:latin typeface="Aptos" panose="020B0004020202020204" pitchFamily="34" charset="0"/>
                <a:ea typeface="Aptos" panose="020B0004020202020204" pitchFamily="34" charset="0"/>
                <a:cs typeface="Aptos" panose="020B0004020202020204" pitchFamily="34" charset="0"/>
              </a:rPr>
              <a:t>Principles, Processes, and Procedures</a:t>
            </a:r>
            <a:endParaRPr lang="en-US" sz="4400" b="1" dirty="0"/>
          </a:p>
        </p:txBody>
      </p:sp>
      <p:sp>
        <p:nvSpPr>
          <p:cNvPr id="3" name="Subtitle 2">
            <a:extLst>
              <a:ext uri="{FF2B5EF4-FFF2-40B4-BE49-F238E27FC236}">
                <a16:creationId xmlns:a16="http://schemas.microsoft.com/office/drawing/2014/main" id="{C6BB5BE1-665E-E545-A45A-46C6DDC06B98}"/>
              </a:ext>
            </a:extLst>
          </p:cNvPr>
          <p:cNvSpPr>
            <a:spLocks noGrp="1"/>
          </p:cNvSpPr>
          <p:nvPr>
            <p:ph type="subTitle" idx="1"/>
          </p:nvPr>
        </p:nvSpPr>
        <p:spPr/>
        <p:txBody>
          <a:bodyPr>
            <a:normAutofit/>
          </a:bodyPr>
          <a:lstStyle/>
          <a:p>
            <a:endParaRPr lang="en-US" b="1" dirty="0"/>
          </a:p>
        </p:txBody>
      </p:sp>
    </p:spTree>
    <p:extLst>
      <p:ext uri="{BB962C8B-B14F-4D97-AF65-F5344CB8AC3E}">
        <p14:creationId xmlns:p14="http://schemas.microsoft.com/office/powerpoint/2010/main" val="930128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032000" y="317500"/>
          <a:ext cx="5054600" cy="7073900"/>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317500"/>
                        <a:ext cx="5054600" cy="7073900"/>
                      </a:xfrm>
                      <a:prstGeom prst="rect">
                        <a:avLst/>
                      </a:prstGeom>
                      <a:noFill/>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907948" y="5325070"/>
            <a:ext cx="2931252" cy="923330"/>
          </a:xfrm>
          <a:prstGeom prst="rect">
            <a:avLst/>
          </a:prstGeom>
          <a:noFill/>
        </p:spPr>
        <p:txBody>
          <a:bodyPr wrap="none" rtlCol="0">
            <a:spAutoFit/>
          </a:bodyPr>
          <a:lstStyle/>
          <a:p>
            <a:r>
              <a:rPr lang="en-US"/>
              <a:t>See article about hallways @ </a:t>
            </a:r>
          </a:p>
          <a:p>
            <a:r>
              <a:rPr lang="en-US">
                <a:hlinkClick r:id="rId5"/>
              </a:rPr>
              <a:t>http://hankbohanon.net</a:t>
            </a:r>
            <a:r>
              <a:rPr lang="en-US"/>
              <a:t>  </a:t>
            </a:r>
          </a:p>
          <a:p>
            <a:r>
              <a:rPr lang="en-US"/>
              <a:t>on publications page</a:t>
            </a:r>
          </a:p>
        </p:txBody>
      </p:sp>
      <p:sp>
        <p:nvSpPr>
          <p:cNvPr id="4" name="TextBox 3"/>
          <p:cNvSpPr txBox="1"/>
          <p:nvPr/>
        </p:nvSpPr>
        <p:spPr>
          <a:xfrm>
            <a:off x="228600" y="2971802"/>
            <a:ext cx="2699650" cy="1200329"/>
          </a:xfrm>
          <a:prstGeom prst="rect">
            <a:avLst/>
          </a:prstGeom>
          <a:noFill/>
        </p:spPr>
        <p:txBody>
          <a:bodyPr wrap="none" rtlCol="0">
            <a:spAutoFit/>
          </a:bodyPr>
          <a:lstStyle/>
          <a:p>
            <a:r>
              <a:rPr lang="en-US"/>
              <a:t>Be at post</a:t>
            </a:r>
          </a:p>
          <a:p>
            <a:r>
              <a:rPr lang="en-US"/>
              <a:t>Escort students</a:t>
            </a:r>
          </a:p>
          <a:p>
            <a:r>
              <a:rPr lang="en-US"/>
              <a:t>Brief interactions</a:t>
            </a:r>
          </a:p>
          <a:p>
            <a:r>
              <a:rPr lang="en-US"/>
              <a:t>(Johnson-Gros et al., 2008)</a:t>
            </a:r>
          </a:p>
        </p:txBody>
      </p:sp>
      <p:sp>
        <p:nvSpPr>
          <p:cNvPr id="3" name="TextBox 2">
            <a:extLst>
              <a:ext uri="{FF2B5EF4-FFF2-40B4-BE49-F238E27FC236}">
                <a16:creationId xmlns:a16="http://schemas.microsoft.com/office/drawing/2014/main" id="{3DF54AAD-9262-9471-42EE-9DE30B971F43}"/>
              </a:ext>
            </a:extLst>
          </p:cNvPr>
          <p:cNvSpPr txBox="1"/>
          <p:nvPr/>
        </p:nvSpPr>
        <p:spPr>
          <a:xfrm>
            <a:off x="228600" y="6000750"/>
            <a:ext cx="4343400" cy="369332"/>
          </a:xfrm>
          <a:prstGeom prst="rect">
            <a:avLst/>
          </a:prstGeom>
          <a:noFill/>
        </p:spPr>
        <p:txBody>
          <a:bodyPr wrap="square" rtlCol="0">
            <a:spAutoFit/>
          </a:bodyPr>
          <a:lstStyle/>
          <a:p>
            <a:r>
              <a:rPr lang="en-US">
                <a:hlinkClick r:id="rId6"/>
              </a:rPr>
              <a:t>Tardy Policy Office</a:t>
            </a:r>
            <a:endParaRPr lang="en-US"/>
          </a:p>
        </p:txBody>
      </p:sp>
    </p:spTree>
    <p:extLst>
      <p:ext uri="{BB962C8B-B14F-4D97-AF65-F5344CB8AC3E}">
        <p14:creationId xmlns:p14="http://schemas.microsoft.com/office/powerpoint/2010/main" val="392524437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4454-71DE-EA0A-5876-35DAFCE03BDB}"/>
              </a:ext>
            </a:extLst>
          </p:cNvPr>
          <p:cNvSpPr>
            <a:spLocks noGrp="1"/>
          </p:cNvSpPr>
          <p:nvPr>
            <p:ph type="title"/>
          </p:nvPr>
        </p:nvSpPr>
        <p:spPr/>
        <p:txBody>
          <a:bodyPr/>
          <a:lstStyle/>
          <a:p>
            <a:r>
              <a:rPr lang="en-US"/>
              <a:t>Tardy Data</a:t>
            </a:r>
          </a:p>
        </p:txBody>
      </p:sp>
      <p:sp>
        <p:nvSpPr>
          <p:cNvPr id="3" name="Content Placeholder 2">
            <a:extLst>
              <a:ext uri="{FF2B5EF4-FFF2-40B4-BE49-F238E27FC236}">
                <a16:creationId xmlns:a16="http://schemas.microsoft.com/office/drawing/2014/main" id="{8ABFB178-233E-1473-3FEA-F2A3B1C1F1A7}"/>
              </a:ext>
            </a:extLst>
          </p:cNvPr>
          <p:cNvSpPr>
            <a:spLocks noGrp="1"/>
          </p:cNvSpPr>
          <p:nvPr>
            <p:ph idx="1"/>
          </p:nvPr>
        </p:nvSpPr>
        <p:spPr>
          <a:xfrm>
            <a:off x="297910" y="1690689"/>
            <a:ext cx="3359690" cy="4351338"/>
          </a:xfrm>
        </p:spPr>
        <p:txBody>
          <a:bodyPr>
            <a:normAutofit fontScale="77500" lnSpcReduction="20000"/>
          </a:bodyPr>
          <a:lstStyle/>
          <a:p>
            <a:r>
              <a:rPr lang="en-US"/>
              <a:t>Who is tardy? – time of day, locations, grade levels</a:t>
            </a:r>
          </a:p>
          <a:p>
            <a:r>
              <a:rPr lang="en-US"/>
              <a:t>ODR data for hallways – non-classroom</a:t>
            </a:r>
          </a:p>
          <a:p>
            <a:r>
              <a:rPr lang="en-US"/>
              <a:t>Mall Walking– count how many students are in the fall after passing – 10 minutes in 20/20 box</a:t>
            </a:r>
          </a:p>
          <a:p>
            <a:endParaRPr lang="en-US"/>
          </a:p>
        </p:txBody>
      </p:sp>
      <p:pic>
        <p:nvPicPr>
          <p:cNvPr id="5" name="Picture 4" descr="A long hallway with blue lockers&#10;&#10;Description automatically generated with medium confidence">
            <a:extLst>
              <a:ext uri="{FF2B5EF4-FFF2-40B4-BE49-F238E27FC236}">
                <a16:creationId xmlns:a16="http://schemas.microsoft.com/office/drawing/2014/main" id="{F4ADB031-CBB1-27C3-0837-3EE540D658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74090" y="2157800"/>
            <a:ext cx="4572000" cy="3049489"/>
          </a:xfrm>
          <a:prstGeom prst="rect">
            <a:avLst/>
          </a:prstGeom>
        </p:spPr>
      </p:pic>
      <p:sp>
        <p:nvSpPr>
          <p:cNvPr id="6" name="TextBox 5">
            <a:extLst>
              <a:ext uri="{FF2B5EF4-FFF2-40B4-BE49-F238E27FC236}">
                <a16:creationId xmlns:a16="http://schemas.microsoft.com/office/drawing/2014/main" id="{E3F55458-2CBC-7969-7B3C-EB058196C213}"/>
              </a:ext>
            </a:extLst>
          </p:cNvPr>
          <p:cNvSpPr txBox="1"/>
          <p:nvPr/>
        </p:nvSpPr>
        <p:spPr>
          <a:xfrm>
            <a:off x="4572000" y="6644072"/>
            <a:ext cx="4572000" cy="230832"/>
          </a:xfrm>
          <a:prstGeom prst="rect">
            <a:avLst/>
          </a:prstGeom>
          <a:noFill/>
        </p:spPr>
        <p:txBody>
          <a:bodyPr wrap="square" rtlCol="0">
            <a:spAutoFit/>
          </a:bodyPr>
          <a:lstStyle/>
          <a:p>
            <a:r>
              <a:rPr lang="en-US" sz="900">
                <a:hlinkClick r:id="rId3" tooltip="http://www.flickr.com/photos/kjarrett/7841950486/"/>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9632874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9DCE-A7D2-B2F0-60A0-201B77C0C9C4}"/>
              </a:ext>
            </a:extLst>
          </p:cNvPr>
          <p:cNvSpPr>
            <a:spLocks noGrp="1"/>
          </p:cNvSpPr>
          <p:nvPr>
            <p:ph type="title"/>
          </p:nvPr>
        </p:nvSpPr>
        <p:spPr/>
        <p:txBody>
          <a:bodyPr/>
          <a:lstStyle/>
          <a:p>
            <a:r>
              <a:rPr lang="en-US"/>
              <a:t>Preventing Tardies</a:t>
            </a:r>
          </a:p>
        </p:txBody>
      </p:sp>
      <p:sp>
        <p:nvSpPr>
          <p:cNvPr id="3" name="Content Placeholder 2">
            <a:extLst>
              <a:ext uri="{FF2B5EF4-FFF2-40B4-BE49-F238E27FC236}">
                <a16:creationId xmlns:a16="http://schemas.microsoft.com/office/drawing/2014/main" id="{DEF71CE0-80DF-63E4-65E1-631551822A6B}"/>
              </a:ext>
            </a:extLst>
          </p:cNvPr>
          <p:cNvSpPr>
            <a:spLocks noGrp="1"/>
          </p:cNvSpPr>
          <p:nvPr>
            <p:ph idx="1"/>
          </p:nvPr>
        </p:nvSpPr>
        <p:spPr/>
        <p:txBody>
          <a:bodyPr/>
          <a:lstStyle/>
          <a:p>
            <a:r>
              <a:rPr lang="en-US"/>
              <a:t>Staff posted at doors</a:t>
            </a:r>
          </a:p>
          <a:p>
            <a:r>
              <a:rPr lang="en-US"/>
              <a:t>Brief interactions with students during passing</a:t>
            </a:r>
          </a:p>
          <a:p>
            <a:r>
              <a:rPr lang="en-US"/>
              <a:t>Staff in the hallway to encourage being on time</a:t>
            </a:r>
          </a:p>
          <a:p>
            <a:r>
              <a:rPr lang="en-US"/>
              <a:t>See example (</a:t>
            </a:r>
            <a:r>
              <a:rPr lang="en-US">
                <a:hlinkClick r:id="rId2"/>
              </a:rPr>
              <a:t>link</a:t>
            </a:r>
            <a:r>
              <a:rPr lang="en-US"/>
              <a:t>)</a:t>
            </a:r>
          </a:p>
          <a:p>
            <a:pPr marL="0" indent="0">
              <a:buNone/>
            </a:pPr>
            <a:endParaRPr lang="en-US"/>
          </a:p>
          <a:p>
            <a:pPr marL="0" indent="0">
              <a:buNone/>
            </a:pPr>
            <a:r>
              <a:rPr lang="en-US"/>
              <a:t>(Kristian Johnson-Gros et al., 2008)</a:t>
            </a:r>
          </a:p>
          <a:p>
            <a:endParaRPr lang="en-US"/>
          </a:p>
          <a:p>
            <a:endParaRPr lang="en-US"/>
          </a:p>
        </p:txBody>
      </p:sp>
      <p:graphicFrame>
        <p:nvGraphicFramePr>
          <p:cNvPr id="4" name="Object 2" descr="picture of tardy policy">
            <a:extLst>
              <a:ext uri="{FF2B5EF4-FFF2-40B4-BE49-F238E27FC236}">
                <a16:creationId xmlns:a16="http://schemas.microsoft.com/office/drawing/2014/main" id="{7BEFDE4C-5F7C-A9C5-5A1C-82576FDDE85C}"/>
              </a:ext>
            </a:extLst>
          </p:cNvPr>
          <p:cNvGraphicFramePr>
            <a:graphicFrameLocks noChangeAspect="1"/>
          </p:cNvGraphicFramePr>
          <p:nvPr/>
        </p:nvGraphicFramePr>
        <p:xfrm>
          <a:off x="6067949" y="3578088"/>
          <a:ext cx="2241842" cy="3137453"/>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4" name="Object 2" descr="picture of tardy policy">
                        <a:extLst>
                          <a:ext uri="{FF2B5EF4-FFF2-40B4-BE49-F238E27FC236}">
                            <a16:creationId xmlns:a16="http://schemas.microsoft.com/office/drawing/2014/main" id="{7BEFDE4C-5F7C-A9C5-5A1C-82576FDDE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949" y="3578088"/>
                        <a:ext cx="2241842" cy="3137453"/>
                      </a:xfrm>
                      <a:prstGeom prst="rect">
                        <a:avLst/>
                      </a:prstGeom>
                      <a:noFill/>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7054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6897-3801-4938-25C0-861CA708A4A0}"/>
              </a:ext>
            </a:extLst>
          </p:cNvPr>
          <p:cNvSpPr>
            <a:spLocks noGrp="1"/>
          </p:cNvSpPr>
          <p:nvPr>
            <p:ph type="title"/>
          </p:nvPr>
        </p:nvSpPr>
        <p:spPr/>
        <p:txBody>
          <a:bodyPr/>
          <a:lstStyle/>
          <a:p>
            <a:r>
              <a:rPr lang="en-US"/>
              <a:t>High School Example</a:t>
            </a:r>
          </a:p>
        </p:txBody>
      </p:sp>
      <p:sp>
        <p:nvSpPr>
          <p:cNvPr id="3" name="Content Placeholder 2">
            <a:extLst>
              <a:ext uri="{FF2B5EF4-FFF2-40B4-BE49-F238E27FC236}">
                <a16:creationId xmlns:a16="http://schemas.microsoft.com/office/drawing/2014/main" id="{047243D7-C10A-3873-162D-678452508D32}"/>
              </a:ext>
            </a:extLst>
          </p:cNvPr>
          <p:cNvSpPr>
            <a:spLocks noGrp="1"/>
          </p:cNvSpPr>
          <p:nvPr>
            <p:ph idx="1"/>
          </p:nvPr>
        </p:nvSpPr>
        <p:spPr/>
        <p:txBody>
          <a:bodyPr/>
          <a:lstStyle/>
          <a:p>
            <a:endParaRPr lang="en-US"/>
          </a:p>
        </p:txBody>
      </p:sp>
      <p:pic>
        <p:nvPicPr>
          <p:cNvPr id="5" name="Picture 4" descr="Picture of bar graph">
            <a:extLst>
              <a:ext uri="{FF2B5EF4-FFF2-40B4-BE49-F238E27FC236}">
                <a16:creationId xmlns:a16="http://schemas.microsoft.com/office/drawing/2014/main" id="{563A6EFA-E6C6-80F9-7062-D1FEBAE50CF6}"/>
              </a:ext>
            </a:extLst>
          </p:cNvPr>
          <p:cNvPicPr>
            <a:picLocks noChangeAspect="1"/>
          </p:cNvPicPr>
          <p:nvPr/>
        </p:nvPicPr>
        <p:blipFill>
          <a:blip r:embed="rId2"/>
          <a:stretch>
            <a:fillRect/>
          </a:stretch>
        </p:blipFill>
        <p:spPr>
          <a:xfrm>
            <a:off x="381000" y="1551425"/>
            <a:ext cx="7886700" cy="4435040"/>
          </a:xfrm>
          <a:prstGeom prst="rect">
            <a:avLst/>
          </a:prstGeom>
        </p:spPr>
      </p:pic>
      <p:sp>
        <p:nvSpPr>
          <p:cNvPr id="6" name="TextBox 5">
            <a:extLst>
              <a:ext uri="{FF2B5EF4-FFF2-40B4-BE49-F238E27FC236}">
                <a16:creationId xmlns:a16="http://schemas.microsoft.com/office/drawing/2014/main" id="{00296A39-D626-95A3-384E-2A393AC2DCC6}"/>
              </a:ext>
            </a:extLst>
          </p:cNvPr>
          <p:cNvSpPr txBox="1"/>
          <p:nvPr/>
        </p:nvSpPr>
        <p:spPr>
          <a:xfrm flipH="1">
            <a:off x="1368681" y="6311899"/>
            <a:ext cx="5479592" cy="369332"/>
          </a:xfrm>
          <a:prstGeom prst="rect">
            <a:avLst/>
          </a:prstGeom>
          <a:noFill/>
        </p:spPr>
        <p:txBody>
          <a:bodyPr wrap="square" rtlCol="0">
            <a:spAutoFit/>
          </a:bodyPr>
          <a:lstStyle/>
          <a:p>
            <a:r>
              <a:rPr lang="en-US"/>
              <a:t>(Bohanon, 2015)</a:t>
            </a:r>
          </a:p>
        </p:txBody>
      </p:sp>
    </p:spTree>
    <p:extLst>
      <p:ext uri="{BB962C8B-B14F-4D97-AF65-F5344CB8AC3E}">
        <p14:creationId xmlns:p14="http://schemas.microsoft.com/office/powerpoint/2010/main" val="30286542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le 3"/>
          <p:cNvSpPr>
            <a:spLocks noGrp="1"/>
          </p:cNvSpPr>
          <p:nvPr>
            <p:ph type="title"/>
          </p:nvPr>
        </p:nvSpPr>
        <p:spPr/>
        <p:txBody>
          <a:bodyPr/>
          <a:lstStyle/>
          <a:p>
            <a:r>
              <a:rPr lang="en-US" altLang="en-US"/>
              <a:t>Addressing Tardies</a:t>
            </a:r>
          </a:p>
        </p:txBody>
      </p:sp>
      <p:sp>
        <p:nvSpPr>
          <p:cNvPr id="65540" name="Content Placeholder 8"/>
          <p:cNvSpPr>
            <a:spLocks noGrp="1"/>
          </p:cNvSpPr>
          <p:nvPr>
            <p:ph sz="half" idx="1"/>
          </p:nvPr>
        </p:nvSpPr>
        <p:spPr/>
        <p:txBody>
          <a:bodyPr/>
          <a:lstStyle/>
          <a:p>
            <a:endParaRPr lang="en-US" altLang="en-US"/>
          </a:p>
          <a:p>
            <a:pPr>
              <a:buFontTx/>
              <a:buNone/>
            </a:pPr>
            <a:endParaRPr lang="en-US" altLang="en-US"/>
          </a:p>
          <a:p>
            <a:r>
              <a:rPr lang="en-US" altLang="en-US"/>
              <a:t>Start on Time!</a:t>
            </a:r>
          </a:p>
          <a:p>
            <a:r>
              <a:rPr lang="en-US" altLang="en-US"/>
              <a:t>Randy Sprick</a:t>
            </a:r>
          </a:p>
        </p:txBody>
      </p:sp>
      <p:pic>
        <p:nvPicPr>
          <p:cNvPr id="65539"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6802" b="6802"/>
          <a:stretch>
            <a:fillRect/>
          </a:stretch>
        </p:blipFill>
        <p:spPr>
          <a:noFill/>
        </p:spPr>
      </p:pic>
      <p:sp>
        <p:nvSpPr>
          <p:cNvPr id="65541" name="TextBox 9"/>
          <p:cNvSpPr txBox="1">
            <a:spLocks noChangeArrowheads="1"/>
          </p:cNvSpPr>
          <p:nvPr/>
        </p:nvSpPr>
        <p:spPr bwMode="auto">
          <a:xfrm>
            <a:off x="228600" y="5181602"/>
            <a:ext cx="4495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t>http://www.safeandcivilschools.com/products/program_previews.php</a:t>
            </a:r>
          </a:p>
        </p:txBody>
      </p:sp>
    </p:spTree>
    <p:extLst>
      <p:ext uri="{BB962C8B-B14F-4D97-AF65-F5344CB8AC3E}">
        <p14:creationId xmlns:p14="http://schemas.microsoft.com/office/powerpoint/2010/main" val="3993161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A043-6F6A-6008-924B-B7EC88F14D1F}"/>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BFED3A21-AAE2-0831-E827-9D88CAB17D1C}"/>
              </a:ext>
            </a:extLst>
          </p:cNvPr>
          <p:cNvSpPr>
            <a:spLocks noGrp="1"/>
          </p:cNvSpPr>
          <p:nvPr>
            <p:ph idx="1"/>
          </p:nvPr>
        </p:nvSpPr>
        <p:spPr/>
        <p:txBody>
          <a:bodyPr/>
          <a:lstStyle/>
          <a:p>
            <a:r>
              <a:rPr lang="en-US"/>
              <a:t>What data do you have, can you use these to address tardies to class?</a:t>
            </a:r>
          </a:p>
          <a:p>
            <a:r>
              <a:rPr lang="en-US"/>
              <a:t>What approaches are you taking now to tardies, how might these suggestions help you work?</a:t>
            </a:r>
          </a:p>
        </p:txBody>
      </p:sp>
    </p:spTree>
    <p:extLst>
      <p:ext uri="{BB962C8B-B14F-4D97-AF65-F5344CB8AC3E}">
        <p14:creationId xmlns:p14="http://schemas.microsoft.com/office/powerpoint/2010/main" val="37512102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D5E9-EB5F-87B2-DE5C-C96034853342}"/>
              </a:ext>
            </a:extLst>
          </p:cNvPr>
          <p:cNvSpPr>
            <a:spLocks noGrp="1"/>
          </p:cNvSpPr>
          <p:nvPr>
            <p:ph type="title"/>
          </p:nvPr>
        </p:nvSpPr>
        <p:spPr/>
        <p:txBody>
          <a:bodyPr/>
          <a:lstStyle/>
          <a:p>
            <a:r>
              <a:rPr lang="en-US"/>
              <a:t>Preparing Your Syllabus</a:t>
            </a:r>
          </a:p>
        </p:txBody>
      </p:sp>
      <p:sp>
        <p:nvSpPr>
          <p:cNvPr id="3" name="Content Placeholder 2">
            <a:extLst>
              <a:ext uri="{FF2B5EF4-FFF2-40B4-BE49-F238E27FC236}">
                <a16:creationId xmlns:a16="http://schemas.microsoft.com/office/drawing/2014/main" id="{7C972B5E-85B7-7DA4-A800-B5B7F34AFE8E}"/>
              </a:ext>
            </a:extLst>
          </p:cNvPr>
          <p:cNvSpPr>
            <a:spLocks noGrp="1"/>
          </p:cNvSpPr>
          <p:nvPr>
            <p:ph idx="1"/>
          </p:nvPr>
        </p:nvSpPr>
        <p:spPr/>
        <p:txBody>
          <a:bodyPr/>
          <a:lstStyle/>
          <a:p>
            <a:r>
              <a:rPr lang="en-US"/>
              <a:t>Walt Disney – “unarticulated expectations are premeditated disappointments” </a:t>
            </a:r>
          </a:p>
        </p:txBody>
      </p:sp>
      <p:pic>
        <p:nvPicPr>
          <p:cNvPr id="5" name="Picture 4" descr="A person holding a stuffed animal&#10;&#10;Description automatically generated with medium confidence">
            <a:extLst>
              <a:ext uri="{FF2B5EF4-FFF2-40B4-BE49-F238E27FC236}">
                <a16:creationId xmlns:a16="http://schemas.microsoft.com/office/drawing/2014/main" id="{CE9BD61C-ECD5-BCA1-D72A-15CD92C7FC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22218" y="2839168"/>
            <a:ext cx="6567055" cy="3653706"/>
          </a:xfrm>
          <a:prstGeom prst="rect">
            <a:avLst/>
          </a:prstGeom>
        </p:spPr>
      </p:pic>
      <p:sp>
        <p:nvSpPr>
          <p:cNvPr id="6" name="TextBox 5">
            <a:extLst>
              <a:ext uri="{FF2B5EF4-FFF2-40B4-BE49-F238E27FC236}">
                <a16:creationId xmlns:a16="http://schemas.microsoft.com/office/drawing/2014/main" id="{220A9EAF-6271-D2A0-1B5F-ECE9809EAF28}"/>
              </a:ext>
            </a:extLst>
          </p:cNvPr>
          <p:cNvSpPr txBox="1"/>
          <p:nvPr/>
        </p:nvSpPr>
        <p:spPr>
          <a:xfrm>
            <a:off x="1122218" y="6608290"/>
            <a:ext cx="6567055" cy="230832"/>
          </a:xfrm>
          <a:prstGeom prst="rect">
            <a:avLst/>
          </a:prstGeom>
          <a:noFill/>
        </p:spPr>
        <p:txBody>
          <a:bodyPr wrap="square" rtlCol="0">
            <a:spAutoFit/>
          </a:bodyPr>
          <a:lstStyle/>
          <a:p>
            <a:r>
              <a:rPr lang="en-US" sz="900">
                <a:hlinkClick r:id="rId3" tooltip="https://historiadelosreyes.blogspot.com/2020/10/walt-disney.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842637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The Syllabus</a:t>
            </a:r>
          </a:p>
        </p:txBody>
      </p:sp>
      <p:sp>
        <p:nvSpPr>
          <p:cNvPr id="25603" name="Content Placeholder 2"/>
          <p:cNvSpPr>
            <a:spLocks noGrp="1"/>
          </p:cNvSpPr>
          <p:nvPr>
            <p:ph sz="half" idx="2"/>
          </p:nvPr>
        </p:nvSpPr>
        <p:spPr>
          <a:xfrm>
            <a:off x="384175" y="1600200"/>
            <a:ext cx="4040188" cy="3951288"/>
          </a:xfrm>
        </p:spPr>
        <p:txBody>
          <a:bodyPr>
            <a:normAutofit lnSpcReduction="10000"/>
          </a:bodyPr>
          <a:lstStyle/>
          <a:p>
            <a:pPr>
              <a:defRPr/>
            </a:pPr>
            <a:r>
              <a:rPr lang="en-US"/>
              <a:t> Goals</a:t>
            </a:r>
          </a:p>
          <a:p>
            <a:pPr>
              <a:defRPr/>
            </a:pPr>
            <a:r>
              <a:rPr lang="en-US"/>
              <a:t> Contact information </a:t>
            </a:r>
          </a:p>
          <a:p>
            <a:pPr>
              <a:defRPr/>
            </a:pPr>
            <a:r>
              <a:rPr lang="en-US"/>
              <a:t> </a:t>
            </a:r>
            <a:r>
              <a:rPr lang="en-US" b="1"/>
              <a:t>Success Traits</a:t>
            </a:r>
          </a:p>
          <a:p>
            <a:pPr>
              <a:defRPr/>
            </a:pPr>
            <a:r>
              <a:rPr lang="en-US"/>
              <a:t> </a:t>
            </a:r>
            <a:r>
              <a:rPr lang="en-US" b="1"/>
              <a:t>Rules/expectations</a:t>
            </a:r>
          </a:p>
          <a:p>
            <a:pPr>
              <a:defRPr/>
            </a:pPr>
            <a:r>
              <a:rPr lang="en-US"/>
              <a:t> Activities</a:t>
            </a:r>
          </a:p>
          <a:p>
            <a:pPr>
              <a:defRPr/>
            </a:pPr>
            <a:r>
              <a:rPr lang="en-US"/>
              <a:t> Grades/Status</a:t>
            </a:r>
          </a:p>
          <a:p>
            <a:pPr>
              <a:defRPr/>
            </a:pPr>
            <a:r>
              <a:rPr lang="en-US"/>
              <a:t> Procedures</a:t>
            </a:r>
          </a:p>
          <a:p>
            <a:pPr>
              <a:defRPr/>
            </a:pPr>
            <a:r>
              <a:rPr lang="en-US"/>
              <a:t> Entering</a:t>
            </a:r>
          </a:p>
          <a:p>
            <a:pPr>
              <a:defRPr/>
            </a:pPr>
            <a:r>
              <a:rPr lang="en-US"/>
              <a:t> Tardy/Absence</a:t>
            </a:r>
          </a:p>
          <a:p>
            <a:pPr>
              <a:defRPr/>
            </a:pPr>
            <a:endParaRPr lang="en-US"/>
          </a:p>
          <a:p>
            <a:pPr>
              <a:defRPr/>
            </a:pPr>
            <a:endParaRPr lang="en-US"/>
          </a:p>
          <a:p>
            <a:pPr>
              <a:buFont typeface="Arial" pitchFamily="34" charset="0"/>
              <a:buNone/>
              <a:defRPr/>
            </a:pPr>
            <a:endParaRPr lang="en-US"/>
          </a:p>
        </p:txBody>
      </p:sp>
      <p:sp>
        <p:nvSpPr>
          <p:cNvPr id="25604" name="Content Placeholder 5"/>
          <p:cNvSpPr>
            <a:spLocks noGrp="1"/>
          </p:cNvSpPr>
          <p:nvPr>
            <p:ph sz="quarter" idx="4"/>
          </p:nvPr>
        </p:nvSpPr>
        <p:spPr>
          <a:xfrm>
            <a:off x="4572002" y="1600200"/>
            <a:ext cx="4041775" cy="3951288"/>
          </a:xfrm>
        </p:spPr>
        <p:txBody>
          <a:bodyPr>
            <a:normAutofit lnSpcReduction="10000"/>
          </a:bodyPr>
          <a:lstStyle/>
          <a:p>
            <a:pPr>
              <a:defRPr/>
            </a:pPr>
            <a:r>
              <a:rPr lang="en-US"/>
              <a:t>Materials</a:t>
            </a:r>
          </a:p>
          <a:p>
            <a:pPr>
              <a:defRPr/>
            </a:pPr>
            <a:r>
              <a:rPr lang="en-US"/>
              <a:t>Assignments (returns)</a:t>
            </a:r>
          </a:p>
          <a:p>
            <a:pPr>
              <a:defRPr/>
            </a:pPr>
            <a:r>
              <a:rPr lang="en-US"/>
              <a:t>Due dates</a:t>
            </a:r>
          </a:p>
          <a:p>
            <a:pPr>
              <a:defRPr/>
            </a:pPr>
            <a:r>
              <a:rPr lang="en-US"/>
              <a:t>Late, missing work</a:t>
            </a:r>
          </a:p>
          <a:p>
            <a:pPr>
              <a:defRPr/>
            </a:pPr>
            <a:r>
              <a:rPr lang="en-US"/>
              <a:t>Communication</a:t>
            </a:r>
          </a:p>
          <a:p>
            <a:pPr>
              <a:defRPr/>
            </a:pPr>
            <a:r>
              <a:rPr lang="en-US"/>
              <a:t>Ending class</a:t>
            </a:r>
          </a:p>
          <a:p>
            <a:pPr>
              <a:defRPr/>
            </a:pPr>
            <a:r>
              <a:rPr lang="en-US"/>
              <a:t>Consequences</a:t>
            </a:r>
          </a:p>
          <a:p>
            <a:pPr>
              <a:defRPr/>
            </a:pPr>
            <a:r>
              <a:rPr lang="en-US" b="1"/>
              <a:t>Model projects</a:t>
            </a:r>
          </a:p>
          <a:p>
            <a:pPr>
              <a:defRPr/>
            </a:pPr>
            <a:r>
              <a:rPr lang="en-US" b="1"/>
              <a:t>Checklists</a:t>
            </a:r>
          </a:p>
        </p:txBody>
      </p:sp>
      <p:sp>
        <p:nvSpPr>
          <p:cNvPr id="28677" name="TextBox 6"/>
          <p:cNvSpPr txBox="1">
            <a:spLocks noChangeArrowheads="1"/>
          </p:cNvSpPr>
          <p:nvPr/>
        </p:nvSpPr>
        <p:spPr bwMode="auto">
          <a:xfrm>
            <a:off x="5486402" y="5410202"/>
            <a:ext cx="29321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a:t>Sprick (2006)/Shinn http://markshinn.org</a:t>
            </a:r>
          </a:p>
        </p:txBody>
      </p:sp>
      <p:sp>
        <p:nvSpPr>
          <p:cNvPr id="2" name="TextBox 1"/>
          <p:cNvSpPr txBox="1"/>
          <p:nvPr/>
        </p:nvSpPr>
        <p:spPr>
          <a:xfrm>
            <a:off x="381002" y="5974730"/>
            <a:ext cx="7856061" cy="646331"/>
          </a:xfrm>
          <a:prstGeom prst="rect">
            <a:avLst/>
          </a:prstGeom>
          <a:noFill/>
        </p:spPr>
        <p:txBody>
          <a:bodyPr wrap="none" rtlCol="0">
            <a:spAutoFit/>
          </a:bodyPr>
          <a:lstStyle/>
          <a:p>
            <a:r>
              <a:rPr lang="en-US"/>
              <a:t>See examples – </a:t>
            </a:r>
            <a:r>
              <a:rPr lang="en-US">
                <a:hlinkClick r:id="rId3"/>
              </a:rPr>
              <a:t>http://www.hankbohanon.net</a:t>
            </a:r>
            <a:r>
              <a:rPr lang="en-US"/>
              <a:t> (Resources page under “Teaching” </a:t>
            </a:r>
          </a:p>
          <a:p>
            <a:r>
              <a:rPr lang="en-US"/>
              <a:t>Sample first days of school for high school teacher)</a:t>
            </a:r>
          </a:p>
        </p:txBody>
      </p:sp>
    </p:spTree>
    <p:extLst>
      <p:ext uri="{BB962C8B-B14F-4D97-AF65-F5344CB8AC3E}">
        <p14:creationId xmlns:p14="http://schemas.microsoft.com/office/powerpoint/2010/main" val="30992325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7260-EF14-F9D2-4706-5386F9E93D30}"/>
              </a:ext>
            </a:extLst>
          </p:cNvPr>
          <p:cNvSpPr>
            <a:spLocks noGrp="1"/>
          </p:cNvSpPr>
          <p:nvPr>
            <p:ph type="title"/>
          </p:nvPr>
        </p:nvSpPr>
        <p:spPr/>
        <p:txBody>
          <a:bodyPr/>
          <a:lstStyle/>
          <a:p>
            <a:r>
              <a:rPr lang="en-US"/>
              <a:t>Reflection on Syllabus</a:t>
            </a:r>
          </a:p>
        </p:txBody>
      </p:sp>
      <p:sp>
        <p:nvSpPr>
          <p:cNvPr id="3" name="Content Placeholder 2">
            <a:extLst>
              <a:ext uri="{FF2B5EF4-FFF2-40B4-BE49-F238E27FC236}">
                <a16:creationId xmlns:a16="http://schemas.microsoft.com/office/drawing/2014/main" id="{599446C5-31FC-FA20-CD6E-5BA176CFD706}"/>
              </a:ext>
            </a:extLst>
          </p:cNvPr>
          <p:cNvSpPr>
            <a:spLocks noGrp="1"/>
          </p:cNvSpPr>
          <p:nvPr>
            <p:ph idx="1"/>
          </p:nvPr>
        </p:nvSpPr>
        <p:spPr>
          <a:xfrm>
            <a:off x="628650" y="1825625"/>
            <a:ext cx="4367420" cy="4351338"/>
          </a:xfrm>
        </p:spPr>
        <p:txBody>
          <a:bodyPr>
            <a:normAutofit fontScale="92500" lnSpcReduction="10000"/>
          </a:bodyPr>
          <a:lstStyle/>
          <a:p>
            <a:r>
              <a:rPr lang="en-US" dirty="0"/>
              <a:t>What are the things you, or your teachers, repeat daily for students?</a:t>
            </a:r>
          </a:p>
          <a:p>
            <a:pPr marL="0" indent="0">
              <a:buNone/>
            </a:pPr>
            <a:endParaRPr lang="en-US" dirty="0"/>
          </a:p>
          <a:p>
            <a:r>
              <a:rPr lang="en-US" dirty="0"/>
              <a:t>See Table 12.5 and example, p. 24 – how much agreement does your school have on these key ideas?</a:t>
            </a:r>
          </a:p>
        </p:txBody>
      </p:sp>
      <p:pic>
        <p:nvPicPr>
          <p:cNvPr id="5" name="Picture 4" descr="Picture of a syllbus">
            <a:extLst>
              <a:ext uri="{FF2B5EF4-FFF2-40B4-BE49-F238E27FC236}">
                <a16:creationId xmlns:a16="http://schemas.microsoft.com/office/drawing/2014/main" id="{B6185E39-84E8-F80E-A16D-3406B90C3F0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18014" y="1840375"/>
            <a:ext cx="3497336" cy="4525617"/>
          </a:xfrm>
          <a:prstGeom prst="rect">
            <a:avLst/>
          </a:prstGeom>
        </p:spPr>
      </p:pic>
      <p:sp>
        <p:nvSpPr>
          <p:cNvPr id="6" name="TextBox 5">
            <a:extLst>
              <a:ext uri="{FF2B5EF4-FFF2-40B4-BE49-F238E27FC236}">
                <a16:creationId xmlns:a16="http://schemas.microsoft.com/office/drawing/2014/main" id="{56D278FE-F2DE-BFE0-836B-6378DB1B1BB2}"/>
              </a:ext>
            </a:extLst>
          </p:cNvPr>
          <p:cNvSpPr txBox="1"/>
          <p:nvPr/>
        </p:nvSpPr>
        <p:spPr>
          <a:xfrm>
            <a:off x="6215270" y="6986462"/>
            <a:ext cx="1231902" cy="646331"/>
          </a:xfrm>
          <a:prstGeom prst="rect">
            <a:avLst/>
          </a:prstGeom>
          <a:noFill/>
        </p:spPr>
        <p:txBody>
          <a:bodyPr wrap="square" rtlCol="0">
            <a:spAutoFit/>
          </a:bodyPr>
          <a:lstStyle/>
          <a:p>
            <a:r>
              <a:rPr lang="en-US" sz="900">
                <a:hlinkClick r:id="rId3" tooltip="https://hlmth20winter.commons.gc.cuny.edu/syllabu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857204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551002" y="1469369"/>
            <a:ext cx="7772400" cy="2387600"/>
          </a:xfrm>
        </p:spPr>
        <p:txBody>
          <a:bodyPr>
            <a:normAutofit/>
          </a:bodyPr>
          <a:lstStyle/>
          <a:p>
            <a:r>
              <a:rPr lang="en-US" sz="4400" i="1"/>
              <a:t>Chapter 13: Defining Norms to Build Community</a:t>
            </a:r>
          </a:p>
        </p:txBody>
      </p:sp>
    </p:spTree>
    <p:extLst>
      <p:ext uri="{BB962C8B-B14F-4D97-AF65-F5344CB8AC3E}">
        <p14:creationId xmlns:p14="http://schemas.microsoft.com/office/powerpoint/2010/main" val="2812830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10f4c615-689c-48a3-8bb3-8a6105478c4f"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C8A6708F50BE41B243CDA1FD252F20" ma:contentTypeVersion="20" ma:contentTypeDescription="Create a new document." ma:contentTypeScope="" ma:versionID="26e73582c5b80dec0d8e8ef7ac61965f">
  <xsd:schema xmlns:xsd="http://www.w3.org/2001/XMLSchema" xmlns:xs="http://www.w3.org/2001/XMLSchema" xmlns:p="http://schemas.microsoft.com/office/2006/metadata/properties" xmlns:ns1="http://schemas.microsoft.com/sharepoint/v3" xmlns:ns3="10f4c615-689c-48a3-8bb3-8a6105478c4f" xmlns:ns4="2730504a-dea0-4ae7-9ad4-e5f87d01fdfb" targetNamespace="http://schemas.microsoft.com/office/2006/metadata/properties" ma:root="true" ma:fieldsID="c2f0f7a175825e101cdbe8a1220a00e3" ns1:_="" ns3:_="" ns4:_="">
    <xsd:import namespace="http://schemas.microsoft.com/sharepoint/v3"/>
    <xsd:import namespace="10f4c615-689c-48a3-8bb3-8a6105478c4f"/>
    <xsd:import namespace="2730504a-dea0-4ae7-9ad4-e5f87d01fdf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f4c615-689c-48a3-8bb3-8a6105478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30504a-dea0-4ae7-9ad4-e5f87d01fdf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78DD1D-4013-4ED3-9C19-34CD36AB388C}">
  <ds:schemaRefs>
    <ds:schemaRef ds:uri="http://schemas.microsoft.com/sharepoint/v3/contenttype/forms"/>
  </ds:schemaRefs>
</ds:datastoreItem>
</file>

<file path=customXml/itemProps2.xml><?xml version="1.0" encoding="utf-8"?>
<ds:datastoreItem xmlns:ds="http://schemas.openxmlformats.org/officeDocument/2006/customXml" ds:itemID="{0F94747B-7E2E-4608-B826-19994AD25A8F}">
  <ds:schemaRefs>
    <ds:schemaRef ds:uri="http://purl.org/dc/elements/1.1/"/>
    <ds:schemaRef ds:uri="2730504a-dea0-4ae7-9ad4-e5f87d01fdfb"/>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10f4c615-689c-48a3-8bb3-8a6105478c4f"/>
    <ds:schemaRef ds:uri="http://schemas.microsoft.com/sharepoint/v3"/>
  </ds:schemaRefs>
</ds:datastoreItem>
</file>

<file path=customXml/itemProps3.xml><?xml version="1.0" encoding="utf-8"?>
<ds:datastoreItem xmlns:ds="http://schemas.openxmlformats.org/officeDocument/2006/customXml" ds:itemID="{5102180D-EDB9-499D-8B02-B25DDBB5B7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0f4c615-689c-48a3-8bb3-8a6105478c4f"/>
    <ds:schemaRef ds:uri="2730504a-dea0-4ae7-9ad4-e5f87d01f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10420</Words>
  <Application>Microsoft Office PowerPoint</Application>
  <PresentationFormat>On-screen Show (4:3)</PresentationFormat>
  <Paragraphs>1424</Paragraphs>
  <Slides>186</Slides>
  <Notes>93</Notes>
  <HiddenSlides>102</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3</vt:i4>
      </vt:variant>
      <vt:variant>
        <vt:lpstr>Slide Titles</vt:lpstr>
      </vt:variant>
      <vt:variant>
        <vt:i4>186</vt:i4>
      </vt:variant>
    </vt:vector>
  </HeadingPairs>
  <TitlesOfParts>
    <vt:vector size="208" baseType="lpstr">
      <vt:lpstr>Mirage</vt:lpstr>
      <vt:lpstr>MS Mincho</vt:lpstr>
      <vt:lpstr>MS PGothic</vt:lpstr>
      <vt:lpstr>MS PGothic</vt:lpstr>
      <vt:lpstr>Roboto-Regular</vt:lpstr>
      <vt:lpstr>Aptos</vt:lpstr>
      <vt:lpstr>Arial</vt:lpstr>
      <vt:lpstr>Arial Black</vt:lpstr>
      <vt:lpstr>Calibri</vt:lpstr>
      <vt:lpstr>Comic Sans MS</vt:lpstr>
      <vt:lpstr>Courier New</vt:lpstr>
      <vt:lpstr>Georgia</vt:lpstr>
      <vt:lpstr>Imprint MT Shadow</vt:lpstr>
      <vt:lpstr>Maiandra GD</vt:lpstr>
      <vt:lpstr>Symbol</vt:lpstr>
      <vt:lpstr>Times</vt:lpstr>
      <vt:lpstr>Times New Roman</vt:lpstr>
      <vt:lpstr>Wingdings</vt:lpstr>
      <vt:lpstr>Office Theme</vt:lpstr>
      <vt:lpstr>Drawing</vt:lpstr>
      <vt:lpstr>Document</vt:lpstr>
      <vt:lpstr>Worksheet</vt:lpstr>
      <vt:lpstr>Providing Student Supports in Secondary Classrooms: Connecting Interventions Across Tiers</vt:lpstr>
      <vt:lpstr>We All Need Support</vt:lpstr>
      <vt:lpstr>Hang in there!</vt:lpstr>
      <vt:lpstr>Thank you!</vt:lpstr>
      <vt:lpstr>Wifi </vt:lpstr>
      <vt:lpstr>PowerPoints: Enduring Understandings </vt:lpstr>
      <vt:lpstr>Essential Question</vt:lpstr>
      <vt:lpstr>To Learn More (link)</vt:lpstr>
      <vt:lpstr>Principles, Processes, and Procedures</vt:lpstr>
      <vt:lpstr>Where are you in your journey of student supports?</vt:lpstr>
      <vt:lpstr>What Connections Can You Make?</vt:lpstr>
      <vt:lpstr>See Carr, 2007 Why bother?</vt:lpstr>
      <vt:lpstr>Why bother?</vt:lpstr>
      <vt:lpstr>Definitions of PBS</vt:lpstr>
      <vt:lpstr>History</vt:lpstr>
      <vt:lpstr>Component of the ideal plan</vt:lpstr>
      <vt:lpstr>PBS Beginnings</vt:lpstr>
      <vt:lpstr>What IDEA says about PBS</vt:lpstr>
      <vt:lpstr>General Ed Participates</vt:lpstr>
      <vt:lpstr>Role of School Improvement</vt:lpstr>
      <vt:lpstr>Coordination of Efforts</vt:lpstr>
      <vt:lpstr>Supports Schoolwide Efforts</vt:lpstr>
      <vt:lpstr>Incidental Benefits to General Education</vt:lpstr>
      <vt:lpstr>Designing School-Wide Systems for Student Success A Response to Intervention Model/MTSS</vt:lpstr>
      <vt:lpstr>Implementation of Schoolwide</vt:lpstr>
      <vt:lpstr>Cost Savings for PBS</vt:lpstr>
      <vt:lpstr>PowerPoint Presentation</vt:lpstr>
      <vt:lpstr>Key Elements</vt:lpstr>
      <vt:lpstr>Reflection on SWPBIS/MTSS Systems, Practices, and Data</vt:lpstr>
      <vt:lpstr>What IDEA says about FBA</vt:lpstr>
      <vt:lpstr>What is FBA</vt:lpstr>
      <vt:lpstr>FBA Should Include</vt:lpstr>
      <vt:lpstr>What is a BIP?</vt:lpstr>
      <vt:lpstr>Additional Considerations</vt:lpstr>
      <vt:lpstr>MTSS (B, A, SEL) Big Ideas</vt:lpstr>
      <vt:lpstr>Deciding the Level of Intervention</vt:lpstr>
      <vt:lpstr>Tiers Two and Three</vt:lpstr>
      <vt:lpstr>Tier-Three Process</vt:lpstr>
      <vt:lpstr>Functional Behavioral Assessments</vt:lpstr>
      <vt:lpstr>PowerPoint Presentation</vt:lpstr>
      <vt:lpstr>PowerPoint Presentation</vt:lpstr>
      <vt:lpstr>Why Did You Speed?</vt:lpstr>
      <vt:lpstr>Samples of Functions of Behavior (link)</vt:lpstr>
      <vt:lpstr>What are you looking for?</vt:lpstr>
      <vt:lpstr>Setting Events Cont….</vt:lpstr>
      <vt:lpstr>Setting Events Cont….</vt:lpstr>
      <vt:lpstr>Setting Events</vt:lpstr>
      <vt:lpstr>Is There A Classwide Need?</vt:lpstr>
      <vt:lpstr>Record Review</vt:lpstr>
      <vt:lpstr>Types of Existing Data</vt:lpstr>
      <vt:lpstr>Integration of datasets</vt:lpstr>
      <vt:lpstr>Attendanceworks.org </vt:lpstr>
      <vt:lpstr>Responses</vt:lpstr>
      <vt:lpstr>Individual PBS Assessment Interviews are key to the process</vt:lpstr>
      <vt:lpstr>Checklist for Team/Teachers PTR</vt:lpstr>
      <vt:lpstr>Interviews</vt:lpstr>
      <vt:lpstr>Selecting a Target Behavior</vt:lpstr>
      <vt:lpstr>PTR Summary/Goal Setting Forms</vt:lpstr>
      <vt:lpstr>Direct Observation</vt:lpstr>
      <vt:lpstr>Time Sampling</vt:lpstr>
      <vt:lpstr>Behavior Rating Scales</vt:lpstr>
      <vt:lpstr>Direct Behavior Rating Scales</vt:lpstr>
      <vt:lpstr>Behavior Rating Scale PTR (see handout)</vt:lpstr>
      <vt:lpstr>PowerPoint Presentation</vt:lpstr>
      <vt:lpstr>Developing Hypothesis PTR </vt:lpstr>
      <vt:lpstr>Example</vt:lpstr>
      <vt:lpstr>Questions About the Hypothesis</vt:lpstr>
      <vt:lpstr>Behavior Intervention Plans</vt:lpstr>
      <vt:lpstr>Assess What You Already Have In Place</vt:lpstr>
      <vt:lpstr>ACTIVITY Designing School-Wide Systems for Student Success A Response to Intervention Model</vt:lpstr>
      <vt:lpstr>Selecting Interventions</vt:lpstr>
      <vt:lpstr>Interventions</vt:lpstr>
      <vt:lpstr>Use the PTR Hypothesis Table</vt:lpstr>
      <vt:lpstr>PTR Intervention Checklist/Action Plan</vt:lpstr>
      <vt:lpstr>PTR Fidelity of Implementation</vt:lpstr>
      <vt:lpstr>Tiers Two and Three Examples</vt:lpstr>
      <vt:lpstr>Implementing a Continuum </vt:lpstr>
      <vt:lpstr>Reflection on Universal Design for Learning – Providing Flexible Means of Engagement </vt:lpstr>
      <vt:lpstr>Universal Design Slide</vt:lpstr>
      <vt:lpstr>Why Did Someone Drive Too Fast?</vt:lpstr>
      <vt:lpstr>Samples of Functions of Behavior (link)</vt:lpstr>
      <vt:lpstr>Designing School-Wide Systems for Student Success A Response to Intervention Model/MTSS</vt:lpstr>
      <vt:lpstr>Targeted Supports - Have a Coke!</vt:lpstr>
      <vt:lpstr>Chapter 12: Providing Structure for Learning</vt:lpstr>
      <vt:lpstr>Components of Effective Classroom Settings</vt:lpstr>
      <vt:lpstr>Attendance Reflection</vt:lpstr>
      <vt:lpstr>Attendanceworks.org </vt:lpstr>
      <vt:lpstr>Responses</vt:lpstr>
      <vt:lpstr>Sample Response Tables</vt:lpstr>
      <vt:lpstr>PowerPoint Presentation</vt:lpstr>
      <vt:lpstr>Tardy Data</vt:lpstr>
      <vt:lpstr>Preventing Tardies</vt:lpstr>
      <vt:lpstr>High School Example</vt:lpstr>
      <vt:lpstr>Addressing Tardies</vt:lpstr>
      <vt:lpstr>Reflection</vt:lpstr>
      <vt:lpstr>Preparing Your Syllabus</vt:lpstr>
      <vt:lpstr>The Syllabus</vt:lpstr>
      <vt:lpstr>Reflection on Syllabus</vt:lpstr>
      <vt:lpstr>Chapter 13: Defining Norms to Build Community</vt:lpstr>
      <vt:lpstr>Learning through punishment - Zappos</vt:lpstr>
      <vt:lpstr>Benefits of Teaching Expectations</vt:lpstr>
      <vt:lpstr>Teaching Expectations</vt:lpstr>
      <vt:lpstr>Developing Expectations</vt:lpstr>
      <vt:lpstr>PowerPoint Presentation</vt:lpstr>
      <vt:lpstr>Developing Expectations</vt:lpstr>
      <vt:lpstr>Posting Expectations</vt:lpstr>
      <vt:lpstr>Posting Big Ideas</vt:lpstr>
      <vt:lpstr>PowerPoint Presentation</vt:lpstr>
      <vt:lpstr>PowerPoint Presentation</vt:lpstr>
      <vt:lpstr>Deciding What to Teach</vt:lpstr>
      <vt:lpstr>Standards and Lynchpin Skills – See P. 32 </vt:lpstr>
      <vt:lpstr>PowerPoint Presentation</vt:lpstr>
      <vt:lpstr>Sample Classroom Matrix</vt:lpstr>
      <vt:lpstr>Developing Expectations</vt:lpstr>
      <vt:lpstr>Alignment</vt:lpstr>
      <vt:lpstr>Teaching Matrix</vt:lpstr>
      <vt:lpstr>Posting Expectations</vt:lpstr>
      <vt:lpstr>Posting Big Ideas</vt:lpstr>
      <vt:lpstr>PowerPoint Presentation</vt:lpstr>
      <vt:lpstr>PowerPoint Presentation</vt:lpstr>
      <vt:lpstr>Shawnee Mission North  Football Jerseys</vt:lpstr>
      <vt:lpstr>PowerPoint Presentation</vt:lpstr>
      <vt:lpstr>Posting Reflection Question</vt:lpstr>
      <vt:lpstr>Teaching Expectations</vt:lpstr>
      <vt:lpstr>Prepare your staff</vt:lpstr>
      <vt:lpstr>Finding more plans</vt:lpstr>
      <vt:lpstr>Develop Lesson Plan</vt:lpstr>
      <vt:lpstr>Rhythm of Teaching</vt:lpstr>
      <vt:lpstr>Acknowledgement </vt:lpstr>
      <vt:lpstr>Earned this bag on SW…</vt:lpstr>
      <vt:lpstr>Feedback and Acknowledgement</vt:lpstr>
      <vt:lpstr>Video</vt:lpstr>
      <vt:lpstr>High Frequency</vt:lpstr>
      <vt:lpstr>Buzzy Buck</vt:lpstr>
      <vt:lpstr>PowerPoint Presentation</vt:lpstr>
      <vt:lpstr>PowerPoint Presentation</vt:lpstr>
      <vt:lpstr>PowerPoint Presentation</vt:lpstr>
      <vt:lpstr>PowerPoint Presentation</vt:lpstr>
      <vt:lpstr>Intermediate</vt:lpstr>
      <vt:lpstr>PowerPoint Presentation</vt:lpstr>
      <vt:lpstr>PowerPoint Presentation</vt:lpstr>
      <vt:lpstr>Gold and Silver ID Cards</vt:lpstr>
      <vt:lpstr>Ron our Liaison</vt:lpstr>
      <vt:lpstr>Large Scale</vt:lpstr>
      <vt:lpstr>PowerPoint Presentation</vt:lpstr>
      <vt:lpstr>PowerPoint Presentation</vt:lpstr>
      <vt:lpstr>Teacher earns vacation</vt:lpstr>
      <vt:lpstr>Freebies</vt:lpstr>
      <vt:lpstr>PowerPoint Presentation</vt:lpstr>
      <vt:lpstr>Develop an acknowledgement plan</vt:lpstr>
      <vt:lpstr>Engagement and Opportunities to Respond</vt:lpstr>
      <vt:lpstr>Quiz</vt:lpstr>
      <vt:lpstr>To Engage Students, Save the Cat</vt:lpstr>
      <vt:lpstr>Engagement</vt:lpstr>
      <vt:lpstr>Instructional/Emotional Support</vt:lpstr>
      <vt:lpstr>Reflective Question</vt:lpstr>
      <vt:lpstr>Reflection on Universal Design for Learning – Providing Flexible Means of Engagement </vt:lpstr>
      <vt:lpstr>Universal Design Slide</vt:lpstr>
      <vt:lpstr>Flexible Means of Engagement</vt:lpstr>
      <vt:lpstr>Instructional routines reduce cognitive load and allow students to be more independent learners</vt:lpstr>
      <vt:lpstr>Example for Reading for Meaning</vt:lpstr>
      <vt:lpstr>Opportunities to Respond (OTRs)</vt:lpstr>
      <vt:lpstr>Student Engagement</vt:lpstr>
      <vt:lpstr>Example</vt:lpstr>
      <vt:lpstr>Redirection and Active Supervision</vt:lpstr>
      <vt:lpstr>Redirection</vt:lpstr>
      <vt:lpstr>Redirection and Active Supervision</vt:lpstr>
      <vt:lpstr>PowerPoint Presentation</vt:lpstr>
      <vt:lpstr>PowerPoint Presentation</vt:lpstr>
      <vt:lpstr>Support Staff: Preventing and Responding</vt:lpstr>
      <vt:lpstr>Videos </vt:lpstr>
      <vt:lpstr>Reflective Question</vt:lpstr>
      <vt:lpstr>Training for Staff</vt:lpstr>
      <vt:lpstr>Additional Tools</vt:lpstr>
      <vt:lpstr>Additional Reading</vt:lpstr>
      <vt:lpstr>What Tier-One Strategies Can Support your Students?</vt:lpstr>
      <vt:lpstr>Making a Plan</vt:lpstr>
      <vt:lpstr>To Learn More (link)</vt:lpstr>
      <vt:lpstr>Strategies</vt:lpstr>
      <vt:lpstr>Classroom Management</vt:lpstr>
      <vt:lpstr>Ask Before You Tell</vt:lpstr>
      <vt:lpstr>References</vt:lpstr>
      <vt:lpstr>References</vt:lpstr>
      <vt:lpstr>Other Supports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Establishing Buy-In for Core Practices: Ask Before You Tell</dc:title>
  <dc:creator/>
  <cp:lastModifiedBy/>
  <cp:revision>89</cp:revision>
  <dcterms:created xsi:type="dcterms:W3CDTF">2012-08-24T00:53:15Z</dcterms:created>
  <dcterms:modified xsi:type="dcterms:W3CDTF">2025-01-06T14:26:00Z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0x010100B8C8A6708F50BE41B243CDA1FD252F20</vt:lpwstr>
  </property>
</Properties>
</file>