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13"/>
  </p:notesMasterIdLst>
  <p:sldIdLst>
    <p:sldId id="256" r:id="rId2"/>
    <p:sldId id="540" r:id="rId3"/>
    <p:sldId id="3671" r:id="rId4"/>
    <p:sldId id="323" r:id="rId5"/>
    <p:sldId id="324" r:id="rId6"/>
    <p:sldId id="353" r:id="rId7"/>
    <p:sldId id="3709" r:id="rId8"/>
    <p:sldId id="3712" r:id="rId9"/>
    <p:sldId id="3710" r:id="rId10"/>
    <p:sldId id="537" r:id="rId11"/>
    <p:sldId id="3581" r:id="rId12"/>
    <p:sldId id="3582" r:id="rId13"/>
    <p:sldId id="3646" r:id="rId14"/>
    <p:sldId id="290" r:id="rId15"/>
    <p:sldId id="507" r:id="rId16"/>
    <p:sldId id="3583" r:id="rId17"/>
    <p:sldId id="3584" r:id="rId18"/>
    <p:sldId id="3585" r:id="rId19"/>
    <p:sldId id="3586" r:id="rId20"/>
    <p:sldId id="3588" r:id="rId21"/>
    <p:sldId id="3587" r:id="rId22"/>
    <p:sldId id="512" r:id="rId23"/>
    <p:sldId id="3589" r:id="rId24"/>
    <p:sldId id="431" r:id="rId25"/>
    <p:sldId id="3676" r:id="rId26"/>
    <p:sldId id="534" r:id="rId27"/>
    <p:sldId id="258" r:id="rId28"/>
    <p:sldId id="3590" r:id="rId29"/>
    <p:sldId id="515" r:id="rId30"/>
    <p:sldId id="517" r:id="rId31"/>
    <p:sldId id="518" r:id="rId32"/>
    <p:sldId id="582" r:id="rId33"/>
    <p:sldId id="3633" r:id="rId34"/>
    <p:sldId id="3641" r:id="rId35"/>
    <p:sldId id="3591" r:id="rId36"/>
    <p:sldId id="520" r:id="rId37"/>
    <p:sldId id="533" r:id="rId38"/>
    <p:sldId id="521" r:id="rId39"/>
    <p:sldId id="3640" r:id="rId40"/>
    <p:sldId id="3693" r:id="rId41"/>
    <p:sldId id="3592" r:id="rId42"/>
    <p:sldId id="535" r:id="rId43"/>
    <p:sldId id="3593" r:id="rId44"/>
    <p:sldId id="3688" r:id="rId45"/>
    <p:sldId id="3689" r:id="rId46"/>
    <p:sldId id="3706" r:id="rId47"/>
    <p:sldId id="3691" r:id="rId48"/>
    <p:sldId id="3687" r:id="rId49"/>
    <p:sldId id="3707" r:id="rId50"/>
    <p:sldId id="3692" r:id="rId51"/>
    <p:sldId id="3664" r:id="rId52"/>
    <p:sldId id="410" r:id="rId53"/>
    <p:sldId id="412" r:id="rId54"/>
    <p:sldId id="433" r:id="rId55"/>
    <p:sldId id="3662" r:id="rId56"/>
    <p:sldId id="3663" r:id="rId57"/>
    <p:sldId id="3694" r:id="rId58"/>
    <p:sldId id="488" r:id="rId59"/>
    <p:sldId id="3594" r:id="rId60"/>
    <p:sldId id="3595" r:id="rId61"/>
    <p:sldId id="444" r:id="rId62"/>
    <p:sldId id="447" r:id="rId63"/>
    <p:sldId id="3631" r:id="rId64"/>
    <p:sldId id="3598" r:id="rId65"/>
    <p:sldId id="448" r:id="rId66"/>
    <p:sldId id="454" r:id="rId67"/>
    <p:sldId id="455" r:id="rId68"/>
    <p:sldId id="450" r:id="rId69"/>
    <p:sldId id="3596" r:id="rId70"/>
    <p:sldId id="3597" r:id="rId71"/>
    <p:sldId id="3632" r:id="rId72"/>
    <p:sldId id="3678" r:id="rId73"/>
    <p:sldId id="417" r:id="rId74"/>
    <p:sldId id="418" r:id="rId75"/>
    <p:sldId id="419" r:id="rId76"/>
    <p:sldId id="420" r:id="rId77"/>
    <p:sldId id="421" r:id="rId78"/>
    <p:sldId id="3642" r:id="rId79"/>
    <p:sldId id="3599" r:id="rId80"/>
    <p:sldId id="3615" r:id="rId81"/>
    <p:sldId id="988" r:id="rId82"/>
    <p:sldId id="584" r:id="rId83"/>
    <p:sldId id="585" r:id="rId84"/>
    <p:sldId id="586" r:id="rId85"/>
    <p:sldId id="587" r:id="rId86"/>
    <p:sldId id="3696" r:id="rId87"/>
    <p:sldId id="592" r:id="rId88"/>
    <p:sldId id="406" r:id="rId89"/>
    <p:sldId id="407" r:id="rId90"/>
    <p:sldId id="436" r:id="rId91"/>
    <p:sldId id="603" r:id="rId92"/>
    <p:sldId id="434" r:id="rId93"/>
    <p:sldId id="435" r:id="rId94"/>
    <p:sldId id="593" r:id="rId95"/>
    <p:sldId id="440" r:id="rId96"/>
    <p:sldId id="3644" r:id="rId97"/>
    <p:sldId id="442" r:id="rId98"/>
    <p:sldId id="338" r:id="rId99"/>
    <p:sldId id="339" r:id="rId100"/>
    <p:sldId id="3708" r:id="rId101"/>
    <p:sldId id="3655" r:id="rId102"/>
    <p:sldId id="3656" r:id="rId103"/>
    <p:sldId id="3711" r:id="rId104"/>
    <p:sldId id="3657" r:id="rId105"/>
    <p:sldId id="601" r:id="rId106"/>
    <p:sldId id="604" r:id="rId107"/>
    <p:sldId id="3601" r:id="rId108"/>
    <p:sldId id="522" r:id="rId109"/>
    <p:sldId id="3602" r:id="rId110"/>
    <p:sldId id="3603" r:id="rId111"/>
    <p:sldId id="401" r:id="rId112"/>
    <p:sldId id="3605" r:id="rId113"/>
    <p:sldId id="3606" r:id="rId114"/>
    <p:sldId id="3629" r:id="rId115"/>
    <p:sldId id="277" r:id="rId116"/>
    <p:sldId id="3607" r:id="rId117"/>
    <p:sldId id="3608" r:id="rId118"/>
    <p:sldId id="352" r:id="rId119"/>
    <p:sldId id="3609" r:id="rId120"/>
    <p:sldId id="382" r:id="rId121"/>
    <p:sldId id="3616" r:id="rId122"/>
    <p:sldId id="355" r:id="rId123"/>
    <p:sldId id="456" r:id="rId124"/>
    <p:sldId id="3617" r:id="rId125"/>
    <p:sldId id="3618" r:id="rId126"/>
    <p:sldId id="514" r:id="rId127"/>
    <p:sldId id="357" r:id="rId128"/>
    <p:sldId id="3680" r:id="rId129"/>
    <p:sldId id="383" r:id="rId130"/>
    <p:sldId id="3695" r:id="rId131"/>
    <p:sldId id="3670" r:id="rId132"/>
    <p:sldId id="3667" r:id="rId133"/>
    <p:sldId id="3682" r:id="rId134"/>
    <p:sldId id="443" r:id="rId135"/>
    <p:sldId id="3669" r:id="rId136"/>
    <p:sldId id="426" r:id="rId137"/>
    <p:sldId id="358" r:id="rId138"/>
    <p:sldId id="360" r:id="rId139"/>
    <p:sldId id="385" r:id="rId140"/>
    <p:sldId id="3673" r:id="rId141"/>
    <p:sldId id="3620" r:id="rId142"/>
    <p:sldId id="3622" r:id="rId143"/>
    <p:sldId id="3683" r:id="rId144"/>
    <p:sldId id="3674" r:id="rId145"/>
    <p:sldId id="3675" r:id="rId146"/>
    <p:sldId id="361" r:id="rId147"/>
    <p:sldId id="283" r:id="rId148"/>
    <p:sldId id="364" r:id="rId149"/>
    <p:sldId id="365" r:id="rId150"/>
    <p:sldId id="366" r:id="rId151"/>
    <p:sldId id="367" r:id="rId152"/>
    <p:sldId id="368" r:id="rId153"/>
    <p:sldId id="369" r:id="rId154"/>
    <p:sldId id="370" r:id="rId155"/>
    <p:sldId id="387" r:id="rId156"/>
    <p:sldId id="388" r:id="rId157"/>
    <p:sldId id="389" r:id="rId158"/>
    <p:sldId id="390" r:id="rId159"/>
    <p:sldId id="371" r:id="rId160"/>
    <p:sldId id="372" r:id="rId161"/>
    <p:sldId id="391" r:id="rId162"/>
    <p:sldId id="392" r:id="rId163"/>
    <p:sldId id="424" r:id="rId164"/>
    <p:sldId id="373" r:id="rId165"/>
    <p:sldId id="374" r:id="rId166"/>
    <p:sldId id="393" r:id="rId167"/>
    <p:sldId id="375" r:id="rId168"/>
    <p:sldId id="427" r:id="rId169"/>
    <p:sldId id="394" r:id="rId170"/>
    <p:sldId id="414" r:id="rId171"/>
    <p:sldId id="377" r:id="rId172"/>
    <p:sldId id="395" r:id="rId173"/>
    <p:sldId id="3624" r:id="rId174"/>
    <p:sldId id="445" r:id="rId175"/>
    <p:sldId id="378" r:id="rId176"/>
    <p:sldId id="3610" r:id="rId177"/>
    <p:sldId id="3611" r:id="rId178"/>
    <p:sldId id="3612" r:id="rId179"/>
    <p:sldId id="3613" r:id="rId180"/>
    <p:sldId id="3614" r:id="rId181"/>
    <p:sldId id="446" r:id="rId182"/>
    <p:sldId id="396" r:id="rId183"/>
    <p:sldId id="397" r:id="rId184"/>
    <p:sldId id="398" r:id="rId185"/>
    <p:sldId id="3625" r:id="rId186"/>
    <p:sldId id="3626" r:id="rId187"/>
    <p:sldId id="449" r:id="rId188"/>
    <p:sldId id="399" r:id="rId189"/>
    <p:sldId id="400" r:id="rId190"/>
    <p:sldId id="402" r:id="rId191"/>
    <p:sldId id="403" r:id="rId192"/>
    <p:sldId id="3627" r:id="rId193"/>
    <p:sldId id="3705" r:id="rId194"/>
    <p:sldId id="3677" r:id="rId195"/>
    <p:sldId id="3630" r:id="rId196"/>
    <p:sldId id="3643" r:id="rId197"/>
    <p:sldId id="274" r:id="rId198"/>
    <p:sldId id="275" r:id="rId199"/>
    <p:sldId id="276" r:id="rId200"/>
    <p:sldId id="3679" r:id="rId201"/>
    <p:sldId id="279" r:id="rId202"/>
    <p:sldId id="428" r:id="rId203"/>
    <p:sldId id="280" r:id="rId204"/>
    <p:sldId id="281" r:id="rId205"/>
    <p:sldId id="282" r:id="rId206"/>
    <p:sldId id="284" r:id="rId207"/>
    <p:sldId id="285" r:id="rId208"/>
    <p:sldId id="286" r:id="rId209"/>
    <p:sldId id="287" r:id="rId210"/>
    <p:sldId id="288" r:id="rId211"/>
    <p:sldId id="303" r:id="rId2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DD8C7C-3AD0-4AD1-919B-FA42E8FF0CB4}" v="52" dt="2025-07-18T00:50:42.3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0945" autoAdjust="0"/>
    <p:restoredTop sz="89294" autoAdjust="0"/>
  </p:normalViewPr>
  <p:slideViewPr>
    <p:cSldViewPr snapToGrid="0">
      <p:cViewPr varScale="1">
        <p:scale>
          <a:sx n="66" d="100"/>
          <a:sy n="66" d="100"/>
        </p:scale>
        <p:origin x="552" y="44"/>
      </p:cViewPr>
      <p:guideLst/>
    </p:cSldViewPr>
  </p:slideViewPr>
  <p:notesTextViewPr>
    <p:cViewPr>
      <p:scale>
        <a:sx n="1" d="1"/>
        <a:sy n="1" d="1"/>
      </p:scale>
      <p:origin x="0" y="0"/>
    </p:cViewPr>
  </p:notesTextViewPr>
  <p:sorterViewPr>
    <p:cViewPr varScale="1">
      <p:scale>
        <a:sx n="100" d="100"/>
        <a:sy n="100" d="100"/>
      </p:scale>
      <p:origin x="0" y="-3036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tableStyles" Target="tableStyle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microsoft.com/office/2016/11/relationships/changesInfo" Target="changesInfos/changesInfo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microsoft.com/office/2015/10/relationships/revisionInfo" Target="revisionInfo.xml"/><Relationship Id="rId3" Type="http://schemas.openxmlformats.org/officeDocument/2006/relationships/slide" Target="slides/slide2.xml"/><Relationship Id="rId214" Type="http://schemas.openxmlformats.org/officeDocument/2006/relationships/presProps" Target="pres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hanon, Hank" userId="186dc7a1-2bf7-40b6-9e7e-ff892a86f711" providerId="ADAL" clId="{43DD8C7C-3AD0-4AD1-919B-FA42E8FF0CB4}"/>
    <pc:docChg chg="undo custSel addSld delSld modSld">
      <pc:chgData name="Bohanon, Hank" userId="186dc7a1-2bf7-40b6-9e7e-ff892a86f711" providerId="ADAL" clId="{43DD8C7C-3AD0-4AD1-919B-FA42E8FF0CB4}" dt="2025-07-18T00:51:21.084" v="636" actId="255"/>
      <pc:docMkLst>
        <pc:docMk/>
      </pc:docMkLst>
      <pc:sldChg chg="modSp mod">
        <pc:chgData name="Bohanon, Hank" userId="186dc7a1-2bf7-40b6-9e7e-ff892a86f711" providerId="ADAL" clId="{43DD8C7C-3AD0-4AD1-919B-FA42E8FF0CB4}" dt="2025-07-16T02:11:13.842" v="51" actId="20577"/>
        <pc:sldMkLst>
          <pc:docMk/>
          <pc:sldMk cId="3655599428" sldId="338"/>
        </pc:sldMkLst>
        <pc:spChg chg="mod">
          <ac:chgData name="Bohanon, Hank" userId="186dc7a1-2bf7-40b6-9e7e-ff892a86f711" providerId="ADAL" clId="{43DD8C7C-3AD0-4AD1-919B-FA42E8FF0CB4}" dt="2025-07-16T02:11:13.842" v="51" actId="20577"/>
          <ac:spMkLst>
            <pc:docMk/>
            <pc:sldMk cId="3655599428" sldId="338"/>
            <ac:spMk id="11" creationId="{00000000-0000-0000-0000-000000000000}"/>
          </ac:spMkLst>
        </pc:spChg>
      </pc:sldChg>
      <pc:sldChg chg="modSp mod">
        <pc:chgData name="Bohanon, Hank" userId="186dc7a1-2bf7-40b6-9e7e-ff892a86f711" providerId="ADAL" clId="{43DD8C7C-3AD0-4AD1-919B-FA42E8FF0CB4}" dt="2025-07-17T12:57:25.279" v="409" actId="114"/>
        <pc:sldMkLst>
          <pc:docMk/>
          <pc:sldMk cId="3445064878" sldId="361"/>
        </pc:sldMkLst>
        <pc:spChg chg="mod">
          <ac:chgData name="Bohanon, Hank" userId="186dc7a1-2bf7-40b6-9e7e-ff892a86f711" providerId="ADAL" clId="{43DD8C7C-3AD0-4AD1-919B-FA42E8FF0CB4}" dt="2025-07-17T12:57:25.279" v="409" actId="114"/>
          <ac:spMkLst>
            <pc:docMk/>
            <pc:sldMk cId="3445064878" sldId="361"/>
            <ac:spMk id="25603" creationId="{00000000-0000-0000-0000-000000000000}"/>
          </ac:spMkLst>
        </pc:spChg>
      </pc:sldChg>
      <pc:sldChg chg="modSp mod">
        <pc:chgData name="Bohanon, Hank" userId="186dc7a1-2bf7-40b6-9e7e-ff892a86f711" providerId="ADAL" clId="{43DD8C7C-3AD0-4AD1-919B-FA42E8FF0CB4}" dt="2025-07-16T02:21:12.225" v="98" actId="20577"/>
        <pc:sldMkLst>
          <pc:docMk/>
          <pc:sldMk cId="683701744" sldId="368"/>
        </pc:sldMkLst>
        <pc:spChg chg="mod">
          <ac:chgData name="Bohanon, Hank" userId="186dc7a1-2bf7-40b6-9e7e-ff892a86f711" providerId="ADAL" clId="{43DD8C7C-3AD0-4AD1-919B-FA42E8FF0CB4}" dt="2025-07-16T02:21:12.225" v="98" actId="20577"/>
          <ac:spMkLst>
            <pc:docMk/>
            <pc:sldMk cId="683701744" sldId="368"/>
            <ac:spMk id="34819" creationId="{00000000-0000-0000-0000-000000000000}"/>
          </ac:spMkLst>
        </pc:spChg>
      </pc:sldChg>
      <pc:sldChg chg="modSp mod modAnim">
        <pc:chgData name="Bohanon, Hank" userId="186dc7a1-2bf7-40b6-9e7e-ff892a86f711" providerId="ADAL" clId="{43DD8C7C-3AD0-4AD1-919B-FA42E8FF0CB4}" dt="2025-07-17T12:58:58.459" v="412" actId="255"/>
        <pc:sldMkLst>
          <pc:docMk/>
          <pc:sldMk cId="2691989644" sldId="395"/>
        </pc:sldMkLst>
        <pc:spChg chg="mod">
          <ac:chgData name="Bohanon, Hank" userId="186dc7a1-2bf7-40b6-9e7e-ff892a86f711" providerId="ADAL" clId="{43DD8C7C-3AD0-4AD1-919B-FA42E8FF0CB4}" dt="2025-07-17T12:58:58.459" v="412" actId="255"/>
          <ac:spMkLst>
            <pc:docMk/>
            <pc:sldMk cId="2691989644" sldId="395"/>
            <ac:spMk id="7" creationId="{00000000-0000-0000-0000-000000000000}"/>
          </ac:spMkLst>
        </pc:spChg>
      </pc:sldChg>
      <pc:sldChg chg="modSp mod">
        <pc:chgData name="Bohanon, Hank" userId="186dc7a1-2bf7-40b6-9e7e-ff892a86f711" providerId="ADAL" clId="{43DD8C7C-3AD0-4AD1-919B-FA42E8FF0CB4}" dt="2025-07-16T02:29:46.442" v="178" actId="20577"/>
        <pc:sldMkLst>
          <pc:docMk/>
          <pc:sldMk cId="1414112" sldId="398"/>
        </pc:sldMkLst>
        <pc:spChg chg="mod">
          <ac:chgData name="Bohanon, Hank" userId="186dc7a1-2bf7-40b6-9e7e-ff892a86f711" providerId="ADAL" clId="{43DD8C7C-3AD0-4AD1-919B-FA42E8FF0CB4}" dt="2025-07-16T02:29:46.442" v="178" actId="20577"/>
          <ac:spMkLst>
            <pc:docMk/>
            <pc:sldMk cId="1414112" sldId="398"/>
            <ac:spMk id="41987" creationId="{00000000-0000-0000-0000-000000000000}"/>
          </ac:spMkLst>
        </pc:spChg>
      </pc:sldChg>
      <pc:sldChg chg="modSp mod">
        <pc:chgData name="Bohanon, Hank" userId="186dc7a1-2bf7-40b6-9e7e-ff892a86f711" providerId="ADAL" clId="{43DD8C7C-3AD0-4AD1-919B-FA42E8FF0CB4}" dt="2025-07-16T02:25:25.253" v="131" actId="20577"/>
        <pc:sldMkLst>
          <pc:docMk/>
          <pc:sldMk cId="1289034909" sldId="402"/>
        </pc:sldMkLst>
        <pc:spChg chg="mod">
          <ac:chgData name="Bohanon, Hank" userId="186dc7a1-2bf7-40b6-9e7e-ff892a86f711" providerId="ADAL" clId="{43DD8C7C-3AD0-4AD1-919B-FA42E8FF0CB4}" dt="2025-07-16T02:25:25.253" v="131" actId="20577"/>
          <ac:spMkLst>
            <pc:docMk/>
            <pc:sldMk cId="1289034909" sldId="402"/>
            <ac:spMk id="34819" creationId="{00000000-0000-0000-0000-000000000000}"/>
          </ac:spMkLst>
        </pc:spChg>
      </pc:sldChg>
      <pc:sldChg chg="addSp modSp">
        <pc:chgData name="Bohanon, Hank" userId="186dc7a1-2bf7-40b6-9e7e-ff892a86f711" providerId="ADAL" clId="{43DD8C7C-3AD0-4AD1-919B-FA42E8FF0CB4}" dt="2025-07-17T12:48:18.382" v="364"/>
        <pc:sldMkLst>
          <pc:docMk/>
          <pc:sldMk cId="4207732632" sldId="442"/>
        </pc:sldMkLst>
        <pc:spChg chg="add mod">
          <ac:chgData name="Bohanon, Hank" userId="186dc7a1-2bf7-40b6-9e7e-ff892a86f711" providerId="ADAL" clId="{43DD8C7C-3AD0-4AD1-919B-FA42E8FF0CB4}" dt="2025-07-17T12:48:18.382" v="364"/>
          <ac:spMkLst>
            <pc:docMk/>
            <pc:sldMk cId="4207732632" sldId="442"/>
            <ac:spMk id="2" creationId="{85E8DFB7-CD1D-2F45-C7C2-8BFE176D3A29}"/>
          </ac:spMkLst>
        </pc:spChg>
      </pc:sldChg>
      <pc:sldChg chg="modSp mod">
        <pc:chgData name="Bohanon, Hank" userId="186dc7a1-2bf7-40b6-9e7e-ff892a86f711" providerId="ADAL" clId="{43DD8C7C-3AD0-4AD1-919B-FA42E8FF0CB4}" dt="2025-07-17T12:46:42.797" v="363" actId="20577"/>
        <pc:sldMkLst>
          <pc:docMk/>
          <pc:sldMk cId="3207446673" sldId="592"/>
        </pc:sldMkLst>
        <pc:spChg chg="mod">
          <ac:chgData name="Bohanon, Hank" userId="186dc7a1-2bf7-40b6-9e7e-ff892a86f711" providerId="ADAL" clId="{43DD8C7C-3AD0-4AD1-919B-FA42E8FF0CB4}" dt="2025-07-17T12:46:42.797" v="363" actId="20577"/>
          <ac:spMkLst>
            <pc:docMk/>
            <pc:sldMk cId="3207446673" sldId="592"/>
            <ac:spMk id="4" creationId="{5CBDAA7E-03D1-4A77-8D36-04DBE18BBB2F}"/>
          </ac:spMkLst>
        </pc:spChg>
      </pc:sldChg>
      <pc:sldChg chg="addSp modSp mod modAnim">
        <pc:chgData name="Bohanon, Hank" userId="186dc7a1-2bf7-40b6-9e7e-ff892a86f711" providerId="ADAL" clId="{43DD8C7C-3AD0-4AD1-919B-FA42E8FF0CB4}" dt="2025-07-17T12:41:30.646" v="338"/>
        <pc:sldMkLst>
          <pc:docMk/>
          <pc:sldMk cId="2953021640" sldId="3589"/>
        </pc:sldMkLst>
        <pc:spChg chg="add mod">
          <ac:chgData name="Bohanon, Hank" userId="186dc7a1-2bf7-40b6-9e7e-ff892a86f711" providerId="ADAL" clId="{43DD8C7C-3AD0-4AD1-919B-FA42E8FF0CB4}" dt="2025-07-17T12:41:03.204" v="337" actId="207"/>
          <ac:spMkLst>
            <pc:docMk/>
            <pc:sldMk cId="2953021640" sldId="3589"/>
            <ac:spMk id="8" creationId="{AC76D6FE-E432-896B-846D-9A398A7B9D74}"/>
          </ac:spMkLst>
        </pc:spChg>
      </pc:sldChg>
      <pc:sldChg chg="modSp mod">
        <pc:chgData name="Bohanon, Hank" userId="186dc7a1-2bf7-40b6-9e7e-ff892a86f711" providerId="ADAL" clId="{43DD8C7C-3AD0-4AD1-919B-FA42E8FF0CB4}" dt="2025-07-16T02:26:59.947" v="141" actId="20577"/>
        <pc:sldMkLst>
          <pc:docMk/>
          <pc:sldMk cId="957794108" sldId="3627"/>
        </pc:sldMkLst>
        <pc:spChg chg="mod">
          <ac:chgData name="Bohanon, Hank" userId="186dc7a1-2bf7-40b6-9e7e-ff892a86f711" providerId="ADAL" clId="{43DD8C7C-3AD0-4AD1-919B-FA42E8FF0CB4}" dt="2025-07-16T02:26:59.947" v="141" actId="20577"/>
          <ac:spMkLst>
            <pc:docMk/>
            <pc:sldMk cId="957794108" sldId="3627"/>
            <ac:spMk id="3" creationId="{00000000-0000-0000-0000-000000000000}"/>
          </ac:spMkLst>
        </pc:spChg>
      </pc:sldChg>
      <pc:sldChg chg="modSp mod">
        <pc:chgData name="Bohanon, Hank" userId="186dc7a1-2bf7-40b6-9e7e-ff892a86f711" providerId="ADAL" clId="{43DD8C7C-3AD0-4AD1-919B-FA42E8FF0CB4}" dt="2025-07-16T02:12:32.782" v="78" actId="20577"/>
        <pc:sldMkLst>
          <pc:docMk/>
          <pc:sldMk cId="4094889692" sldId="3655"/>
        </pc:sldMkLst>
        <pc:spChg chg="mod">
          <ac:chgData name="Bohanon, Hank" userId="186dc7a1-2bf7-40b6-9e7e-ff892a86f711" providerId="ADAL" clId="{43DD8C7C-3AD0-4AD1-919B-FA42E8FF0CB4}" dt="2025-07-16T02:12:32.782" v="78" actId="20577"/>
          <ac:spMkLst>
            <pc:docMk/>
            <pc:sldMk cId="4094889692" sldId="3655"/>
            <ac:spMk id="3" creationId="{A0D68ED0-7227-05FB-F53F-3A57D30C8452}"/>
          </ac:spMkLst>
        </pc:spChg>
      </pc:sldChg>
      <pc:sldChg chg="addSp modSp mod">
        <pc:chgData name="Bohanon, Hank" userId="186dc7a1-2bf7-40b6-9e7e-ff892a86f711" providerId="ADAL" clId="{43DD8C7C-3AD0-4AD1-919B-FA42E8FF0CB4}" dt="2025-07-17T12:53:54.073" v="367" actId="1076"/>
        <pc:sldMkLst>
          <pc:docMk/>
          <pc:sldMk cId="1149331345" sldId="3656"/>
        </pc:sldMkLst>
        <pc:picChg chg="add mod">
          <ac:chgData name="Bohanon, Hank" userId="186dc7a1-2bf7-40b6-9e7e-ff892a86f711" providerId="ADAL" clId="{43DD8C7C-3AD0-4AD1-919B-FA42E8FF0CB4}" dt="2025-07-17T12:53:54.073" v="367" actId="1076"/>
          <ac:picMkLst>
            <pc:docMk/>
            <pc:sldMk cId="1149331345" sldId="3656"/>
            <ac:picMk id="5" creationId="{A19B4D2C-390B-8332-6A40-DFD705971AB3}"/>
          </ac:picMkLst>
        </pc:picChg>
      </pc:sldChg>
      <pc:sldChg chg="modSp mod">
        <pc:chgData name="Bohanon, Hank" userId="186dc7a1-2bf7-40b6-9e7e-ff892a86f711" providerId="ADAL" clId="{43DD8C7C-3AD0-4AD1-919B-FA42E8FF0CB4}" dt="2025-07-18T00:51:21.084" v="636" actId="255"/>
        <pc:sldMkLst>
          <pc:docMk/>
          <pc:sldMk cId="388260009" sldId="3671"/>
        </pc:sldMkLst>
        <pc:spChg chg="mod">
          <ac:chgData name="Bohanon, Hank" userId="186dc7a1-2bf7-40b6-9e7e-ff892a86f711" providerId="ADAL" clId="{43DD8C7C-3AD0-4AD1-919B-FA42E8FF0CB4}" dt="2025-07-18T00:51:21.084" v="636" actId="255"/>
          <ac:spMkLst>
            <pc:docMk/>
            <pc:sldMk cId="388260009" sldId="3671"/>
            <ac:spMk id="2" creationId="{34B2B088-7ECD-E4CE-1251-949A708F8A16}"/>
          </ac:spMkLst>
        </pc:spChg>
        <pc:spChg chg="mod">
          <ac:chgData name="Bohanon, Hank" userId="186dc7a1-2bf7-40b6-9e7e-ff892a86f711" providerId="ADAL" clId="{43DD8C7C-3AD0-4AD1-919B-FA42E8FF0CB4}" dt="2025-07-18T00:49:19.575" v="608" actId="12"/>
          <ac:spMkLst>
            <pc:docMk/>
            <pc:sldMk cId="388260009" sldId="3671"/>
            <ac:spMk id="3" creationId="{49A1A802-3D33-E14F-93D6-4BCDFB7D6F3A}"/>
          </ac:spMkLst>
        </pc:spChg>
      </pc:sldChg>
      <pc:sldChg chg="addSp delSp mod">
        <pc:chgData name="Bohanon, Hank" userId="186dc7a1-2bf7-40b6-9e7e-ff892a86f711" providerId="ADAL" clId="{43DD8C7C-3AD0-4AD1-919B-FA42E8FF0CB4}" dt="2025-07-17T12:56:11.349" v="369" actId="478"/>
        <pc:sldMkLst>
          <pc:docMk/>
          <pc:sldMk cId="3816219852" sldId="3674"/>
        </pc:sldMkLst>
        <pc:picChg chg="add del">
          <ac:chgData name="Bohanon, Hank" userId="186dc7a1-2bf7-40b6-9e7e-ff892a86f711" providerId="ADAL" clId="{43DD8C7C-3AD0-4AD1-919B-FA42E8FF0CB4}" dt="2025-07-17T12:56:11.349" v="369" actId="478"/>
          <ac:picMkLst>
            <pc:docMk/>
            <pc:sldMk cId="3816219852" sldId="3674"/>
            <ac:picMk id="7" creationId="{3DFD4784-7A89-9C23-8B2C-2E38264312B3}"/>
          </ac:picMkLst>
        </pc:picChg>
      </pc:sldChg>
      <pc:sldChg chg="modSp mod">
        <pc:chgData name="Bohanon, Hank" userId="186dc7a1-2bf7-40b6-9e7e-ff892a86f711" providerId="ADAL" clId="{43DD8C7C-3AD0-4AD1-919B-FA42E8FF0CB4}" dt="2025-07-16T02:19:39.119" v="82" actId="20577"/>
        <pc:sldMkLst>
          <pc:docMk/>
          <pc:sldMk cId="26995682" sldId="3695"/>
        </pc:sldMkLst>
        <pc:spChg chg="mod">
          <ac:chgData name="Bohanon, Hank" userId="186dc7a1-2bf7-40b6-9e7e-ff892a86f711" providerId="ADAL" clId="{43DD8C7C-3AD0-4AD1-919B-FA42E8FF0CB4}" dt="2025-07-16T02:19:39.119" v="82" actId="20577"/>
          <ac:spMkLst>
            <pc:docMk/>
            <pc:sldMk cId="26995682" sldId="3695"/>
            <ac:spMk id="2" creationId="{2C1F9273-FF41-DA65-DDE7-E41B517BDAAD}"/>
          </ac:spMkLst>
        </pc:spChg>
      </pc:sldChg>
      <pc:sldChg chg="modSp new mod">
        <pc:chgData name="Bohanon, Hank" userId="186dc7a1-2bf7-40b6-9e7e-ff892a86f711" providerId="ADAL" clId="{43DD8C7C-3AD0-4AD1-919B-FA42E8FF0CB4}" dt="2025-07-16T02:10:13.621" v="20" actId="20577"/>
        <pc:sldMkLst>
          <pc:docMk/>
          <pc:sldMk cId="1424509108" sldId="3708"/>
        </pc:sldMkLst>
        <pc:spChg chg="mod">
          <ac:chgData name="Bohanon, Hank" userId="186dc7a1-2bf7-40b6-9e7e-ff892a86f711" providerId="ADAL" clId="{43DD8C7C-3AD0-4AD1-919B-FA42E8FF0CB4}" dt="2025-07-16T02:10:01.392" v="7" actId="1076"/>
          <ac:spMkLst>
            <pc:docMk/>
            <pc:sldMk cId="1424509108" sldId="3708"/>
            <ac:spMk id="2" creationId="{CEFD9270-1A0D-0BD9-30B7-5A4CF222F8FD}"/>
          </ac:spMkLst>
        </pc:spChg>
        <pc:spChg chg="mod">
          <ac:chgData name="Bohanon, Hank" userId="186dc7a1-2bf7-40b6-9e7e-ff892a86f711" providerId="ADAL" clId="{43DD8C7C-3AD0-4AD1-919B-FA42E8FF0CB4}" dt="2025-07-16T02:10:13.621" v="20" actId="20577"/>
          <ac:spMkLst>
            <pc:docMk/>
            <pc:sldMk cId="1424509108" sldId="3708"/>
            <ac:spMk id="3" creationId="{9BC3A93C-78AF-5E3B-4482-9C54CF12C5C4}"/>
          </ac:spMkLst>
        </pc:spChg>
      </pc:sldChg>
      <pc:sldChg chg="modSp new mod">
        <pc:chgData name="Bohanon, Hank" userId="186dc7a1-2bf7-40b6-9e7e-ff892a86f711" providerId="ADAL" clId="{43DD8C7C-3AD0-4AD1-919B-FA42E8FF0CB4}" dt="2025-07-18T00:26:30.974" v="478" actId="1076"/>
        <pc:sldMkLst>
          <pc:docMk/>
          <pc:sldMk cId="3099160978" sldId="3709"/>
        </pc:sldMkLst>
        <pc:spChg chg="mod">
          <ac:chgData name="Bohanon, Hank" userId="186dc7a1-2bf7-40b6-9e7e-ff892a86f711" providerId="ADAL" clId="{43DD8C7C-3AD0-4AD1-919B-FA42E8FF0CB4}" dt="2025-07-18T00:26:23.915" v="477" actId="27636"/>
          <ac:spMkLst>
            <pc:docMk/>
            <pc:sldMk cId="3099160978" sldId="3709"/>
            <ac:spMk id="2" creationId="{95C16C7B-C303-24C2-CC09-D10D309796EF}"/>
          </ac:spMkLst>
        </pc:spChg>
        <pc:spChg chg="mod">
          <ac:chgData name="Bohanon, Hank" userId="186dc7a1-2bf7-40b6-9e7e-ff892a86f711" providerId="ADAL" clId="{43DD8C7C-3AD0-4AD1-919B-FA42E8FF0CB4}" dt="2025-07-18T00:26:30.974" v="478" actId="1076"/>
          <ac:spMkLst>
            <pc:docMk/>
            <pc:sldMk cId="3099160978" sldId="3709"/>
            <ac:spMk id="3" creationId="{9D46E6D9-BC7F-DA14-EE63-524E59B3F04B}"/>
          </ac:spMkLst>
        </pc:spChg>
      </pc:sldChg>
      <pc:sldChg chg="addSp delSp modSp new add del mod">
        <pc:chgData name="Bohanon, Hank" userId="186dc7a1-2bf7-40b6-9e7e-ff892a86f711" providerId="ADAL" clId="{43DD8C7C-3AD0-4AD1-919B-FA42E8FF0CB4}" dt="2025-07-18T00:46:38.460" v="588" actId="20577"/>
        <pc:sldMkLst>
          <pc:docMk/>
          <pc:sldMk cId="1705995495" sldId="3710"/>
        </pc:sldMkLst>
        <pc:spChg chg="mod">
          <ac:chgData name="Bohanon, Hank" userId="186dc7a1-2bf7-40b6-9e7e-ff892a86f711" providerId="ADAL" clId="{43DD8C7C-3AD0-4AD1-919B-FA42E8FF0CB4}" dt="2025-07-17T02:22:49.773" v="281" actId="20577"/>
          <ac:spMkLst>
            <pc:docMk/>
            <pc:sldMk cId="1705995495" sldId="3710"/>
            <ac:spMk id="2" creationId="{5BB5FA16-168F-41CF-BACF-16EAA23F5258}"/>
          </ac:spMkLst>
        </pc:spChg>
        <pc:spChg chg="add del mod">
          <ac:chgData name="Bohanon, Hank" userId="186dc7a1-2bf7-40b6-9e7e-ff892a86f711" providerId="ADAL" clId="{43DD8C7C-3AD0-4AD1-919B-FA42E8FF0CB4}" dt="2025-07-18T00:46:38.460" v="588" actId="20577"/>
          <ac:spMkLst>
            <pc:docMk/>
            <pc:sldMk cId="1705995495" sldId="3710"/>
            <ac:spMk id="3" creationId="{2D62A3C5-12DB-5F4C-909A-4CC88E822B95}"/>
          </ac:spMkLst>
        </pc:spChg>
        <pc:spChg chg="add mod">
          <ac:chgData name="Bohanon, Hank" userId="186dc7a1-2bf7-40b6-9e7e-ff892a86f711" providerId="ADAL" clId="{43DD8C7C-3AD0-4AD1-919B-FA42E8FF0CB4}" dt="2025-07-17T02:23:10.197" v="283"/>
          <ac:spMkLst>
            <pc:docMk/>
            <pc:sldMk cId="1705995495" sldId="3710"/>
            <ac:spMk id="4" creationId="{916710F6-8E12-654A-21BF-8CAD8BB6AAA4}"/>
          </ac:spMkLst>
        </pc:spChg>
        <pc:spChg chg="add">
          <ac:chgData name="Bohanon, Hank" userId="186dc7a1-2bf7-40b6-9e7e-ff892a86f711" providerId="ADAL" clId="{43DD8C7C-3AD0-4AD1-919B-FA42E8FF0CB4}" dt="2025-07-18T00:45:58.575" v="572"/>
          <ac:spMkLst>
            <pc:docMk/>
            <pc:sldMk cId="1705995495" sldId="3710"/>
            <ac:spMk id="4" creationId="{ADB5817D-5C97-0DAB-E749-CA69AA022E09}"/>
          </ac:spMkLst>
        </pc:spChg>
        <pc:spChg chg="add">
          <ac:chgData name="Bohanon, Hank" userId="186dc7a1-2bf7-40b6-9e7e-ff892a86f711" providerId="ADAL" clId="{43DD8C7C-3AD0-4AD1-919B-FA42E8FF0CB4}" dt="2025-07-18T00:46:02.138" v="573"/>
          <ac:spMkLst>
            <pc:docMk/>
            <pc:sldMk cId="1705995495" sldId="3710"/>
            <ac:spMk id="5" creationId="{E8919183-F1BE-80D2-7AA7-2208CC9FC74E}"/>
          </ac:spMkLst>
        </pc:spChg>
      </pc:sldChg>
      <pc:sldChg chg="addSp delSp modSp new mod setBg">
        <pc:chgData name="Bohanon, Hank" userId="186dc7a1-2bf7-40b6-9e7e-ff892a86f711" providerId="ADAL" clId="{43DD8C7C-3AD0-4AD1-919B-FA42E8FF0CB4}" dt="2025-07-18T00:24:52.059" v="416" actId="26606"/>
        <pc:sldMkLst>
          <pc:docMk/>
          <pc:sldMk cId="3294568042" sldId="3711"/>
        </pc:sldMkLst>
        <pc:spChg chg="del">
          <ac:chgData name="Bohanon, Hank" userId="186dc7a1-2bf7-40b6-9e7e-ff892a86f711" providerId="ADAL" clId="{43DD8C7C-3AD0-4AD1-919B-FA42E8FF0CB4}" dt="2025-07-18T00:24:52.059" v="416" actId="26606"/>
          <ac:spMkLst>
            <pc:docMk/>
            <pc:sldMk cId="3294568042" sldId="3711"/>
            <ac:spMk id="2" creationId="{FA2B0D6E-91E2-8743-816D-E46F93A127BD}"/>
          </ac:spMkLst>
        </pc:spChg>
        <pc:spChg chg="del">
          <ac:chgData name="Bohanon, Hank" userId="186dc7a1-2bf7-40b6-9e7e-ff892a86f711" providerId="ADAL" clId="{43DD8C7C-3AD0-4AD1-919B-FA42E8FF0CB4}" dt="2025-07-18T00:24:52.059" v="416" actId="26606"/>
          <ac:spMkLst>
            <pc:docMk/>
            <pc:sldMk cId="3294568042" sldId="3711"/>
            <ac:spMk id="3" creationId="{C3EFF7C6-3DFB-FB67-ED74-E5C8EDC86423}"/>
          </ac:spMkLst>
        </pc:spChg>
        <pc:spChg chg="add">
          <ac:chgData name="Bohanon, Hank" userId="186dc7a1-2bf7-40b6-9e7e-ff892a86f711" providerId="ADAL" clId="{43DD8C7C-3AD0-4AD1-919B-FA42E8FF0CB4}" dt="2025-07-18T00:24:52.059" v="416" actId="26606"/>
          <ac:spMkLst>
            <pc:docMk/>
            <pc:sldMk cId="3294568042" sldId="3711"/>
            <ac:spMk id="9" creationId="{42A4FC2C-047E-45A5-965D-8E1E3BF09BC6}"/>
          </ac:spMkLst>
        </pc:spChg>
        <pc:picChg chg="add mod">
          <ac:chgData name="Bohanon, Hank" userId="186dc7a1-2bf7-40b6-9e7e-ff892a86f711" providerId="ADAL" clId="{43DD8C7C-3AD0-4AD1-919B-FA42E8FF0CB4}" dt="2025-07-18T00:24:52.059" v="416" actId="26606"/>
          <ac:picMkLst>
            <pc:docMk/>
            <pc:sldMk cId="3294568042" sldId="3711"/>
            <ac:picMk id="4" creationId="{BEA6D581-5AE4-F292-19C2-FE865CDC2D53}"/>
          </ac:picMkLst>
        </pc:picChg>
      </pc:sldChg>
      <pc:sldChg chg="addSp delSp modSp new mod">
        <pc:chgData name="Bohanon, Hank" userId="186dc7a1-2bf7-40b6-9e7e-ff892a86f711" providerId="ADAL" clId="{43DD8C7C-3AD0-4AD1-919B-FA42E8FF0CB4}" dt="2025-07-18T00:35:59.572" v="521" actId="20577"/>
        <pc:sldMkLst>
          <pc:docMk/>
          <pc:sldMk cId="3022665946" sldId="3712"/>
        </pc:sldMkLst>
        <pc:spChg chg="mod">
          <ac:chgData name="Bohanon, Hank" userId="186dc7a1-2bf7-40b6-9e7e-ff892a86f711" providerId="ADAL" clId="{43DD8C7C-3AD0-4AD1-919B-FA42E8FF0CB4}" dt="2025-07-18T00:29:22.793" v="512"/>
          <ac:spMkLst>
            <pc:docMk/>
            <pc:sldMk cId="3022665946" sldId="3712"/>
            <ac:spMk id="2" creationId="{414647C5-8DEB-3116-94B2-A2A0C01DC3E1}"/>
          </ac:spMkLst>
        </pc:spChg>
        <pc:spChg chg="del">
          <ac:chgData name="Bohanon, Hank" userId="186dc7a1-2bf7-40b6-9e7e-ff892a86f711" providerId="ADAL" clId="{43DD8C7C-3AD0-4AD1-919B-FA42E8FF0CB4}" dt="2025-07-18T00:28:33.890" v="506"/>
          <ac:spMkLst>
            <pc:docMk/>
            <pc:sldMk cId="3022665946" sldId="3712"/>
            <ac:spMk id="3" creationId="{F5798E44-A65F-A4E5-E5BA-ABF9E2A6E057}"/>
          </ac:spMkLst>
        </pc:spChg>
        <pc:spChg chg="add mod">
          <ac:chgData name="Bohanon, Hank" userId="186dc7a1-2bf7-40b6-9e7e-ff892a86f711" providerId="ADAL" clId="{43DD8C7C-3AD0-4AD1-919B-FA42E8FF0CB4}" dt="2025-07-18T00:35:59.572" v="521" actId="20577"/>
          <ac:spMkLst>
            <pc:docMk/>
            <pc:sldMk cId="3022665946" sldId="3712"/>
            <ac:spMk id="4" creationId="{54C71EE2-F90F-3FAC-BB70-72AC85873857}"/>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 Id="rId4" Type="http://schemas.openxmlformats.org/officeDocument/2006/relationships/image" Target="../media/image8.jpeg"/></Relationships>
</file>

<file path=ppt/diagrams/_rels/data3.xml.rels><?xml version="1.0" encoding="UTF-8" standalone="yes"?>
<Relationships xmlns="http://schemas.openxmlformats.org/package/2006/relationships"><Relationship Id="rId1" Type="http://schemas.openxmlformats.org/officeDocument/2006/relationships/hyperlink" Target="https://www.youtube.com/watch?v=y97rBdSYbkg"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 Id="rId4" Type="http://schemas.openxmlformats.org/officeDocument/2006/relationships/image" Target="../media/image8.jpeg"/></Relationships>
</file>

<file path=ppt/diagrams/_rels/drawing3.xml.rels><?xml version="1.0" encoding="UTF-8" standalone="yes"?>
<Relationships xmlns="http://schemas.openxmlformats.org/package/2006/relationships"><Relationship Id="rId1" Type="http://schemas.openxmlformats.org/officeDocument/2006/relationships/hyperlink" Target="https://www.youtube.com/watch?v=y97rBdSYbkg"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232031-944E-6E49-B023-519F506BE0AD}" type="doc">
      <dgm:prSet loTypeId="urn:microsoft.com/office/officeart/2008/layout/TitlePictureLineup" loCatId="" qsTypeId="urn:microsoft.com/office/officeart/2005/8/quickstyle/simple4" qsCatId="simple" csTypeId="urn:microsoft.com/office/officeart/2005/8/colors/accent1_2" csCatId="accent1" phldr="1"/>
      <dgm:spPr/>
      <dgm:t>
        <a:bodyPr/>
        <a:lstStyle/>
        <a:p>
          <a:endParaRPr lang="en-US"/>
        </a:p>
      </dgm:t>
    </dgm:pt>
    <dgm:pt modelId="{82762735-4FBB-8D43-9E06-7A6FADB95508}">
      <dgm:prSet phldrT="[Text]" custT="1"/>
      <dgm:spPr>
        <a:solidFill>
          <a:srgbClr val="73AF34">
            <a:alpha val="83000"/>
          </a:srgbClr>
        </a:solidFill>
        <a:ln w="25400">
          <a:solidFill>
            <a:srgbClr val="008000"/>
          </a:solidFill>
        </a:ln>
      </dgm:spPr>
      <dgm:t>
        <a:bodyPr/>
        <a:lstStyle/>
        <a:p>
          <a:r>
            <a:rPr lang="en-US" sz="2800" dirty="0"/>
            <a:t>Safety</a:t>
          </a:r>
        </a:p>
        <a:p>
          <a:r>
            <a:rPr lang="zh-TW" altLang="en-US" sz="2400" u="sng" dirty="0"/>
            <a:t>安全</a:t>
          </a:r>
          <a:endParaRPr lang="en-US" sz="2400" u="sng" dirty="0"/>
        </a:p>
      </dgm:t>
    </dgm:pt>
    <dgm:pt modelId="{2C4AAF41-986C-184C-AA67-F3DD6F3DE082}" type="parTrans" cxnId="{5C2656B9-A9AB-BB4B-A166-AC0EFA62AA7E}">
      <dgm:prSet/>
      <dgm:spPr/>
      <dgm:t>
        <a:bodyPr/>
        <a:lstStyle/>
        <a:p>
          <a:endParaRPr lang="en-US"/>
        </a:p>
      </dgm:t>
    </dgm:pt>
    <dgm:pt modelId="{DBF978A3-B798-6644-AF7E-DC63D2C62104}" type="sibTrans" cxnId="{5C2656B9-A9AB-BB4B-A166-AC0EFA62AA7E}">
      <dgm:prSet/>
      <dgm:spPr/>
      <dgm:t>
        <a:bodyPr/>
        <a:lstStyle/>
        <a:p>
          <a:endParaRPr lang="en-US"/>
        </a:p>
      </dgm:t>
    </dgm:pt>
    <dgm:pt modelId="{220CB883-77DE-A744-AE91-D351482305F0}">
      <dgm:prSet phldrT="[Text]" custT="1"/>
      <dgm:spPr/>
      <dgm:t>
        <a:bodyPr/>
        <a:lstStyle/>
        <a:p>
          <a:r>
            <a:rPr lang="en-US" sz="1600" dirty="0"/>
            <a:t>Behavioral Expectations</a:t>
          </a:r>
          <a:r>
            <a:rPr lang="zh-TW" altLang="en-US" sz="1600" dirty="0"/>
            <a:t> </a:t>
          </a:r>
          <a:r>
            <a:rPr lang="zh-TW" altLang="en-US" sz="1600" u="sng" dirty="0"/>
            <a:t>行為期待</a:t>
          </a:r>
          <a:endParaRPr lang="en-US" sz="1600" u="sng" dirty="0"/>
        </a:p>
      </dgm:t>
    </dgm:pt>
    <dgm:pt modelId="{18F7B107-DD98-4742-981A-C4672417CA09}" type="parTrans" cxnId="{DAF7A521-2E4F-9D44-997B-AD813FB20267}">
      <dgm:prSet/>
      <dgm:spPr/>
      <dgm:t>
        <a:bodyPr/>
        <a:lstStyle/>
        <a:p>
          <a:endParaRPr lang="en-US"/>
        </a:p>
      </dgm:t>
    </dgm:pt>
    <dgm:pt modelId="{100B299F-D497-ED48-9FD2-FC22B06ECE54}" type="sibTrans" cxnId="{DAF7A521-2E4F-9D44-997B-AD813FB20267}">
      <dgm:prSet/>
      <dgm:spPr/>
      <dgm:t>
        <a:bodyPr/>
        <a:lstStyle/>
        <a:p>
          <a:endParaRPr lang="en-US"/>
        </a:p>
      </dgm:t>
    </dgm:pt>
    <dgm:pt modelId="{936939B3-A520-D248-985D-964DCEDEF20B}">
      <dgm:prSet phldrT="[Text]" custT="1"/>
      <dgm:spPr>
        <a:solidFill>
          <a:srgbClr val="73AF34">
            <a:alpha val="83000"/>
          </a:srgbClr>
        </a:solidFill>
        <a:ln w="25400">
          <a:solidFill>
            <a:srgbClr val="008000"/>
          </a:solidFill>
        </a:ln>
      </dgm:spPr>
      <dgm:t>
        <a:bodyPr/>
        <a:lstStyle/>
        <a:p>
          <a:r>
            <a:rPr lang="en-US" sz="2800" dirty="0"/>
            <a:t>Teaching and Learning</a:t>
          </a:r>
        </a:p>
        <a:p>
          <a:r>
            <a:rPr lang="zh-TW" altLang="en-US" sz="2400" u="sng" dirty="0"/>
            <a:t>教學與學習</a:t>
          </a:r>
          <a:endParaRPr lang="en-US" sz="2400" u="sng" dirty="0"/>
        </a:p>
      </dgm:t>
    </dgm:pt>
    <dgm:pt modelId="{8226AFEE-F3D2-844C-919E-68499E9BE0D3}" type="parTrans" cxnId="{5B7CB63A-2011-774B-B473-6F5BC02ABB32}">
      <dgm:prSet/>
      <dgm:spPr/>
      <dgm:t>
        <a:bodyPr/>
        <a:lstStyle/>
        <a:p>
          <a:endParaRPr lang="en-US"/>
        </a:p>
      </dgm:t>
    </dgm:pt>
    <dgm:pt modelId="{299E34D8-E396-CE47-BE99-27FAD3F9A983}" type="sibTrans" cxnId="{5B7CB63A-2011-774B-B473-6F5BC02ABB32}">
      <dgm:prSet/>
      <dgm:spPr/>
      <dgm:t>
        <a:bodyPr/>
        <a:lstStyle/>
        <a:p>
          <a:endParaRPr lang="en-US"/>
        </a:p>
      </dgm:t>
    </dgm:pt>
    <dgm:pt modelId="{053F2D83-6992-FC4A-8F5C-4F1956EB95E9}">
      <dgm:prSet phldrT="[Text]" custT="1"/>
      <dgm:spPr/>
      <dgm:t>
        <a:bodyPr/>
        <a:lstStyle/>
        <a:p>
          <a:r>
            <a:rPr lang="en-US" sz="1600" dirty="0"/>
            <a:t>Support for Learning</a:t>
          </a:r>
          <a:r>
            <a:rPr lang="zh-TW" altLang="en-US" sz="1600" dirty="0"/>
            <a:t>  </a:t>
          </a:r>
          <a:r>
            <a:rPr lang="zh-TW" altLang="en-US" sz="1600" u="sng" dirty="0"/>
            <a:t>學習支持</a:t>
          </a:r>
          <a:endParaRPr lang="en-US" sz="1600" u="sng" dirty="0"/>
        </a:p>
      </dgm:t>
    </dgm:pt>
    <dgm:pt modelId="{F8B6E77D-8FFB-B941-8471-035BB284BC87}" type="parTrans" cxnId="{3A5D0388-8A50-E440-97A6-245C9E1D4EF6}">
      <dgm:prSet/>
      <dgm:spPr/>
      <dgm:t>
        <a:bodyPr/>
        <a:lstStyle/>
        <a:p>
          <a:endParaRPr lang="en-US"/>
        </a:p>
      </dgm:t>
    </dgm:pt>
    <dgm:pt modelId="{F66625C5-AF0F-2A48-A572-D89BF83FF319}" type="sibTrans" cxnId="{3A5D0388-8A50-E440-97A6-245C9E1D4EF6}">
      <dgm:prSet/>
      <dgm:spPr/>
      <dgm:t>
        <a:bodyPr/>
        <a:lstStyle/>
        <a:p>
          <a:endParaRPr lang="en-US"/>
        </a:p>
      </dgm:t>
    </dgm:pt>
    <dgm:pt modelId="{81C30329-90A3-6D42-86AD-30AFAF77FB07}">
      <dgm:prSet phldrT="[Text]" custT="1"/>
      <dgm:spPr>
        <a:solidFill>
          <a:srgbClr val="73AF34">
            <a:alpha val="83000"/>
          </a:srgbClr>
        </a:solidFill>
        <a:ln w="25400">
          <a:solidFill>
            <a:srgbClr val="008000"/>
          </a:solidFill>
        </a:ln>
      </dgm:spPr>
      <dgm:t>
        <a:bodyPr/>
        <a:lstStyle/>
        <a:p>
          <a:r>
            <a:rPr lang="en-US" sz="2800" dirty="0"/>
            <a:t>Interpersonal Relationships</a:t>
          </a:r>
        </a:p>
        <a:p>
          <a:r>
            <a:rPr lang="zh-TW" altLang="en-US" sz="2400" u="sng" dirty="0"/>
            <a:t>人際關係</a:t>
          </a:r>
          <a:endParaRPr lang="en-US" sz="2400" u="sng" dirty="0"/>
        </a:p>
      </dgm:t>
    </dgm:pt>
    <dgm:pt modelId="{327EB43E-CC7F-464C-8762-6876F79FBCE3}" type="parTrans" cxnId="{26BB84D5-313F-F044-8408-F8932D51840E}">
      <dgm:prSet/>
      <dgm:spPr/>
      <dgm:t>
        <a:bodyPr/>
        <a:lstStyle/>
        <a:p>
          <a:endParaRPr lang="en-US"/>
        </a:p>
      </dgm:t>
    </dgm:pt>
    <dgm:pt modelId="{31F0C49F-7043-AA49-A6A5-A3CBB4195093}" type="sibTrans" cxnId="{26BB84D5-313F-F044-8408-F8932D51840E}">
      <dgm:prSet/>
      <dgm:spPr/>
      <dgm:t>
        <a:bodyPr/>
        <a:lstStyle/>
        <a:p>
          <a:endParaRPr lang="en-US"/>
        </a:p>
      </dgm:t>
    </dgm:pt>
    <dgm:pt modelId="{8FD9090B-8AA7-7149-A6B2-6C501EDCF2A5}">
      <dgm:prSet phldrT="[Text]" custT="1"/>
      <dgm:spPr/>
      <dgm:t>
        <a:bodyPr/>
        <a:lstStyle/>
        <a:p>
          <a:r>
            <a:rPr lang="en-US" sz="1600" dirty="0"/>
            <a:t>Respect for Diversity</a:t>
          </a:r>
          <a:r>
            <a:rPr lang="zh-TW" altLang="en-US" sz="1600" dirty="0"/>
            <a:t> </a:t>
          </a:r>
          <a:r>
            <a:rPr lang="zh-TW" altLang="en-US" sz="1600" u="sng" dirty="0"/>
            <a:t>尊重多樣性</a:t>
          </a:r>
          <a:endParaRPr lang="en-US" sz="1600" u="sng" dirty="0"/>
        </a:p>
      </dgm:t>
    </dgm:pt>
    <dgm:pt modelId="{83A731F0-A644-C743-99E1-AA435705CAFE}" type="parTrans" cxnId="{0B652865-9434-6143-A5A7-C289A854EA93}">
      <dgm:prSet/>
      <dgm:spPr/>
      <dgm:t>
        <a:bodyPr/>
        <a:lstStyle/>
        <a:p>
          <a:endParaRPr lang="en-US"/>
        </a:p>
      </dgm:t>
    </dgm:pt>
    <dgm:pt modelId="{00E86652-B608-264E-B26C-AD286F1A4BB3}" type="sibTrans" cxnId="{0B652865-9434-6143-A5A7-C289A854EA93}">
      <dgm:prSet/>
      <dgm:spPr/>
      <dgm:t>
        <a:bodyPr/>
        <a:lstStyle/>
        <a:p>
          <a:endParaRPr lang="en-US"/>
        </a:p>
      </dgm:t>
    </dgm:pt>
    <dgm:pt modelId="{88C482D0-3DCA-9C47-BF59-3E5650C03BF0}">
      <dgm:prSet phldrT="[Text]" custT="1"/>
      <dgm:spPr/>
      <dgm:t>
        <a:bodyPr/>
        <a:lstStyle/>
        <a:p>
          <a:r>
            <a:rPr lang="en-US" sz="1600" dirty="0"/>
            <a:t>Sense of Physical Security</a:t>
          </a:r>
          <a:r>
            <a:rPr lang="zh-TW" altLang="en-US" sz="1600" dirty="0"/>
            <a:t> 人身安全感</a:t>
          </a:r>
          <a:endParaRPr lang="en-US" sz="1600" u="sng" dirty="0"/>
        </a:p>
      </dgm:t>
    </dgm:pt>
    <dgm:pt modelId="{179BEC57-1C2C-B947-93E9-71BED856AD54}" type="parTrans" cxnId="{5339A332-8C92-5540-A38F-53D6889CFC31}">
      <dgm:prSet/>
      <dgm:spPr/>
      <dgm:t>
        <a:bodyPr/>
        <a:lstStyle/>
        <a:p>
          <a:endParaRPr lang="en-US"/>
        </a:p>
      </dgm:t>
    </dgm:pt>
    <dgm:pt modelId="{23A5D8D1-78FA-CE49-B348-65F01C5103C0}" type="sibTrans" cxnId="{5339A332-8C92-5540-A38F-53D6889CFC31}">
      <dgm:prSet/>
      <dgm:spPr/>
      <dgm:t>
        <a:bodyPr/>
        <a:lstStyle/>
        <a:p>
          <a:endParaRPr lang="en-US"/>
        </a:p>
      </dgm:t>
    </dgm:pt>
    <dgm:pt modelId="{6E75805F-5424-5242-8E84-9F160DBF1DE6}">
      <dgm:prSet phldrT="[Text]" custT="1"/>
      <dgm:spPr>
        <a:solidFill>
          <a:srgbClr val="73AF34">
            <a:alpha val="83000"/>
          </a:srgbClr>
        </a:solidFill>
        <a:ln w="25400">
          <a:solidFill>
            <a:srgbClr val="008000"/>
          </a:solidFill>
        </a:ln>
      </dgm:spPr>
      <dgm:t>
        <a:bodyPr/>
        <a:lstStyle/>
        <a:p>
          <a:r>
            <a:rPr lang="en-US" sz="2800" dirty="0"/>
            <a:t>Physical Environment</a:t>
          </a:r>
        </a:p>
        <a:p>
          <a:r>
            <a:rPr lang="zh-TW" altLang="en-US" sz="2400" u="sng" dirty="0"/>
            <a:t>物理環境</a:t>
          </a:r>
          <a:endParaRPr lang="en-US" sz="2400" u="sng" dirty="0"/>
        </a:p>
      </dgm:t>
    </dgm:pt>
    <dgm:pt modelId="{5E365301-121C-0848-A1F7-465509BCD16A}" type="parTrans" cxnId="{1B4AAACE-9C0A-1E42-80E5-F049D65B8DB6}">
      <dgm:prSet/>
      <dgm:spPr/>
      <dgm:t>
        <a:bodyPr/>
        <a:lstStyle/>
        <a:p>
          <a:endParaRPr lang="en-US"/>
        </a:p>
      </dgm:t>
    </dgm:pt>
    <dgm:pt modelId="{FEE06979-6703-BD4A-B870-1B381C2DAC05}" type="sibTrans" cxnId="{1B4AAACE-9C0A-1E42-80E5-F049D65B8DB6}">
      <dgm:prSet/>
      <dgm:spPr/>
      <dgm:t>
        <a:bodyPr/>
        <a:lstStyle/>
        <a:p>
          <a:endParaRPr lang="en-US"/>
        </a:p>
      </dgm:t>
    </dgm:pt>
    <dgm:pt modelId="{6A6FA1E2-4400-304F-B33C-92E732E11210}">
      <dgm:prSet phldrT="[Text]" custT="1"/>
      <dgm:spPr/>
      <dgm:t>
        <a:bodyPr/>
        <a:lstStyle/>
        <a:p>
          <a:endParaRPr lang="en-US" sz="1800" dirty="0"/>
        </a:p>
      </dgm:t>
    </dgm:pt>
    <dgm:pt modelId="{3E926918-9531-BC46-A79B-3D4F3C540032}" type="parTrans" cxnId="{31E4A153-A260-4448-9E53-20A6F8573D30}">
      <dgm:prSet/>
      <dgm:spPr/>
      <dgm:t>
        <a:bodyPr/>
        <a:lstStyle/>
        <a:p>
          <a:endParaRPr lang="en-US"/>
        </a:p>
      </dgm:t>
    </dgm:pt>
    <dgm:pt modelId="{3031247B-58E7-E14A-9080-4C00D0EDB55D}" type="sibTrans" cxnId="{31E4A153-A260-4448-9E53-20A6F8573D30}">
      <dgm:prSet/>
      <dgm:spPr/>
      <dgm:t>
        <a:bodyPr/>
        <a:lstStyle/>
        <a:p>
          <a:endParaRPr lang="en-US"/>
        </a:p>
      </dgm:t>
    </dgm:pt>
    <dgm:pt modelId="{65A17EEB-3113-204B-A64A-50975436D571}">
      <dgm:prSet phldrT="[Text]" custT="1"/>
      <dgm:spPr/>
      <dgm:t>
        <a:bodyPr/>
        <a:lstStyle/>
        <a:p>
          <a:r>
            <a:rPr lang="en-US" sz="1800" dirty="0"/>
            <a:t>School Connectedness &amp; Community Engagement</a:t>
          </a:r>
          <a:r>
            <a:rPr lang="zh-TW" altLang="en-US" sz="1800" dirty="0"/>
            <a:t> </a:t>
          </a:r>
          <a:r>
            <a:rPr lang="zh-TW" altLang="en-US" sz="1800" u="sng" dirty="0"/>
            <a:t>學校連結與社區參與</a:t>
          </a:r>
          <a:endParaRPr lang="en-US" sz="1800" u="sng" dirty="0"/>
        </a:p>
      </dgm:t>
    </dgm:pt>
    <dgm:pt modelId="{FD1CCFFB-4EF0-8049-9239-826214803884}" type="parTrans" cxnId="{6A9AF711-03D8-5B43-8830-4A8B56730FBA}">
      <dgm:prSet/>
      <dgm:spPr/>
      <dgm:t>
        <a:bodyPr/>
        <a:lstStyle/>
        <a:p>
          <a:endParaRPr lang="en-US"/>
        </a:p>
      </dgm:t>
    </dgm:pt>
    <dgm:pt modelId="{0B66C46B-A0FA-8A4C-B36D-8829FF414098}" type="sibTrans" cxnId="{6A9AF711-03D8-5B43-8830-4A8B56730FBA}">
      <dgm:prSet/>
      <dgm:spPr/>
      <dgm:t>
        <a:bodyPr/>
        <a:lstStyle/>
        <a:p>
          <a:endParaRPr lang="en-US"/>
        </a:p>
      </dgm:t>
    </dgm:pt>
    <dgm:pt modelId="{BB5AED99-C3A0-3B45-8E8B-C6F612A2B0F3}">
      <dgm:prSet phldrT="[Text]" custT="1"/>
      <dgm:spPr/>
      <dgm:t>
        <a:bodyPr/>
        <a:lstStyle/>
        <a:p>
          <a:r>
            <a:rPr lang="en-US" sz="1800" dirty="0"/>
            <a:t>Physical Surrounding</a:t>
          </a:r>
          <a:r>
            <a:rPr lang="zh-TW" altLang="en-US" sz="1800" dirty="0"/>
            <a:t> </a:t>
          </a:r>
          <a:r>
            <a:rPr lang="zh-TW" altLang="en-US" sz="1800" u="sng" dirty="0"/>
            <a:t>物理環境</a:t>
          </a:r>
          <a:endParaRPr lang="en-US" sz="1800" u="sng" dirty="0"/>
        </a:p>
      </dgm:t>
    </dgm:pt>
    <dgm:pt modelId="{C0F61E9E-64E5-734D-9A60-B141A3BD3B48}" type="parTrans" cxnId="{B91BA941-B6EF-2545-9AAF-58D46511C367}">
      <dgm:prSet/>
      <dgm:spPr/>
      <dgm:t>
        <a:bodyPr/>
        <a:lstStyle/>
        <a:p>
          <a:endParaRPr lang="en-US"/>
        </a:p>
      </dgm:t>
    </dgm:pt>
    <dgm:pt modelId="{0748FE81-3FF9-264C-9259-26F73C5133F0}" type="sibTrans" cxnId="{B91BA941-B6EF-2545-9AAF-58D46511C367}">
      <dgm:prSet/>
      <dgm:spPr/>
      <dgm:t>
        <a:bodyPr/>
        <a:lstStyle/>
        <a:p>
          <a:endParaRPr lang="en-US"/>
        </a:p>
      </dgm:t>
    </dgm:pt>
    <dgm:pt modelId="{F004D411-2542-834C-B6B0-E389724E1CA6}">
      <dgm:prSet phldrT="[Text]" custT="1"/>
      <dgm:spPr/>
      <dgm:t>
        <a:bodyPr/>
        <a:lstStyle/>
        <a:p>
          <a:endParaRPr lang="en-US" sz="1800" dirty="0"/>
        </a:p>
      </dgm:t>
    </dgm:pt>
    <dgm:pt modelId="{3410AD76-6099-BD44-B16D-E0BE88C3A1D0}" type="parTrans" cxnId="{73B1D2F6-A448-7D49-90B5-B0F7610BEB3E}">
      <dgm:prSet/>
      <dgm:spPr/>
      <dgm:t>
        <a:bodyPr/>
        <a:lstStyle/>
        <a:p>
          <a:endParaRPr lang="en-US"/>
        </a:p>
      </dgm:t>
    </dgm:pt>
    <dgm:pt modelId="{1789216E-8CB1-2447-83F7-0453CE1A52CF}" type="sibTrans" cxnId="{73B1D2F6-A448-7D49-90B5-B0F7610BEB3E}">
      <dgm:prSet/>
      <dgm:spPr/>
      <dgm:t>
        <a:bodyPr/>
        <a:lstStyle/>
        <a:p>
          <a:endParaRPr lang="en-US"/>
        </a:p>
      </dgm:t>
    </dgm:pt>
    <dgm:pt modelId="{DE6C77B0-8DEA-9041-B7CA-BC6D97A8D0F1}">
      <dgm:prSet phldrT="[Text]" custT="1"/>
      <dgm:spPr/>
      <dgm:t>
        <a:bodyPr/>
        <a:lstStyle/>
        <a:p>
          <a:r>
            <a:rPr lang="en-US" sz="1600" dirty="0"/>
            <a:t>Student Engagement &amp; Self-Direction</a:t>
          </a:r>
          <a:r>
            <a:rPr lang="zh-TW" altLang="en-US" sz="1600" dirty="0"/>
            <a:t> </a:t>
          </a:r>
          <a:r>
            <a:rPr lang="zh-TW" altLang="en-US" sz="1600" u="sng" dirty="0"/>
            <a:t>學生參與和自我導向</a:t>
          </a:r>
          <a:endParaRPr lang="en-US" sz="1600" dirty="0"/>
        </a:p>
      </dgm:t>
    </dgm:pt>
    <dgm:pt modelId="{231C3CAB-6748-4A43-A347-5FC11D095E67}" type="parTrans" cxnId="{9DF2A63F-72BD-1F40-A300-C520D87BE77E}">
      <dgm:prSet/>
      <dgm:spPr/>
      <dgm:t>
        <a:bodyPr/>
        <a:lstStyle/>
        <a:p>
          <a:endParaRPr lang="en-US"/>
        </a:p>
      </dgm:t>
    </dgm:pt>
    <dgm:pt modelId="{A38783D2-EADC-2549-AB08-9B904A9035E2}" type="sibTrans" cxnId="{9DF2A63F-72BD-1F40-A300-C520D87BE77E}">
      <dgm:prSet/>
      <dgm:spPr/>
      <dgm:t>
        <a:bodyPr/>
        <a:lstStyle/>
        <a:p>
          <a:endParaRPr lang="en-US"/>
        </a:p>
      </dgm:t>
    </dgm:pt>
    <dgm:pt modelId="{CA56BD0F-9976-214B-9B4B-EA0362C37A8E}">
      <dgm:prSet phldrT="[Text]" custT="1"/>
      <dgm:spPr/>
      <dgm:t>
        <a:bodyPr/>
        <a:lstStyle/>
        <a:p>
          <a:r>
            <a:rPr lang="en-US" sz="1600" dirty="0"/>
            <a:t>Social Supports for Students</a:t>
          </a:r>
          <a:r>
            <a:rPr lang="zh-TW" altLang="en-US" sz="1600" dirty="0"/>
            <a:t> </a:t>
          </a:r>
          <a:r>
            <a:rPr lang="zh-TW" altLang="en-US" sz="1600" u="sng" dirty="0"/>
            <a:t>學生的社會支持</a:t>
          </a:r>
          <a:endParaRPr lang="en-US" sz="1600" dirty="0"/>
        </a:p>
      </dgm:t>
    </dgm:pt>
    <dgm:pt modelId="{ECF9B787-3EC4-734A-80A1-13A4DD7895B0}" type="parTrans" cxnId="{3AFB0B1B-F380-6141-A8CC-CCF2BD7B7985}">
      <dgm:prSet/>
      <dgm:spPr/>
      <dgm:t>
        <a:bodyPr/>
        <a:lstStyle/>
        <a:p>
          <a:endParaRPr lang="en-US"/>
        </a:p>
      </dgm:t>
    </dgm:pt>
    <dgm:pt modelId="{B79B5B49-F9AC-1748-91F4-4667CA310DA5}" type="sibTrans" cxnId="{3AFB0B1B-F380-6141-A8CC-CCF2BD7B7985}">
      <dgm:prSet/>
      <dgm:spPr/>
      <dgm:t>
        <a:bodyPr/>
        <a:lstStyle/>
        <a:p>
          <a:endParaRPr lang="en-US"/>
        </a:p>
      </dgm:t>
    </dgm:pt>
    <dgm:pt modelId="{36668AB6-171B-854B-9DAF-C76F871BEB63}">
      <dgm:prSet phldrT="[Text]" custT="1"/>
      <dgm:spPr/>
      <dgm:t>
        <a:bodyPr/>
        <a:lstStyle/>
        <a:p>
          <a:r>
            <a:rPr lang="en-US" sz="1600" dirty="0"/>
            <a:t>Leadership</a:t>
          </a:r>
          <a:r>
            <a:rPr lang="zh-TW" altLang="en-US" sz="1600" dirty="0"/>
            <a:t> </a:t>
          </a:r>
          <a:r>
            <a:rPr lang="zh-TW" altLang="en-US" sz="1600" u="sng" dirty="0"/>
            <a:t>領導能力</a:t>
          </a:r>
          <a:endParaRPr lang="en-US" sz="1600" dirty="0"/>
        </a:p>
      </dgm:t>
    </dgm:pt>
    <dgm:pt modelId="{21BFECDE-7089-C14B-A0A2-DBCB236CFF72}" type="parTrans" cxnId="{A6C872DC-4F0F-EA46-923E-EB956A7AFB7A}">
      <dgm:prSet/>
      <dgm:spPr/>
      <dgm:t>
        <a:bodyPr/>
        <a:lstStyle/>
        <a:p>
          <a:endParaRPr lang="en-US"/>
        </a:p>
      </dgm:t>
    </dgm:pt>
    <dgm:pt modelId="{CD7FC1C7-222D-C14C-9ABC-53E4DE64893D}" type="sibTrans" cxnId="{A6C872DC-4F0F-EA46-923E-EB956A7AFB7A}">
      <dgm:prSet/>
      <dgm:spPr/>
      <dgm:t>
        <a:bodyPr/>
        <a:lstStyle/>
        <a:p>
          <a:endParaRPr lang="en-US"/>
        </a:p>
      </dgm:t>
    </dgm:pt>
    <dgm:pt modelId="{8066E251-B4C0-EF46-823E-0229D1FE38FE}">
      <dgm:prSet phldrT="[Text]" custT="1"/>
      <dgm:spPr/>
      <dgm:t>
        <a:bodyPr/>
        <a:lstStyle/>
        <a:p>
          <a:r>
            <a:rPr lang="en-US" sz="1600" dirty="0"/>
            <a:t>Professional Relationships</a:t>
          </a:r>
          <a:r>
            <a:rPr lang="zh-TW" altLang="en-US" sz="1600" dirty="0"/>
            <a:t> </a:t>
          </a:r>
          <a:r>
            <a:rPr lang="zh-TW" altLang="en-US" sz="1600" u="sng" dirty="0"/>
            <a:t>專業關係</a:t>
          </a:r>
          <a:endParaRPr lang="en-US" sz="1600" u="sng" dirty="0"/>
        </a:p>
      </dgm:t>
    </dgm:pt>
    <dgm:pt modelId="{91A62914-31F2-4340-969B-BBFBBFAD2CDA}" type="parTrans" cxnId="{4492C2CF-12A3-3240-9669-6A2CDA83502D}">
      <dgm:prSet/>
      <dgm:spPr/>
      <dgm:t>
        <a:bodyPr/>
        <a:lstStyle/>
        <a:p>
          <a:endParaRPr lang="en-US"/>
        </a:p>
      </dgm:t>
    </dgm:pt>
    <dgm:pt modelId="{045020FB-7654-7B4D-B373-CFB5A17B1485}" type="sibTrans" cxnId="{4492C2CF-12A3-3240-9669-6A2CDA83502D}">
      <dgm:prSet/>
      <dgm:spPr/>
      <dgm:t>
        <a:bodyPr/>
        <a:lstStyle/>
        <a:p>
          <a:endParaRPr lang="en-US"/>
        </a:p>
      </dgm:t>
    </dgm:pt>
    <dgm:pt modelId="{17E27871-CF5A-1348-A776-677806A0FCEB}">
      <dgm:prSet phldrT="[Text]" custT="1"/>
      <dgm:spPr/>
      <dgm:t>
        <a:bodyPr/>
        <a:lstStyle/>
        <a:p>
          <a:endParaRPr lang="en-US" sz="200" dirty="0"/>
        </a:p>
      </dgm:t>
    </dgm:pt>
    <dgm:pt modelId="{8CAA1C2F-B56F-4C44-AA24-4D6294F74690}" type="parTrans" cxnId="{568C7376-041C-8543-8AD7-C1BF46753A1A}">
      <dgm:prSet/>
      <dgm:spPr/>
      <dgm:t>
        <a:bodyPr/>
        <a:lstStyle/>
        <a:p>
          <a:endParaRPr lang="en-US"/>
        </a:p>
      </dgm:t>
    </dgm:pt>
    <dgm:pt modelId="{21942093-8D09-EF44-AD66-FC2A99B912A3}" type="sibTrans" cxnId="{568C7376-041C-8543-8AD7-C1BF46753A1A}">
      <dgm:prSet/>
      <dgm:spPr/>
      <dgm:t>
        <a:bodyPr/>
        <a:lstStyle/>
        <a:p>
          <a:endParaRPr lang="en-US"/>
        </a:p>
      </dgm:t>
    </dgm:pt>
    <dgm:pt modelId="{900E56EC-F115-524F-B370-0E8445EE6FE1}">
      <dgm:prSet phldrT="[Text]" custT="1"/>
      <dgm:spPr/>
      <dgm:t>
        <a:bodyPr/>
        <a:lstStyle/>
        <a:p>
          <a:r>
            <a:rPr lang="en-US" sz="1600" dirty="0"/>
            <a:t>Sense of Social-Emotional Security</a:t>
          </a:r>
          <a:r>
            <a:rPr lang="zh-TW" altLang="en-US" sz="1600" dirty="0"/>
            <a:t> </a:t>
          </a:r>
          <a:r>
            <a:rPr lang="zh-TW" altLang="en-US" sz="1600" u="sng" dirty="0"/>
            <a:t>社會情緒的安全感</a:t>
          </a:r>
          <a:endParaRPr lang="en-US" sz="1600" u="sng" dirty="0"/>
        </a:p>
      </dgm:t>
    </dgm:pt>
    <dgm:pt modelId="{2DE4F39F-F1D1-DB40-92DC-93C560BD031B}" type="parTrans" cxnId="{2D56BE96-B7E5-F746-8EAE-F1A03837425E}">
      <dgm:prSet/>
      <dgm:spPr/>
      <dgm:t>
        <a:bodyPr/>
        <a:lstStyle/>
        <a:p>
          <a:endParaRPr lang="en-US"/>
        </a:p>
      </dgm:t>
    </dgm:pt>
    <dgm:pt modelId="{214D61E1-2AF9-AD4C-97BE-C1C7008295D7}" type="sibTrans" cxnId="{2D56BE96-B7E5-F746-8EAE-F1A03837425E}">
      <dgm:prSet/>
      <dgm:spPr/>
      <dgm:t>
        <a:bodyPr/>
        <a:lstStyle/>
        <a:p>
          <a:endParaRPr lang="en-US"/>
        </a:p>
      </dgm:t>
    </dgm:pt>
    <dgm:pt modelId="{7122E95B-FB09-B443-B27F-D63019E4DE87}">
      <dgm:prSet phldrT="[Text]" custT="1"/>
      <dgm:spPr/>
      <dgm:t>
        <a:bodyPr/>
        <a:lstStyle/>
        <a:p>
          <a:r>
            <a:rPr lang="en-US" sz="1600" dirty="0"/>
            <a:t>Health &amp; Wellness Expectations</a:t>
          </a:r>
          <a:r>
            <a:rPr lang="zh-TW" altLang="en-US" sz="1600" dirty="0"/>
            <a:t> </a:t>
          </a:r>
          <a:r>
            <a:rPr lang="zh-TW" altLang="en-US" sz="1600" u="sng" dirty="0"/>
            <a:t>身心健康的期待</a:t>
          </a:r>
          <a:endParaRPr lang="en-US" sz="1600" u="sng" dirty="0"/>
        </a:p>
      </dgm:t>
    </dgm:pt>
    <dgm:pt modelId="{A8A34DE0-FCF6-0A41-A33A-D6868C6DF445}" type="sibTrans" cxnId="{1B9B4117-9CF0-804A-B372-C714080E296E}">
      <dgm:prSet/>
      <dgm:spPr/>
      <dgm:t>
        <a:bodyPr/>
        <a:lstStyle/>
        <a:p>
          <a:endParaRPr lang="en-US"/>
        </a:p>
      </dgm:t>
    </dgm:pt>
    <dgm:pt modelId="{F1EC25E0-9F06-1648-9199-8CE6DCDFD266}" type="parTrans" cxnId="{1B9B4117-9CF0-804A-B372-C714080E296E}">
      <dgm:prSet/>
      <dgm:spPr/>
      <dgm:t>
        <a:bodyPr/>
        <a:lstStyle/>
        <a:p>
          <a:endParaRPr lang="en-US"/>
        </a:p>
      </dgm:t>
    </dgm:pt>
    <dgm:pt modelId="{CF480C94-6A32-4C32-9B47-AFF46D3EF433}">
      <dgm:prSet phldrT="[Text]" custT="1"/>
      <dgm:spPr/>
      <dgm:t>
        <a:bodyPr/>
        <a:lstStyle/>
        <a:p>
          <a:r>
            <a:rPr lang="en-US" sz="1600" dirty="0"/>
            <a:t>Social Skills Development</a:t>
          </a:r>
          <a:r>
            <a:rPr lang="zh-TW" altLang="en-US" sz="1600" dirty="0"/>
            <a:t> </a:t>
          </a:r>
          <a:r>
            <a:rPr lang="zh-TW" altLang="en-US" sz="1600" u="sng" dirty="0"/>
            <a:t>社會技巧建立</a:t>
          </a:r>
          <a:endParaRPr lang="en-US" sz="1600" u="sng" dirty="0"/>
        </a:p>
      </dgm:t>
    </dgm:pt>
    <dgm:pt modelId="{E3B3340B-8E8E-4F4B-9D47-16E9440DDF25}" type="parTrans" cxnId="{C7C97D31-F551-44CA-8884-F010ADF2552B}">
      <dgm:prSet/>
      <dgm:spPr/>
      <dgm:t>
        <a:bodyPr/>
        <a:lstStyle/>
        <a:p>
          <a:endParaRPr lang="zh-TW" altLang="en-US"/>
        </a:p>
      </dgm:t>
    </dgm:pt>
    <dgm:pt modelId="{BFE46222-3350-4CCB-B11A-3F97B778CF5C}" type="sibTrans" cxnId="{C7C97D31-F551-44CA-8884-F010ADF2552B}">
      <dgm:prSet/>
      <dgm:spPr/>
      <dgm:t>
        <a:bodyPr/>
        <a:lstStyle/>
        <a:p>
          <a:endParaRPr lang="zh-TW" altLang="en-US"/>
        </a:p>
      </dgm:t>
    </dgm:pt>
    <dgm:pt modelId="{6EB5C629-BA8E-C843-B79E-C703FB499DF8}" type="pres">
      <dgm:prSet presAssocID="{DC232031-944E-6E49-B023-519F506BE0AD}" presName="Name0" presStyleCnt="0">
        <dgm:presLayoutVars>
          <dgm:dir/>
        </dgm:presLayoutVars>
      </dgm:prSet>
      <dgm:spPr/>
    </dgm:pt>
    <dgm:pt modelId="{76D21605-F71C-D748-869E-27C5A3B942EA}" type="pres">
      <dgm:prSet presAssocID="{82762735-4FBB-8D43-9E06-7A6FADB95508}" presName="composite" presStyleCnt="0"/>
      <dgm:spPr/>
    </dgm:pt>
    <dgm:pt modelId="{6BA6FE6B-C472-EB49-828F-AC1446AEDB7E}" type="pres">
      <dgm:prSet presAssocID="{82762735-4FBB-8D43-9E06-7A6FADB95508}" presName="Accent" presStyleLbl="alignAcc1" presStyleIdx="0" presStyleCnt="4" custAng="0" custFlipHor="0" custSzX="45720" custScaleY="131789" custLinFactNeighborX="84019" custLinFactNeighborY="26923"/>
      <dgm:spPr>
        <a:ln>
          <a:solidFill>
            <a:srgbClr val="008000"/>
          </a:solidFill>
        </a:ln>
      </dgm:spPr>
    </dgm:pt>
    <dgm:pt modelId="{79FAAF6D-912F-B348-9A24-155C7A402565}" type="pres">
      <dgm:prSet presAssocID="{82762735-4FBB-8D43-9E06-7A6FADB95508}" presName="Image" presStyleLbl="node1" presStyleIdx="0" presStyleCnt="4" custScaleX="91530" custScaleY="65491" custLinFactNeighborX="1262" custLinFactNeighborY="-4897"/>
      <dgm:spPr>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dgm:spPr>
    </dgm:pt>
    <dgm:pt modelId="{D36B5763-A92C-BB47-8BD4-63607203328E}" type="pres">
      <dgm:prSet presAssocID="{82762735-4FBB-8D43-9E06-7A6FADB95508}" presName="Child" presStyleLbl="revTx" presStyleIdx="0" presStyleCnt="4" custLinFactNeighborY="-13816">
        <dgm:presLayoutVars>
          <dgm:bulletEnabled val="1"/>
        </dgm:presLayoutVars>
      </dgm:prSet>
      <dgm:spPr/>
    </dgm:pt>
    <dgm:pt modelId="{57A8C797-2B62-8845-9DA2-82667D9DD18C}" type="pres">
      <dgm:prSet presAssocID="{82762735-4FBB-8D43-9E06-7A6FADB95508}" presName="Parent" presStyleLbl="alignNode1" presStyleIdx="0" presStyleCnt="4" custScaleX="110374" custScaleY="354698" custLinFactNeighborX="4117" custLinFactNeighborY="-60890">
        <dgm:presLayoutVars>
          <dgm:bulletEnabled val="1"/>
        </dgm:presLayoutVars>
      </dgm:prSet>
      <dgm:spPr/>
    </dgm:pt>
    <dgm:pt modelId="{43BDE2D2-CE13-924A-8093-DB61FD0E2E39}" type="pres">
      <dgm:prSet presAssocID="{DBF978A3-B798-6644-AF7E-DC63D2C62104}" presName="sibTrans" presStyleCnt="0"/>
      <dgm:spPr/>
    </dgm:pt>
    <dgm:pt modelId="{D3A061FA-724D-5540-A960-6B89907C3118}" type="pres">
      <dgm:prSet presAssocID="{6E75805F-5424-5242-8E84-9F160DBF1DE6}" presName="composite" presStyleCnt="0"/>
      <dgm:spPr/>
    </dgm:pt>
    <dgm:pt modelId="{DE611BCC-CEA6-5944-957D-71E07C7CF3E3}" type="pres">
      <dgm:prSet presAssocID="{6E75805F-5424-5242-8E84-9F160DBF1DE6}" presName="Accent" presStyleLbl="alignAcc1" presStyleIdx="1" presStyleCnt="4" custSzX="45720" custScaleY="136924" custLinFactX="-100000" custLinFactNeighborX="-139670" custLinFactNeighborY="27884"/>
      <dgm:spPr>
        <a:ln>
          <a:solidFill>
            <a:srgbClr val="008000"/>
          </a:solidFill>
        </a:ln>
      </dgm:spPr>
    </dgm:pt>
    <dgm:pt modelId="{10743C26-50B7-4044-80F1-20C14F789654}" type="pres">
      <dgm:prSet presAssocID="{6E75805F-5424-5242-8E84-9F160DBF1DE6}" presName="Image" presStyleLbl="node1" presStyleIdx="1" presStyleCnt="4" custScaleX="84882" custScaleY="72205" custLinFactNeighborX="1601" custLinFactNeighborY="-1928"/>
      <dgm:spPr>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dgm:spPr>
    </dgm:pt>
    <dgm:pt modelId="{B51FCD1E-634C-C741-9806-68DD4EB126ED}" type="pres">
      <dgm:prSet presAssocID="{6E75805F-5424-5242-8E84-9F160DBF1DE6}" presName="Child" presStyleLbl="revTx" presStyleIdx="1" presStyleCnt="4" custScaleX="116919" custLinFactNeighborY="-8306">
        <dgm:presLayoutVars>
          <dgm:bulletEnabled val="1"/>
        </dgm:presLayoutVars>
      </dgm:prSet>
      <dgm:spPr/>
    </dgm:pt>
    <dgm:pt modelId="{E326A292-91DB-CB44-8D4D-8656780AB789}" type="pres">
      <dgm:prSet presAssocID="{6E75805F-5424-5242-8E84-9F160DBF1DE6}" presName="Parent" presStyleLbl="alignNode1" presStyleIdx="1" presStyleCnt="4" custScaleX="117562" custScaleY="344329" custLinFactNeighborX="4253" custLinFactNeighborY="-60890">
        <dgm:presLayoutVars>
          <dgm:bulletEnabled val="1"/>
        </dgm:presLayoutVars>
      </dgm:prSet>
      <dgm:spPr/>
    </dgm:pt>
    <dgm:pt modelId="{ED64C856-D178-324D-89AD-CBEAC6D477ED}" type="pres">
      <dgm:prSet presAssocID="{FEE06979-6703-BD4A-B870-1B381C2DAC05}" presName="sibTrans" presStyleCnt="0"/>
      <dgm:spPr/>
    </dgm:pt>
    <dgm:pt modelId="{595D47D7-783B-A54C-9F98-741F31899BD3}" type="pres">
      <dgm:prSet presAssocID="{936939B3-A520-D248-985D-964DCEDEF20B}" presName="composite" presStyleCnt="0"/>
      <dgm:spPr/>
    </dgm:pt>
    <dgm:pt modelId="{AE016F92-A319-384D-9413-A5E7CB3C636E}" type="pres">
      <dgm:prSet presAssocID="{936939B3-A520-D248-985D-964DCEDEF20B}" presName="Accent" presStyleLbl="alignAcc1" presStyleIdx="2" presStyleCnt="4" custSzX="45720" custScaleY="135918" custLinFactX="-100000" custLinFactNeighborX="-185278" custLinFactNeighborY="27249"/>
      <dgm:spPr>
        <a:ln>
          <a:solidFill>
            <a:srgbClr val="008000"/>
          </a:solidFill>
        </a:ln>
      </dgm:spPr>
    </dgm:pt>
    <dgm:pt modelId="{846AF5F3-83DD-614E-A223-4454901FDF93}" type="pres">
      <dgm:prSet presAssocID="{936939B3-A520-D248-985D-964DCEDEF20B}" presName="Image" presStyleLbl="node1" presStyleIdx="2" presStyleCnt="4" custScaleX="91364" custScaleY="67144" custLinFactNeighborX="-5003" custLinFactNeighborY="1135"/>
      <dgm:spPr>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dgm:spPr>
    </dgm:pt>
    <dgm:pt modelId="{3C1062BC-2232-8A49-9498-5CFD962B5727}" type="pres">
      <dgm:prSet presAssocID="{936939B3-A520-D248-985D-964DCEDEF20B}" presName="Child" presStyleLbl="revTx" presStyleIdx="2" presStyleCnt="4" custScaleX="112829" custLinFactNeighborY="-13584">
        <dgm:presLayoutVars>
          <dgm:bulletEnabled val="1"/>
        </dgm:presLayoutVars>
      </dgm:prSet>
      <dgm:spPr/>
    </dgm:pt>
    <dgm:pt modelId="{A62014F5-1BD9-1948-A5F0-1709F1DB0E83}" type="pres">
      <dgm:prSet presAssocID="{936939B3-A520-D248-985D-964DCEDEF20B}" presName="Parent" presStyleLbl="alignNode1" presStyleIdx="2" presStyleCnt="4" custScaleX="115846" custScaleY="352539" custLinFactNeighborX="2057" custLinFactNeighborY="-66012">
        <dgm:presLayoutVars>
          <dgm:bulletEnabled val="1"/>
        </dgm:presLayoutVars>
      </dgm:prSet>
      <dgm:spPr/>
    </dgm:pt>
    <dgm:pt modelId="{E4B2F7FC-A1DB-324A-B43A-1A60162554BC}" type="pres">
      <dgm:prSet presAssocID="{299E34D8-E396-CE47-BE99-27FAD3F9A983}" presName="sibTrans" presStyleCnt="0"/>
      <dgm:spPr/>
    </dgm:pt>
    <dgm:pt modelId="{7D912C9C-964A-F540-A1D4-683673D48044}" type="pres">
      <dgm:prSet presAssocID="{81C30329-90A3-6D42-86AD-30AFAF77FB07}" presName="composite" presStyleCnt="0"/>
      <dgm:spPr/>
    </dgm:pt>
    <dgm:pt modelId="{AB906DA1-5793-234E-A238-790EE99C5ACE}" type="pres">
      <dgm:prSet presAssocID="{81C30329-90A3-6D42-86AD-30AFAF77FB07}" presName="Accent" presStyleLbl="alignAcc1" presStyleIdx="3" presStyleCnt="4" custSzX="45720" custScaleY="136319" custLinFactX="-300000" custLinFactNeighborX="-300134" custLinFactNeighborY="27326"/>
      <dgm:spPr>
        <a:ln>
          <a:solidFill>
            <a:srgbClr val="008000"/>
          </a:solidFill>
        </a:ln>
      </dgm:spPr>
    </dgm:pt>
    <dgm:pt modelId="{E8F724DC-3DDB-604C-8FCD-D750BAA6FB8F}" type="pres">
      <dgm:prSet presAssocID="{81C30329-90A3-6D42-86AD-30AFAF77FB07}" presName="Image" presStyleLbl="node1" presStyleIdx="3" presStyleCnt="4" custScaleX="100360" custScaleY="62947" custLinFactNeighborX="-3021" custLinFactNeighborY="-517"/>
      <dgm:spPr>
        <a:blipFill>
          <a:blip xmlns:r="http://schemas.openxmlformats.org/officeDocument/2006/relationships" r:embed="rId4">
            <a:extLst>
              <a:ext uri="{28A0092B-C50C-407E-A947-70E740481C1C}">
                <a14:useLocalDpi xmlns:a14="http://schemas.microsoft.com/office/drawing/2010/main" val="0"/>
              </a:ext>
            </a:extLst>
          </a:blip>
          <a:srcRect/>
          <a:stretch>
            <a:fillRect t="-27000" b="-27000"/>
          </a:stretch>
        </a:blipFill>
      </dgm:spPr>
    </dgm:pt>
    <dgm:pt modelId="{03BF8AD2-D065-1941-92C7-B75AEFA7D090}" type="pres">
      <dgm:prSet presAssocID="{81C30329-90A3-6D42-86AD-30AFAF77FB07}" presName="Child" presStyleLbl="revTx" presStyleIdx="3" presStyleCnt="4" custLinFactNeighborX="-12154" custLinFactNeighborY="-13195">
        <dgm:presLayoutVars>
          <dgm:bulletEnabled val="1"/>
        </dgm:presLayoutVars>
      </dgm:prSet>
      <dgm:spPr/>
    </dgm:pt>
    <dgm:pt modelId="{17190560-02E0-1447-BF6F-9FA23011F1A2}" type="pres">
      <dgm:prSet presAssocID="{81C30329-90A3-6D42-86AD-30AFAF77FB07}" presName="Parent" presStyleLbl="alignNode1" presStyleIdx="3" presStyleCnt="4" custScaleX="124063" custScaleY="348921" custLinFactNeighborX="-1553" custLinFactNeighborY="-62395">
        <dgm:presLayoutVars>
          <dgm:bulletEnabled val="1"/>
        </dgm:presLayoutVars>
      </dgm:prSet>
      <dgm:spPr/>
    </dgm:pt>
  </dgm:ptLst>
  <dgm:cxnLst>
    <dgm:cxn modelId="{86B33C02-C0A6-FC4F-9058-3E47F7D02C50}" type="presOf" srcId="{BB5AED99-C3A0-3B45-8E8B-C6F612A2B0F3}" destId="{B51FCD1E-634C-C741-9806-68DD4EB126ED}" srcOrd="0" destOrd="2" presId="urn:microsoft.com/office/officeart/2008/layout/TitlePictureLineup"/>
    <dgm:cxn modelId="{6A9AF711-03D8-5B43-8830-4A8B56730FBA}" srcId="{6E75805F-5424-5242-8E84-9F160DBF1DE6}" destId="{65A17EEB-3113-204B-A64A-50975436D571}" srcOrd="0" destOrd="0" parTransId="{FD1CCFFB-4EF0-8049-9239-826214803884}" sibTransId="{0B66C46B-A0FA-8A4C-B36D-8829FF414098}"/>
    <dgm:cxn modelId="{1B9B4117-9CF0-804A-B372-C714080E296E}" srcId="{82762735-4FBB-8D43-9E06-7A6FADB95508}" destId="{7122E95B-FB09-B443-B27F-D63019E4DE87}" srcOrd="1" destOrd="0" parTransId="{F1EC25E0-9F06-1648-9199-8CE6DCDFD266}" sibTransId="{A8A34DE0-FCF6-0A41-A33A-D6868C6DF445}"/>
    <dgm:cxn modelId="{3AFB0B1B-F380-6141-A8CC-CCF2BD7B7985}" srcId="{81C30329-90A3-6D42-86AD-30AFAF77FB07}" destId="{CA56BD0F-9976-214B-9B4B-EA0362C37A8E}" srcOrd="1" destOrd="0" parTransId="{ECF9B787-3EC4-734A-80A1-13A4DD7895B0}" sibTransId="{B79B5B49-F9AC-1748-91F4-4667CA310DA5}"/>
    <dgm:cxn modelId="{DAF7A521-2E4F-9D44-997B-AD813FB20267}" srcId="{82762735-4FBB-8D43-9E06-7A6FADB95508}" destId="{220CB883-77DE-A744-AE91-D351482305F0}" srcOrd="0" destOrd="0" parTransId="{18F7B107-DD98-4742-981A-C4672417CA09}" sibTransId="{100B299F-D497-ED48-9FD2-FC22B06ECE54}"/>
    <dgm:cxn modelId="{400CD22B-D3F5-2B48-869D-C1E713C0E488}" type="presOf" srcId="{36668AB6-171B-854B-9DAF-C76F871BEB63}" destId="{03BF8AD2-D065-1941-92C7-B75AEFA7D090}" srcOrd="0" destOrd="2" presId="urn:microsoft.com/office/officeart/2008/layout/TitlePictureLineup"/>
    <dgm:cxn modelId="{C7C97D31-F551-44CA-8884-F010ADF2552B}" srcId="{936939B3-A520-D248-985D-964DCEDEF20B}" destId="{CF480C94-6A32-4C32-9B47-AFF46D3EF433}" srcOrd="1" destOrd="0" parTransId="{E3B3340B-8E8E-4F4B-9D47-16E9440DDF25}" sibTransId="{BFE46222-3350-4CCB-B11A-3F97B778CF5C}"/>
    <dgm:cxn modelId="{5339A332-8C92-5540-A38F-53D6889CFC31}" srcId="{82762735-4FBB-8D43-9E06-7A6FADB95508}" destId="{88C482D0-3DCA-9C47-BF59-3E5650C03BF0}" srcOrd="3" destOrd="0" parTransId="{179BEC57-1C2C-B947-93E9-71BED856AD54}" sibTransId="{23A5D8D1-78FA-CE49-B348-65F01C5103C0}"/>
    <dgm:cxn modelId="{5B7CB63A-2011-774B-B473-6F5BC02ABB32}" srcId="{DC232031-944E-6E49-B023-519F506BE0AD}" destId="{936939B3-A520-D248-985D-964DCEDEF20B}" srcOrd="2" destOrd="0" parTransId="{8226AFEE-F3D2-844C-919E-68499E9BE0D3}" sibTransId="{299E34D8-E396-CE47-BE99-27FAD3F9A983}"/>
    <dgm:cxn modelId="{9DF2A63F-72BD-1F40-A300-C520D87BE77E}" srcId="{936939B3-A520-D248-985D-964DCEDEF20B}" destId="{DE6C77B0-8DEA-9041-B7CA-BC6D97A8D0F1}" srcOrd="2" destOrd="0" parTransId="{231C3CAB-6748-4A43-A347-5FC11D095E67}" sibTransId="{A38783D2-EADC-2549-AB08-9B904A9035E2}"/>
    <dgm:cxn modelId="{92A4A661-4671-7F45-8847-CFDDC17372E5}" type="presOf" srcId="{900E56EC-F115-524F-B370-0E8445EE6FE1}" destId="{D36B5763-A92C-BB47-8BD4-63607203328E}" srcOrd="0" destOrd="4" presId="urn:microsoft.com/office/officeart/2008/layout/TitlePictureLineup"/>
    <dgm:cxn modelId="{B91BA941-B6EF-2545-9AAF-58D46511C367}" srcId="{6E75805F-5424-5242-8E84-9F160DBF1DE6}" destId="{BB5AED99-C3A0-3B45-8E8B-C6F612A2B0F3}" srcOrd="2" destOrd="0" parTransId="{C0F61E9E-64E5-734D-9A60-B141A3BD3B48}" sibTransId="{0748FE81-3FF9-264C-9259-26F73C5133F0}"/>
    <dgm:cxn modelId="{0B652865-9434-6143-A5A7-C289A854EA93}" srcId="{81C30329-90A3-6D42-86AD-30AFAF77FB07}" destId="{8FD9090B-8AA7-7149-A6B2-6C501EDCF2A5}" srcOrd="0" destOrd="0" parTransId="{83A731F0-A644-C743-99E1-AA435705CAFE}" sibTransId="{00E86652-B608-264E-B26C-AD286F1A4BB3}"/>
    <dgm:cxn modelId="{AF055768-3699-F941-AE94-379D9AB9562E}" type="presOf" srcId="{6A6FA1E2-4400-304F-B33C-92E732E11210}" destId="{D36B5763-A92C-BB47-8BD4-63607203328E}" srcOrd="0" destOrd="5" presId="urn:microsoft.com/office/officeart/2008/layout/TitlePictureLineup"/>
    <dgm:cxn modelId="{31E4A153-A260-4448-9E53-20A6F8573D30}" srcId="{82762735-4FBB-8D43-9E06-7A6FADB95508}" destId="{6A6FA1E2-4400-304F-B33C-92E732E11210}" srcOrd="5" destOrd="0" parTransId="{3E926918-9531-BC46-A79B-3D4F3C540032}" sibTransId="{3031247B-58E7-E14A-9080-4C00D0EDB55D}"/>
    <dgm:cxn modelId="{568C7376-041C-8543-8AD7-C1BF46753A1A}" srcId="{82762735-4FBB-8D43-9E06-7A6FADB95508}" destId="{17E27871-CF5A-1348-A776-677806A0FCEB}" srcOrd="2" destOrd="0" parTransId="{8CAA1C2F-B56F-4C44-AA24-4D6294F74690}" sibTransId="{21942093-8D09-EF44-AD66-FC2A99B912A3}"/>
    <dgm:cxn modelId="{1395F259-6DA2-5948-84F4-49B186EB825D}" type="presOf" srcId="{81C30329-90A3-6D42-86AD-30AFAF77FB07}" destId="{17190560-02E0-1447-BF6F-9FA23011F1A2}" srcOrd="0" destOrd="0" presId="urn:microsoft.com/office/officeart/2008/layout/TitlePictureLineup"/>
    <dgm:cxn modelId="{8189317E-A047-EA43-8819-B9F55C677A0E}" type="presOf" srcId="{DE6C77B0-8DEA-9041-B7CA-BC6D97A8D0F1}" destId="{3C1062BC-2232-8A49-9498-5CFD962B5727}" srcOrd="0" destOrd="2" presId="urn:microsoft.com/office/officeart/2008/layout/TitlePictureLineup"/>
    <dgm:cxn modelId="{0542A585-7C51-3048-AFCB-BECAFC02AC44}" type="presOf" srcId="{8FD9090B-8AA7-7149-A6B2-6C501EDCF2A5}" destId="{03BF8AD2-D065-1941-92C7-B75AEFA7D090}" srcOrd="0" destOrd="0" presId="urn:microsoft.com/office/officeart/2008/layout/TitlePictureLineup"/>
    <dgm:cxn modelId="{3A5D0388-8A50-E440-97A6-245C9E1D4EF6}" srcId="{936939B3-A520-D248-985D-964DCEDEF20B}" destId="{053F2D83-6992-FC4A-8F5C-4F1956EB95E9}" srcOrd="0" destOrd="0" parTransId="{F8B6E77D-8FFB-B941-8471-035BB284BC87}" sibTransId="{F66625C5-AF0F-2A48-A572-D89BF83FF319}"/>
    <dgm:cxn modelId="{A91E1993-A7B0-9F42-81BC-76E5865A35F3}" type="presOf" srcId="{8066E251-B4C0-EF46-823E-0229D1FE38FE}" destId="{03BF8AD2-D065-1941-92C7-B75AEFA7D090}" srcOrd="0" destOrd="3" presId="urn:microsoft.com/office/officeart/2008/layout/TitlePictureLineup"/>
    <dgm:cxn modelId="{2D56BE96-B7E5-F746-8EAE-F1A03837425E}" srcId="{82762735-4FBB-8D43-9E06-7A6FADB95508}" destId="{900E56EC-F115-524F-B370-0E8445EE6FE1}" srcOrd="4" destOrd="0" parTransId="{2DE4F39F-F1D1-DB40-92DC-93C560BD031B}" sibTransId="{214D61E1-2AF9-AD4C-97BE-C1C7008295D7}"/>
    <dgm:cxn modelId="{FD872498-47ED-254E-9B30-3B0C0253C9A6}" type="presOf" srcId="{82762735-4FBB-8D43-9E06-7A6FADB95508}" destId="{57A8C797-2B62-8845-9DA2-82667D9DD18C}" srcOrd="0" destOrd="0" presId="urn:microsoft.com/office/officeart/2008/layout/TitlePictureLineup"/>
    <dgm:cxn modelId="{6A000B9B-4686-4D49-A1E6-4978F18A512F}" type="presOf" srcId="{7122E95B-FB09-B443-B27F-D63019E4DE87}" destId="{D36B5763-A92C-BB47-8BD4-63607203328E}" srcOrd="0" destOrd="1" presId="urn:microsoft.com/office/officeart/2008/layout/TitlePictureLineup"/>
    <dgm:cxn modelId="{2BA8649D-7138-644C-8E3F-22EC4C250CD6}" type="presOf" srcId="{17E27871-CF5A-1348-A776-677806A0FCEB}" destId="{D36B5763-A92C-BB47-8BD4-63607203328E}" srcOrd="0" destOrd="2" presId="urn:microsoft.com/office/officeart/2008/layout/TitlePictureLineup"/>
    <dgm:cxn modelId="{F1262AA0-E046-8A4F-8A30-E46D3FC693C9}" type="presOf" srcId="{65A17EEB-3113-204B-A64A-50975436D571}" destId="{B51FCD1E-634C-C741-9806-68DD4EB126ED}" srcOrd="0" destOrd="0" presId="urn:microsoft.com/office/officeart/2008/layout/TitlePictureLineup"/>
    <dgm:cxn modelId="{5F3CD3A2-9FCA-CA49-BE54-5138B5ACEC70}" type="presOf" srcId="{053F2D83-6992-FC4A-8F5C-4F1956EB95E9}" destId="{3C1062BC-2232-8A49-9498-5CFD962B5727}" srcOrd="0" destOrd="0" presId="urn:microsoft.com/office/officeart/2008/layout/TitlePictureLineup"/>
    <dgm:cxn modelId="{F36A9EB6-4B83-084A-A922-A9D26B65F370}" type="presOf" srcId="{6E75805F-5424-5242-8E84-9F160DBF1DE6}" destId="{E326A292-91DB-CB44-8D4D-8656780AB789}" srcOrd="0" destOrd="0" presId="urn:microsoft.com/office/officeart/2008/layout/TitlePictureLineup"/>
    <dgm:cxn modelId="{9F9985B8-24A3-E64D-AED5-C7EFA611B6D9}" type="presOf" srcId="{936939B3-A520-D248-985D-964DCEDEF20B}" destId="{A62014F5-1BD9-1948-A5F0-1709F1DB0E83}" srcOrd="0" destOrd="0" presId="urn:microsoft.com/office/officeart/2008/layout/TitlePictureLineup"/>
    <dgm:cxn modelId="{5C2656B9-A9AB-BB4B-A166-AC0EFA62AA7E}" srcId="{DC232031-944E-6E49-B023-519F506BE0AD}" destId="{82762735-4FBB-8D43-9E06-7A6FADB95508}" srcOrd="0" destOrd="0" parTransId="{2C4AAF41-986C-184C-AA67-F3DD6F3DE082}" sibTransId="{DBF978A3-B798-6644-AF7E-DC63D2C62104}"/>
    <dgm:cxn modelId="{094E27C0-974B-ED45-893D-CCABA75112D7}" type="presOf" srcId="{DC232031-944E-6E49-B023-519F506BE0AD}" destId="{6EB5C629-BA8E-C843-B79E-C703FB499DF8}" srcOrd="0" destOrd="0" presId="urn:microsoft.com/office/officeart/2008/layout/TitlePictureLineup"/>
    <dgm:cxn modelId="{0E7418C9-A2DE-4E4C-B3A6-3A5E475C03DC}" type="presOf" srcId="{F004D411-2542-834C-B6B0-E389724E1CA6}" destId="{B51FCD1E-634C-C741-9806-68DD4EB126ED}" srcOrd="0" destOrd="1" presId="urn:microsoft.com/office/officeart/2008/layout/TitlePictureLineup"/>
    <dgm:cxn modelId="{420EC9C9-BF32-6E4C-92B3-89B474BA2770}" type="presOf" srcId="{88C482D0-3DCA-9C47-BF59-3E5650C03BF0}" destId="{D36B5763-A92C-BB47-8BD4-63607203328E}" srcOrd="0" destOrd="3" presId="urn:microsoft.com/office/officeart/2008/layout/TitlePictureLineup"/>
    <dgm:cxn modelId="{1B4AAACE-9C0A-1E42-80E5-F049D65B8DB6}" srcId="{DC232031-944E-6E49-B023-519F506BE0AD}" destId="{6E75805F-5424-5242-8E84-9F160DBF1DE6}" srcOrd="1" destOrd="0" parTransId="{5E365301-121C-0848-A1F7-465509BCD16A}" sibTransId="{FEE06979-6703-BD4A-B870-1B381C2DAC05}"/>
    <dgm:cxn modelId="{4492C2CF-12A3-3240-9669-6A2CDA83502D}" srcId="{81C30329-90A3-6D42-86AD-30AFAF77FB07}" destId="{8066E251-B4C0-EF46-823E-0229D1FE38FE}" srcOrd="3" destOrd="0" parTransId="{91A62914-31F2-4340-969B-BBFBBFAD2CDA}" sibTransId="{045020FB-7654-7B4D-B373-CFB5A17B1485}"/>
    <dgm:cxn modelId="{26BB84D5-313F-F044-8408-F8932D51840E}" srcId="{DC232031-944E-6E49-B023-519F506BE0AD}" destId="{81C30329-90A3-6D42-86AD-30AFAF77FB07}" srcOrd="3" destOrd="0" parTransId="{327EB43E-CC7F-464C-8762-6876F79FBCE3}" sibTransId="{31F0C49F-7043-AA49-A6A5-A3CBB4195093}"/>
    <dgm:cxn modelId="{BB430BDA-B187-A240-8CEF-1FB04ADA96D0}" type="presOf" srcId="{220CB883-77DE-A744-AE91-D351482305F0}" destId="{D36B5763-A92C-BB47-8BD4-63607203328E}" srcOrd="0" destOrd="0" presId="urn:microsoft.com/office/officeart/2008/layout/TitlePictureLineup"/>
    <dgm:cxn modelId="{A6C872DC-4F0F-EA46-923E-EB956A7AFB7A}" srcId="{81C30329-90A3-6D42-86AD-30AFAF77FB07}" destId="{36668AB6-171B-854B-9DAF-C76F871BEB63}" srcOrd="2" destOrd="0" parTransId="{21BFECDE-7089-C14B-A0A2-DBCB236CFF72}" sibTransId="{CD7FC1C7-222D-C14C-9ABC-53E4DE64893D}"/>
    <dgm:cxn modelId="{AA4EEFF3-FECC-C94E-AF79-6F79AB1BB8EC}" type="presOf" srcId="{CA56BD0F-9976-214B-9B4B-EA0362C37A8E}" destId="{03BF8AD2-D065-1941-92C7-B75AEFA7D090}" srcOrd="0" destOrd="1" presId="urn:microsoft.com/office/officeart/2008/layout/TitlePictureLineup"/>
    <dgm:cxn modelId="{73B1D2F6-A448-7D49-90B5-B0F7610BEB3E}" srcId="{6E75805F-5424-5242-8E84-9F160DBF1DE6}" destId="{F004D411-2542-834C-B6B0-E389724E1CA6}" srcOrd="1" destOrd="0" parTransId="{3410AD76-6099-BD44-B16D-E0BE88C3A1D0}" sibTransId="{1789216E-8CB1-2447-83F7-0453CE1A52CF}"/>
    <dgm:cxn modelId="{ABB878FA-D66F-4580-958B-A42BE849221A}" type="presOf" srcId="{CF480C94-6A32-4C32-9B47-AFF46D3EF433}" destId="{3C1062BC-2232-8A49-9498-5CFD962B5727}" srcOrd="0" destOrd="1" presId="urn:microsoft.com/office/officeart/2008/layout/TitlePictureLineup"/>
    <dgm:cxn modelId="{2F112642-8D69-3D4A-ABCE-D4B9B9464D1C}" type="presParOf" srcId="{6EB5C629-BA8E-C843-B79E-C703FB499DF8}" destId="{76D21605-F71C-D748-869E-27C5A3B942EA}" srcOrd="0" destOrd="0" presId="urn:microsoft.com/office/officeart/2008/layout/TitlePictureLineup"/>
    <dgm:cxn modelId="{5CBF5918-B7FF-2649-8C59-A618CBF02239}" type="presParOf" srcId="{76D21605-F71C-D748-869E-27C5A3B942EA}" destId="{6BA6FE6B-C472-EB49-828F-AC1446AEDB7E}" srcOrd="0" destOrd="0" presId="urn:microsoft.com/office/officeart/2008/layout/TitlePictureLineup"/>
    <dgm:cxn modelId="{87702D68-5C0E-FE40-B456-33772EA8B7EA}" type="presParOf" srcId="{76D21605-F71C-D748-869E-27C5A3B942EA}" destId="{79FAAF6D-912F-B348-9A24-155C7A402565}" srcOrd="1" destOrd="0" presId="urn:microsoft.com/office/officeart/2008/layout/TitlePictureLineup"/>
    <dgm:cxn modelId="{41E8B373-1B86-C44B-9CCA-7FAA57B1AC29}" type="presParOf" srcId="{76D21605-F71C-D748-869E-27C5A3B942EA}" destId="{D36B5763-A92C-BB47-8BD4-63607203328E}" srcOrd="2" destOrd="0" presId="urn:microsoft.com/office/officeart/2008/layout/TitlePictureLineup"/>
    <dgm:cxn modelId="{E82C8CB1-C369-3041-A832-4A51500E5EFD}" type="presParOf" srcId="{76D21605-F71C-D748-869E-27C5A3B942EA}" destId="{57A8C797-2B62-8845-9DA2-82667D9DD18C}" srcOrd="3" destOrd="0" presId="urn:microsoft.com/office/officeart/2008/layout/TitlePictureLineup"/>
    <dgm:cxn modelId="{22DD313A-7BDF-9A42-B102-E884BBFBE6F8}" type="presParOf" srcId="{6EB5C629-BA8E-C843-B79E-C703FB499DF8}" destId="{43BDE2D2-CE13-924A-8093-DB61FD0E2E39}" srcOrd="1" destOrd="0" presId="urn:microsoft.com/office/officeart/2008/layout/TitlePictureLineup"/>
    <dgm:cxn modelId="{A79638ED-47DD-4B4A-AC11-63113F31AD6B}" type="presParOf" srcId="{6EB5C629-BA8E-C843-B79E-C703FB499DF8}" destId="{D3A061FA-724D-5540-A960-6B89907C3118}" srcOrd="2" destOrd="0" presId="urn:microsoft.com/office/officeart/2008/layout/TitlePictureLineup"/>
    <dgm:cxn modelId="{7CABA9C0-20A1-7647-A4B7-1EAEB29FEE1C}" type="presParOf" srcId="{D3A061FA-724D-5540-A960-6B89907C3118}" destId="{DE611BCC-CEA6-5944-957D-71E07C7CF3E3}" srcOrd="0" destOrd="0" presId="urn:microsoft.com/office/officeart/2008/layout/TitlePictureLineup"/>
    <dgm:cxn modelId="{AF0DC353-0278-D349-808C-097E5E23A9A6}" type="presParOf" srcId="{D3A061FA-724D-5540-A960-6B89907C3118}" destId="{10743C26-50B7-4044-80F1-20C14F789654}" srcOrd="1" destOrd="0" presId="urn:microsoft.com/office/officeart/2008/layout/TitlePictureLineup"/>
    <dgm:cxn modelId="{7019D92E-27E1-3748-BD71-D497167774A0}" type="presParOf" srcId="{D3A061FA-724D-5540-A960-6B89907C3118}" destId="{B51FCD1E-634C-C741-9806-68DD4EB126ED}" srcOrd="2" destOrd="0" presId="urn:microsoft.com/office/officeart/2008/layout/TitlePictureLineup"/>
    <dgm:cxn modelId="{45C835E8-8A3B-8342-B08B-0E7D27D8DD74}" type="presParOf" srcId="{D3A061FA-724D-5540-A960-6B89907C3118}" destId="{E326A292-91DB-CB44-8D4D-8656780AB789}" srcOrd="3" destOrd="0" presId="urn:microsoft.com/office/officeart/2008/layout/TitlePictureLineup"/>
    <dgm:cxn modelId="{D3D441A3-865A-8D4C-9CB5-17640C60E660}" type="presParOf" srcId="{6EB5C629-BA8E-C843-B79E-C703FB499DF8}" destId="{ED64C856-D178-324D-89AD-CBEAC6D477ED}" srcOrd="3" destOrd="0" presId="urn:microsoft.com/office/officeart/2008/layout/TitlePictureLineup"/>
    <dgm:cxn modelId="{1F166F73-925A-E445-9F35-62846847E5F8}" type="presParOf" srcId="{6EB5C629-BA8E-C843-B79E-C703FB499DF8}" destId="{595D47D7-783B-A54C-9F98-741F31899BD3}" srcOrd="4" destOrd="0" presId="urn:microsoft.com/office/officeart/2008/layout/TitlePictureLineup"/>
    <dgm:cxn modelId="{160D479E-3510-2D4C-B382-F122F52BB93A}" type="presParOf" srcId="{595D47D7-783B-A54C-9F98-741F31899BD3}" destId="{AE016F92-A319-384D-9413-A5E7CB3C636E}" srcOrd="0" destOrd="0" presId="urn:microsoft.com/office/officeart/2008/layout/TitlePictureLineup"/>
    <dgm:cxn modelId="{3A54A52D-21F7-2B43-BE02-5482EB0193CC}" type="presParOf" srcId="{595D47D7-783B-A54C-9F98-741F31899BD3}" destId="{846AF5F3-83DD-614E-A223-4454901FDF93}" srcOrd="1" destOrd="0" presId="urn:microsoft.com/office/officeart/2008/layout/TitlePictureLineup"/>
    <dgm:cxn modelId="{2BEE10A9-450D-604C-AA44-E62728A44D2F}" type="presParOf" srcId="{595D47D7-783B-A54C-9F98-741F31899BD3}" destId="{3C1062BC-2232-8A49-9498-5CFD962B5727}" srcOrd="2" destOrd="0" presId="urn:microsoft.com/office/officeart/2008/layout/TitlePictureLineup"/>
    <dgm:cxn modelId="{DA336981-EA64-2948-9915-7BA8D1938AFC}" type="presParOf" srcId="{595D47D7-783B-A54C-9F98-741F31899BD3}" destId="{A62014F5-1BD9-1948-A5F0-1709F1DB0E83}" srcOrd="3" destOrd="0" presId="urn:microsoft.com/office/officeart/2008/layout/TitlePictureLineup"/>
    <dgm:cxn modelId="{FADA85D4-30E8-6D4A-94B2-EC3200C7E689}" type="presParOf" srcId="{6EB5C629-BA8E-C843-B79E-C703FB499DF8}" destId="{E4B2F7FC-A1DB-324A-B43A-1A60162554BC}" srcOrd="5" destOrd="0" presId="urn:microsoft.com/office/officeart/2008/layout/TitlePictureLineup"/>
    <dgm:cxn modelId="{AE9CD5E2-0433-B547-9BB4-B56EDA2A6439}" type="presParOf" srcId="{6EB5C629-BA8E-C843-B79E-C703FB499DF8}" destId="{7D912C9C-964A-F540-A1D4-683673D48044}" srcOrd="6" destOrd="0" presId="urn:microsoft.com/office/officeart/2008/layout/TitlePictureLineup"/>
    <dgm:cxn modelId="{CCB7C7C4-65C7-7144-9646-02D1C3147B28}" type="presParOf" srcId="{7D912C9C-964A-F540-A1D4-683673D48044}" destId="{AB906DA1-5793-234E-A238-790EE99C5ACE}" srcOrd="0" destOrd="0" presId="urn:microsoft.com/office/officeart/2008/layout/TitlePictureLineup"/>
    <dgm:cxn modelId="{9404C073-3714-DE49-920C-7A4FCD3C1FF3}" type="presParOf" srcId="{7D912C9C-964A-F540-A1D4-683673D48044}" destId="{E8F724DC-3DDB-604C-8FCD-D750BAA6FB8F}" srcOrd="1" destOrd="0" presId="urn:microsoft.com/office/officeart/2008/layout/TitlePictureLineup"/>
    <dgm:cxn modelId="{DDC2190E-7B15-9D4F-AEA7-30B6F7981E71}" type="presParOf" srcId="{7D912C9C-964A-F540-A1D4-683673D48044}" destId="{03BF8AD2-D065-1941-92C7-B75AEFA7D090}" srcOrd="2" destOrd="0" presId="urn:microsoft.com/office/officeart/2008/layout/TitlePictureLineup"/>
    <dgm:cxn modelId="{F07C64E4-6E32-D047-953E-B0A7720BB5FD}" type="presParOf" srcId="{7D912C9C-964A-F540-A1D4-683673D48044}" destId="{17190560-02E0-1447-BF6F-9FA23011F1A2}"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9A8FF6-F94C-4FC7-8D14-9C2085CC5212}"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33AC274B-F2E4-44DE-990C-BE8911A08669}">
      <dgm:prSet/>
      <dgm:spPr/>
      <dgm:t>
        <a:bodyPr/>
        <a:lstStyle/>
        <a:p>
          <a:r>
            <a:rPr lang="en-US"/>
            <a:t>Department structure</a:t>
          </a:r>
        </a:p>
      </dgm:t>
    </dgm:pt>
    <dgm:pt modelId="{53E6AF2D-FA5E-44E1-9CD3-6770238D3340}" type="parTrans" cxnId="{607F7FD9-263B-4609-AE64-5FB44DCE442D}">
      <dgm:prSet/>
      <dgm:spPr/>
      <dgm:t>
        <a:bodyPr/>
        <a:lstStyle/>
        <a:p>
          <a:endParaRPr lang="en-US"/>
        </a:p>
      </dgm:t>
    </dgm:pt>
    <dgm:pt modelId="{EF319A91-BB88-4346-8CA5-88F06C4CDADD}" type="sibTrans" cxnId="{607F7FD9-263B-4609-AE64-5FB44DCE442D}">
      <dgm:prSet/>
      <dgm:spPr/>
      <dgm:t>
        <a:bodyPr/>
        <a:lstStyle/>
        <a:p>
          <a:endParaRPr lang="en-US"/>
        </a:p>
      </dgm:t>
    </dgm:pt>
    <dgm:pt modelId="{3AECCDCD-F4DC-437C-A4A7-C82A4653FF06}">
      <dgm:prSet/>
      <dgm:spPr/>
      <dgm:t>
        <a:bodyPr/>
        <a:lstStyle/>
        <a:p>
          <a:r>
            <a:rPr lang="en-US"/>
            <a:t>Content experts</a:t>
          </a:r>
        </a:p>
      </dgm:t>
    </dgm:pt>
    <dgm:pt modelId="{526468B0-2A85-4581-B50D-F6C22EA019C8}" type="parTrans" cxnId="{C04E7BC0-5BD2-48D7-9A07-3A0A0223014A}">
      <dgm:prSet/>
      <dgm:spPr/>
      <dgm:t>
        <a:bodyPr/>
        <a:lstStyle/>
        <a:p>
          <a:endParaRPr lang="en-US"/>
        </a:p>
      </dgm:t>
    </dgm:pt>
    <dgm:pt modelId="{4DA9FC20-2F95-4501-BB44-B15F015E9979}" type="sibTrans" cxnId="{C04E7BC0-5BD2-48D7-9A07-3A0A0223014A}">
      <dgm:prSet/>
      <dgm:spPr/>
      <dgm:t>
        <a:bodyPr/>
        <a:lstStyle/>
        <a:p>
          <a:endParaRPr lang="en-US"/>
        </a:p>
      </dgm:t>
    </dgm:pt>
    <dgm:pt modelId="{1FDA6B65-9555-4EA6-AA94-C1430C3135DA}">
      <dgm:prSet/>
      <dgm:spPr/>
      <dgm:t>
        <a:bodyPr/>
        <a:lstStyle/>
        <a:p>
          <a:r>
            <a:rPr lang="en-US"/>
            <a:t>Complex systems</a:t>
          </a:r>
        </a:p>
      </dgm:t>
    </dgm:pt>
    <dgm:pt modelId="{985BED57-74FF-48BD-BC72-11A2158DBC64}" type="parTrans" cxnId="{34CF10AF-E6B5-4BDD-AA68-57845C1A36BD}">
      <dgm:prSet/>
      <dgm:spPr/>
      <dgm:t>
        <a:bodyPr/>
        <a:lstStyle/>
        <a:p>
          <a:endParaRPr lang="en-US"/>
        </a:p>
      </dgm:t>
    </dgm:pt>
    <dgm:pt modelId="{1C352E79-ADC9-40E9-9EAC-C017FBEC228A}" type="sibTrans" cxnId="{34CF10AF-E6B5-4BDD-AA68-57845C1A36BD}">
      <dgm:prSet/>
      <dgm:spPr/>
      <dgm:t>
        <a:bodyPr/>
        <a:lstStyle/>
        <a:p>
          <a:endParaRPr lang="en-US"/>
        </a:p>
      </dgm:t>
    </dgm:pt>
    <dgm:pt modelId="{C9BFE2E2-2E49-4926-B0E5-329A9CD44CE0}">
      <dgm:prSet/>
      <dgm:spPr/>
      <dgm:t>
        <a:bodyPr/>
        <a:lstStyle/>
        <a:p>
          <a:r>
            <a:rPr lang="en-US"/>
            <a:t>School size</a:t>
          </a:r>
        </a:p>
      </dgm:t>
    </dgm:pt>
    <dgm:pt modelId="{709A3663-68F2-4CC9-A33C-B927ACB09C0C}" type="parTrans" cxnId="{7F5E265F-2F8B-410B-AC58-57F7F06B7FCA}">
      <dgm:prSet/>
      <dgm:spPr/>
      <dgm:t>
        <a:bodyPr/>
        <a:lstStyle/>
        <a:p>
          <a:endParaRPr lang="en-US"/>
        </a:p>
      </dgm:t>
    </dgm:pt>
    <dgm:pt modelId="{4E026405-B46E-4F8B-86CB-77CDE2E68D51}" type="sibTrans" cxnId="{7F5E265F-2F8B-410B-AC58-57F7F06B7FCA}">
      <dgm:prSet/>
      <dgm:spPr/>
      <dgm:t>
        <a:bodyPr/>
        <a:lstStyle/>
        <a:p>
          <a:endParaRPr lang="en-US"/>
        </a:p>
      </dgm:t>
    </dgm:pt>
    <dgm:pt modelId="{B1675B11-CA1B-44B3-A535-567B5484547F}">
      <dgm:prSet/>
      <dgm:spPr/>
      <dgm:t>
        <a:bodyPr/>
        <a:lstStyle/>
        <a:p>
          <a:r>
            <a:rPr lang="en-US"/>
            <a:t>Teachers’ beliefs about behavior</a:t>
          </a:r>
        </a:p>
      </dgm:t>
    </dgm:pt>
    <dgm:pt modelId="{63CBC469-3082-497E-92BA-F383F9C77526}" type="parTrans" cxnId="{85B6E235-45D5-48E2-987C-162269124047}">
      <dgm:prSet/>
      <dgm:spPr/>
      <dgm:t>
        <a:bodyPr/>
        <a:lstStyle/>
        <a:p>
          <a:endParaRPr lang="en-US"/>
        </a:p>
      </dgm:t>
    </dgm:pt>
    <dgm:pt modelId="{9585FC8D-FF47-4B00-989C-533B186356F3}" type="sibTrans" cxnId="{85B6E235-45D5-48E2-987C-162269124047}">
      <dgm:prSet/>
      <dgm:spPr/>
      <dgm:t>
        <a:bodyPr/>
        <a:lstStyle/>
        <a:p>
          <a:endParaRPr lang="en-US"/>
        </a:p>
      </dgm:t>
    </dgm:pt>
    <dgm:pt modelId="{7D9FF1A4-995D-471A-B50D-02646A092DD0}">
      <dgm:prSet/>
      <dgm:spPr/>
      <dgm:t>
        <a:bodyPr/>
        <a:lstStyle/>
        <a:p>
          <a:r>
            <a:rPr lang="en-US"/>
            <a:t>Time required for implementation</a:t>
          </a:r>
        </a:p>
      </dgm:t>
    </dgm:pt>
    <dgm:pt modelId="{F1090648-9DB9-44D3-8D9B-497B54323024}" type="parTrans" cxnId="{6754A563-76CD-4D99-9A0B-0467530DA01D}">
      <dgm:prSet/>
      <dgm:spPr/>
      <dgm:t>
        <a:bodyPr/>
        <a:lstStyle/>
        <a:p>
          <a:endParaRPr lang="en-US"/>
        </a:p>
      </dgm:t>
    </dgm:pt>
    <dgm:pt modelId="{AC025C3F-8739-4384-A4E3-9B2CE67FE6D2}" type="sibTrans" cxnId="{6754A563-76CD-4D99-9A0B-0467530DA01D}">
      <dgm:prSet/>
      <dgm:spPr/>
      <dgm:t>
        <a:bodyPr/>
        <a:lstStyle/>
        <a:p>
          <a:endParaRPr lang="en-US"/>
        </a:p>
      </dgm:t>
    </dgm:pt>
    <dgm:pt modelId="{4FC369D3-41ED-4A6A-AE63-57C765B657B2}">
      <dgm:prSet/>
      <dgm:spPr/>
      <dgm:t>
        <a:bodyPr/>
        <a:lstStyle/>
        <a:p>
          <a:r>
            <a:rPr lang="en-US"/>
            <a:t>Student involvement</a:t>
          </a:r>
        </a:p>
      </dgm:t>
    </dgm:pt>
    <dgm:pt modelId="{1B131883-7883-4CB9-A9CF-DFABAC300DF7}" type="parTrans" cxnId="{C4EC0116-AC3D-48E2-879B-1BDCBF8B22DF}">
      <dgm:prSet/>
      <dgm:spPr/>
      <dgm:t>
        <a:bodyPr/>
        <a:lstStyle/>
        <a:p>
          <a:endParaRPr lang="en-US"/>
        </a:p>
      </dgm:t>
    </dgm:pt>
    <dgm:pt modelId="{2DC3C9EB-7859-45C9-BFD7-091940E656B9}" type="sibTrans" cxnId="{C4EC0116-AC3D-48E2-879B-1BDCBF8B22DF}">
      <dgm:prSet/>
      <dgm:spPr/>
      <dgm:t>
        <a:bodyPr/>
        <a:lstStyle/>
        <a:p>
          <a:endParaRPr lang="en-US"/>
        </a:p>
      </dgm:t>
    </dgm:pt>
    <dgm:pt modelId="{0A1AB60A-BA01-4DC7-9E4D-87636A3A9FFA}" type="pres">
      <dgm:prSet presAssocID="{349A8FF6-F94C-4FC7-8D14-9C2085CC5212}" presName="linear" presStyleCnt="0">
        <dgm:presLayoutVars>
          <dgm:animLvl val="lvl"/>
          <dgm:resizeHandles val="exact"/>
        </dgm:presLayoutVars>
      </dgm:prSet>
      <dgm:spPr/>
    </dgm:pt>
    <dgm:pt modelId="{DAE0153F-BB9F-4DE4-AE98-16793861F7E8}" type="pres">
      <dgm:prSet presAssocID="{33AC274B-F2E4-44DE-990C-BE8911A08669}" presName="parentText" presStyleLbl="node1" presStyleIdx="0" presStyleCnt="7">
        <dgm:presLayoutVars>
          <dgm:chMax val="0"/>
          <dgm:bulletEnabled val="1"/>
        </dgm:presLayoutVars>
      </dgm:prSet>
      <dgm:spPr/>
    </dgm:pt>
    <dgm:pt modelId="{EAA48E0A-6ED2-4FAF-8DFF-C33EEFF17549}" type="pres">
      <dgm:prSet presAssocID="{EF319A91-BB88-4346-8CA5-88F06C4CDADD}" presName="spacer" presStyleCnt="0"/>
      <dgm:spPr/>
    </dgm:pt>
    <dgm:pt modelId="{6A434992-53AB-4728-BE70-AFD83EBD6AD4}" type="pres">
      <dgm:prSet presAssocID="{3AECCDCD-F4DC-437C-A4A7-C82A4653FF06}" presName="parentText" presStyleLbl="node1" presStyleIdx="1" presStyleCnt="7">
        <dgm:presLayoutVars>
          <dgm:chMax val="0"/>
          <dgm:bulletEnabled val="1"/>
        </dgm:presLayoutVars>
      </dgm:prSet>
      <dgm:spPr/>
    </dgm:pt>
    <dgm:pt modelId="{6D24A271-C093-470F-B6FE-FC3FD5B0BC62}" type="pres">
      <dgm:prSet presAssocID="{4DA9FC20-2F95-4501-BB44-B15F015E9979}" presName="spacer" presStyleCnt="0"/>
      <dgm:spPr/>
    </dgm:pt>
    <dgm:pt modelId="{E7CC2E2B-9ADA-4B75-9C14-3A1CA7ED6A4F}" type="pres">
      <dgm:prSet presAssocID="{1FDA6B65-9555-4EA6-AA94-C1430C3135DA}" presName="parentText" presStyleLbl="node1" presStyleIdx="2" presStyleCnt="7">
        <dgm:presLayoutVars>
          <dgm:chMax val="0"/>
          <dgm:bulletEnabled val="1"/>
        </dgm:presLayoutVars>
      </dgm:prSet>
      <dgm:spPr/>
    </dgm:pt>
    <dgm:pt modelId="{FAB132E0-FA65-4549-81F3-440E159A816A}" type="pres">
      <dgm:prSet presAssocID="{1C352E79-ADC9-40E9-9EAC-C017FBEC228A}" presName="spacer" presStyleCnt="0"/>
      <dgm:spPr/>
    </dgm:pt>
    <dgm:pt modelId="{9F0F5E16-2873-43F6-9E22-6488BF98B91E}" type="pres">
      <dgm:prSet presAssocID="{C9BFE2E2-2E49-4926-B0E5-329A9CD44CE0}" presName="parentText" presStyleLbl="node1" presStyleIdx="3" presStyleCnt="7">
        <dgm:presLayoutVars>
          <dgm:chMax val="0"/>
          <dgm:bulletEnabled val="1"/>
        </dgm:presLayoutVars>
      </dgm:prSet>
      <dgm:spPr/>
    </dgm:pt>
    <dgm:pt modelId="{74D88E26-AD08-4D36-AE91-1A82DCA01D34}" type="pres">
      <dgm:prSet presAssocID="{4E026405-B46E-4F8B-86CB-77CDE2E68D51}" presName="spacer" presStyleCnt="0"/>
      <dgm:spPr/>
    </dgm:pt>
    <dgm:pt modelId="{F1AD490D-DA6C-4650-A941-E52FBA47D77A}" type="pres">
      <dgm:prSet presAssocID="{B1675B11-CA1B-44B3-A535-567B5484547F}" presName="parentText" presStyleLbl="node1" presStyleIdx="4" presStyleCnt="7">
        <dgm:presLayoutVars>
          <dgm:chMax val="0"/>
          <dgm:bulletEnabled val="1"/>
        </dgm:presLayoutVars>
      </dgm:prSet>
      <dgm:spPr/>
    </dgm:pt>
    <dgm:pt modelId="{90B48857-BA97-4CBA-9A2B-E7CB6C4A6729}" type="pres">
      <dgm:prSet presAssocID="{9585FC8D-FF47-4B00-989C-533B186356F3}" presName="spacer" presStyleCnt="0"/>
      <dgm:spPr/>
    </dgm:pt>
    <dgm:pt modelId="{427249B6-8FC6-44FF-9E9C-AA89CFDE1629}" type="pres">
      <dgm:prSet presAssocID="{7D9FF1A4-995D-471A-B50D-02646A092DD0}" presName="parentText" presStyleLbl="node1" presStyleIdx="5" presStyleCnt="7">
        <dgm:presLayoutVars>
          <dgm:chMax val="0"/>
          <dgm:bulletEnabled val="1"/>
        </dgm:presLayoutVars>
      </dgm:prSet>
      <dgm:spPr/>
    </dgm:pt>
    <dgm:pt modelId="{9EBBEA05-D978-4A76-A6B1-BCFE1069C568}" type="pres">
      <dgm:prSet presAssocID="{AC025C3F-8739-4384-A4E3-9B2CE67FE6D2}" presName="spacer" presStyleCnt="0"/>
      <dgm:spPr/>
    </dgm:pt>
    <dgm:pt modelId="{B8BF6F99-4443-480F-B885-5673F61C463E}" type="pres">
      <dgm:prSet presAssocID="{4FC369D3-41ED-4A6A-AE63-57C765B657B2}" presName="parentText" presStyleLbl="node1" presStyleIdx="6" presStyleCnt="7">
        <dgm:presLayoutVars>
          <dgm:chMax val="0"/>
          <dgm:bulletEnabled val="1"/>
        </dgm:presLayoutVars>
      </dgm:prSet>
      <dgm:spPr/>
    </dgm:pt>
  </dgm:ptLst>
  <dgm:cxnLst>
    <dgm:cxn modelId="{C4EC0116-AC3D-48E2-879B-1BDCBF8B22DF}" srcId="{349A8FF6-F94C-4FC7-8D14-9C2085CC5212}" destId="{4FC369D3-41ED-4A6A-AE63-57C765B657B2}" srcOrd="6" destOrd="0" parTransId="{1B131883-7883-4CB9-A9CF-DFABAC300DF7}" sibTransId="{2DC3C9EB-7859-45C9-BFD7-091940E656B9}"/>
    <dgm:cxn modelId="{1CEEA923-9963-4347-B5CA-897C70D8B7E2}" type="presOf" srcId="{33AC274B-F2E4-44DE-990C-BE8911A08669}" destId="{DAE0153F-BB9F-4DE4-AE98-16793861F7E8}" srcOrd="0" destOrd="0" presId="urn:microsoft.com/office/officeart/2005/8/layout/vList2"/>
    <dgm:cxn modelId="{85B6E235-45D5-48E2-987C-162269124047}" srcId="{349A8FF6-F94C-4FC7-8D14-9C2085CC5212}" destId="{B1675B11-CA1B-44B3-A535-567B5484547F}" srcOrd="4" destOrd="0" parTransId="{63CBC469-3082-497E-92BA-F383F9C77526}" sibTransId="{9585FC8D-FF47-4B00-989C-533B186356F3}"/>
    <dgm:cxn modelId="{70DEF13B-0577-41FE-9DC2-69BB6CBC91C0}" type="presOf" srcId="{7D9FF1A4-995D-471A-B50D-02646A092DD0}" destId="{427249B6-8FC6-44FF-9E9C-AA89CFDE1629}" srcOrd="0" destOrd="0" presId="urn:microsoft.com/office/officeart/2005/8/layout/vList2"/>
    <dgm:cxn modelId="{7F5E265F-2F8B-410B-AC58-57F7F06B7FCA}" srcId="{349A8FF6-F94C-4FC7-8D14-9C2085CC5212}" destId="{C9BFE2E2-2E49-4926-B0E5-329A9CD44CE0}" srcOrd="3" destOrd="0" parTransId="{709A3663-68F2-4CC9-A33C-B927ACB09C0C}" sibTransId="{4E026405-B46E-4F8B-86CB-77CDE2E68D51}"/>
    <dgm:cxn modelId="{6754A563-76CD-4D99-9A0B-0467530DA01D}" srcId="{349A8FF6-F94C-4FC7-8D14-9C2085CC5212}" destId="{7D9FF1A4-995D-471A-B50D-02646A092DD0}" srcOrd="5" destOrd="0" parTransId="{F1090648-9DB9-44D3-8D9B-497B54323024}" sibTransId="{AC025C3F-8739-4384-A4E3-9B2CE67FE6D2}"/>
    <dgm:cxn modelId="{34CF10AF-E6B5-4BDD-AA68-57845C1A36BD}" srcId="{349A8FF6-F94C-4FC7-8D14-9C2085CC5212}" destId="{1FDA6B65-9555-4EA6-AA94-C1430C3135DA}" srcOrd="2" destOrd="0" parTransId="{985BED57-74FF-48BD-BC72-11A2158DBC64}" sibTransId="{1C352E79-ADC9-40E9-9EAC-C017FBEC228A}"/>
    <dgm:cxn modelId="{C04E7BC0-5BD2-48D7-9A07-3A0A0223014A}" srcId="{349A8FF6-F94C-4FC7-8D14-9C2085CC5212}" destId="{3AECCDCD-F4DC-437C-A4A7-C82A4653FF06}" srcOrd="1" destOrd="0" parTransId="{526468B0-2A85-4581-B50D-F6C22EA019C8}" sibTransId="{4DA9FC20-2F95-4501-BB44-B15F015E9979}"/>
    <dgm:cxn modelId="{D82A37C8-197A-49EE-B8E9-50552D97095D}" type="presOf" srcId="{349A8FF6-F94C-4FC7-8D14-9C2085CC5212}" destId="{0A1AB60A-BA01-4DC7-9E4D-87636A3A9FFA}" srcOrd="0" destOrd="0" presId="urn:microsoft.com/office/officeart/2005/8/layout/vList2"/>
    <dgm:cxn modelId="{2E3C14CA-26FF-4933-BD51-1A5E96DDF1B8}" type="presOf" srcId="{4FC369D3-41ED-4A6A-AE63-57C765B657B2}" destId="{B8BF6F99-4443-480F-B885-5673F61C463E}" srcOrd="0" destOrd="0" presId="urn:microsoft.com/office/officeart/2005/8/layout/vList2"/>
    <dgm:cxn modelId="{C8598ED4-79C7-43AB-9443-57FA74CB0300}" type="presOf" srcId="{B1675B11-CA1B-44B3-A535-567B5484547F}" destId="{F1AD490D-DA6C-4650-A941-E52FBA47D77A}" srcOrd="0" destOrd="0" presId="urn:microsoft.com/office/officeart/2005/8/layout/vList2"/>
    <dgm:cxn modelId="{607F7FD9-263B-4609-AE64-5FB44DCE442D}" srcId="{349A8FF6-F94C-4FC7-8D14-9C2085CC5212}" destId="{33AC274B-F2E4-44DE-990C-BE8911A08669}" srcOrd="0" destOrd="0" parTransId="{53E6AF2D-FA5E-44E1-9CD3-6770238D3340}" sibTransId="{EF319A91-BB88-4346-8CA5-88F06C4CDADD}"/>
    <dgm:cxn modelId="{E43EEBDC-ABF9-4BD3-9991-ECF7CA1B8575}" type="presOf" srcId="{3AECCDCD-F4DC-437C-A4A7-C82A4653FF06}" destId="{6A434992-53AB-4728-BE70-AFD83EBD6AD4}" srcOrd="0" destOrd="0" presId="urn:microsoft.com/office/officeart/2005/8/layout/vList2"/>
    <dgm:cxn modelId="{4F8EDFF3-21AD-4BA4-B07B-7E30A78C6A69}" type="presOf" srcId="{C9BFE2E2-2E49-4926-B0E5-329A9CD44CE0}" destId="{9F0F5E16-2873-43F6-9E22-6488BF98B91E}" srcOrd="0" destOrd="0" presId="urn:microsoft.com/office/officeart/2005/8/layout/vList2"/>
    <dgm:cxn modelId="{FBBE4BFA-92A8-4451-8D7B-9E6BCD2CB325}" type="presOf" srcId="{1FDA6B65-9555-4EA6-AA94-C1430C3135DA}" destId="{E7CC2E2B-9ADA-4B75-9C14-3A1CA7ED6A4F}" srcOrd="0" destOrd="0" presId="urn:microsoft.com/office/officeart/2005/8/layout/vList2"/>
    <dgm:cxn modelId="{1698BEAE-28CC-4F4D-8935-C38D522456BF}" type="presParOf" srcId="{0A1AB60A-BA01-4DC7-9E4D-87636A3A9FFA}" destId="{DAE0153F-BB9F-4DE4-AE98-16793861F7E8}" srcOrd="0" destOrd="0" presId="urn:microsoft.com/office/officeart/2005/8/layout/vList2"/>
    <dgm:cxn modelId="{FCFAB1C6-6E15-4FBB-BAC4-695D67115525}" type="presParOf" srcId="{0A1AB60A-BA01-4DC7-9E4D-87636A3A9FFA}" destId="{EAA48E0A-6ED2-4FAF-8DFF-C33EEFF17549}" srcOrd="1" destOrd="0" presId="urn:microsoft.com/office/officeart/2005/8/layout/vList2"/>
    <dgm:cxn modelId="{6B0D85B1-3823-4431-A1F3-26EA69E4BB81}" type="presParOf" srcId="{0A1AB60A-BA01-4DC7-9E4D-87636A3A9FFA}" destId="{6A434992-53AB-4728-BE70-AFD83EBD6AD4}" srcOrd="2" destOrd="0" presId="urn:microsoft.com/office/officeart/2005/8/layout/vList2"/>
    <dgm:cxn modelId="{13117281-D145-41EF-B6E1-38CD40AC802B}" type="presParOf" srcId="{0A1AB60A-BA01-4DC7-9E4D-87636A3A9FFA}" destId="{6D24A271-C093-470F-B6FE-FC3FD5B0BC62}" srcOrd="3" destOrd="0" presId="urn:microsoft.com/office/officeart/2005/8/layout/vList2"/>
    <dgm:cxn modelId="{C97195AF-21E2-4E66-B837-76060223AB67}" type="presParOf" srcId="{0A1AB60A-BA01-4DC7-9E4D-87636A3A9FFA}" destId="{E7CC2E2B-9ADA-4B75-9C14-3A1CA7ED6A4F}" srcOrd="4" destOrd="0" presId="urn:microsoft.com/office/officeart/2005/8/layout/vList2"/>
    <dgm:cxn modelId="{BBB2B3BB-CACF-40B8-9695-066FED6A5125}" type="presParOf" srcId="{0A1AB60A-BA01-4DC7-9E4D-87636A3A9FFA}" destId="{FAB132E0-FA65-4549-81F3-440E159A816A}" srcOrd="5" destOrd="0" presId="urn:microsoft.com/office/officeart/2005/8/layout/vList2"/>
    <dgm:cxn modelId="{D1F47F84-E0A4-4BE0-892E-94BEFC9971E6}" type="presParOf" srcId="{0A1AB60A-BA01-4DC7-9E4D-87636A3A9FFA}" destId="{9F0F5E16-2873-43F6-9E22-6488BF98B91E}" srcOrd="6" destOrd="0" presId="urn:microsoft.com/office/officeart/2005/8/layout/vList2"/>
    <dgm:cxn modelId="{6FDF54F5-5B4E-494B-883D-B5256C48ECD2}" type="presParOf" srcId="{0A1AB60A-BA01-4DC7-9E4D-87636A3A9FFA}" destId="{74D88E26-AD08-4D36-AE91-1A82DCA01D34}" srcOrd="7" destOrd="0" presId="urn:microsoft.com/office/officeart/2005/8/layout/vList2"/>
    <dgm:cxn modelId="{A55D7286-FF2D-4F43-9B12-68C69428D312}" type="presParOf" srcId="{0A1AB60A-BA01-4DC7-9E4D-87636A3A9FFA}" destId="{F1AD490D-DA6C-4650-A941-E52FBA47D77A}" srcOrd="8" destOrd="0" presId="urn:microsoft.com/office/officeart/2005/8/layout/vList2"/>
    <dgm:cxn modelId="{AC0ADF2C-B2BF-4E00-8785-3253A2105BD4}" type="presParOf" srcId="{0A1AB60A-BA01-4DC7-9E4D-87636A3A9FFA}" destId="{90B48857-BA97-4CBA-9A2B-E7CB6C4A6729}" srcOrd="9" destOrd="0" presId="urn:microsoft.com/office/officeart/2005/8/layout/vList2"/>
    <dgm:cxn modelId="{E59B36C5-2AF2-4855-ABDF-91A9E3420DC7}" type="presParOf" srcId="{0A1AB60A-BA01-4DC7-9E4D-87636A3A9FFA}" destId="{427249B6-8FC6-44FF-9E9C-AA89CFDE1629}" srcOrd="10" destOrd="0" presId="urn:microsoft.com/office/officeart/2005/8/layout/vList2"/>
    <dgm:cxn modelId="{EBBB0F00-19D7-4525-8B5B-8E1865CFFAE8}" type="presParOf" srcId="{0A1AB60A-BA01-4DC7-9E4D-87636A3A9FFA}" destId="{9EBBEA05-D978-4A76-A6B1-BCFE1069C568}" srcOrd="11" destOrd="0" presId="urn:microsoft.com/office/officeart/2005/8/layout/vList2"/>
    <dgm:cxn modelId="{ED829571-1892-417C-B320-0B377C26066A}" type="presParOf" srcId="{0A1AB60A-BA01-4DC7-9E4D-87636A3A9FFA}" destId="{B8BF6F99-4443-480F-B885-5673F61C463E}"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869393-D6AF-4592-B997-9057135B179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21305D0-4953-4E00-857D-F8BDE0371057}">
      <dgm:prSet/>
      <dgm:spPr/>
      <dgm:t>
        <a:bodyPr/>
        <a:lstStyle/>
        <a:p>
          <a:r>
            <a:rPr lang="en-US" dirty="0"/>
            <a:t>Exploration and adoption – </a:t>
          </a:r>
          <a:r>
            <a:rPr lang="en-US" i="1" dirty="0"/>
            <a:t>buy in, urgency, awareness </a:t>
          </a:r>
          <a:endParaRPr lang="en-US" dirty="0"/>
        </a:p>
      </dgm:t>
    </dgm:pt>
    <dgm:pt modelId="{219F853E-B749-42E8-9B56-26F8197E87ED}" type="parTrans" cxnId="{35CCF069-6635-433B-A5B8-3B847738B081}">
      <dgm:prSet/>
      <dgm:spPr/>
      <dgm:t>
        <a:bodyPr/>
        <a:lstStyle/>
        <a:p>
          <a:endParaRPr lang="en-US"/>
        </a:p>
      </dgm:t>
    </dgm:pt>
    <dgm:pt modelId="{37AA6845-5839-4C6D-9F9F-A638B634D7D9}" type="sibTrans" cxnId="{35CCF069-6635-433B-A5B8-3B847738B081}">
      <dgm:prSet/>
      <dgm:spPr/>
      <dgm:t>
        <a:bodyPr/>
        <a:lstStyle/>
        <a:p>
          <a:endParaRPr lang="en-US"/>
        </a:p>
      </dgm:t>
    </dgm:pt>
    <dgm:pt modelId="{E1C7D363-AB86-4F50-BD6B-AE2643FC7F8B}">
      <dgm:prSet/>
      <dgm:spPr/>
      <dgm:t>
        <a:bodyPr/>
        <a:lstStyle/>
        <a:p>
          <a:r>
            <a:rPr lang="en-US" dirty="0"/>
            <a:t>Program installation </a:t>
          </a:r>
          <a:r>
            <a:rPr lang="en-US" i="1" dirty="0"/>
            <a:t>– team, roles, resources, goals, data</a:t>
          </a:r>
          <a:endParaRPr lang="en-US" dirty="0"/>
        </a:p>
      </dgm:t>
    </dgm:pt>
    <dgm:pt modelId="{C77B0862-CFD4-4DC7-A517-A29C46D3DF5D}" type="parTrans" cxnId="{8A9052D6-15A2-436A-B722-A026D050DBD7}">
      <dgm:prSet/>
      <dgm:spPr/>
      <dgm:t>
        <a:bodyPr/>
        <a:lstStyle/>
        <a:p>
          <a:endParaRPr lang="en-US"/>
        </a:p>
      </dgm:t>
    </dgm:pt>
    <dgm:pt modelId="{A8B4EC59-0F8C-46A5-9FA5-A0C78C29F336}" type="sibTrans" cxnId="{8A9052D6-15A2-436A-B722-A026D050DBD7}">
      <dgm:prSet/>
      <dgm:spPr/>
      <dgm:t>
        <a:bodyPr/>
        <a:lstStyle/>
        <a:p>
          <a:endParaRPr lang="en-US"/>
        </a:p>
      </dgm:t>
    </dgm:pt>
    <dgm:pt modelId="{88F0CFBD-E6B6-4B0A-8543-660749390AF7}">
      <dgm:prSet/>
      <dgm:spPr/>
      <dgm:t>
        <a:bodyPr/>
        <a:lstStyle/>
        <a:p>
          <a:r>
            <a:rPr lang="en-US" dirty="0"/>
            <a:t>Initial implementation </a:t>
          </a:r>
          <a:r>
            <a:rPr lang="en-US" i="1" dirty="0"/>
            <a:t>– </a:t>
          </a:r>
          <a:r>
            <a:rPr lang="en-US" i="1" dirty="0">
              <a:solidFill>
                <a:srgbClr val="FF0000"/>
              </a:solidFill>
              <a:hlinkClick xmlns:r="http://schemas.openxmlformats.org/officeDocument/2006/relationships" r:id="rId1">
                <a:extLst>
                  <a:ext uri="{A12FA001-AC4F-418D-AE19-62706E023703}">
                    <ahyp:hlinkClr xmlns:ahyp="http://schemas.microsoft.com/office/drawing/2018/hyperlinkcolor" val="tx"/>
                  </a:ext>
                </a:extLst>
              </a:hlinkClick>
            </a:rPr>
            <a:t>piloting</a:t>
          </a:r>
          <a:r>
            <a:rPr lang="en-US" i="1" dirty="0"/>
            <a:t>, examples, sharing</a:t>
          </a:r>
          <a:endParaRPr lang="en-US" dirty="0"/>
        </a:p>
      </dgm:t>
    </dgm:pt>
    <dgm:pt modelId="{2B764F8F-C5A4-435D-BF26-0AE3E4FECA3F}" type="parTrans" cxnId="{B039A362-44B6-4A08-8056-5C828F4E4D4A}">
      <dgm:prSet/>
      <dgm:spPr/>
      <dgm:t>
        <a:bodyPr/>
        <a:lstStyle/>
        <a:p>
          <a:endParaRPr lang="en-US"/>
        </a:p>
      </dgm:t>
    </dgm:pt>
    <dgm:pt modelId="{A271BE74-F55F-440A-BC7D-91A575AC086E}" type="sibTrans" cxnId="{B039A362-44B6-4A08-8056-5C828F4E4D4A}">
      <dgm:prSet/>
      <dgm:spPr/>
      <dgm:t>
        <a:bodyPr/>
        <a:lstStyle/>
        <a:p>
          <a:endParaRPr lang="en-US"/>
        </a:p>
      </dgm:t>
    </dgm:pt>
    <dgm:pt modelId="{CC88C759-2996-43C4-A1CE-8A833023CDC3}">
      <dgm:prSet/>
      <dgm:spPr/>
      <dgm:t>
        <a:bodyPr/>
        <a:lstStyle/>
        <a:p>
          <a:r>
            <a:rPr lang="en-US" dirty="0"/>
            <a:t>Full operation – </a:t>
          </a:r>
          <a:r>
            <a:rPr lang="en-US" i="1" dirty="0"/>
            <a:t>changing staff roles (some/all)</a:t>
          </a:r>
          <a:endParaRPr lang="en-US" dirty="0"/>
        </a:p>
      </dgm:t>
    </dgm:pt>
    <dgm:pt modelId="{6F545287-C673-4B9B-B34B-EE0A305123A4}" type="parTrans" cxnId="{83376F60-B8AD-49AD-9234-C3BECC9F140B}">
      <dgm:prSet/>
      <dgm:spPr/>
      <dgm:t>
        <a:bodyPr/>
        <a:lstStyle/>
        <a:p>
          <a:endParaRPr lang="en-US"/>
        </a:p>
      </dgm:t>
    </dgm:pt>
    <dgm:pt modelId="{53C160EE-9A3D-4736-8AAA-669B37AECA06}" type="sibTrans" cxnId="{83376F60-B8AD-49AD-9234-C3BECC9F140B}">
      <dgm:prSet/>
      <dgm:spPr/>
      <dgm:t>
        <a:bodyPr/>
        <a:lstStyle/>
        <a:p>
          <a:endParaRPr lang="en-US"/>
        </a:p>
      </dgm:t>
    </dgm:pt>
    <dgm:pt modelId="{37ED6E48-10CA-49DC-A597-BD3805487123}" type="pres">
      <dgm:prSet presAssocID="{C7869393-D6AF-4592-B997-9057135B1796}" presName="linear" presStyleCnt="0">
        <dgm:presLayoutVars>
          <dgm:animLvl val="lvl"/>
          <dgm:resizeHandles val="exact"/>
        </dgm:presLayoutVars>
      </dgm:prSet>
      <dgm:spPr/>
    </dgm:pt>
    <dgm:pt modelId="{2F8FAC57-5FFA-4784-9068-894136F179C4}" type="pres">
      <dgm:prSet presAssocID="{A21305D0-4953-4E00-857D-F8BDE0371057}" presName="parentText" presStyleLbl="node1" presStyleIdx="0" presStyleCnt="4">
        <dgm:presLayoutVars>
          <dgm:chMax val="0"/>
          <dgm:bulletEnabled val="1"/>
        </dgm:presLayoutVars>
      </dgm:prSet>
      <dgm:spPr/>
    </dgm:pt>
    <dgm:pt modelId="{A322C5A7-1465-4275-96CC-73A99D86470D}" type="pres">
      <dgm:prSet presAssocID="{37AA6845-5839-4C6D-9F9F-A638B634D7D9}" presName="spacer" presStyleCnt="0"/>
      <dgm:spPr/>
    </dgm:pt>
    <dgm:pt modelId="{A06D71B5-5788-4A8B-9330-DDECE4BFC12B}" type="pres">
      <dgm:prSet presAssocID="{E1C7D363-AB86-4F50-BD6B-AE2643FC7F8B}" presName="parentText" presStyleLbl="node1" presStyleIdx="1" presStyleCnt="4">
        <dgm:presLayoutVars>
          <dgm:chMax val="0"/>
          <dgm:bulletEnabled val="1"/>
        </dgm:presLayoutVars>
      </dgm:prSet>
      <dgm:spPr/>
    </dgm:pt>
    <dgm:pt modelId="{A36E6ECA-48A3-4E72-8D9B-901B1BEC942D}" type="pres">
      <dgm:prSet presAssocID="{A8B4EC59-0F8C-46A5-9FA5-A0C78C29F336}" presName="spacer" presStyleCnt="0"/>
      <dgm:spPr/>
    </dgm:pt>
    <dgm:pt modelId="{8F38206B-5B28-4154-826C-9535382491BC}" type="pres">
      <dgm:prSet presAssocID="{88F0CFBD-E6B6-4B0A-8543-660749390AF7}" presName="parentText" presStyleLbl="node1" presStyleIdx="2" presStyleCnt="4">
        <dgm:presLayoutVars>
          <dgm:chMax val="0"/>
          <dgm:bulletEnabled val="1"/>
        </dgm:presLayoutVars>
      </dgm:prSet>
      <dgm:spPr/>
    </dgm:pt>
    <dgm:pt modelId="{D5CA317B-A861-4C1A-BB18-AB0978C986EB}" type="pres">
      <dgm:prSet presAssocID="{A271BE74-F55F-440A-BC7D-91A575AC086E}" presName="spacer" presStyleCnt="0"/>
      <dgm:spPr/>
    </dgm:pt>
    <dgm:pt modelId="{AE53645C-BEBA-444F-A09D-610FF56EAB08}" type="pres">
      <dgm:prSet presAssocID="{CC88C759-2996-43C4-A1CE-8A833023CDC3}" presName="parentText" presStyleLbl="node1" presStyleIdx="3" presStyleCnt="4">
        <dgm:presLayoutVars>
          <dgm:chMax val="0"/>
          <dgm:bulletEnabled val="1"/>
        </dgm:presLayoutVars>
      </dgm:prSet>
      <dgm:spPr/>
    </dgm:pt>
  </dgm:ptLst>
  <dgm:cxnLst>
    <dgm:cxn modelId="{85D7A403-AAAD-4E38-ADE1-6116FBBA2760}" type="presOf" srcId="{A21305D0-4953-4E00-857D-F8BDE0371057}" destId="{2F8FAC57-5FFA-4784-9068-894136F179C4}" srcOrd="0" destOrd="0" presId="urn:microsoft.com/office/officeart/2005/8/layout/vList2"/>
    <dgm:cxn modelId="{83376F60-B8AD-49AD-9234-C3BECC9F140B}" srcId="{C7869393-D6AF-4592-B997-9057135B1796}" destId="{CC88C759-2996-43C4-A1CE-8A833023CDC3}" srcOrd="3" destOrd="0" parTransId="{6F545287-C673-4B9B-B34B-EE0A305123A4}" sibTransId="{53C160EE-9A3D-4736-8AAA-669B37AECA06}"/>
    <dgm:cxn modelId="{B039A362-44B6-4A08-8056-5C828F4E4D4A}" srcId="{C7869393-D6AF-4592-B997-9057135B1796}" destId="{88F0CFBD-E6B6-4B0A-8543-660749390AF7}" srcOrd="2" destOrd="0" parTransId="{2B764F8F-C5A4-435D-BF26-0AE3E4FECA3F}" sibTransId="{A271BE74-F55F-440A-BC7D-91A575AC086E}"/>
    <dgm:cxn modelId="{35CCF069-6635-433B-A5B8-3B847738B081}" srcId="{C7869393-D6AF-4592-B997-9057135B1796}" destId="{A21305D0-4953-4E00-857D-F8BDE0371057}" srcOrd="0" destOrd="0" parTransId="{219F853E-B749-42E8-9B56-26F8197E87ED}" sibTransId="{37AA6845-5839-4C6D-9F9F-A638B634D7D9}"/>
    <dgm:cxn modelId="{1AA57378-8CC6-4629-8F8D-949646AA5117}" type="presOf" srcId="{88F0CFBD-E6B6-4B0A-8543-660749390AF7}" destId="{8F38206B-5B28-4154-826C-9535382491BC}" srcOrd="0" destOrd="0" presId="urn:microsoft.com/office/officeart/2005/8/layout/vList2"/>
    <dgm:cxn modelId="{371D0484-AF7C-4F5B-94FF-77E7D169A9D3}" type="presOf" srcId="{CC88C759-2996-43C4-A1CE-8A833023CDC3}" destId="{AE53645C-BEBA-444F-A09D-610FF56EAB08}" srcOrd="0" destOrd="0" presId="urn:microsoft.com/office/officeart/2005/8/layout/vList2"/>
    <dgm:cxn modelId="{8A9052D6-15A2-436A-B722-A026D050DBD7}" srcId="{C7869393-D6AF-4592-B997-9057135B1796}" destId="{E1C7D363-AB86-4F50-BD6B-AE2643FC7F8B}" srcOrd="1" destOrd="0" parTransId="{C77B0862-CFD4-4DC7-A517-A29C46D3DF5D}" sibTransId="{A8B4EC59-0F8C-46A5-9FA5-A0C78C29F336}"/>
    <dgm:cxn modelId="{0C13D7F6-98FD-418F-A63C-37DC43241D34}" type="presOf" srcId="{E1C7D363-AB86-4F50-BD6B-AE2643FC7F8B}" destId="{A06D71B5-5788-4A8B-9330-DDECE4BFC12B}" srcOrd="0" destOrd="0" presId="urn:microsoft.com/office/officeart/2005/8/layout/vList2"/>
    <dgm:cxn modelId="{8B55E6FC-22CE-48C9-A102-F8C982D981DE}" type="presOf" srcId="{C7869393-D6AF-4592-B997-9057135B1796}" destId="{37ED6E48-10CA-49DC-A597-BD3805487123}" srcOrd="0" destOrd="0" presId="urn:microsoft.com/office/officeart/2005/8/layout/vList2"/>
    <dgm:cxn modelId="{EBBE1175-9FF1-407D-86E6-CC71270FB191}" type="presParOf" srcId="{37ED6E48-10CA-49DC-A597-BD3805487123}" destId="{2F8FAC57-5FFA-4784-9068-894136F179C4}" srcOrd="0" destOrd="0" presId="urn:microsoft.com/office/officeart/2005/8/layout/vList2"/>
    <dgm:cxn modelId="{587DCF85-7A75-4312-9542-8289FBD3BF94}" type="presParOf" srcId="{37ED6E48-10CA-49DC-A597-BD3805487123}" destId="{A322C5A7-1465-4275-96CC-73A99D86470D}" srcOrd="1" destOrd="0" presId="urn:microsoft.com/office/officeart/2005/8/layout/vList2"/>
    <dgm:cxn modelId="{330B3758-7DAB-42F5-8FD1-A00E20B87B2F}" type="presParOf" srcId="{37ED6E48-10CA-49DC-A597-BD3805487123}" destId="{A06D71B5-5788-4A8B-9330-DDECE4BFC12B}" srcOrd="2" destOrd="0" presId="urn:microsoft.com/office/officeart/2005/8/layout/vList2"/>
    <dgm:cxn modelId="{89C74DFD-761D-4E8C-9C14-4283A6F802B8}" type="presParOf" srcId="{37ED6E48-10CA-49DC-A597-BD3805487123}" destId="{A36E6ECA-48A3-4E72-8D9B-901B1BEC942D}" srcOrd="3" destOrd="0" presId="urn:microsoft.com/office/officeart/2005/8/layout/vList2"/>
    <dgm:cxn modelId="{C5EDE662-21B0-4ED9-8A0D-6A78A2D03D2D}" type="presParOf" srcId="{37ED6E48-10CA-49DC-A597-BD3805487123}" destId="{8F38206B-5B28-4154-826C-9535382491BC}" srcOrd="4" destOrd="0" presId="urn:microsoft.com/office/officeart/2005/8/layout/vList2"/>
    <dgm:cxn modelId="{F69910B8-C837-4F12-BAFC-1B82FFD465CE}" type="presParOf" srcId="{37ED6E48-10CA-49DC-A597-BD3805487123}" destId="{D5CA317B-A861-4C1A-BB18-AB0978C986EB}" srcOrd="5" destOrd="0" presId="urn:microsoft.com/office/officeart/2005/8/layout/vList2"/>
    <dgm:cxn modelId="{E67E043F-A5D3-4745-94B3-0DD5A15C79A9}" type="presParOf" srcId="{37ED6E48-10CA-49DC-A597-BD3805487123}" destId="{AE53645C-BEBA-444F-A09D-610FF56EAB0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A6FE6B-C472-EB49-828F-AC1446AEDB7E}">
      <dsp:nvSpPr>
        <dsp:cNvPr id="0" name=""/>
        <dsp:cNvSpPr/>
      </dsp:nvSpPr>
      <dsp:spPr>
        <a:xfrm>
          <a:off x="102822" y="2248903"/>
          <a:ext cx="45720" cy="4265466"/>
        </a:xfrm>
        <a:prstGeom prst="line">
          <a:avLst/>
        </a:prstGeom>
        <a:solidFill>
          <a:schemeClr val="lt1">
            <a:alpha val="90000"/>
            <a:hueOff val="0"/>
            <a:satOff val="0"/>
            <a:lumOff val="0"/>
            <a:alphaOff val="0"/>
          </a:schemeClr>
        </a:solidFill>
        <a:ln w="6350" cap="flat" cmpd="sng" algn="ctr">
          <a:solidFill>
            <a:srgbClr val="008000"/>
          </a:solidFill>
          <a:prstDash val="solid"/>
          <a:miter lim="800000"/>
        </a:ln>
        <a:effectLst/>
      </dsp:spPr>
      <dsp:style>
        <a:lnRef idx="1">
          <a:scrgbClr r="0" g="0" b="0"/>
        </a:lnRef>
        <a:fillRef idx="1">
          <a:scrgbClr r="0" g="0" b="0"/>
        </a:fillRef>
        <a:effectRef idx="0">
          <a:scrgbClr r="0" g="0" b="0"/>
        </a:effectRef>
        <a:fontRef idx="minor"/>
      </dsp:style>
    </dsp:sp>
    <dsp:sp modelId="{79FAAF6D-912F-B348-9A24-155C7A402565}">
      <dsp:nvSpPr>
        <dsp:cNvPr id="0" name=""/>
        <dsp:cNvSpPr/>
      </dsp:nvSpPr>
      <dsp:spPr>
        <a:xfrm>
          <a:off x="278914" y="2179825"/>
          <a:ext cx="1558083" cy="95385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a:ln>
          <a:noFill/>
        </a:ln>
        <a:effectLst/>
      </dsp:spPr>
      <dsp:style>
        <a:lnRef idx="0">
          <a:scrgbClr r="0" g="0" b="0"/>
        </a:lnRef>
        <a:fillRef idx="3">
          <a:scrgbClr r="0" g="0" b="0"/>
        </a:fillRef>
        <a:effectRef idx="2">
          <a:scrgbClr r="0" g="0" b="0"/>
        </a:effectRef>
        <a:fontRef idx="minor">
          <a:schemeClr val="lt1"/>
        </a:fontRef>
      </dsp:style>
    </dsp:sp>
    <dsp:sp modelId="{D36B5763-A92C-BB47-8BD4-63607203328E}">
      <dsp:nvSpPr>
        <dsp:cNvPr id="0" name=""/>
        <dsp:cNvSpPr/>
      </dsp:nvSpPr>
      <dsp:spPr>
        <a:xfrm>
          <a:off x="185341" y="3225270"/>
          <a:ext cx="1702265" cy="1672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Behavioral Expectations</a:t>
          </a:r>
          <a:r>
            <a:rPr lang="zh-TW" altLang="en-US" sz="1600" kern="1200" dirty="0"/>
            <a:t> </a:t>
          </a:r>
          <a:r>
            <a:rPr lang="zh-TW" altLang="en-US" sz="1600" u="sng" kern="1200" dirty="0"/>
            <a:t>行為期待</a:t>
          </a:r>
          <a:endParaRPr lang="en-US" sz="1600" u="sng" kern="1200" dirty="0"/>
        </a:p>
        <a:p>
          <a:pPr marL="171450" lvl="1" indent="-171450" algn="l" defTabSz="711200">
            <a:lnSpc>
              <a:spcPct val="90000"/>
            </a:lnSpc>
            <a:spcBef>
              <a:spcPct val="0"/>
            </a:spcBef>
            <a:spcAft>
              <a:spcPct val="15000"/>
            </a:spcAft>
            <a:buChar char="•"/>
          </a:pPr>
          <a:r>
            <a:rPr lang="en-US" sz="1600" kern="1200" dirty="0"/>
            <a:t>Health &amp; Wellness Expectations</a:t>
          </a:r>
          <a:r>
            <a:rPr lang="zh-TW" altLang="en-US" sz="1600" kern="1200" dirty="0"/>
            <a:t> </a:t>
          </a:r>
          <a:r>
            <a:rPr lang="zh-TW" altLang="en-US" sz="1600" u="sng" kern="1200" dirty="0"/>
            <a:t>身心健康的期待</a:t>
          </a:r>
          <a:endParaRPr lang="en-US" sz="1600" u="sng" kern="1200" dirty="0"/>
        </a:p>
        <a:p>
          <a:pPr marL="57150" lvl="1" indent="-57150" algn="l" defTabSz="88900">
            <a:lnSpc>
              <a:spcPct val="90000"/>
            </a:lnSpc>
            <a:spcBef>
              <a:spcPct val="0"/>
            </a:spcBef>
            <a:spcAft>
              <a:spcPct val="15000"/>
            </a:spcAft>
            <a:buChar char="•"/>
          </a:pPr>
          <a:endParaRPr lang="en-US" sz="200" kern="1200" dirty="0"/>
        </a:p>
        <a:p>
          <a:pPr marL="171450" lvl="1" indent="-171450" algn="l" defTabSz="711200">
            <a:lnSpc>
              <a:spcPct val="90000"/>
            </a:lnSpc>
            <a:spcBef>
              <a:spcPct val="0"/>
            </a:spcBef>
            <a:spcAft>
              <a:spcPct val="15000"/>
            </a:spcAft>
            <a:buChar char="•"/>
          </a:pPr>
          <a:r>
            <a:rPr lang="en-US" sz="1600" kern="1200" dirty="0"/>
            <a:t>Sense of Physical Security</a:t>
          </a:r>
          <a:r>
            <a:rPr lang="zh-TW" altLang="en-US" sz="1600" kern="1200" dirty="0"/>
            <a:t> 人身安全感</a:t>
          </a:r>
          <a:endParaRPr lang="en-US" sz="1600" u="sng" kern="1200" dirty="0"/>
        </a:p>
        <a:p>
          <a:pPr marL="171450" lvl="1" indent="-171450" algn="l" defTabSz="711200">
            <a:lnSpc>
              <a:spcPct val="90000"/>
            </a:lnSpc>
            <a:spcBef>
              <a:spcPct val="0"/>
            </a:spcBef>
            <a:spcAft>
              <a:spcPct val="15000"/>
            </a:spcAft>
            <a:buChar char="•"/>
          </a:pPr>
          <a:r>
            <a:rPr lang="en-US" sz="1600" kern="1200" dirty="0"/>
            <a:t>Sense of Social-Emotional Security</a:t>
          </a:r>
          <a:r>
            <a:rPr lang="zh-TW" altLang="en-US" sz="1600" kern="1200" dirty="0"/>
            <a:t> </a:t>
          </a:r>
          <a:r>
            <a:rPr lang="zh-TW" altLang="en-US" sz="1600" u="sng" kern="1200" dirty="0"/>
            <a:t>社會情緒的安全感</a:t>
          </a:r>
          <a:endParaRPr lang="en-US" sz="1600" u="sng" kern="1200" dirty="0"/>
        </a:p>
        <a:p>
          <a:pPr marL="171450" lvl="1" indent="-171450" algn="l" defTabSz="800100">
            <a:lnSpc>
              <a:spcPct val="90000"/>
            </a:lnSpc>
            <a:spcBef>
              <a:spcPct val="0"/>
            </a:spcBef>
            <a:spcAft>
              <a:spcPct val="15000"/>
            </a:spcAft>
            <a:buChar char="•"/>
          </a:pPr>
          <a:endParaRPr lang="en-US" sz="1800" kern="1200" dirty="0"/>
        </a:p>
      </dsp:txBody>
      <dsp:txXfrm>
        <a:off x="185341" y="3225270"/>
        <a:ext cx="1702265" cy="1672236"/>
      </dsp:txXfrm>
    </dsp:sp>
    <dsp:sp modelId="{57A8C797-2B62-8845-9DA2-82667D9DD18C}">
      <dsp:nvSpPr>
        <dsp:cNvPr id="0" name=""/>
        <dsp:cNvSpPr/>
      </dsp:nvSpPr>
      <dsp:spPr>
        <a:xfrm>
          <a:off x="76196" y="855388"/>
          <a:ext cx="1984639" cy="1275567"/>
        </a:xfrm>
        <a:prstGeom prst="rect">
          <a:avLst/>
        </a:prstGeom>
        <a:solidFill>
          <a:srgbClr val="73AF34">
            <a:alpha val="83000"/>
          </a:srgbClr>
        </a:solidFill>
        <a:ln w="25400" cap="flat" cmpd="sng" algn="ctr">
          <a:solidFill>
            <a:srgbClr val="008000"/>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Safety</a:t>
          </a:r>
        </a:p>
        <a:p>
          <a:pPr marL="0" lvl="0" indent="0" algn="ctr" defTabSz="1244600">
            <a:lnSpc>
              <a:spcPct val="90000"/>
            </a:lnSpc>
            <a:spcBef>
              <a:spcPct val="0"/>
            </a:spcBef>
            <a:spcAft>
              <a:spcPct val="35000"/>
            </a:spcAft>
            <a:buNone/>
          </a:pPr>
          <a:r>
            <a:rPr lang="zh-TW" altLang="en-US" sz="2400" u="sng" kern="1200" dirty="0"/>
            <a:t>安全</a:t>
          </a:r>
          <a:endParaRPr lang="en-US" sz="2400" u="sng" kern="1200" dirty="0"/>
        </a:p>
      </dsp:txBody>
      <dsp:txXfrm>
        <a:off x="76196" y="855388"/>
        <a:ext cx="1984639" cy="1275567"/>
      </dsp:txXfrm>
    </dsp:sp>
    <dsp:sp modelId="{DE611BCC-CEA6-5944-957D-71E07C7CF3E3}">
      <dsp:nvSpPr>
        <dsp:cNvPr id="0" name=""/>
        <dsp:cNvSpPr/>
      </dsp:nvSpPr>
      <dsp:spPr>
        <a:xfrm>
          <a:off x="2277999" y="2178263"/>
          <a:ext cx="45720" cy="4431665"/>
        </a:xfrm>
        <a:prstGeom prst="line">
          <a:avLst/>
        </a:prstGeom>
        <a:solidFill>
          <a:schemeClr val="lt1">
            <a:alpha val="90000"/>
            <a:hueOff val="0"/>
            <a:satOff val="0"/>
            <a:lumOff val="0"/>
            <a:alphaOff val="0"/>
          </a:schemeClr>
        </a:solidFill>
        <a:ln w="6350" cap="flat" cmpd="sng" algn="ctr">
          <a:solidFill>
            <a:srgbClr val="008000"/>
          </a:solidFill>
          <a:prstDash val="solid"/>
          <a:miter lim="800000"/>
        </a:ln>
        <a:effectLst/>
      </dsp:spPr>
      <dsp:style>
        <a:lnRef idx="1">
          <a:scrgbClr r="0" g="0" b="0"/>
        </a:lnRef>
        <a:fillRef idx="1">
          <a:scrgbClr r="0" g="0" b="0"/>
        </a:fillRef>
        <a:effectRef idx="0">
          <a:scrgbClr r="0" g="0" b="0"/>
        </a:effectRef>
        <a:fontRef idx="minor"/>
      </dsp:style>
    </dsp:sp>
    <dsp:sp modelId="{10743C26-50B7-4044-80F1-20C14F789654}">
      <dsp:nvSpPr>
        <dsp:cNvPr id="0" name=""/>
        <dsp:cNvSpPr/>
      </dsp:nvSpPr>
      <dsp:spPr>
        <a:xfrm>
          <a:off x="2632972" y="2155529"/>
          <a:ext cx="1444916" cy="105164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a:ln>
          <a:noFill/>
        </a:ln>
        <a:effectLst/>
      </dsp:spPr>
      <dsp:style>
        <a:lnRef idx="0">
          <a:scrgbClr r="0" g="0" b="0"/>
        </a:lnRef>
        <a:fillRef idx="3">
          <a:scrgbClr r="0" g="0" b="0"/>
        </a:fillRef>
        <a:effectRef idx="2">
          <a:scrgbClr r="0" g="0" b="0"/>
        </a:effectRef>
        <a:fontRef idx="minor">
          <a:schemeClr val="lt1"/>
        </a:fontRef>
      </dsp:style>
    </dsp:sp>
    <dsp:sp modelId="{B51FCD1E-634C-C741-9806-68DD4EB126ED}">
      <dsp:nvSpPr>
        <dsp:cNvPr id="0" name=""/>
        <dsp:cNvSpPr/>
      </dsp:nvSpPr>
      <dsp:spPr>
        <a:xfrm>
          <a:off x="2333042" y="3298766"/>
          <a:ext cx="1990271" cy="1672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School Connectedness &amp; Community Engagement</a:t>
          </a:r>
          <a:r>
            <a:rPr lang="zh-TW" altLang="en-US" sz="1800" kern="1200" dirty="0"/>
            <a:t> </a:t>
          </a:r>
          <a:r>
            <a:rPr lang="zh-TW" altLang="en-US" sz="1800" u="sng" kern="1200" dirty="0"/>
            <a:t>學校連結與社區參與</a:t>
          </a:r>
          <a:endParaRPr lang="en-US" sz="1800" u="sng" kern="1200" dirty="0"/>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r>
            <a:rPr lang="en-US" sz="1800" kern="1200" dirty="0"/>
            <a:t>Physical Surrounding</a:t>
          </a:r>
          <a:r>
            <a:rPr lang="zh-TW" altLang="en-US" sz="1800" kern="1200" dirty="0"/>
            <a:t> </a:t>
          </a:r>
          <a:r>
            <a:rPr lang="zh-TW" altLang="en-US" sz="1800" u="sng" kern="1200" dirty="0"/>
            <a:t>物理環境</a:t>
          </a:r>
          <a:endParaRPr lang="en-US" sz="1800" u="sng" kern="1200" dirty="0"/>
        </a:p>
      </dsp:txBody>
      <dsp:txXfrm>
        <a:off x="2333042" y="3298766"/>
        <a:ext cx="1990271" cy="1672236"/>
      </dsp:txXfrm>
    </dsp:sp>
    <dsp:sp modelId="{E326A292-91DB-CB44-8D4D-8656780AB789}">
      <dsp:nvSpPr>
        <dsp:cNvPr id="0" name=""/>
        <dsp:cNvSpPr/>
      </dsp:nvSpPr>
      <dsp:spPr>
        <a:xfrm>
          <a:off x="2305722" y="855388"/>
          <a:ext cx="2113887" cy="1238278"/>
        </a:xfrm>
        <a:prstGeom prst="rect">
          <a:avLst/>
        </a:prstGeom>
        <a:solidFill>
          <a:srgbClr val="73AF34">
            <a:alpha val="83000"/>
          </a:srgbClr>
        </a:solidFill>
        <a:ln w="25400" cap="flat" cmpd="sng" algn="ctr">
          <a:solidFill>
            <a:srgbClr val="008000"/>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Physical Environment</a:t>
          </a:r>
        </a:p>
        <a:p>
          <a:pPr marL="0" lvl="0" indent="0" algn="ctr" defTabSz="1244600">
            <a:lnSpc>
              <a:spcPct val="90000"/>
            </a:lnSpc>
            <a:spcBef>
              <a:spcPct val="0"/>
            </a:spcBef>
            <a:spcAft>
              <a:spcPct val="35000"/>
            </a:spcAft>
            <a:buNone/>
          </a:pPr>
          <a:r>
            <a:rPr lang="zh-TW" altLang="en-US" sz="2400" u="sng" kern="1200" dirty="0"/>
            <a:t>物理環境</a:t>
          </a:r>
          <a:endParaRPr lang="en-US" sz="2400" u="sng" kern="1200" dirty="0"/>
        </a:p>
      </dsp:txBody>
      <dsp:txXfrm>
        <a:off x="2305722" y="855388"/>
        <a:ext cx="2113887" cy="1238278"/>
      </dsp:txXfrm>
    </dsp:sp>
    <dsp:sp modelId="{AE016F92-A319-384D-9413-A5E7CB3C636E}">
      <dsp:nvSpPr>
        <dsp:cNvPr id="0" name=""/>
        <dsp:cNvSpPr/>
      </dsp:nvSpPr>
      <dsp:spPr>
        <a:xfrm>
          <a:off x="4602480" y="2188753"/>
          <a:ext cx="45720" cy="4399105"/>
        </a:xfrm>
        <a:prstGeom prst="line">
          <a:avLst/>
        </a:prstGeom>
        <a:solidFill>
          <a:schemeClr val="lt1">
            <a:alpha val="90000"/>
            <a:hueOff val="0"/>
            <a:satOff val="0"/>
            <a:lumOff val="0"/>
            <a:alphaOff val="0"/>
          </a:schemeClr>
        </a:solidFill>
        <a:ln w="6350" cap="flat" cmpd="sng" algn="ctr">
          <a:solidFill>
            <a:srgbClr val="008000"/>
          </a:solidFill>
          <a:prstDash val="solid"/>
          <a:miter lim="800000"/>
        </a:ln>
        <a:effectLst/>
      </dsp:spPr>
      <dsp:style>
        <a:lnRef idx="1">
          <a:scrgbClr r="0" g="0" b="0"/>
        </a:lnRef>
        <a:fillRef idx="1">
          <a:scrgbClr r="0" g="0" b="0"/>
        </a:fillRef>
        <a:effectRef idx="0">
          <a:scrgbClr r="0" g="0" b="0"/>
        </a:effectRef>
        <a:fontRef idx="minor"/>
      </dsp:style>
    </dsp:sp>
    <dsp:sp modelId="{846AF5F3-83DD-614E-A223-4454901FDF93}">
      <dsp:nvSpPr>
        <dsp:cNvPr id="0" name=""/>
        <dsp:cNvSpPr/>
      </dsp:nvSpPr>
      <dsp:spPr>
        <a:xfrm>
          <a:off x="4806285" y="2251759"/>
          <a:ext cx="1555257" cy="97792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a:ln>
          <a:noFill/>
        </a:ln>
        <a:effectLst/>
      </dsp:spPr>
      <dsp:style>
        <a:lnRef idx="0">
          <a:scrgbClr r="0" g="0" b="0"/>
        </a:lnRef>
        <a:fillRef idx="3">
          <a:scrgbClr r="0" g="0" b="0"/>
        </a:fillRef>
        <a:effectRef idx="2">
          <a:scrgbClr r="0" g="0" b="0"/>
        </a:effectRef>
        <a:fontRef idx="minor">
          <a:schemeClr val="lt1"/>
        </a:fontRef>
      </dsp:style>
    </dsp:sp>
    <dsp:sp modelId="{3C1062BC-2232-8A49-9498-5CFD962B5727}">
      <dsp:nvSpPr>
        <dsp:cNvPr id="0" name=""/>
        <dsp:cNvSpPr/>
      </dsp:nvSpPr>
      <dsp:spPr>
        <a:xfrm>
          <a:off x="4708754" y="3225268"/>
          <a:ext cx="1920648" cy="1672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Support for Learning</a:t>
          </a:r>
          <a:r>
            <a:rPr lang="zh-TW" altLang="en-US" sz="1600" kern="1200" dirty="0"/>
            <a:t>  </a:t>
          </a:r>
          <a:r>
            <a:rPr lang="zh-TW" altLang="en-US" sz="1600" u="sng" kern="1200" dirty="0"/>
            <a:t>學習支持</a:t>
          </a:r>
          <a:endParaRPr lang="en-US" sz="1600" u="sng" kern="1200" dirty="0"/>
        </a:p>
        <a:p>
          <a:pPr marL="171450" lvl="1" indent="-171450" algn="l" defTabSz="711200">
            <a:lnSpc>
              <a:spcPct val="90000"/>
            </a:lnSpc>
            <a:spcBef>
              <a:spcPct val="0"/>
            </a:spcBef>
            <a:spcAft>
              <a:spcPct val="15000"/>
            </a:spcAft>
            <a:buChar char="•"/>
          </a:pPr>
          <a:r>
            <a:rPr lang="en-US" sz="1600" kern="1200" dirty="0"/>
            <a:t>Social Skills Development</a:t>
          </a:r>
          <a:r>
            <a:rPr lang="zh-TW" altLang="en-US" sz="1600" kern="1200" dirty="0"/>
            <a:t> </a:t>
          </a:r>
          <a:r>
            <a:rPr lang="zh-TW" altLang="en-US" sz="1600" u="sng" kern="1200" dirty="0"/>
            <a:t>社會技巧建立</a:t>
          </a:r>
          <a:endParaRPr lang="en-US" sz="1600" u="sng" kern="1200" dirty="0"/>
        </a:p>
        <a:p>
          <a:pPr marL="171450" lvl="1" indent="-171450" algn="l" defTabSz="711200">
            <a:lnSpc>
              <a:spcPct val="90000"/>
            </a:lnSpc>
            <a:spcBef>
              <a:spcPct val="0"/>
            </a:spcBef>
            <a:spcAft>
              <a:spcPct val="15000"/>
            </a:spcAft>
            <a:buChar char="•"/>
          </a:pPr>
          <a:r>
            <a:rPr lang="en-US" sz="1600" kern="1200" dirty="0"/>
            <a:t>Student Engagement &amp; Self-Direction</a:t>
          </a:r>
          <a:r>
            <a:rPr lang="zh-TW" altLang="en-US" sz="1600" kern="1200" dirty="0"/>
            <a:t> </a:t>
          </a:r>
          <a:r>
            <a:rPr lang="zh-TW" altLang="en-US" sz="1600" u="sng" kern="1200" dirty="0"/>
            <a:t>學生參與和自我導向</a:t>
          </a:r>
          <a:endParaRPr lang="en-US" sz="1600" kern="1200" dirty="0"/>
        </a:p>
      </dsp:txBody>
      <dsp:txXfrm>
        <a:off x="4708754" y="3225268"/>
        <a:ext cx="1920648" cy="1672236"/>
      </dsp:txXfrm>
    </dsp:sp>
    <dsp:sp modelId="{A62014F5-1BD9-1948-A5F0-1709F1DB0E83}">
      <dsp:nvSpPr>
        <dsp:cNvPr id="0" name=""/>
        <dsp:cNvSpPr/>
      </dsp:nvSpPr>
      <dsp:spPr>
        <a:xfrm>
          <a:off x="4622564" y="836968"/>
          <a:ext cx="2083031" cy="1267803"/>
        </a:xfrm>
        <a:prstGeom prst="rect">
          <a:avLst/>
        </a:prstGeom>
        <a:solidFill>
          <a:srgbClr val="73AF34">
            <a:alpha val="83000"/>
          </a:srgbClr>
        </a:solidFill>
        <a:ln w="25400" cap="flat" cmpd="sng" algn="ctr">
          <a:solidFill>
            <a:srgbClr val="008000"/>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Teaching and Learning</a:t>
          </a:r>
        </a:p>
        <a:p>
          <a:pPr marL="0" lvl="0" indent="0" algn="ctr" defTabSz="1244600">
            <a:lnSpc>
              <a:spcPct val="90000"/>
            </a:lnSpc>
            <a:spcBef>
              <a:spcPct val="0"/>
            </a:spcBef>
            <a:spcAft>
              <a:spcPct val="35000"/>
            </a:spcAft>
            <a:buNone/>
          </a:pPr>
          <a:r>
            <a:rPr lang="zh-TW" altLang="en-US" sz="2400" u="sng" kern="1200" dirty="0"/>
            <a:t>教學與學習</a:t>
          </a:r>
          <a:endParaRPr lang="en-US" sz="2400" u="sng" kern="1200" dirty="0"/>
        </a:p>
      </dsp:txBody>
      <dsp:txXfrm>
        <a:off x="4622564" y="836968"/>
        <a:ext cx="2083031" cy="1267803"/>
      </dsp:txXfrm>
    </dsp:sp>
    <dsp:sp modelId="{AB906DA1-5793-234E-A238-790EE99C5ACE}">
      <dsp:nvSpPr>
        <dsp:cNvPr id="0" name=""/>
        <dsp:cNvSpPr/>
      </dsp:nvSpPr>
      <dsp:spPr>
        <a:xfrm>
          <a:off x="6888480" y="2178250"/>
          <a:ext cx="45720" cy="4412083"/>
        </a:xfrm>
        <a:prstGeom prst="line">
          <a:avLst/>
        </a:prstGeom>
        <a:solidFill>
          <a:schemeClr val="lt1">
            <a:alpha val="90000"/>
            <a:hueOff val="0"/>
            <a:satOff val="0"/>
            <a:lumOff val="0"/>
            <a:alphaOff val="0"/>
          </a:schemeClr>
        </a:solidFill>
        <a:ln w="6350" cap="flat" cmpd="sng" algn="ctr">
          <a:solidFill>
            <a:srgbClr val="008000"/>
          </a:solidFill>
          <a:prstDash val="solid"/>
          <a:miter lim="800000"/>
        </a:ln>
        <a:effectLst/>
      </dsp:spPr>
      <dsp:style>
        <a:lnRef idx="1">
          <a:scrgbClr r="0" g="0" b="0"/>
        </a:lnRef>
        <a:fillRef idx="1">
          <a:scrgbClr r="0" g="0" b="0"/>
        </a:fillRef>
        <a:effectRef idx="0">
          <a:scrgbClr r="0" g="0" b="0"/>
        </a:effectRef>
        <a:fontRef idx="minor"/>
      </dsp:style>
    </dsp:sp>
    <dsp:sp modelId="{E8F724DC-3DDB-604C-8FCD-D750BAA6FB8F}">
      <dsp:nvSpPr>
        <dsp:cNvPr id="0" name=""/>
        <dsp:cNvSpPr/>
      </dsp:nvSpPr>
      <dsp:spPr>
        <a:xfrm>
          <a:off x="7162804" y="2251756"/>
          <a:ext cx="1708393" cy="916800"/>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27000" b="-27000"/>
          </a:stretch>
        </a:blipFill>
        <a:ln>
          <a:noFill/>
        </a:ln>
        <a:effectLst/>
      </dsp:spPr>
      <dsp:style>
        <a:lnRef idx="0">
          <a:scrgbClr r="0" g="0" b="0"/>
        </a:lnRef>
        <a:fillRef idx="3">
          <a:scrgbClr r="0" g="0" b="0"/>
        </a:fillRef>
        <a:effectRef idx="2">
          <a:scrgbClr r="0" g="0" b="0"/>
        </a:effectRef>
        <a:fontRef idx="minor">
          <a:schemeClr val="lt1"/>
        </a:fontRef>
      </dsp:style>
    </dsp:sp>
    <dsp:sp modelId="{03BF8AD2-D065-1941-92C7-B75AEFA7D090}">
      <dsp:nvSpPr>
        <dsp:cNvPr id="0" name=""/>
        <dsp:cNvSpPr/>
      </dsp:nvSpPr>
      <dsp:spPr>
        <a:xfrm>
          <a:off x="7010400" y="3225267"/>
          <a:ext cx="1702265" cy="1672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Respect for Diversity</a:t>
          </a:r>
          <a:r>
            <a:rPr lang="zh-TW" altLang="en-US" sz="1600" kern="1200" dirty="0"/>
            <a:t> </a:t>
          </a:r>
          <a:r>
            <a:rPr lang="zh-TW" altLang="en-US" sz="1600" u="sng" kern="1200" dirty="0"/>
            <a:t>尊重多樣性</a:t>
          </a:r>
          <a:endParaRPr lang="en-US" sz="1600" u="sng" kern="1200" dirty="0"/>
        </a:p>
        <a:p>
          <a:pPr marL="171450" lvl="1" indent="-171450" algn="l" defTabSz="711200">
            <a:lnSpc>
              <a:spcPct val="90000"/>
            </a:lnSpc>
            <a:spcBef>
              <a:spcPct val="0"/>
            </a:spcBef>
            <a:spcAft>
              <a:spcPct val="15000"/>
            </a:spcAft>
            <a:buChar char="•"/>
          </a:pPr>
          <a:r>
            <a:rPr lang="en-US" sz="1600" kern="1200" dirty="0"/>
            <a:t>Social Supports for Students</a:t>
          </a:r>
          <a:r>
            <a:rPr lang="zh-TW" altLang="en-US" sz="1600" kern="1200" dirty="0"/>
            <a:t> </a:t>
          </a:r>
          <a:r>
            <a:rPr lang="zh-TW" altLang="en-US" sz="1600" u="sng" kern="1200" dirty="0"/>
            <a:t>學生的社會支持</a:t>
          </a:r>
          <a:endParaRPr lang="en-US" sz="1600" kern="1200" dirty="0"/>
        </a:p>
        <a:p>
          <a:pPr marL="171450" lvl="1" indent="-171450" algn="l" defTabSz="711200">
            <a:lnSpc>
              <a:spcPct val="90000"/>
            </a:lnSpc>
            <a:spcBef>
              <a:spcPct val="0"/>
            </a:spcBef>
            <a:spcAft>
              <a:spcPct val="15000"/>
            </a:spcAft>
            <a:buChar char="•"/>
          </a:pPr>
          <a:r>
            <a:rPr lang="en-US" sz="1600" kern="1200" dirty="0"/>
            <a:t>Leadership</a:t>
          </a:r>
          <a:r>
            <a:rPr lang="zh-TW" altLang="en-US" sz="1600" kern="1200" dirty="0"/>
            <a:t> </a:t>
          </a:r>
          <a:r>
            <a:rPr lang="zh-TW" altLang="en-US" sz="1600" u="sng" kern="1200" dirty="0"/>
            <a:t>領導能力</a:t>
          </a:r>
          <a:endParaRPr lang="en-US" sz="1600" kern="1200" dirty="0"/>
        </a:p>
        <a:p>
          <a:pPr marL="171450" lvl="1" indent="-171450" algn="l" defTabSz="711200">
            <a:lnSpc>
              <a:spcPct val="90000"/>
            </a:lnSpc>
            <a:spcBef>
              <a:spcPct val="0"/>
            </a:spcBef>
            <a:spcAft>
              <a:spcPct val="15000"/>
            </a:spcAft>
            <a:buChar char="•"/>
          </a:pPr>
          <a:r>
            <a:rPr lang="en-US" sz="1600" kern="1200" dirty="0"/>
            <a:t>Professional Relationships</a:t>
          </a:r>
          <a:r>
            <a:rPr lang="zh-TW" altLang="en-US" sz="1600" kern="1200" dirty="0"/>
            <a:t> </a:t>
          </a:r>
          <a:r>
            <a:rPr lang="zh-TW" altLang="en-US" sz="1600" u="sng" kern="1200" dirty="0"/>
            <a:t>專業關係</a:t>
          </a:r>
          <a:endParaRPr lang="en-US" sz="1600" u="sng" kern="1200" dirty="0"/>
        </a:p>
      </dsp:txBody>
      <dsp:txXfrm>
        <a:off x="7010400" y="3225267"/>
        <a:ext cx="1702265" cy="1672236"/>
      </dsp:txXfrm>
    </dsp:sp>
    <dsp:sp modelId="{17190560-02E0-1447-BF6F-9FA23011F1A2}">
      <dsp:nvSpPr>
        <dsp:cNvPr id="0" name=""/>
        <dsp:cNvSpPr/>
      </dsp:nvSpPr>
      <dsp:spPr>
        <a:xfrm>
          <a:off x="6883125" y="849976"/>
          <a:ext cx="2230782" cy="1254792"/>
        </a:xfrm>
        <a:prstGeom prst="rect">
          <a:avLst/>
        </a:prstGeom>
        <a:solidFill>
          <a:srgbClr val="73AF34">
            <a:alpha val="83000"/>
          </a:srgbClr>
        </a:solidFill>
        <a:ln w="25400" cap="flat" cmpd="sng" algn="ctr">
          <a:solidFill>
            <a:srgbClr val="008000"/>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Interpersonal Relationships</a:t>
          </a:r>
        </a:p>
        <a:p>
          <a:pPr marL="0" lvl="0" indent="0" algn="ctr" defTabSz="1244600">
            <a:lnSpc>
              <a:spcPct val="90000"/>
            </a:lnSpc>
            <a:spcBef>
              <a:spcPct val="0"/>
            </a:spcBef>
            <a:spcAft>
              <a:spcPct val="35000"/>
            </a:spcAft>
            <a:buNone/>
          </a:pPr>
          <a:r>
            <a:rPr lang="zh-TW" altLang="en-US" sz="2400" u="sng" kern="1200" dirty="0"/>
            <a:t>人際關係</a:t>
          </a:r>
          <a:endParaRPr lang="en-US" sz="2400" u="sng" kern="1200" dirty="0"/>
        </a:p>
      </dsp:txBody>
      <dsp:txXfrm>
        <a:off x="6883125" y="849976"/>
        <a:ext cx="2230782" cy="12547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E0153F-BB9F-4DE4-AE98-16793861F7E8}">
      <dsp:nvSpPr>
        <dsp:cNvPr id="0" name=""/>
        <dsp:cNvSpPr/>
      </dsp:nvSpPr>
      <dsp:spPr>
        <a:xfrm>
          <a:off x="0" y="319684"/>
          <a:ext cx="5000124" cy="62361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Department structure</a:t>
          </a:r>
        </a:p>
      </dsp:txBody>
      <dsp:txXfrm>
        <a:off x="30442" y="350126"/>
        <a:ext cx="4939240" cy="562726"/>
      </dsp:txXfrm>
    </dsp:sp>
    <dsp:sp modelId="{6A434992-53AB-4728-BE70-AFD83EBD6AD4}">
      <dsp:nvSpPr>
        <dsp:cNvPr id="0" name=""/>
        <dsp:cNvSpPr/>
      </dsp:nvSpPr>
      <dsp:spPr>
        <a:xfrm>
          <a:off x="0" y="1018175"/>
          <a:ext cx="5000124" cy="623610"/>
        </a:xfrm>
        <a:prstGeom prst="roundRect">
          <a:avLst/>
        </a:prstGeom>
        <a:gradFill rotWithShape="0">
          <a:gsLst>
            <a:gs pos="0">
              <a:schemeClr val="accent2">
                <a:hueOff val="-242561"/>
                <a:satOff val="-13988"/>
                <a:lumOff val="1438"/>
                <a:alphaOff val="0"/>
                <a:satMod val="103000"/>
                <a:lumMod val="102000"/>
                <a:tint val="94000"/>
              </a:schemeClr>
            </a:gs>
            <a:gs pos="50000">
              <a:schemeClr val="accent2">
                <a:hueOff val="-242561"/>
                <a:satOff val="-13988"/>
                <a:lumOff val="1438"/>
                <a:alphaOff val="0"/>
                <a:satMod val="110000"/>
                <a:lumMod val="100000"/>
                <a:shade val="100000"/>
              </a:schemeClr>
            </a:gs>
            <a:gs pos="100000">
              <a:schemeClr val="accent2">
                <a:hueOff val="-242561"/>
                <a:satOff val="-13988"/>
                <a:lumOff val="143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Content experts</a:t>
          </a:r>
        </a:p>
      </dsp:txBody>
      <dsp:txXfrm>
        <a:off x="30442" y="1048617"/>
        <a:ext cx="4939240" cy="562726"/>
      </dsp:txXfrm>
    </dsp:sp>
    <dsp:sp modelId="{E7CC2E2B-9ADA-4B75-9C14-3A1CA7ED6A4F}">
      <dsp:nvSpPr>
        <dsp:cNvPr id="0" name=""/>
        <dsp:cNvSpPr/>
      </dsp:nvSpPr>
      <dsp:spPr>
        <a:xfrm>
          <a:off x="0" y="1716665"/>
          <a:ext cx="5000124" cy="623610"/>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Complex systems</a:t>
          </a:r>
        </a:p>
      </dsp:txBody>
      <dsp:txXfrm>
        <a:off x="30442" y="1747107"/>
        <a:ext cx="4939240" cy="562726"/>
      </dsp:txXfrm>
    </dsp:sp>
    <dsp:sp modelId="{9F0F5E16-2873-43F6-9E22-6488BF98B91E}">
      <dsp:nvSpPr>
        <dsp:cNvPr id="0" name=""/>
        <dsp:cNvSpPr/>
      </dsp:nvSpPr>
      <dsp:spPr>
        <a:xfrm>
          <a:off x="0" y="2415155"/>
          <a:ext cx="5000124" cy="623610"/>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School size</a:t>
          </a:r>
        </a:p>
      </dsp:txBody>
      <dsp:txXfrm>
        <a:off x="30442" y="2445597"/>
        <a:ext cx="4939240" cy="562726"/>
      </dsp:txXfrm>
    </dsp:sp>
    <dsp:sp modelId="{F1AD490D-DA6C-4650-A941-E52FBA47D77A}">
      <dsp:nvSpPr>
        <dsp:cNvPr id="0" name=""/>
        <dsp:cNvSpPr/>
      </dsp:nvSpPr>
      <dsp:spPr>
        <a:xfrm>
          <a:off x="0" y="3113645"/>
          <a:ext cx="5000124" cy="623610"/>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Teachers’ beliefs about behavior</a:t>
          </a:r>
        </a:p>
      </dsp:txBody>
      <dsp:txXfrm>
        <a:off x="30442" y="3144087"/>
        <a:ext cx="4939240" cy="562726"/>
      </dsp:txXfrm>
    </dsp:sp>
    <dsp:sp modelId="{427249B6-8FC6-44FF-9E9C-AA89CFDE1629}">
      <dsp:nvSpPr>
        <dsp:cNvPr id="0" name=""/>
        <dsp:cNvSpPr/>
      </dsp:nvSpPr>
      <dsp:spPr>
        <a:xfrm>
          <a:off x="0" y="3812135"/>
          <a:ext cx="5000124" cy="623610"/>
        </a:xfrm>
        <a:prstGeom prst="roundRect">
          <a:avLst/>
        </a:prstGeom>
        <a:gradFill rotWithShape="0">
          <a:gsLst>
            <a:gs pos="0">
              <a:schemeClr val="accent2">
                <a:hueOff val="-1212803"/>
                <a:satOff val="-69940"/>
                <a:lumOff val="7190"/>
                <a:alphaOff val="0"/>
                <a:satMod val="103000"/>
                <a:lumMod val="102000"/>
                <a:tint val="94000"/>
              </a:schemeClr>
            </a:gs>
            <a:gs pos="50000">
              <a:schemeClr val="accent2">
                <a:hueOff val="-1212803"/>
                <a:satOff val="-69940"/>
                <a:lumOff val="7190"/>
                <a:alphaOff val="0"/>
                <a:satMod val="110000"/>
                <a:lumMod val="100000"/>
                <a:shade val="100000"/>
              </a:schemeClr>
            </a:gs>
            <a:gs pos="100000">
              <a:schemeClr val="accent2">
                <a:hueOff val="-1212803"/>
                <a:satOff val="-69940"/>
                <a:lumOff val="719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Time required for implementation</a:t>
          </a:r>
        </a:p>
      </dsp:txBody>
      <dsp:txXfrm>
        <a:off x="30442" y="3842577"/>
        <a:ext cx="4939240" cy="562726"/>
      </dsp:txXfrm>
    </dsp:sp>
    <dsp:sp modelId="{B8BF6F99-4443-480F-B885-5673F61C463E}">
      <dsp:nvSpPr>
        <dsp:cNvPr id="0" name=""/>
        <dsp:cNvSpPr/>
      </dsp:nvSpPr>
      <dsp:spPr>
        <a:xfrm>
          <a:off x="0" y="4510625"/>
          <a:ext cx="5000124" cy="62361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Student involvement</a:t>
          </a:r>
        </a:p>
      </dsp:txBody>
      <dsp:txXfrm>
        <a:off x="30442" y="4541067"/>
        <a:ext cx="4939240" cy="562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FAC57-5FFA-4784-9068-894136F179C4}">
      <dsp:nvSpPr>
        <dsp:cNvPr id="0" name=""/>
        <dsp:cNvSpPr/>
      </dsp:nvSpPr>
      <dsp:spPr>
        <a:xfrm>
          <a:off x="0" y="816128"/>
          <a:ext cx="7886700"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Exploration and adoption – </a:t>
          </a:r>
          <a:r>
            <a:rPr lang="en-US" sz="2600" i="1" kern="1200" dirty="0"/>
            <a:t>buy in, urgency, awareness </a:t>
          </a:r>
          <a:endParaRPr lang="en-US" sz="2600" kern="1200" dirty="0"/>
        </a:p>
      </dsp:txBody>
      <dsp:txXfrm>
        <a:off x="30442" y="846570"/>
        <a:ext cx="7825816" cy="562726"/>
      </dsp:txXfrm>
    </dsp:sp>
    <dsp:sp modelId="{A06D71B5-5788-4A8B-9330-DDECE4BFC12B}">
      <dsp:nvSpPr>
        <dsp:cNvPr id="0" name=""/>
        <dsp:cNvSpPr/>
      </dsp:nvSpPr>
      <dsp:spPr>
        <a:xfrm>
          <a:off x="0" y="1514619"/>
          <a:ext cx="7886700"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Program installation </a:t>
          </a:r>
          <a:r>
            <a:rPr lang="en-US" sz="2600" i="1" kern="1200" dirty="0"/>
            <a:t>– team, roles, resources, goals, data</a:t>
          </a:r>
          <a:endParaRPr lang="en-US" sz="2600" kern="1200" dirty="0"/>
        </a:p>
      </dsp:txBody>
      <dsp:txXfrm>
        <a:off x="30442" y="1545061"/>
        <a:ext cx="7825816" cy="562726"/>
      </dsp:txXfrm>
    </dsp:sp>
    <dsp:sp modelId="{8F38206B-5B28-4154-826C-9535382491BC}">
      <dsp:nvSpPr>
        <dsp:cNvPr id="0" name=""/>
        <dsp:cNvSpPr/>
      </dsp:nvSpPr>
      <dsp:spPr>
        <a:xfrm>
          <a:off x="0" y="2213109"/>
          <a:ext cx="7886700"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Initial implementation </a:t>
          </a:r>
          <a:r>
            <a:rPr lang="en-US" sz="2600" i="1" kern="1200" dirty="0"/>
            <a:t>– </a:t>
          </a:r>
          <a:r>
            <a:rPr lang="en-US" sz="2600" i="1" kern="1200" dirty="0">
              <a:solidFill>
                <a:srgbClr val="FF0000"/>
              </a:solidFill>
              <a:hlinkClick xmlns:r="http://schemas.openxmlformats.org/officeDocument/2006/relationships" r:id="rId1">
                <a:extLst>
                  <a:ext uri="{A12FA001-AC4F-418D-AE19-62706E023703}">
                    <ahyp:hlinkClr xmlns:ahyp="http://schemas.microsoft.com/office/drawing/2018/hyperlinkcolor" val="tx"/>
                  </a:ext>
                </a:extLst>
              </a:hlinkClick>
            </a:rPr>
            <a:t>piloting</a:t>
          </a:r>
          <a:r>
            <a:rPr lang="en-US" sz="2600" i="1" kern="1200" dirty="0"/>
            <a:t>, examples, sharing</a:t>
          </a:r>
          <a:endParaRPr lang="en-US" sz="2600" kern="1200" dirty="0"/>
        </a:p>
      </dsp:txBody>
      <dsp:txXfrm>
        <a:off x="30442" y="2243551"/>
        <a:ext cx="7825816" cy="562726"/>
      </dsp:txXfrm>
    </dsp:sp>
    <dsp:sp modelId="{AE53645C-BEBA-444F-A09D-610FF56EAB08}">
      <dsp:nvSpPr>
        <dsp:cNvPr id="0" name=""/>
        <dsp:cNvSpPr/>
      </dsp:nvSpPr>
      <dsp:spPr>
        <a:xfrm>
          <a:off x="0" y="2911599"/>
          <a:ext cx="7886700"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Full operation – </a:t>
          </a:r>
          <a:r>
            <a:rPr lang="en-US" sz="2600" i="1" kern="1200" dirty="0"/>
            <a:t>changing staff roles (some/all)</a:t>
          </a:r>
          <a:endParaRPr lang="en-US" sz="2600" kern="1200" dirty="0"/>
        </a:p>
      </dsp:txBody>
      <dsp:txXfrm>
        <a:off x="30442" y="2942041"/>
        <a:ext cx="7825816" cy="562726"/>
      </dsp:txXfrm>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C0CE00-474B-3F4D-BA7A-93BE2B19E85D}" type="datetimeFigureOut">
              <a:rPr lang="en-US" smtClean="0"/>
              <a:t>7/17/2025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73D992-679B-064D-9AE1-E22D563419CE}" type="slidenum">
              <a:rPr lang="en-US" smtClean="0"/>
              <a:t>‹#›</a:t>
            </a:fld>
            <a:endParaRPr lang="en-US" dirty="0"/>
          </a:p>
        </p:txBody>
      </p:sp>
    </p:spTree>
    <p:extLst>
      <p:ext uri="{BB962C8B-B14F-4D97-AF65-F5344CB8AC3E}">
        <p14:creationId xmlns:p14="http://schemas.microsoft.com/office/powerpoint/2010/main" val="3596732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ducation.qld.gov.au/about/Documents/annual-reporting-queensland-schools.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it did not happen in high schools it did not happen, or one like ours</a:t>
            </a:r>
          </a:p>
        </p:txBody>
      </p:sp>
      <p:sp>
        <p:nvSpPr>
          <p:cNvPr id="4" name="Slide Number Placeholder 3"/>
          <p:cNvSpPr>
            <a:spLocks noGrp="1"/>
          </p:cNvSpPr>
          <p:nvPr>
            <p:ph type="sldNum" sz="quarter" idx="5"/>
          </p:nvPr>
        </p:nvSpPr>
        <p:spPr/>
        <p:txBody>
          <a:bodyPr/>
          <a:lstStyle/>
          <a:p>
            <a:fld id="{E573D992-679B-064D-9AE1-E22D563419CE}" type="slidenum">
              <a:rPr lang="en-US" smtClean="0"/>
              <a:t>1</a:t>
            </a:fld>
            <a:endParaRPr lang="en-US" dirty="0"/>
          </a:p>
        </p:txBody>
      </p:sp>
    </p:spTree>
    <p:extLst>
      <p:ext uri="{BB962C8B-B14F-4D97-AF65-F5344CB8AC3E}">
        <p14:creationId xmlns:p14="http://schemas.microsoft.com/office/powerpoint/2010/main" val="583291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Einstein – if I had 25 minutes to save the world, I would spend 55 minutes identifying the problem</a:t>
            </a:r>
          </a:p>
        </p:txBody>
      </p:sp>
      <p:sp>
        <p:nvSpPr>
          <p:cNvPr id="4" name="Slide Number Placeholder 3"/>
          <p:cNvSpPr>
            <a:spLocks noGrp="1"/>
          </p:cNvSpPr>
          <p:nvPr>
            <p:ph type="sldNum" sz="quarter" idx="5"/>
          </p:nvPr>
        </p:nvSpPr>
        <p:spPr/>
        <p:txBody>
          <a:bodyPr/>
          <a:lstStyle/>
          <a:p>
            <a:fld id="{038713D4-5E87-C44D-AA25-BDB7DAEF4C13}" type="slidenum">
              <a:rPr lang="en-US" smtClean="0"/>
              <a:t>21</a:t>
            </a:fld>
            <a:endParaRPr lang="en-US" dirty="0"/>
          </a:p>
        </p:txBody>
      </p:sp>
    </p:spTree>
    <p:extLst>
      <p:ext uri="{BB962C8B-B14F-4D97-AF65-F5344CB8AC3E}">
        <p14:creationId xmlns:p14="http://schemas.microsoft.com/office/powerpoint/2010/main" val="50671147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184</a:t>
            </a:fld>
            <a:endParaRPr lang="en-US" dirty="0"/>
          </a:p>
        </p:txBody>
      </p:sp>
    </p:spTree>
    <p:extLst>
      <p:ext uri="{BB962C8B-B14F-4D97-AF65-F5344CB8AC3E}">
        <p14:creationId xmlns:p14="http://schemas.microsoft.com/office/powerpoint/2010/main" val="351420207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lvl="1"/>
            <a:r>
              <a:rPr lang="en-US" dirty="0"/>
              <a:t>(US $20 Billion Dollar Conglomerate  and Executive Chairmen of OUE Singapore </a:t>
            </a:r>
          </a:p>
          <a:p>
            <a:endParaRPr lang="en-US" dirty="0"/>
          </a:p>
        </p:txBody>
      </p:sp>
      <p:sp>
        <p:nvSpPr>
          <p:cNvPr id="4" name="Slide Number Placeholder 3"/>
          <p:cNvSpPr>
            <a:spLocks noGrp="1"/>
          </p:cNvSpPr>
          <p:nvPr>
            <p:ph type="sldNum" sz="quarter" idx="10"/>
          </p:nvPr>
        </p:nvSpPr>
        <p:spPr/>
        <p:txBody>
          <a:bodyPr/>
          <a:lstStyle/>
          <a:p>
            <a:fld id="{A1CFF675-B551-4918-97CE-90459B18083F}" type="slidenum">
              <a:rPr lang="en-US" smtClean="0"/>
              <a:t>185</a:t>
            </a:fld>
            <a:endParaRPr lang="en-US" dirty="0"/>
          </a:p>
        </p:txBody>
      </p:sp>
    </p:spTree>
    <p:extLst>
      <p:ext uri="{BB962C8B-B14F-4D97-AF65-F5344CB8AC3E}">
        <p14:creationId xmlns:p14="http://schemas.microsoft.com/office/powerpoint/2010/main" val="344040434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573D992-679B-064D-9AE1-E22D563419CE}" type="slidenum">
              <a:rPr lang="en-US" smtClean="0"/>
              <a:t>187</a:t>
            </a:fld>
            <a:endParaRPr lang="en-US" dirty="0"/>
          </a:p>
        </p:txBody>
      </p:sp>
    </p:spTree>
    <p:extLst>
      <p:ext uri="{BB962C8B-B14F-4D97-AF65-F5344CB8AC3E}">
        <p14:creationId xmlns:p14="http://schemas.microsoft.com/office/powerpoint/2010/main" val="181325797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188</a:t>
            </a:fld>
            <a:endParaRPr lang="en-US" dirty="0"/>
          </a:p>
        </p:txBody>
      </p:sp>
    </p:spTree>
    <p:extLst>
      <p:ext uri="{BB962C8B-B14F-4D97-AF65-F5344CB8AC3E}">
        <p14:creationId xmlns:p14="http://schemas.microsoft.com/office/powerpoint/2010/main" val="325804204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02756" indent="-270291" eaLnBrk="0" hangingPunct="0">
              <a:defRPr>
                <a:solidFill>
                  <a:schemeClr val="tx1"/>
                </a:solidFill>
                <a:latin typeface="Arial" pitchFamily="34" charset="0"/>
                <a:cs typeface="Arial" pitchFamily="34" charset="0"/>
              </a:defRPr>
            </a:lvl2pPr>
            <a:lvl3pPr marL="1081164" indent="-216233" eaLnBrk="0" hangingPunct="0">
              <a:defRPr>
                <a:solidFill>
                  <a:schemeClr val="tx1"/>
                </a:solidFill>
                <a:latin typeface="Arial" pitchFamily="34" charset="0"/>
                <a:cs typeface="Arial" pitchFamily="34" charset="0"/>
              </a:defRPr>
            </a:lvl3pPr>
            <a:lvl4pPr marL="1513629" indent="-216233" eaLnBrk="0" hangingPunct="0">
              <a:defRPr>
                <a:solidFill>
                  <a:schemeClr val="tx1"/>
                </a:solidFill>
                <a:latin typeface="Arial" pitchFamily="34" charset="0"/>
                <a:cs typeface="Arial" pitchFamily="34" charset="0"/>
              </a:defRPr>
            </a:lvl4pPr>
            <a:lvl5pPr marL="1946095" indent="-216233" eaLnBrk="0" hangingPunct="0">
              <a:defRPr>
                <a:solidFill>
                  <a:schemeClr val="tx1"/>
                </a:solidFill>
                <a:latin typeface="Arial" pitchFamily="34" charset="0"/>
                <a:cs typeface="Arial" pitchFamily="34" charset="0"/>
              </a:defRPr>
            </a:lvl5pPr>
            <a:lvl6pPr marL="2378560" indent="-216233" eaLnBrk="0" fontAlgn="base" hangingPunct="0">
              <a:spcBef>
                <a:spcPct val="0"/>
              </a:spcBef>
              <a:spcAft>
                <a:spcPct val="0"/>
              </a:spcAft>
              <a:defRPr>
                <a:solidFill>
                  <a:schemeClr val="tx1"/>
                </a:solidFill>
                <a:latin typeface="Arial" pitchFamily="34" charset="0"/>
                <a:cs typeface="Arial" pitchFamily="34" charset="0"/>
              </a:defRPr>
            </a:lvl6pPr>
            <a:lvl7pPr marL="2811026" indent="-216233" eaLnBrk="0" fontAlgn="base" hangingPunct="0">
              <a:spcBef>
                <a:spcPct val="0"/>
              </a:spcBef>
              <a:spcAft>
                <a:spcPct val="0"/>
              </a:spcAft>
              <a:defRPr>
                <a:solidFill>
                  <a:schemeClr val="tx1"/>
                </a:solidFill>
                <a:latin typeface="Arial" pitchFamily="34" charset="0"/>
                <a:cs typeface="Arial" pitchFamily="34" charset="0"/>
              </a:defRPr>
            </a:lvl7pPr>
            <a:lvl8pPr marL="3243491" indent="-216233" eaLnBrk="0" fontAlgn="base" hangingPunct="0">
              <a:spcBef>
                <a:spcPct val="0"/>
              </a:spcBef>
              <a:spcAft>
                <a:spcPct val="0"/>
              </a:spcAft>
              <a:defRPr>
                <a:solidFill>
                  <a:schemeClr val="tx1"/>
                </a:solidFill>
                <a:latin typeface="Arial" pitchFamily="34" charset="0"/>
                <a:cs typeface="Arial" pitchFamily="34" charset="0"/>
              </a:defRPr>
            </a:lvl8pPr>
            <a:lvl9pPr marL="3675957" indent="-216233"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82C0109-3C85-4F14-9761-C2ED4F741C0D}" type="slidenum">
              <a:rPr lang="en-US" altLang="en-US" smtClean="0">
                <a:latin typeface="Calibri" pitchFamily="34" charset="0"/>
              </a:rPr>
              <a:pPr eaLnBrk="1" hangingPunct="1"/>
              <a:t>189</a:t>
            </a:fld>
            <a:endParaRPr lang="en-US" altLang="en-US" dirty="0">
              <a:latin typeface="Calibri" pitchFamily="34" charset="0"/>
            </a:endParaRPr>
          </a:p>
        </p:txBody>
      </p:sp>
      <p:sp>
        <p:nvSpPr>
          <p:cNvPr id="94211"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4" tIns="45712" rIns="91424" bIns="45712"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A12FB16E-CD30-4A57-AA7B-B810C4B7197C}" type="slidenum">
              <a:rPr lang="en-US" altLang="en-US" sz="1200">
                <a:latin typeface="Calibri" pitchFamily="34" charset="0"/>
              </a:rPr>
              <a:pPr algn="r" eaLnBrk="1" hangingPunct="1"/>
              <a:t>189</a:t>
            </a:fld>
            <a:endParaRPr lang="en-US" altLang="en-US" sz="1200" dirty="0">
              <a:latin typeface="Calibri" pitchFamily="34" charset="0"/>
            </a:endParaRPr>
          </a:p>
        </p:txBody>
      </p:sp>
      <p:sp>
        <p:nvSpPr>
          <p:cNvPr id="9421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421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Alissa present (1 minute max)</a:t>
            </a:r>
          </a:p>
          <a:p>
            <a:pPr eaLnBrk="1" hangingPunct="1">
              <a:spcBef>
                <a:spcPct val="0"/>
              </a:spcBef>
            </a:pPr>
            <a:endParaRPr lang="en-US" altLang="en-US" dirty="0"/>
          </a:p>
        </p:txBody>
      </p:sp>
      <p:sp>
        <p:nvSpPr>
          <p:cNvPr id="94214" name="Slide Number Placeholder 3"/>
          <p:cNvSpPr txBox="1">
            <a:spLocks noGrp="1"/>
          </p:cNvSpPr>
          <p:nvPr/>
        </p:nvSpPr>
        <p:spPr bwMode="auto">
          <a:xfrm>
            <a:off x="3884414" y="8685894"/>
            <a:ext cx="2972098" cy="456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4" tIns="45712" rIns="91424" bIns="45712"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05D0738A-CE2D-4F54-A8B8-388F23D924EC}" type="slidenum">
              <a:rPr lang="en-US" altLang="en-US" sz="1200">
                <a:latin typeface="Calibri" pitchFamily="34" charset="0"/>
              </a:rPr>
              <a:pPr algn="r" eaLnBrk="1" hangingPunct="1"/>
              <a:t>189</a:t>
            </a:fld>
            <a:endParaRPr lang="en-US" altLang="en-US" sz="1200" dirty="0">
              <a:latin typeface="Calibri" pitchFamily="34" charset="0"/>
            </a:endParaRPr>
          </a:p>
        </p:txBody>
      </p:sp>
    </p:spTree>
    <p:extLst>
      <p:ext uri="{BB962C8B-B14F-4D97-AF65-F5344CB8AC3E}">
        <p14:creationId xmlns:p14="http://schemas.microsoft.com/office/powerpoint/2010/main" val="404768347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190</a:t>
            </a:fld>
            <a:endParaRPr lang="en-US" dirty="0"/>
          </a:p>
        </p:txBody>
      </p:sp>
    </p:spTree>
    <p:extLst>
      <p:ext uri="{BB962C8B-B14F-4D97-AF65-F5344CB8AC3E}">
        <p14:creationId xmlns:p14="http://schemas.microsoft.com/office/powerpoint/2010/main" val="139460257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Tell story from NC when your said slurs about my family  - how I handled – how I did  not react…</a:t>
            </a: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02756" indent="-270291" eaLnBrk="0" hangingPunct="0">
              <a:defRPr>
                <a:solidFill>
                  <a:schemeClr val="tx1"/>
                </a:solidFill>
                <a:latin typeface="Arial" pitchFamily="34" charset="0"/>
                <a:cs typeface="Arial" pitchFamily="34" charset="0"/>
              </a:defRPr>
            </a:lvl2pPr>
            <a:lvl3pPr marL="1081164" indent="-216233" eaLnBrk="0" hangingPunct="0">
              <a:defRPr>
                <a:solidFill>
                  <a:schemeClr val="tx1"/>
                </a:solidFill>
                <a:latin typeface="Arial" pitchFamily="34" charset="0"/>
                <a:cs typeface="Arial" pitchFamily="34" charset="0"/>
              </a:defRPr>
            </a:lvl3pPr>
            <a:lvl4pPr marL="1513629" indent="-216233" eaLnBrk="0" hangingPunct="0">
              <a:defRPr>
                <a:solidFill>
                  <a:schemeClr val="tx1"/>
                </a:solidFill>
                <a:latin typeface="Arial" pitchFamily="34" charset="0"/>
                <a:cs typeface="Arial" pitchFamily="34" charset="0"/>
              </a:defRPr>
            </a:lvl4pPr>
            <a:lvl5pPr marL="1946095" indent="-216233" eaLnBrk="0" hangingPunct="0">
              <a:defRPr>
                <a:solidFill>
                  <a:schemeClr val="tx1"/>
                </a:solidFill>
                <a:latin typeface="Arial" pitchFamily="34" charset="0"/>
                <a:cs typeface="Arial" pitchFamily="34" charset="0"/>
              </a:defRPr>
            </a:lvl5pPr>
            <a:lvl6pPr marL="2378560" indent="-216233" eaLnBrk="0" fontAlgn="base" hangingPunct="0">
              <a:spcBef>
                <a:spcPct val="0"/>
              </a:spcBef>
              <a:spcAft>
                <a:spcPct val="0"/>
              </a:spcAft>
              <a:defRPr>
                <a:solidFill>
                  <a:schemeClr val="tx1"/>
                </a:solidFill>
                <a:latin typeface="Arial" pitchFamily="34" charset="0"/>
                <a:cs typeface="Arial" pitchFamily="34" charset="0"/>
              </a:defRPr>
            </a:lvl6pPr>
            <a:lvl7pPr marL="2811026" indent="-216233" eaLnBrk="0" fontAlgn="base" hangingPunct="0">
              <a:spcBef>
                <a:spcPct val="0"/>
              </a:spcBef>
              <a:spcAft>
                <a:spcPct val="0"/>
              </a:spcAft>
              <a:defRPr>
                <a:solidFill>
                  <a:schemeClr val="tx1"/>
                </a:solidFill>
                <a:latin typeface="Arial" pitchFamily="34" charset="0"/>
                <a:cs typeface="Arial" pitchFamily="34" charset="0"/>
              </a:defRPr>
            </a:lvl7pPr>
            <a:lvl8pPr marL="3243491" indent="-216233" eaLnBrk="0" fontAlgn="base" hangingPunct="0">
              <a:spcBef>
                <a:spcPct val="0"/>
              </a:spcBef>
              <a:spcAft>
                <a:spcPct val="0"/>
              </a:spcAft>
              <a:defRPr>
                <a:solidFill>
                  <a:schemeClr val="tx1"/>
                </a:solidFill>
                <a:latin typeface="Arial" pitchFamily="34" charset="0"/>
                <a:cs typeface="Arial" pitchFamily="34" charset="0"/>
              </a:defRPr>
            </a:lvl8pPr>
            <a:lvl9pPr marL="3675957" indent="-216233"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34544EFA-353B-438C-A518-2DA22D0055AE}" type="slidenum">
              <a:rPr lang="en-US" altLang="en-US" smtClean="0">
                <a:latin typeface="Calibri" pitchFamily="34" charset="0"/>
              </a:rPr>
              <a:pPr eaLnBrk="1" hangingPunct="1"/>
              <a:t>191</a:t>
            </a:fld>
            <a:endParaRPr lang="en-US" altLang="en-US" dirty="0">
              <a:latin typeface="Calibri" pitchFamily="34" charset="0"/>
            </a:endParaRPr>
          </a:p>
        </p:txBody>
      </p:sp>
    </p:spTree>
    <p:extLst>
      <p:ext uri="{BB962C8B-B14F-4D97-AF65-F5344CB8AC3E}">
        <p14:creationId xmlns:p14="http://schemas.microsoft.com/office/powerpoint/2010/main" val="275337557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197</a:t>
            </a:fld>
            <a:endParaRPr lang="en-US" dirty="0"/>
          </a:p>
        </p:txBody>
      </p:sp>
    </p:spTree>
    <p:extLst>
      <p:ext uri="{BB962C8B-B14F-4D97-AF65-F5344CB8AC3E}">
        <p14:creationId xmlns:p14="http://schemas.microsoft.com/office/powerpoint/2010/main" val="42997572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198</a:t>
            </a:fld>
            <a:endParaRPr lang="en-US" dirty="0"/>
          </a:p>
        </p:txBody>
      </p:sp>
    </p:spTree>
    <p:extLst>
      <p:ext uri="{BB962C8B-B14F-4D97-AF65-F5344CB8AC3E}">
        <p14:creationId xmlns:p14="http://schemas.microsoft.com/office/powerpoint/2010/main" val="263904123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199</a:t>
            </a:fld>
            <a:endParaRPr lang="en-US" dirty="0"/>
          </a:p>
        </p:txBody>
      </p:sp>
    </p:spTree>
    <p:extLst>
      <p:ext uri="{BB962C8B-B14F-4D97-AF65-F5344CB8AC3E}">
        <p14:creationId xmlns:p14="http://schemas.microsoft.com/office/powerpoint/2010/main" val="2572552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95499A0-2D07-4F0F-87A6-C6B53A240A76}" type="slidenum">
              <a:rPr lang="en-US" sz="1200"/>
              <a:pPr algn="r"/>
              <a:t>23</a:t>
            </a:fld>
            <a:endParaRPr lang="en-US" sz="1200" dirty="0"/>
          </a:p>
        </p:txBody>
      </p:sp>
      <p:sp>
        <p:nvSpPr>
          <p:cNvPr id="67587" name="Rectangle 2"/>
          <p:cNvSpPr>
            <a:spLocks noGrp="1" noRot="1" noChangeAspect="1" noChangeArrowheads="1" noTextEdit="1"/>
          </p:cNvSpPr>
          <p:nvPr>
            <p:ph type="sldImg"/>
          </p:nvPr>
        </p:nvSpPr>
        <p:spPr>
          <a:xfrm>
            <a:off x="1371600" y="1143000"/>
            <a:ext cx="4114800" cy="3086100"/>
          </a:xfrm>
          <a:ln/>
        </p:spPr>
      </p:sp>
      <p:sp>
        <p:nvSpPr>
          <p:cNvPr id="67588" name="Rectangle 3"/>
          <p:cNvSpPr>
            <a:spLocks noGrp="1" noChangeArrowheads="1"/>
          </p:cNvSpPr>
          <p:nvPr>
            <p:ph type="body" idx="1"/>
          </p:nvPr>
        </p:nvSpPr>
        <p:spPr>
          <a:noFill/>
          <a:ln/>
        </p:spPr>
        <p:txBody>
          <a:bodyPr/>
          <a:lstStyle/>
          <a:p>
            <a:pPr eaLnBrk="1" hangingPunct="1"/>
            <a:r>
              <a:rPr lang="en-US" dirty="0">
                <a:latin typeface="Arial" charset="0"/>
              </a:rPr>
              <a:t>You may have a large copy of this in your handouts</a:t>
            </a:r>
          </a:p>
          <a:p>
            <a:pPr eaLnBrk="1" hangingPunct="1"/>
            <a:endParaRPr lang="en-US" dirty="0">
              <a:latin typeface="Arial" charset="0"/>
            </a:endParaRPr>
          </a:p>
          <a:p>
            <a:pPr eaLnBrk="1" hangingPunct="1"/>
            <a:r>
              <a:rPr lang="en-US" dirty="0">
                <a:latin typeface="Arial" charset="0"/>
              </a:rPr>
              <a:t>tatoo..it is washable (just kidding)..</a:t>
            </a:r>
          </a:p>
          <a:p>
            <a:pPr eaLnBrk="1" hangingPunct="1"/>
            <a:endParaRPr lang="en-US" dirty="0">
              <a:latin typeface="Arial" charset="0"/>
            </a:endParaRPr>
          </a:p>
          <a:p>
            <a:pPr eaLnBrk="1" hangingPunct="1"/>
            <a:r>
              <a:rPr lang="en-US" dirty="0">
                <a:latin typeface="Arial" charset="0"/>
              </a:rPr>
              <a:t>Example –</a:t>
            </a:r>
          </a:p>
          <a:p>
            <a:pPr eaLnBrk="1" hangingPunct="1"/>
            <a:r>
              <a:rPr lang="en-US" dirty="0">
                <a:latin typeface="Arial" charset="0"/>
              </a:rPr>
              <a:t>SW – Respect – Response Be kind – show poster ahead</a:t>
            </a:r>
          </a:p>
          <a:p>
            <a:pPr eaLnBrk="1" hangingPunct="1"/>
            <a:endParaRPr lang="en-US" dirty="0">
              <a:latin typeface="Arial" charset="0"/>
            </a:endParaRPr>
          </a:p>
          <a:p>
            <a:pPr eaLnBrk="1" hangingPunct="1"/>
            <a:r>
              <a:rPr lang="en-US" dirty="0">
                <a:latin typeface="Arial" charset="0"/>
              </a:rPr>
              <a:t>Secondary – student could not write very well – even when given coke..skill deficit – then accommodate with writing prompt and remediate – teach skills</a:t>
            </a:r>
          </a:p>
          <a:p>
            <a:pPr eaLnBrk="1" hangingPunct="1"/>
            <a:endParaRPr lang="en-US" dirty="0">
              <a:latin typeface="Arial" charset="0"/>
            </a:endParaRPr>
          </a:p>
          <a:p>
            <a:pPr eaLnBrk="1" hangingPunct="1"/>
            <a:r>
              <a:rPr lang="en-US" dirty="0">
                <a:latin typeface="Arial" charset="0"/>
              </a:rPr>
              <a:t>Tertiary – attention – personal greetings at the door and pre-correction was enough</a:t>
            </a:r>
          </a:p>
        </p:txBody>
      </p:sp>
    </p:spTree>
    <p:extLst>
      <p:ext uri="{BB962C8B-B14F-4D97-AF65-F5344CB8AC3E}">
        <p14:creationId xmlns:p14="http://schemas.microsoft.com/office/powerpoint/2010/main" val="10900074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201</a:t>
            </a:fld>
            <a:endParaRPr lang="en-US" dirty="0"/>
          </a:p>
        </p:txBody>
      </p:sp>
    </p:spTree>
    <p:extLst>
      <p:ext uri="{BB962C8B-B14F-4D97-AF65-F5344CB8AC3E}">
        <p14:creationId xmlns:p14="http://schemas.microsoft.com/office/powerpoint/2010/main" val="281457334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Tell page number</a:t>
            </a:r>
          </a:p>
        </p:txBody>
      </p:sp>
      <p:sp>
        <p:nvSpPr>
          <p:cNvPr id="4" name="Slide Number Placeholder 3"/>
          <p:cNvSpPr>
            <a:spLocks noGrp="1"/>
          </p:cNvSpPr>
          <p:nvPr>
            <p:ph type="sldNum" sz="quarter" idx="10"/>
          </p:nvPr>
        </p:nvSpPr>
        <p:spPr/>
        <p:txBody>
          <a:bodyPr/>
          <a:lstStyle/>
          <a:p>
            <a:fld id="{0E446909-500C-44EB-8443-AF79B2BB8FCF}" type="slidenum">
              <a:rPr lang="en-US" smtClean="0"/>
              <a:pPr/>
              <a:t>202</a:t>
            </a:fld>
            <a:endParaRPr lang="en-US" dirty="0"/>
          </a:p>
        </p:txBody>
      </p:sp>
    </p:spTree>
    <p:extLst>
      <p:ext uri="{BB962C8B-B14F-4D97-AF65-F5344CB8AC3E}">
        <p14:creationId xmlns:p14="http://schemas.microsoft.com/office/powerpoint/2010/main" val="394514032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203</a:t>
            </a:fld>
            <a:endParaRPr lang="en-US" dirty="0"/>
          </a:p>
        </p:txBody>
      </p:sp>
    </p:spTree>
    <p:extLst>
      <p:ext uri="{BB962C8B-B14F-4D97-AF65-F5344CB8AC3E}">
        <p14:creationId xmlns:p14="http://schemas.microsoft.com/office/powerpoint/2010/main" val="353184450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204</a:t>
            </a:fld>
            <a:endParaRPr lang="en-US" dirty="0"/>
          </a:p>
        </p:txBody>
      </p:sp>
    </p:spTree>
    <p:extLst>
      <p:ext uri="{BB962C8B-B14F-4D97-AF65-F5344CB8AC3E}">
        <p14:creationId xmlns:p14="http://schemas.microsoft.com/office/powerpoint/2010/main" val="253481123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205</a:t>
            </a:fld>
            <a:endParaRPr lang="en-US" dirty="0"/>
          </a:p>
        </p:txBody>
      </p:sp>
    </p:spTree>
    <p:extLst>
      <p:ext uri="{BB962C8B-B14F-4D97-AF65-F5344CB8AC3E}">
        <p14:creationId xmlns:p14="http://schemas.microsoft.com/office/powerpoint/2010/main" val="60201827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See website</a:t>
            </a:r>
          </a:p>
        </p:txBody>
      </p:sp>
      <p:sp>
        <p:nvSpPr>
          <p:cNvPr id="4" name="Slide Number Placeholder 3"/>
          <p:cNvSpPr>
            <a:spLocks noGrp="1"/>
          </p:cNvSpPr>
          <p:nvPr>
            <p:ph type="sldNum" sz="quarter" idx="10"/>
          </p:nvPr>
        </p:nvSpPr>
        <p:spPr/>
        <p:txBody>
          <a:bodyPr/>
          <a:lstStyle/>
          <a:p>
            <a:fld id="{0E446909-500C-44EB-8443-AF79B2BB8FCF}" type="slidenum">
              <a:rPr lang="en-US" smtClean="0"/>
              <a:pPr/>
              <a:t>206</a:t>
            </a:fld>
            <a:endParaRPr lang="en-US" dirty="0"/>
          </a:p>
        </p:txBody>
      </p:sp>
    </p:spTree>
    <p:extLst>
      <p:ext uri="{BB962C8B-B14F-4D97-AF65-F5344CB8AC3E}">
        <p14:creationId xmlns:p14="http://schemas.microsoft.com/office/powerpoint/2010/main" val="4943557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211</a:t>
            </a:fld>
            <a:endParaRPr lang="en-US" dirty="0"/>
          </a:p>
        </p:txBody>
      </p:sp>
    </p:spTree>
    <p:extLst>
      <p:ext uri="{BB962C8B-B14F-4D97-AF65-F5344CB8AC3E}">
        <p14:creationId xmlns:p14="http://schemas.microsoft.com/office/powerpoint/2010/main" val="1091358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573D992-679B-064D-9AE1-E22D563419CE}" type="slidenum">
              <a:rPr lang="en-US" smtClean="0"/>
              <a:t>24</a:t>
            </a:fld>
            <a:endParaRPr lang="en-US" dirty="0"/>
          </a:p>
        </p:txBody>
      </p:sp>
    </p:spTree>
    <p:extLst>
      <p:ext uri="{BB962C8B-B14F-4D97-AF65-F5344CB8AC3E}">
        <p14:creationId xmlns:p14="http://schemas.microsoft.com/office/powerpoint/2010/main" val="3278015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4953BDEF-F11E-40F1-AA93-3A1E71F161D1}" type="slidenum">
              <a:rPr lang="en-US" smtClean="0"/>
              <a:pPr/>
              <a:t>27</a:t>
            </a:fld>
            <a:endParaRPr lang="en-US" dirty="0"/>
          </a:p>
        </p:txBody>
      </p:sp>
      <p:sp>
        <p:nvSpPr>
          <p:cNvPr id="28675" name="Rectangle 2"/>
          <p:cNvSpPr>
            <a:spLocks noGrp="1" noRot="1" noChangeAspect="1" noChangeArrowheads="1" noTextEdit="1"/>
          </p:cNvSpPr>
          <p:nvPr>
            <p:ph type="sldImg"/>
          </p:nvPr>
        </p:nvSpPr>
        <p:spPr>
          <a:xfrm>
            <a:off x="1147763" y="687388"/>
            <a:ext cx="4567237" cy="3425825"/>
          </a:xfrm>
          <a:ln/>
        </p:spPr>
      </p:sp>
      <p:sp>
        <p:nvSpPr>
          <p:cNvPr id="28676" name="Rectangle 3"/>
          <p:cNvSpPr>
            <a:spLocks noGrp="1" noChangeArrowheads="1"/>
          </p:cNvSpPr>
          <p:nvPr>
            <p:ph type="body" idx="1"/>
          </p:nvPr>
        </p:nvSpPr>
        <p:spPr>
          <a:xfrm>
            <a:off x="914400" y="4343400"/>
            <a:ext cx="5029200" cy="4113213"/>
          </a:xfrm>
          <a:noFill/>
          <a:ln/>
        </p:spPr>
        <p:txBody>
          <a:bodyPr/>
          <a:lstStyle/>
          <a:p>
            <a:endParaRPr lang="en-US" dirty="0"/>
          </a:p>
        </p:txBody>
      </p:sp>
    </p:spTree>
    <p:extLst>
      <p:ext uri="{BB962C8B-B14F-4D97-AF65-F5344CB8AC3E}">
        <p14:creationId xmlns:p14="http://schemas.microsoft.com/office/powerpoint/2010/main" val="653324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573D992-679B-064D-9AE1-E22D563419CE}" type="slidenum">
              <a:rPr lang="en-US" smtClean="0"/>
              <a:t>29</a:t>
            </a:fld>
            <a:endParaRPr lang="en-US" dirty="0"/>
          </a:p>
        </p:txBody>
      </p:sp>
    </p:spTree>
    <p:extLst>
      <p:ext uri="{BB962C8B-B14F-4D97-AF65-F5344CB8AC3E}">
        <p14:creationId xmlns:p14="http://schemas.microsoft.com/office/powerpoint/2010/main" val="501962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573D992-679B-064D-9AE1-E22D563419CE}" type="slidenum">
              <a:rPr lang="en-US" smtClean="0"/>
              <a:t>30</a:t>
            </a:fld>
            <a:endParaRPr lang="en-US" dirty="0"/>
          </a:p>
        </p:txBody>
      </p:sp>
    </p:spTree>
    <p:extLst>
      <p:ext uri="{BB962C8B-B14F-4D97-AF65-F5344CB8AC3E}">
        <p14:creationId xmlns:p14="http://schemas.microsoft.com/office/powerpoint/2010/main" val="2710549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573D992-679B-064D-9AE1-E22D563419CE}" type="slidenum">
              <a:rPr lang="en-US" smtClean="0"/>
              <a:t>35</a:t>
            </a:fld>
            <a:endParaRPr lang="en-US" dirty="0"/>
          </a:p>
        </p:txBody>
      </p:sp>
    </p:spTree>
    <p:extLst>
      <p:ext uri="{BB962C8B-B14F-4D97-AF65-F5344CB8AC3E}">
        <p14:creationId xmlns:p14="http://schemas.microsoft.com/office/powerpoint/2010/main" val="1072470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Make Less aversive – student with down syndrome – liked stories about dogs and bones, would read.</a:t>
            </a: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F6DCD00-2D3C-410B-8A60-1E3E878A90EC}" type="slidenum">
              <a:rPr lang="en-US" altLang="en-US" smtClean="0"/>
              <a:pPr>
                <a:spcBef>
                  <a:spcPct val="0"/>
                </a:spcBef>
              </a:pPr>
              <a:t>37</a:t>
            </a:fld>
            <a:endParaRPr lang="en-US" altLang="en-US" dirty="0"/>
          </a:p>
        </p:txBody>
      </p:sp>
    </p:spTree>
    <p:extLst>
      <p:ext uri="{BB962C8B-B14F-4D97-AF65-F5344CB8AC3E}">
        <p14:creationId xmlns:p14="http://schemas.microsoft.com/office/powerpoint/2010/main" val="1835598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573D992-679B-064D-9AE1-E22D563419CE}" type="slidenum">
              <a:rPr lang="en-US" smtClean="0"/>
              <a:t>38</a:t>
            </a:fld>
            <a:endParaRPr lang="en-US" dirty="0"/>
          </a:p>
        </p:txBody>
      </p:sp>
    </p:spTree>
    <p:extLst>
      <p:ext uri="{BB962C8B-B14F-4D97-AF65-F5344CB8AC3E}">
        <p14:creationId xmlns:p14="http://schemas.microsoft.com/office/powerpoint/2010/main" val="4105473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42</a:t>
            </a:fld>
            <a:endParaRPr lang="en-US" dirty="0"/>
          </a:p>
        </p:txBody>
      </p:sp>
    </p:spTree>
    <p:extLst>
      <p:ext uri="{BB962C8B-B14F-4D97-AF65-F5344CB8AC3E}">
        <p14:creationId xmlns:p14="http://schemas.microsoft.com/office/powerpoint/2010/main" val="1987313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CA86A979-3BAF-484B-8272-F5F945FBAF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3099D36-D0B0-0E4B-A30A-B218E1A92326}" type="slidenum">
              <a:rPr lang="en-US" altLang="en-US" sz="1200">
                <a:latin typeface="Calibri" panose="020F0502020204030204" pitchFamily="34" charset="0"/>
              </a:rPr>
              <a:pPr/>
              <a:t>3</a:t>
            </a:fld>
            <a:endParaRPr lang="en-US" altLang="en-US" sz="1200" dirty="0">
              <a:latin typeface="Calibri" panose="020F0502020204030204" pitchFamily="34" charset="0"/>
            </a:endParaRPr>
          </a:p>
        </p:txBody>
      </p:sp>
      <p:sp>
        <p:nvSpPr>
          <p:cNvPr id="35842" name="Rectangle 7">
            <a:extLst>
              <a:ext uri="{FF2B5EF4-FFF2-40B4-BE49-F238E27FC236}">
                <a16:creationId xmlns:a16="http://schemas.microsoft.com/office/drawing/2014/main" id="{DE760A81-3C73-8443-962E-CFEA55607F2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1C7C3747-9F8B-2C46-A6B5-CE851A806044}" type="slidenum">
              <a:rPr lang="en-US" altLang="en-US" sz="1200">
                <a:latin typeface="Calibri" panose="020F0502020204030204" pitchFamily="34" charset="0"/>
              </a:rPr>
              <a:pPr algn="r" eaLnBrk="1" hangingPunct="1"/>
              <a:t>3</a:t>
            </a:fld>
            <a:endParaRPr lang="en-US" altLang="en-US" sz="1200" dirty="0">
              <a:latin typeface="Calibri" panose="020F0502020204030204" pitchFamily="34" charset="0"/>
            </a:endParaRPr>
          </a:p>
        </p:txBody>
      </p:sp>
      <p:sp>
        <p:nvSpPr>
          <p:cNvPr id="35843" name="Rectangle 7">
            <a:extLst>
              <a:ext uri="{FF2B5EF4-FFF2-40B4-BE49-F238E27FC236}">
                <a16:creationId xmlns:a16="http://schemas.microsoft.com/office/drawing/2014/main" id="{31069CC2-A3F9-F04F-B33B-548B1F0B8F7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1B6C7FA0-B39D-A649-8A6D-9876C4BE898D}" type="slidenum">
              <a:rPr lang="en-US" altLang="en-US" sz="1200">
                <a:latin typeface="Calibri" panose="020F0502020204030204" pitchFamily="34" charset="0"/>
              </a:rPr>
              <a:pPr algn="r" eaLnBrk="1" hangingPunct="1"/>
              <a:t>3</a:t>
            </a:fld>
            <a:endParaRPr lang="en-US" altLang="en-US" sz="1200" dirty="0">
              <a:latin typeface="Calibri" panose="020F0502020204030204" pitchFamily="34" charset="0"/>
            </a:endParaRPr>
          </a:p>
        </p:txBody>
      </p:sp>
      <p:sp>
        <p:nvSpPr>
          <p:cNvPr id="35844" name="Rectangle 2">
            <a:extLst>
              <a:ext uri="{FF2B5EF4-FFF2-40B4-BE49-F238E27FC236}">
                <a16:creationId xmlns:a16="http://schemas.microsoft.com/office/drawing/2014/main" id="{B9DA711F-4C95-1C45-A622-0C521D0EE53E}"/>
              </a:ext>
            </a:extLst>
          </p:cNvPr>
          <p:cNvSpPr>
            <a:spLocks noGrp="1" noRot="1" noChangeAspect="1" noChangeArrowheads="1" noTextEdit="1"/>
          </p:cNvSpPr>
          <p:nvPr>
            <p:ph type="sldImg"/>
          </p:nvPr>
        </p:nvSpPr>
        <p:spPr>
          <a:xfrm>
            <a:off x="1141413" y="684213"/>
            <a:ext cx="4576762" cy="3432175"/>
          </a:xfrm>
          <a:ln/>
        </p:spPr>
      </p:sp>
      <p:sp>
        <p:nvSpPr>
          <p:cNvPr id="35845" name="Rectangle 3">
            <a:extLst>
              <a:ext uri="{FF2B5EF4-FFF2-40B4-BE49-F238E27FC236}">
                <a16:creationId xmlns:a16="http://schemas.microsoft.com/office/drawing/2014/main" id="{041D9ABD-698F-C64E-B218-66557B568597}"/>
              </a:ext>
            </a:extLst>
          </p:cNvPr>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442735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4A64B-0861-09EF-8976-35D8B5B150C4}"/>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F1349C47-9288-B6BB-AE8B-48B5C4FEE796}"/>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248940A6-0A8C-DFE9-3F93-73EBB8E258F8}"/>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532ADD15-AB54-904C-3795-9E4B9B0ED3AE}"/>
              </a:ext>
            </a:extLst>
          </p:cNvPr>
          <p:cNvSpPr>
            <a:spLocks noGrp="1"/>
          </p:cNvSpPr>
          <p:nvPr>
            <p:ph type="sldNum" sz="quarter" idx="5"/>
          </p:nvPr>
        </p:nvSpPr>
        <p:spPr/>
        <p:txBody>
          <a:bodyPr/>
          <a:lstStyle/>
          <a:p>
            <a:fld id="{E573D992-679B-064D-9AE1-E22D563419CE}" type="slidenum">
              <a:rPr lang="en-US" smtClean="0"/>
              <a:t>44</a:t>
            </a:fld>
            <a:endParaRPr lang="en-US" dirty="0"/>
          </a:p>
        </p:txBody>
      </p:sp>
    </p:spTree>
    <p:extLst>
      <p:ext uri="{BB962C8B-B14F-4D97-AF65-F5344CB8AC3E}">
        <p14:creationId xmlns:p14="http://schemas.microsoft.com/office/powerpoint/2010/main" val="3159992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a:ln/>
        </p:spPr>
      </p:sp>
      <p:sp>
        <p:nvSpPr>
          <p:cNvPr id="532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rPr>
              <a:t>Mention Steve Jobs</a:t>
            </a:r>
          </a:p>
        </p:txBody>
      </p:sp>
      <p:sp>
        <p:nvSpPr>
          <p:cNvPr id="532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9D07F05-E099-2445-B75C-05CA1DAD00DA}" type="slidenum">
              <a:rPr lang="en-US" sz="1200"/>
              <a:pPr/>
              <a:t>52</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3FB17DEC-E04A-02E0-44F2-AD87D30AEA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E4F7CA1-612F-4407-BC21-3187DC5A6536}" type="slidenum">
              <a:rPr lang="en-US" altLang="en-US"/>
              <a:pPr/>
              <a:t>54</a:t>
            </a:fld>
            <a:endParaRPr lang="en-US" altLang="en-US"/>
          </a:p>
        </p:txBody>
      </p:sp>
      <p:sp>
        <p:nvSpPr>
          <p:cNvPr id="47106" name="Rectangle 7">
            <a:extLst>
              <a:ext uri="{FF2B5EF4-FFF2-40B4-BE49-F238E27FC236}">
                <a16:creationId xmlns:a16="http://schemas.microsoft.com/office/drawing/2014/main" id="{60820B49-4983-D55B-44DF-171D317529A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DDDF3676-72D6-4ED2-8C9B-50401BE6562A}" type="slidenum">
              <a:rPr lang="en-US" altLang="en-US" sz="1200"/>
              <a:pPr algn="r" eaLnBrk="1" hangingPunct="1"/>
              <a:t>54</a:t>
            </a:fld>
            <a:endParaRPr lang="en-US" altLang="en-US" sz="1200"/>
          </a:p>
        </p:txBody>
      </p:sp>
      <p:sp>
        <p:nvSpPr>
          <p:cNvPr id="47107" name="Rectangle 2">
            <a:extLst>
              <a:ext uri="{FF2B5EF4-FFF2-40B4-BE49-F238E27FC236}">
                <a16:creationId xmlns:a16="http://schemas.microsoft.com/office/drawing/2014/main" id="{AB7EFFD3-D920-5B3E-1E68-CF88C1C19080}"/>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A9D48944-D011-600D-8E47-15C65D89CF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9E8CE89C-17AE-AB5B-5B27-656C446A61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F5412B4-2AD5-4C1A-AC67-A902CB609D8E}" type="slidenum">
              <a:rPr lang="en-US" altLang="en-US"/>
              <a:pPr/>
              <a:t>55</a:t>
            </a:fld>
            <a:endParaRPr lang="en-US" altLang="en-US"/>
          </a:p>
        </p:txBody>
      </p:sp>
      <p:sp>
        <p:nvSpPr>
          <p:cNvPr id="49154" name="Rectangle 2">
            <a:extLst>
              <a:ext uri="{FF2B5EF4-FFF2-40B4-BE49-F238E27FC236}">
                <a16:creationId xmlns:a16="http://schemas.microsoft.com/office/drawing/2014/main" id="{AC4F0E1B-7AA5-0601-05D2-C6ACFCAB61E5}"/>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E609D445-209A-461D-75BB-368C0B3569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7D7BC707-3472-9808-94C7-12BD61544D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DF0ADD8-C9B4-4CDA-B011-86201FF2C63D}" type="slidenum">
              <a:rPr lang="en-US" altLang="en-US"/>
              <a:pPr/>
              <a:t>56</a:t>
            </a:fld>
            <a:endParaRPr lang="en-US" altLang="en-US"/>
          </a:p>
        </p:txBody>
      </p:sp>
      <p:sp>
        <p:nvSpPr>
          <p:cNvPr id="51202" name="Rectangle 7">
            <a:extLst>
              <a:ext uri="{FF2B5EF4-FFF2-40B4-BE49-F238E27FC236}">
                <a16:creationId xmlns:a16="http://schemas.microsoft.com/office/drawing/2014/main" id="{AE5F487A-3514-1E01-98A2-18DAA3C3ACA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3AE0E462-DDF8-4FF4-B21B-2748A3FA9485}" type="slidenum">
              <a:rPr lang="en-US" altLang="en-US" sz="1200">
                <a:latin typeface="Times New Roman" panose="02020603050405020304" pitchFamily="18" charset="0"/>
              </a:rPr>
              <a:pPr algn="r" eaLnBrk="1" hangingPunct="1"/>
              <a:t>56</a:t>
            </a:fld>
            <a:endParaRPr lang="en-US" altLang="en-US" sz="1200">
              <a:latin typeface="Times New Roman" panose="02020603050405020304" pitchFamily="18" charset="0"/>
            </a:endParaRPr>
          </a:p>
        </p:txBody>
      </p:sp>
      <p:sp>
        <p:nvSpPr>
          <p:cNvPr id="51203" name="Rectangle 2">
            <a:extLst>
              <a:ext uri="{FF2B5EF4-FFF2-40B4-BE49-F238E27FC236}">
                <a16:creationId xmlns:a16="http://schemas.microsoft.com/office/drawing/2014/main" id="{88D476E6-4F72-B084-9FB5-E1B8049CF5CB}"/>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D3795DAF-6AE5-D2BB-CD9A-27D15B82BACE}"/>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5 minutes to review – home work – ask before you tell – do not train what you cannot support</a:t>
            </a:r>
          </a:p>
          <a:p>
            <a:pPr eaLnBrk="1" hangingPunct="1">
              <a:spcBef>
                <a:spcPct val="0"/>
              </a:spcBef>
            </a:pPr>
            <a:r>
              <a:rPr lang="en-US" altLang="en-US">
                <a:ea typeface="ＭＳ Ｐゴシック" panose="020B0600070205080204" pitchFamily="34" charset="-128"/>
              </a:rPr>
              <a:t>Buy –in , Mission, role assignment, meeting healthy teams, working smarter</a:t>
            </a:r>
          </a:p>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YMCA Australia – looked at data – people cared more about connections and being connected with others (staff, other patrons) – enrolment went up (See Charles Duhigg = Power of Habit)</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59</a:t>
            </a:fld>
            <a:endParaRPr lang="en-US" dirty="0"/>
          </a:p>
        </p:txBody>
      </p:sp>
    </p:spTree>
    <p:extLst>
      <p:ext uri="{BB962C8B-B14F-4D97-AF65-F5344CB8AC3E}">
        <p14:creationId xmlns:p14="http://schemas.microsoft.com/office/powerpoint/2010/main" val="31083942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AU" sz="1800" b="1" dirty="0">
                <a:effectLst/>
                <a:latin typeface="Times New Roman" panose="02020603050405020304" pitchFamily="18" charset="0"/>
                <a:ea typeface="Calibri" panose="020F0502020204030204" pitchFamily="34" charset="0"/>
              </a:rPr>
              <a:t>Chinese proverb – the best time to have planet a tree was 20 years ago, next best time is today</a:t>
            </a:r>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60</a:t>
            </a:fld>
            <a:endParaRPr lang="en-US" dirty="0"/>
          </a:p>
        </p:txBody>
      </p:sp>
    </p:spTree>
    <p:extLst>
      <p:ext uri="{BB962C8B-B14F-4D97-AF65-F5344CB8AC3E}">
        <p14:creationId xmlns:p14="http://schemas.microsoft.com/office/powerpoint/2010/main" val="1034930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a:p>
            <a:endParaRPr lang="en-US" sz="1200" b="0" i="0" u="none" strike="noStrike" baseline="0" dirty="0">
              <a:solidFill>
                <a:srgbClr val="000000"/>
              </a:solidFill>
              <a:latin typeface="Calibri" panose="020F0502020204030204" pitchFamily="34" charset="0"/>
            </a:endParaRPr>
          </a:p>
          <a:p>
            <a:r>
              <a:rPr lang="en-US" sz="1200" b="0" i="0" u="none" strike="noStrike" baseline="0" dirty="0">
                <a:solidFill>
                  <a:srgbClr val="0462C1"/>
                </a:solidFill>
                <a:latin typeface="Calibri" panose="020F0502020204030204" pitchFamily="34" charset="0"/>
              </a:rPr>
              <a:t>Australia collects - School Opinion Survey</a:t>
            </a:r>
            <a:r>
              <a:rPr lang="en-US" sz="1200" b="0" i="0" u="none" strike="noStrike" baseline="0" dirty="0">
                <a:solidFill>
                  <a:srgbClr val="000000"/>
                </a:solidFill>
                <a:latin typeface="Calibri" panose="020F0502020204030204" pitchFamily="34" charset="0"/>
              </a:rPr>
              <a:t>. </a:t>
            </a:r>
          </a:p>
        </p:txBody>
      </p:sp>
      <p:sp>
        <p:nvSpPr>
          <p:cNvPr id="4" name="Slide Number Placeholder 3"/>
          <p:cNvSpPr>
            <a:spLocks noGrp="1"/>
          </p:cNvSpPr>
          <p:nvPr>
            <p:ph type="sldNum" sz="quarter" idx="5"/>
          </p:nvPr>
        </p:nvSpPr>
        <p:spPr/>
        <p:txBody>
          <a:bodyPr/>
          <a:lstStyle/>
          <a:p>
            <a:fld id="{64B6A20A-3D6B-49C7-B10F-A9EA0BEF0E77}" type="slidenum">
              <a:rPr lang="en-US" smtClean="0"/>
              <a:t>61</a:t>
            </a:fld>
            <a:endParaRPr lang="en-US" dirty="0"/>
          </a:p>
        </p:txBody>
      </p:sp>
    </p:spTree>
    <p:extLst>
      <p:ext uri="{BB962C8B-B14F-4D97-AF65-F5344CB8AC3E}">
        <p14:creationId xmlns:p14="http://schemas.microsoft.com/office/powerpoint/2010/main" val="12888554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220CF659-B027-E0FE-51CE-3D8F290E1D1B}"/>
              </a:ext>
            </a:extLst>
          </p:cNvPr>
          <p:cNvSpPr>
            <a:spLocks noGrp="1" noRot="1" noChangeAspect="1" noChangeArrowheads="1" noTextEdit="1"/>
          </p:cNvSpPr>
          <p:nvPr>
            <p:ph type="sldImg"/>
          </p:nvPr>
        </p:nvSpPr>
        <p:spPr>
          <a:xfrm>
            <a:off x="1371600" y="1143000"/>
            <a:ext cx="4114800" cy="3086100"/>
          </a:xfrm>
          <a:ln/>
        </p:spPr>
      </p:sp>
      <p:sp>
        <p:nvSpPr>
          <p:cNvPr id="91138" name="Notes Placeholder 2">
            <a:extLst>
              <a:ext uri="{FF2B5EF4-FFF2-40B4-BE49-F238E27FC236}">
                <a16:creationId xmlns:a16="http://schemas.microsoft.com/office/drawing/2014/main" id="{5A78139F-9EFF-2AC5-F461-1497281BB00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This study examined data from the 2007/08 grade 9 cohort in four Oregon districts to find early warning indicators of students who may drop out or fail to graduate from high school on time. The study identified four indicators that provided valuable early warning signals about students who did not graduate on time, particularly about students who dropped out of high school: </a:t>
            </a:r>
          </a:p>
          <a:p>
            <a:r>
              <a:rPr lang="en-US" altLang="en-US" b="1" dirty="0">
                <a:ea typeface="ＭＳ Ｐゴシック" panose="020B0600070205080204" pitchFamily="34" charset="-128"/>
              </a:rPr>
              <a:t>• </a:t>
            </a:r>
            <a:r>
              <a:rPr lang="en-US" altLang="en-US" dirty="0">
                <a:ea typeface="ＭＳ Ｐゴシック" panose="020B0600070205080204" pitchFamily="34" charset="-128"/>
              </a:rPr>
              <a:t>Grade 8 attendance rate below 80 percent. </a:t>
            </a:r>
            <a:r>
              <a:rPr lang="en-US" altLang="en-US" b="1" dirty="0">
                <a:ea typeface="ＭＳ Ｐゴシック" panose="020B0600070205080204" pitchFamily="34" charset="-128"/>
              </a:rPr>
              <a:t>• </a:t>
            </a:r>
            <a:r>
              <a:rPr lang="en-US" altLang="en-US" dirty="0">
                <a:ea typeface="ＭＳ Ｐゴシック" panose="020B0600070205080204" pitchFamily="34" charset="-128"/>
              </a:rPr>
              <a:t>Grade 9 attendance rate below 80 percent. </a:t>
            </a:r>
            <a:r>
              <a:rPr lang="en-US" altLang="en-US" b="1" dirty="0">
                <a:ea typeface="ＭＳ Ｐゴシック" panose="020B0600070205080204" pitchFamily="34" charset="-128"/>
              </a:rPr>
              <a:t>• </a:t>
            </a:r>
            <a:r>
              <a:rPr lang="en-US" altLang="en-US" dirty="0">
                <a:ea typeface="ＭＳ Ｐゴシック" panose="020B0600070205080204" pitchFamily="34" charset="-128"/>
              </a:rPr>
              <a:t>Grade 8 grade point average (GPA) below 2.0. </a:t>
            </a:r>
            <a:r>
              <a:rPr lang="en-US" altLang="en-US" b="1" dirty="0">
                <a:ea typeface="ＭＳ Ｐゴシック" panose="020B0600070205080204" pitchFamily="34" charset="-128"/>
              </a:rPr>
              <a:t>• </a:t>
            </a:r>
            <a:r>
              <a:rPr lang="en-US" altLang="en-US" dirty="0">
                <a:ea typeface="ＭＳ Ｐゴシック" panose="020B0600070205080204" pitchFamily="34" charset="-128"/>
              </a:rPr>
              <a:t>Grade 9 GPA below 2.0. </a:t>
            </a:r>
          </a:p>
          <a:p>
            <a:r>
              <a:rPr lang="en-US" altLang="en-US" dirty="0">
                <a:ea typeface="ＭＳ Ｐゴシック" panose="020B0600070205080204" pitchFamily="34" charset="-128"/>
              </a:rPr>
              <a:t>When the influence of demographic, achievement, and behavioral characteristics and differences in the schools that students attended were considered at the same time, only gender, English learner student status, and attendance and GPA in grades 8 and 9 were associated with graduation outcomes.  Burke, 2015</a:t>
            </a:r>
          </a:p>
          <a:p>
            <a:endParaRPr lang="en-US" altLang="en-US" dirty="0">
              <a:ea typeface="ＭＳ Ｐゴシック" panose="020B0600070205080204" pitchFamily="34" charset="-128"/>
            </a:endParaRPr>
          </a:p>
        </p:txBody>
      </p:sp>
      <p:sp>
        <p:nvSpPr>
          <p:cNvPr id="91139" name="Slide Number Placeholder 3">
            <a:extLst>
              <a:ext uri="{FF2B5EF4-FFF2-40B4-BE49-F238E27FC236}">
                <a16:creationId xmlns:a16="http://schemas.microsoft.com/office/drawing/2014/main" id="{F7A8C2D3-193C-4C22-8239-32532A317A2E}"/>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E4BA05FE-674D-4557-9DCE-31711BA7AF11}" type="slidenum">
              <a:rPr lang="en-US" altLang="en-US" sz="1200">
                <a:solidFill>
                  <a:srgbClr val="000000"/>
                </a:solidFill>
              </a:rPr>
              <a:pPr algn="r" eaLnBrk="1" hangingPunct="1"/>
              <a:t>62</a:t>
            </a:fld>
            <a:endParaRPr lang="en-US" altLang="en-US" sz="1200" dirty="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220CF659-B027-E0FE-51CE-3D8F290E1D1B}"/>
              </a:ext>
            </a:extLst>
          </p:cNvPr>
          <p:cNvSpPr>
            <a:spLocks noGrp="1" noRot="1" noChangeAspect="1" noChangeArrowheads="1" noTextEdit="1"/>
          </p:cNvSpPr>
          <p:nvPr>
            <p:ph type="sldImg"/>
          </p:nvPr>
        </p:nvSpPr>
        <p:spPr>
          <a:xfrm>
            <a:off x="1371600" y="1143000"/>
            <a:ext cx="4114800" cy="3086100"/>
          </a:xfrm>
          <a:ln/>
        </p:spPr>
      </p:sp>
      <p:sp>
        <p:nvSpPr>
          <p:cNvPr id="91138" name="Notes Placeholder 2">
            <a:extLst>
              <a:ext uri="{FF2B5EF4-FFF2-40B4-BE49-F238E27FC236}">
                <a16:creationId xmlns:a16="http://schemas.microsoft.com/office/drawing/2014/main" id="{5A78139F-9EFF-2AC5-F461-1497281BB00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91139" name="Slide Number Placeholder 3">
            <a:extLst>
              <a:ext uri="{FF2B5EF4-FFF2-40B4-BE49-F238E27FC236}">
                <a16:creationId xmlns:a16="http://schemas.microsoft.com/office/drawing/2014/main" id="{F7A8C2D3-193C-4C22-8239-32532A317A2E}"/>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E4BA05FE-674D-4557-9DCE-31711BA7AF11}" type="slidenum">
              <a:rPr lang="en-US" altLang="en-US" sz="1200">
                <a:solidFill>
                  <a:srgbClr val="000000"/>
                </a:solidFill>
              </a:rPr>
              <a:pPr algn="r" eaLnBrk="1" hangingPunct="1"/>
              <a:t>64</a:t>
            </a:fld>
            <a:endParaRPr lang="en-US" altLang="en-US" sz="1200" dirty="0">
              <a:solidFill>
                <a:srgbClr val="000000"/>
              </a:solidFill>
            </a:endParaRPr>
          </a:p>
        </p:txBody>
      </p:sp>
    </p:spTree>
    <p:extLst>
      <p:ext uri="{BB962C8B-B14F-4D97-AF65-F5344CB8AC3E}">
        <p14:creationId xmlns:p14="http://schemas.microsoft.com/office/powerpoint/2010/main" val="1503894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573D992-679B-064D-9AE1-E22D563419CE}" type="slidenum">
              <a:rPr lang="en-US" smtClean="0"/>
              <a:t>4</a:t>
            </a:fld>
            <a:endParaRPr lang="en-US" dirty="0"/>
          </a:p>
        </p:txBody>
      </p:sp>
    </p:spTree>
    <p:extLst>
      <p:ext uri="{BB962C8B-B14F-4D97-AF65-F5344CB8AC3E}">
        <p14:creationId xmlns:p14="http://schemas.microsoft.com/office/powerpoint/2010/main" val="35846417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1040B36A-33E3-5A46-9DEA-1452F876ED47}"/>
              </a:ext>
            </a:extLst>
          </p:cNvPr>
          <p:cNvSpPr>
            <a:spLocks noGrp="1" noRot="1" noChangeAspect="1" noChangeArrowheads="1" noTextEdit="1"/>
          </p:cNvSpPr>
          <p:nvPr>
            <p:ph type="sldImg"/>
          </p:nvPr>
        </p:nvSpPr>
        <p:spPr>
          <a:xfrm>
            <a:off x="1371600" y="1143000"/>
            <a:ext cx="4114800" cy="3086100"/>
          </a:xfrm>
          <a:ln/>
        </p:spPr>
      </p:sp>
      <p:sp>
        <p:nvSpPr>
          <p:cNvPr id="94210" name="Notes Placeholder 2">
            <a:extLst>
              <a:ext uri="{FF2B5EF4-FFF2-40B4-BE49-F238E27FC236}">
                <a16:creationId xmlns:a16="http://schemas.microsoft.com/office/drawing/2014/main" id="{35FCA33B-2779-FBE6-F23D-AD8D3EC494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u="sng" dirty="0">
                <a:latin typeface="Calibri" panose="020F0502020204030204" pitchFamily="34" charset="0"/>
                <a:ea typeface="ＭＳ Ｐゴシック" panose="020B0600070205080204" pitchFamily="34" charset="-128"/>
              </a:rPr>
              <a:t>Plus 10 challenge</a:t>
            </a:r>
            <a:endParaRPr lang="en-US" altLang="en-US" dirty="0">
              <a:latin typeface="Calibri" panose="020F0502020204030204" pitchFamily="34" charset="0"/>
              <a:ea typeface="ＭＳ Ｐゴシック" panose="020B0600070205080204" pitchFamily="34" charset="-128"/>
            </a:endParaRPr>
          </a:p>
          <a:p>
            <a:r>
              <a:rPr lang="en-US" altLang="en-US" dirty="0">
                <a:latin typeface="Calibri" panose="020F0502020204030204" pitchFamily="34" charset="0"/>
                <a:ea typeface="ＭＳ Ｐゴシック" panose="020B0600070205080204" pitchFamily="34" charset="-128"/>
              </a:rPr>
              <a:t>Google docs- First initial, Last name- emphasize that it is ok if teachers could not put name by students – due to types of classes taught- important so we can see if students have academic/athletic connections</a:t>
            </a:r>
          </a:p>
          <a:p>
            <a:r>
              <a:rPr lang="en-US" altLang="en-US" dirty="0">
                <a:latin typeface="Calibri" panose="020F0502020204030204" pitchFamily="34" charset="0"/>
                <a:ea typeface="ＭＳ Ｐゴシック" panose="020B0600070205080204" pitchFamily="34" charset="-128"/>
              </a:rPr>
              <a:t> </a:t>
            </a:r>
          </a:p>
          <a:p>
            <a:r>
              <a:rPr lang="en-US" altLang="en-US" dirty="0">
                <a:latin typeface="Calibri" panose="020F0502020204030204" pitchFamily="34" charset="0"/>
                <a:ea typeface="ＭＳ Ｐゴシック" panose="020B0600070205080204" pitchFamily="34" charset="-128"/>
              </a:rPr>
              <a:t>Criteria:</a:t>
            </a:r>
          </a:p>
          <a:p>
            <a:r>
              <a:rPr lang="en-US" altLang="en-US" dirty="0">
                <a:latin typeface="Calibri" panose="020F0502020204030204" pitchFamily="34" charset="0"/>
                <a:ea typeface="ＭＳ Ｐゴシック" panose="020B0600070205080204" pitchFamily="34" charset="-128"/>
              </a:rPr>
              <a:t>Do you know something about them outside of the classroom.</a:t>
            </a:r>
          </a:p>
          <a:p>
            <a:r>
              <a:rPr lang="en-US" altLang="en-US" dirty="0">
                <a:latin typeface="Calibri" panose="020F0502020204030204" pitchFamily="34" charset="0"/>
                <a:ea typeface="ＭＳ Ｐゴシック" panose="020B0600070205080204" pitchFamily="34" charset="-128"/>
              </a:rPr>
              <a:t>            (Post -secondary plans, family structure, challenges)</a:t>
            </a:r>
          </a:p>
          <a:p>
            <a:r>
              <a:rPr lang="en-US" altLang="en-US" dirty="0">
                <a:latin typeface="Calibri" panose="020F0502020204030204" pitchFamily="34" charset="0"/>
                <a:ea typeface="ＭＳ Ｐゴシック" panose="020B0600070205080204" pitchFamily="34" charset="-128"/>
              </a:rPr>
              <a:t> </a:t>
            </a:r>
          </a:p>
          <a:p>
            <a:r>
              <a:rPr lang="en-US" altLang="en-US" dirty="0">
                <a:latin typeface="Calibri" panose="020F0502020204030204" pitchFamily="34" charset="0"/>
                <a:ea typeface="ＭＳ Ｐゴシック" panose="020B0600070205080204" pitchFamily="34" charset="-128"/>
              </a:rPr>
              <a:t>Have you had a conversation with this student outside of normal class time?</a:t>
            </a:r>
          </a:p>
          <a:p>
            <a:r>
              <a:rPr lang="en-US" altLang="en-US" dirty="0">
                <a:latin typeface="Calibri" panose="020F0502020204030204" pitchFamily="34" charset="0"/>
                <a:ea typeface="ＭＳ Ｐゴシック" panose="020B0600070205080204" pitchFamily="34" charset="-128"/>
              </a:rPr>
              <a:t> </a:t>
            </a:r>
          </a:p>
          <a:p>
            <a:r>
              <a:rPr lang="en-US" altLang="en-US" dirty="0">
                <a:latin typeface="Calibri" panose="020F0502020204030204" pitchFamily="34" charset="0"/>
                <a:ea typeface="ＭＳ Ｐゴシック" panose="020B0600070205080204" pitchFamily="34" charset="-128"/>
              </a:rPr>
              <a:t>Have you congratulated this student on an accomplishment or activity?</a:t>
            </a:r>
          </a:p>
          <a:p>
            <a:r>
              <a:rPr lang="en-US" altLang="en-US" dirty="0">
                <a:latin typeface="Calibri" panose="020F0502020204030204" pitchFamily="34" charset="0"/>
                <a:ea typeface="ＭＳ Ｐゴシック" panose="020B0600070205080204" pitchFamily="34" charset="-128"/>
              </a:rPr>
              <a:t> </a:t>
            </a:r>
          </a:p>
          <a:p>
            <a:r>
              <a:rPr lang="en-US" altLang="en-US" dirty="0">
                <a:latin typeface="Calibri" panose="020F0502020204030204" pitchFamily="34" charset="0"/>
                <a:ea typeface="ＭＳ Ｐゴシック" panose="020B0600070205080204" pitchFamily="34" charset="-128"/>
              </a:rPr>
              <a:t>Has this student sought you out to share information with you about their life?</a:t>
            </a:r>
          </a:p>
          <a:p>
            <a:r>
              <a:rPr lang="en-US" altLang="en-US" dirty="0">
                <a:latin typeface="Calibri" panose="020F0502020204030204" pitchFamily="34" charset="0"/>
                <a:ea typeface="ＭＳ Ｐゴシック" panose="020B0600070205080204" pitchFamily="34" charset="-128"/>
              </a:rPr>
              <a:t> </a:t>
            </a:r>
          </a:p>
          <a:p>
            <a:endParaRPr lang="en-US" altLang="en-US" dirty="0">
              <a:ea typeface="ＭＳ Ｐゴシック" panose="020B0600070205080204" pitchFamily="34" charset="-128"/>
            </a:endParaRPr>
          </a:p>
        </p:txBody>
      </p:sp>
      <p:sp>
        <p:nvSpPr>
          <p:cNvPr id="94211" name="Slide Number Placeholder 3">
            <a:extLst>
              <a:ext uri="{FF2B5EF4-FFF2-40B4-BE49-F238E27FC236}">
                <a16:creationId xmlns:a16="http://schemas.microsoft.com/office/drawing/2014/main" id="{8582EA0F-F90F-72F9-A56D-00DF9D03ECC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E1F10E8-5BF6-4176-A006-39B384EE0680}" type="slidenum">
              <a:rPr lang="en-US" altLang="en-US"/>
              <a:pPr/>
              <a:t>66</a:t>
            </a:fld>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573D992-679B-064D-9AE1-E22D563419CE}" type="slidenum">
              <a:rPr lang="en-US" smtClean="0"/>
              <a:t>71</a:t>
            </a:fld>
            <a:endParaRPr lang="en-US" dirty="0"/>
          </a:p>
        </p:txBody>
      </p:sp>
    </p:spTree>
    <p:extLst>
      <p:ext uri="{BB962C8B-B14F-4D97-AF65-F5344CB8AC3E}">
        <p14:creationId xmlns:p14="http://schemas.microsoft.com/office/powerpoint/2010/main" val="6063343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108DF902-F40E-B6C2-50CF-B6E1F44DD3CA}"/>
              </a:ext>
            </a:extLst>
          </p:cNvPr>
          <p:cNvSpPr>
            <a:spLocks noGrp="1" noRot="1" noChangeAspect="1" noChangeArrowheads="1" noTextEdit="1"/>
          </p:cNvSpPr>
          <p:nvPr>
            <p:ph type="sldImg"/>
          </p:nvPr>
        </p:nvSpPr>
        <p:spPr>
          <a:ln/>
        </p:spPr>
      </p:sp>
      <p:sp>
        <p:nvSpPr>
          <p:cNvPr id="80898" name="Rectangle 3">
            <a:extLst>
              <a:ext uri="{FF2B5EF4-FFF2-40B4-BE49-F238E27FC236}">
                <a16:creationId xmlns:a16="http://schemas.microsoft.com/office/drawing/2014/main" id="{F28E4CC9-CD28-AAA0-C561-E013BA47EC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E5DA831C-4513-1680-6638-0983DD27C7D9}"/>
              </a:ext>
            </a:extLst>
          </p:cNvPr>
          <p:cNvSpPr>
            <a:spLocks noGrp="1" noRot="1" noChangeAspect="1" noChangeArrowheads="1" noTextEdit="1"/>
          </p:cNvSpPr>
          <p:nvPr>
            <p:ph type="sldImg"/>
          </p:nvPr>
        </p:nvSpPr>
        <p:spPr>
          <a:ln/>
        </p:spPr>
      </p:sp>
      <p:sp>
        <p:nvSpPr>
          <p:cNvPr id="82946" name="Rectangle 3">
            <a:extLst>
              <a:ext uri="{FF2B5EF4-FFF2-40B4-BE49-F238E27FC236}">
                <a16:creationId xmlns:a16="http://schemas.microsoft.com/office/drawing/2014/main" id="{04A7A339-8675-8C9A-AAFE-034926D99D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E01C33C2-F7D3-26B1-1B35-A3B4709CB4CC}"/>
              </a:ext>
            </a:extLst>
          </p:cNvPr>
          <p:cNvSpPr>
            <a:spLocks noGrp="1" noRot="1" noChangeAspect="1" noChangeArrowheads="1" noTextEdit="1"/>
          </p:cNvSpPr>
          <p:nvPr>
            <p:ph type="sldImg"/>
          </p:nvPr>
        </p:nvSpPr>
        <p:spPr>
          <a:ln/>
        </p:spPr>
      </p:sp>
      <p:sp>
        <p:nvSpPr>
          <p:cNvPr id="84994" name="Rectangle 3">
            <a:extLst>
              <a:ext uri="{FF2B5EF4-FFF2-40B4-BE49-F238E27FC236}">
                <a16:creationId xmlns:a16="http://schemas.microsoft.com/office/drawing/2014/main" id="{1A60C3E9-C355-F311-1E58-F972DFE384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B5271CC4-51C8-7402-15AE-2B6294022A8F}"/>
              </a:ext>
            </a:extLst>
          </p:cNvPr>
          <p:cNvSpPr>
            <a:spLocks noGrp="1" noRot="1" noChangeAspect="1" noChangeArrowheads="1" noTextEdit="1"/>
          </p:cNvSpPr>
          <p:nvPr>
            <p:ph type="sldImg"/>
          </p:nvPr>
        </p:nvSpPr>
        <p:spPr>
          <a:ln/>
        </p:spPr>
      </p:sp>
      <p:sp>
        <p:nvSpPr>
          <p:cNvPr id="87042" name="Rectangle 3">
            <a:extLst>
              <a:ext uri="{FF2B5EF4-FFF2-40B4-BE49-F238E27FC236}">
                <a16:creationId xmlns:a16="http://schemas.microsoft.com/office/drawing/2014/main" id="{37625D05-62BD-5D0D-3024-63092E977F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614FCCD5-45FF-23FB-FB75-9F43A18FE917}"/>
              </a:ext>
            </a:extLst>
          </p:cNvPr>
          <p:cNvSpPr>
            <a:spLocks noGrp="1" noRot="1" noChangeAspect="1" noChangeArrowheads="1" noTextEdit="1"/>
          </p:cNvSpPr>
          <p:nvPr>
            <p:ph type="sldImg"/>
          </p:nvPr>
        </p:nvSpPr>
        <p:spPr>
          <a:ln/>
        </p:spPr>
      </p:sp>
      <p:sp>
        <p:nvSpPr>
          <p:cNvPr id="89090" name="Rectangle 3">
            <a:extLst>
              <a:ext uri="{FF2B5EF4-FFF2-40B4-BE49-F238E27FC236}">
                <a16:creationId xmlns:a16="http://schemas.microsoft.com/office/drawing/2014/main" id="{0F6D12F2-C36E-DF69-5B6D-371A289699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Circuit training script part of your handout and on my website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We do talk about buy in when it comes to practices, so let’s reflect on that for a minute. </a:t>
            </a:r>
          </a:p>
          <a:p>
            <a:endParaRPr lang="en-US"/>
          </a:p>
          <a:p>
            <a:r>
              <a:rPr lang="en-US"/>
              <a:t>In the chat box, type out a few steps you go through when you purchase a car.</a:t>
            </a:r>
          </a:p>
          <a:p>
            <a:endParaRPr lang="en-US"/>
          </a:p>
          <a:p>
            <a:r>
              <a:rPr lang="en-US"/>
              <a:t>We will give you about 1 minute here</a:t>
            </a:r>
          </a:p>
        </p:txBody>
      </p:sp>
      <p:sp>
        <p:nvSpPr>
          <p:cNvPr id="4" name="Slide Number Placeholder 3"/>
          <p:cNvSpPr>
            <a:spLocks noGrp="1"/>
          </p:cNvSpPr>
          <p:nvPr>
            <p:ph type="sldNum" sz="quarter" idx="10"/>
          </p:nvPr>
        </p:nvSpPr>
        <p:spPr/>
        <p:txBody>
          <a:bodyPr/>
          <a:lstStyle/>
          <a:p>
            <a:fld id="{0E446909-500C-44EB-8443-AF79B2BB8FCF}" type="slidenum">
              <a:rPr lang="en-US" smtClean="0"/>
              <a:pPr/>
              <a:t>82</a:t>
            </a:fld>
            <a:endParaRPr lang="en-US"/>
          </a:p>
        </p:txBody>
      </p:sp>
    </p:spTree>
    <p:extLst>
      <p:ext uri="{BB962C8B-B14F-4D97-AF65-F5344CB8AC3E}">
        <p14:creationId xmlns:p14="http://schemas.microsoft.com/office/powerpoint/2010/main" val="6053116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Place the steps for purchasing a car in the right order – at each step – what are people afraid of? Why did you not see the contact first? People are not the change – but the loss – you have to build the why before what and how. </a:t>
            </a:r>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7B16DC1-6007-4BE7-B26F-23A78B2B7DCA}" type="slidenum">
              <a:rPr lang="en-US" altLang="en-US" smtClean="0"/>
              <a:pPr eaLnBrk="1" hangingPunct="1">
                <a:spcBef>
                  <a:spcPct val="0"/>
                </a:spcBef>
              </a:pPr>
              <a:t>83</a:t>
            </a:fld>
            <a:endParaRPr lang="en-US" altLang="en-US"/>
          </a:p>
        </p:txBody>
      </p:sp>
    </p:spTree>
    <p:extLst>
      <p:ext uri="{BB962C8B-B14F-4D97-AF65-F5344CB8AC3E}">
        <p14:creationId xmlns:p14="http://schemas.microsoft.com/office/powerpoint/2010/main" val="25658155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Our solution must solve a problem the school has..</a:t>
            </a:r>
          </a:p>
        </p:txBody>
      </p:sp>
      <p:sp>
        <p:nvSpPr>
          <p:cNvPr id="4" name="Slide Number Placeholder 3"/>
          <p:cNvSpPr>
            <a:spLocks noGrp="1"/>
          </p:cNvSpPr>
          <p:nvPr>
            <p:ph type="sldNum" sz="quarter" idx="5"/>
          </p:nvPr>
        </p:nvSpPr>
        <p:spPr/>
        <p:txBody>
          <a:bodyPr/>
          <a:lstStyle/>
          <a:p>
            <a:fld id="{DF811066-0135-4CAA-8AD4-89A97190AC00}" type="slidenum">
              <a:rPr lang="en-US" smtClean="0"/>
              <a:t>84</a:t>
            </a:fld>
            <a:endParaRPr lang="en-US"/>
          </a:p>
        </p:txBody>
      </p:sp>
    </p:spTree>
    <p:extLst>
      <p:ext uri="{BB962C8B-B14F-4D97-AF65-F5344CB8AC3E}">
        <p14:creationId xmlns:p14="http://schemas.microsoft.com/office/powerpoint/2010/main" val="1410492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4DE24333-7657-D845-B2C4-242A5CD71F82}"/>
              </a:ext>
            </a:extLst>
          </p:cNvPr>
          <p:cNvSpPr>
            <a:spLocks noGrp="1" noRot="1" noChangeAspect="1" noTextEdit="1"/>
          </p:cNvSpPr>
          <p:nvPr>
            <p:ph type="sldImg"/>
          </p:nvPr>
        </p:nvSpPr>
        <p:spPr>
          <a:xfrm>
            <a:off x="1371600" y="1143000"/>
            <a:ext cx="4114800" cy="3086100"/>
          </a:xfrm>
          <a:ln/>
        </p:spPr>
      </p:sp>
      <p:sp>
        <p:nvSpPr>
          <p:cNvPr id="32770" name="Notes Placeholder 2">
            <a:extLst>
              <a:ext uri="{FF2B5EF4-FFF2-40B4-BE49-F238E27FC236}">
                <a16:creationId xmlns:a16="http://schemas.microsoft.com/office/drawing/2014/main" id="{AA51574F-585A-0041-982D-931DF4CFB5F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B27AF30C-E738-AB40-9ED1-53A2E6EC972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D7DEDC0-0154-6E45-9F1E-CAE545EF63AD}" type="slidenum">
              <a:rPr lang="en-US" altLang="en-US" sz="1200"/>
              <a:pPr/>
              <a:t>5</a:t>
            </a:fld>
            <a:endParaRPr lang="en-US" altLang="en-US" sz="1200" dirty="0"/>
          </a:p>
        </p:txBody>
      </p:sp>
    </p:spTree>
    <p:extLst>
      <p:ext uri="{BB962C8B-B14F-4D97-AF65-F5344CB8AC3E}">
        <p14:creationId xmlns:p14="http://schemas.microsoft.com/office/powerpoint/2010/main" val="29134046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Before we begin, we would love to hear about some of the issues you face when trying to support secondary schools to change their core practices. We are focusing on behavior today, but other ideas are welcome!</a:t>
            </a:r>
          </a:p>
          <a:p>
            <a:endParaRPr lang="en-US"/>
          </a:p>
          <a:p>
            <a:r>
              <a:rPr lang="en-US"/>
              <a:t>For me, some of the issues that I come across include </a:t>
            </a:r>
          </a:p>
          <a:p>
            <a:endParaRPr lang="en-US"/>
          </a:p>
          <a:p>
            <a:r>
              <a:rPr lang="en-US"/>
              <a:t>Not familiar/trained</a:t>
            </a:r>
          </a:p>
          <a:p>
            <a:r>
              <a:rPr lang="en-US"/>
              <a:t>Not my job</a:t>
            </a:r>
          </a:p>
          <a:p>
            <a:r>
              <a:rPr lang="en-US"/>
              <a:t>Doing too much now</a:t>
            </a:r>
          </a:p>
          <a:p>
            <a:r>
              <a:rPr lang="en-US"/>
              <a:t>Told but not asked</a:t>
            </a:r>
          </a:p>
          <a:p>
            <a:endParaRPr lang="en-US"/>
          </a:p>
          <a:p>
            <a:r>
              <a:rPr lang="en-US"/>
              <a:t>In the chat box, could you type if you agree these are barriers in secondary schools, disagree, or have other barriers you have come across. We will give you about 2 minutes.</a:t>
            </a:r>
          </a:p>
          <a:p>
            <a:endParaRPr lang="en-US"/>
          </a:p>
        </p:txBody>
      </p:sp>
      <p:sp>
        <p:nvSpPr>
          <p:cNvPr id="4" name="Slide Number Placeholder 3"/>
          <p:cNvSpPr>
            <a:spLocks noGrp="1"/>
          </p:cNvSpPr>
          <p:nvPr>
            <p:ph type="sldNum" sz="quarter" idx="5"/>
          </p:nvPr>
        </p:nvSpPr>
        <p:spPr/>
        <p:txBody>
          <a:bodyPr/>
          <a:lstStyle/>
          <a:p>
            <a:fld id="{DF811066-0135-4CAA-8AD4-89A97190AC00}" type="slidenum">
              <a:rPr lang="en-US" smtClean="0"/>
              <a:t>85</a:t>
            </a:fld>
            <a:endParaRPr lang="en-US"/>
          </a:p>
        </p:txBody>
      </p:sp>
    </p:spTree>
    <p:extLst>
      <p:ext uri="{BB962C8B-B14F-4D97-AF65-F5344CB8AC3E}">
        <p14:creationId xmlns:p14="http://schemas.microsoft.com/office/powerpoint/2010/main" val="23003143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Just looking?</a:t>
            </a:r>
          </a:p>
          <a:p>
            <a:r>
              <a:rPr lang="en-US"/>
              <a:t>What was your last experience the last time you went in to a store looking for a specific product? Computer, mattress, car</a:t>
            </a:r>
          </a:p>
          <a:p>
            <a:r>
              <a:rPr lang="en-US"/>
              <a:t>Don’t tell people about your safe, ask them what they don’t like about their current situation.</a:t>
            </a:r>
          </a:p>
        </p:txBody>
      </p:sp>
      <p:sp>
        <p:nvSpPr>
          <p:cNvPr id="4" name="Slide Number Placeholder 3"/>
          <p:cNvSpPr>
            <a:spLocks noGrp="1"/>
          </p:cNvSpPr>
          <p:nvPr>
            <p:ph type="sldNum" sz="quarter" idx="5"/>
          </p:nvPr>
        </p:nvSpPr>
        <p:spPr/>
        <p:txBody>
          <a:bodyPr/>
          <a:lstStyle/>
          <a:p>
            <a:fld id="{DF811066-0135-4CAA-8AD4-89A97190AC00}" type="slidenum">
              <a:rPr lang="en-US" smtClean="0"/>
              <a:t>87</a:t>
            </a:fld>
            <a:endParaRPr lang="en-US"/>
          </a:p>
        </p:txBody>
      </p:sp>
    </p:spTree>
    <p:extLst>
      <p:ext uri="{BB962C8B-B14F-4D97-AF65-F5344CB8AC3E}">
        <p14:creationId xmlns:p14="http://schemas.microsoft.com/office/powerpoint/2010/main" val="19466584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introduction and universals 2 setting up your team, 3 is data,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is best practices (MT Approach)</a:t>
            </a:r>
          </a:p>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88</a:t>
            </a:fld>
            <a:endParaRPr lang="en-US" dirty="0"/>
          </a:p>
        </p:txBody>
      </p:sp>
    </p:spTree>
    <p:extLst>
      <p:ext uri="{BB962C8B-B14F-4D97-AF65-F5344CB8AC3E}">
        <p14:creationId xmlns:p14="http://schemas.microsoft.com/office/powerpoint/2010/main" val="30527767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B6A20A-3D6B-49C7-B10F-A9EA0BEF0E77}" type="slidenum">
              <a:rPr lang="en-US" smtClean="0"/>
              <a:t>90</a:t>
            </a:fld>
            <a:endParaRPr lang="en-US"/>
          </a:p>
        </p:txBody>
      </p:sp>
    </p:spTree>
    <p:extLst>
      <p:ext uri="{BB962C8B-B14F-4D97-AF65-F5344CB8AC3E}">
        <p14:creationId xmlns:p14="http://schemas.microsoft.com/office/powerpoint/2010/main" val="28110875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Stake holders need to see a need – look at existing practices p. 51</a:t>
            </a:r>
          </a:p>
          <a:p>
            <a:r>
              <a:rPr lang="en-US"/>
              <a:t>I (Hank) was working with four high schools as a part of a project to implement</a:t>
            </a:r>
          </a:p>
          <a:p>
            <a:r>
              <a:rPr lang="en-US"/>
              <a:t>schoolwide academic and behavior support within their settings. We</a:t>
            </a:r>
          </a:p>
          <a:p>
            <a:r>
              <a:rPr lang="en-US"/>
              <a:t>had conducted a needs assessment. We identified several themes that we</a:t>
            </a:r>
          </a:p>
          <a:p>
            <a:r>
              <a:rPr lang="en-US"/>
              <a:t>could perhaps address. These included:</a:t>
            </a:r>
          </a:p>
          <a:p>
            <a:r>
              <a:rPr lang="en-US"/>
              <a:t>•• The need for effective communication with staff</a:t>
            </a:r>
          </a:p>
          <a:p>
            <a:r>
              <a:rPr lang="en-US"/>
              <a:t>•• High staff turnover</a:t>
            </a:r>
          </a:p>
          <a:p>
            <a:r>
              <a:rPr lang="en-US"/>
              <a:t>•• Inconsistency in defined practices, polices, and procedures</a:t>
            </a:r>
          </a:p>
          <a:p>
            <a:r>
              <a:rPr lang="en-US"/>
              <a:t>•• Negative outside community perception of school</a:t>
            </a:r>
          </a:p>
          <a:p>
            <a:r>
              <a:rPr lang="en-US"/>
              <a:t>•• School climate concerns</a:t>
            </a:r>
          </a:p>
          <a:p>
            <a:r>
              <a:rPr lang="en-US"/>
              <a:t>•• Lack of use of data for decision making</a:t>
            </a:r>
          </a:p>
          <a:p>
            <a:r>
              <a:rPr lang="en-US"/>
              <a:t>•• Lack of buy-in for staff to address concerns</a:t>
            </a:r>
          </a:p>
          <a:p>
            <a:endParaRPr lang="en-US"/>
          </a:p>
        </p:txBody>
      </p:sp>
      <p:sp>
        <p:nvSpPr>
          <p:cNvPr id="4" name="Slide Number Placeholder 3"/>
          <p:cNvSpPr>
            <a:spLocks noGrp="1"/>
          </p:cNvSpPr>
          <p:nvPr>
            <p:ph type="sldNum" sz="quarter" idx="5"/>
          </p:nvPr>
        </p:nvSpPr>
        <p:spPr/>
        <p:txBody>
          <a:bodyPr/>
          <a:lstStyle/>
          <a:p>
            <a:fld id="{64B6A20A-3D6B-49C7-B10F-A9EA0BEF0E77}" type="slidenum">
              <a:rPr lang="en-US" smtClean="0"/>
              <a:t>92</a:t>
            </a:fld>
            <a:endParaRPr lang="en-US"/>
          </a:p>
        </p:txBody>
      </p:sp>
    </p:spTree>
    <p:extLst>
      <p:ext uri="{BB962C8B-B14F-4D97-AF65-F5344CB8AC3E}">
        <p14:creationId xmlns:p14="http://schemas.microsoft.com/office/powerpoint/2010/main" val="3952325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Example from one school – p. 51 – see table 5.1</a:t>
            </a:r>
          </a:p>
          <a:p>
            <a:endParaRPr lang="en-US"/>
          </a:p>
        </p:txBody>
      </p:sp>
      <p:sp>
        <p:nvSpPr>
          <p:cNvPr id="4" name="Slide Number Placeholder 3"/>
          <p:cNvSpPr>
            <a:spLocks noGrp="1"/>
          </p:cNvSpPr>
          <p:nvPr>
            <p:ph type="sldNum" sz="quarter" idx="5"/>
          </p:nvPr>
        </p:nvSpPr>
        <p:spPr/>
        <p:txBody>
          <a:bodyPr/>
          <a:lstStyle/>
          <a:p>
            <a:fld id="{64B6A20A-3D6B-49C7-B10F-A9EA0BEF0E77}" type="slidenum">
              <a:rPr lang="en-US" smtClean="0"/>
              <a:t>93</a:t>
            </a:fld>
            <a:endParaRPr lang="en-US"/>
          </a:p>
        </p:txBody>
      </p:sp>
    </p:spTree>
    <p:extLst>
      <p:ext uri="{BB962C8B-B14F-4D97-AF65-F5344CB8AC3E}">
        <p14:creationId xmlns:p14="http://schemas.microsoft.com/office/powerpoint/2010/main" val="42778474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446909-500C-44EB-8443-AF79B2BB8FCF}" type="slidenum">
              <a:rPr lang="en-US" smtClean="0"/>
              <a:pPr/>
              <a:t>98</a:t>
            </a:fld>
            <a:endParaRPr lang="en-US"/>
          </a:p>
        </p:txBody>
      </p:sp>
    </p:spTree>
    <p:extLst>
      <p:ext uri="{BB962C8B-B14F-4D97-AF65-F5344CB8AC3E}">
        <p14:creationId xmlns:p14="http://schemas.microsoft.com/office/powerpoint/2010/main" val="14203610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ln>
            <a:miter lim="800000"/>
            <a:headEnd/>
            <a:tailEnd/>
          </a:ln>
        </p:spPr>
        <p:txBody>
          <a:bodyPr/>
          <a:lstStyle/>
          <a:p>
            <a:fld id="{7808719B-54C4-40E7-B099-D1DCAEEF42FF}" type="slidenum">
              <a:rPr lang="en-US" smtClean="0"/>
              <a:pPr/>
              <a:t>99</a:t>
            </a:fld>
            <a:endParaRPr lang="en-US"/>
          </a:p>
        </p:txBody>
      </p:sp>
      <p:sp>
        <p:nvSpPr>
          <p:cNvPr id="28675"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286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AU" sz="1800" b="1">
                <a:effectLst/>
                <a:latin typeface="Times New Roman" panose="02020603050405020304" pitchFamily="18" charset="0"/>
                <a:ea typeface="Calibri" panose="020F0502020204030204" pitchFamily="34" charset="0"/>
              </a:rPr>
              <a:t>Present graphically – avoid data snow blindness </a:t>
            </a:r>
            <a:endParaRPr lang="en-US"/>
          </a:p>
        </p:txBody>
      </p:sp>
    </p:spTree>
    <p:extLst>
      <p:ext uri="{BB962C8B-B14F-4D97-AF65-F5344CB8AC3E}">
        <p14:creationId xmlns:p14="http://schemas.microsoft.com/office/powerpoint/2010/main" val="41894126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143000" marR="0" lvl="2" indent="-228600">
              <a:lnSpc>
                <a:spcPct val="107000"/>
              </a:lnSpc>
              <a:spcBef>
                <a:spcPts val="0"/>
              </a:spcBef>
              <a:spcAft>
                <a:spcPts val="0"/>
              </a:spcAft>
              <a:buFont typeface="Wingdings" panose="05000000000000000000" pitchFamily="2" charset="2"/>
              <a:buChar char=""/>
            </a:pPr>
            <a:r>
              <a:rPr lang="en-AU" sz="1200">
                <a:effectLst/>
                <a:latin typeface="Times New Roman" panose="02020603050405020304" pitchFamily="18" charset="0"/>
                <a:ea typeface="Calibri" panose="020F0502020204030204" pitchFamily="34" charset="0"/>
                <a:cs typeface="Times New Roman" panose="02020603050405020304" pitchFamily="18" charset="0"/>
              </a:rPr>
              <a:t>Stage Two: </a:t>
            </a:r>
            <a:r>
              <a:rPr lang="en-AU" sz="1200" err="1">
                <a:effectLst/>
                <a:latin typeface="Times New Roman" panose="02020603050405020304" pitchFamily="18" charset="0"/>
                <a:ea typeface="Calibri" panose="020F0502020204030204" pitchFamily="34" charset="0"/>
                <a:cs typeface="Times New Roman" panose="02020603050405020304" pitchFamily="18" charset="0"/>
              </a:rPr>
              <a:t>Instalation</a:t>
            </a:r>
            <a:r>
              <a:rPr lang="en-AU"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Symbol" panose="05050102010706020507" pitchFamily="18" charset="2"/>
              <a:buChar char=""/>
            </a:pPr>
            <a:r>
              <a:rPr lang="en-AU" sz="1200">
                <a:effectLst/>
                <a:latin typeface="Times New Roman" panose="02020603050405020304" pitchFamily="18" charset="0"/>
                <a:ea typeface="Calibri" panose="020F0502020204030204" pitchFamily="34" charset="0"/>
                <a:cs typeface="Times New Roman" panose="02020603050405020304" pitchFamily="18" charset="0"/>
              </a:rPr>
              <a:t>Identify the features of the system you will need to be successful. See systems slides - add common training to slide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800"/>
              </a:spcAft>
              <a:buFont typeface="Symbol" panose="05050102010706020507" pitchFamily="18" charset="2"/>
              <a:buChar char=""/>
            </a:pPr>
            <a:r>
              <a:rPr lang="en-AU" sz="1200">
                <a:effectLst/>
                <a:latin typeface="Times New Roman" panose="02020603050405020304" pitchFamily="18" charset="0"/>
                <a:ea typeface="Calibri" panose="020F0502020204030204" pitchFamily="34" charset="0"/>
                <a:cs typeface="Times New Roman" panose="02020603050405020304" pitchFamily="18" charset="0"/>
              </a:rPr>
              <a:t>Go back to TIC and review key steps – what tools do you need to address this step, or think you might need, or have you used?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F811066-0135-4CAA-8AD4-89A97190AC00}" type="slidenum">
              <a:rPr lang="en-US" smtClean="0"/>
              <a:t>101</a:t>
            </a:fld>
            <a:endParaRPr lang="en-US"/>
          </a:p>
        </p:txBody>
      </p:sp>
    </p:spTree>
    <p:extLst>
      <p:ext uri="{BB962C8B-B14F-4D97-AF65-F5344CB8AC3E}">
        <p14:creationId xmlns:p14="http://schemas.microsoft.com/office/powerpoint/2010/main" val="11500427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143000" marR="0" lvl="2" indent="-228600">
              <a:lnSpc>
                <a:spcPct val="107000"/>
              </a:lnSpc>
              <a:spcBef>
                <a:spcPts val="0"/>
              </a:spcBef>
              <a:spcAft>
                <a:spcPts val="0"/>
              </a:spcAft>
              <a:buFont typeface="Wingdings" panose="05000000000000000000" pitchFamily="2" charset="2"/>
              <a:buChar char=""/>
            </a:pPr>
            <a:r>
              <a:rPr lang="en-AU" sz="1200">
                <a:effectLst/>
                <a:latin typeface="Times New Roman" panose="02020603050405020304" pitchFamily="18" charset="0"/>
                <a:ea typeface="Calibri" panose="020F0502020204030204" pitchFamily="34" charset="0"/>
                <a:cs typeface="Times New Roman" panose="02020603050405020304" pitchFamily="18" charset="0"/>
              </a:rPr>
              <a:t>Stage 3: Initial Implementation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Symbol" panose="05050102010706020507" pitchFamily="18" charset="2"/>
              <a:buChar char=""/>
            </a:pPr>
            <a:r>
              <a:rPr lang="en-AU" sz="1200">
                <a:effectLst/>
                <a:latin typeface="Times New Roman" panose="02020603050405020304" pitchFamily="18" charset="0"/>
                <a:ea typeface="Calibri" panose="020F0502020204030204" pitchFamily="34" charset="0"/>
                <a:cs typeface="Times New Roman" panose="02020603050405020304" pitchFamily="18" charset="0"/>
              </a:rPr>
              <a:t>Consider implementation cohort through pilots (p. 34) Fixsen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Symbol" panose="05050102010706020507" pitchFamily="18" charset="2"/>
              <a:buChar char=""/>
            </a:pPr>
            <a:r>
              <a:rPr lang="en-AU" sz="1200">
                <a:effectLst/>
                <a:latin typeface="Times New Roman" panose="02020603050405020304" pitchFamily="18" charset="0"/>
                <a:ea typeface="Calibri" panose="020F0502020204030204" pitchFamily="34" charset="0"/>
                <a:cs typeface="Times New Roman" panose="02020603050405020304" pitchFamily="18" charset="0"/>
              </a:rPr>
              <a:t>CBT - Think, Feel, Behave - you address thinking through behaviour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Symbol" panose="05050102010706020507" pitchFamily="18" charset="2"/>
              <a:buChar char=""/>
            </a:pPr>
            <a:r>
              <a:rPr lang="en-AU" sz="1200">
                <a:effectLst/>
                <a:latin typeface="Times New Roman" panose="02020603050405020304" pitchFamily="18" charset="0"/>
                <a:ea typeface="Calibri" panose="020F0502020204030204" pitchFamily="34" charset="0"/>
                <a:cs typeface="Times New Roman" panose="02020603050405020304" pitchFamily="18" charset="0"/>
              </a:rPr>
              <a:t>Group can provide feedback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Symbol" panose="05050102010706020507" pitchFamily="18" charset="2"/>
              <a:buChar char=""/>
            </a:pPr>
            <a:r>
              <a:rPr lang="en-AU" sz="1200">
                <a:effectLst/>
                <a:latin typeface="Times New Roman" panose="02020603050405020304" pitchFamily="18" charset="0"/>
                <a:ea typeface="Calibri" panose="020F0502020204030204" pitchFamily="34" charset="0"/>
                <a:cs typeface="Times New Roman" panose="02020603050405020304" pitchFamily="18" charset="0"/>
              </a:rPr>
              <a:t>Collecting data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Symbol" panose="05050102010706020507" pitchFamily="18" charset="2"/>
              <a:buChar char=""/>
            </a:pPr>
            <a:r>
              <a:rPr lang="en-AU" sz="1200">
                <a:effectLst/>
                <a:latin typeface="Times New Roman" panose="02020603050405020304" pitchFamily="18" charset="0"/>
                <a:ea typeface="Calibri" panose="020F0502020204030204" pitchFamily="34" charset="0"/>
                <a:cs typeface="Times New Roman" panose="02020603050405020304" pitchFamily="18" charset="0"/>
              </a:rPr>
              <a:t>Communicate results to the community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800"/>
              </a:spcAft>
              <a:buFont typeface="Symbol" panose="05050102010706020507" pitchFamily="18" charset="2"/>
              <a:buChar char=""/>
            </a:pPr>
            <a:r>
              <a:rPr lang="en-AU" sz="1200">
                <a:effectLst/>
                <a:latin typeface="Times New Roman" panose="02020603050405020304" pitchFamily="18" charset="0"/>
                <a:ea typeface="Calibri" panose="020F0502020204030204" pitchFamily="34" charset="0"/>
                <a:cs typeface="Times New Roman" panose="02020603050405020304" pitchFamily="18" charset="0"/>
              </a:rPr>
              <a:t>Are there groups, or individuals in your school who are already implementing components of MTSS? Who are they and how can you connect with them? How did you carry out initial implementation steps?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F811066-0135-4CAA-8AD4-89A97190AC00}" type="slidenum">
              <a:rPr lang="en-US" smtClean="0"/>
              <a:t>102</a:t>
            </a:fld>
            <a:endParaRPr lang="en-US"/>
          </a:p>
        </p:txBody>
      </p:sp>
    </p:spTree>
    <p:extLst>
      <p:ext uri="{BB962C8B-B14F-4D97-AF65-F5344CB8AC3E}">
        <p14:creationId xmlns:p14="http://schemas.microsoft.com/office/powerpoint/2010/main" val="1052726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4403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charset="0"/>
              </a:rPr>
              <a:t>Make connections in handbook with VT</a:t>
            </a:r>
          </a:p>
          <a:p>
            <a:r>
              <a:rPr lang="en-US" dirty="0">
                <a:latin typeface="Arial" charset="0"/>
              </a:rPr>
              <a:t>How familiar are you?</a:t>
            </a:r>
          </a:p>
        </p:txBody>
      </p:sp>
      <p:sp>
        <p:nvSpPr>
          <p:cNvPr id="440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1494" indent="-289036">
              <a:defRPr sz="2400">
                <a:solidFill>
                  <a:schemeClr val="tx1"/>
                </a:solidFill>
                <a:latin typeface="Arial" charset="0"/>
                <a:ea typeface="ＭＳ Ｐゴシック" charset="0"/>
              </a:defRPr>
            </a:lvl2pPr>
            <a:lvl3pPr marL="1156145" indent="-231229">
              <a:defRPr sz="2400">
                <a:solidFill>
                  <a:schemeClr val="tx1"/>
                </a:solidFill>
                <a:latin typeface="Arial" charset="0"/>
                <a:ea typeface="ＭＳ Ｐゴシック" charset="0"/>
              </a:defRPr>
            </a:lvl3pPr>
            <a:lvl4pPr marL="1618602" indent="-231229">
              <a:defRPr sz="2400">
                <a:solidFill>
                  <a:schemeClr val="tx1"/>
                </a:solidFill>
                <a:latin typeface="Arial" charset="0"/>
                <a:ea typeface="ＭＳ Ｐゴシック" charset="0"/>
              </a:defRPr>
            </a:lvl4pPr>
            <a:lvl5pPr marL="2081060" indent="-231229">
              <a:defRPr sz="2400">
                <a:solidFill>
                  <a:schemeClr val="tx1"/>
                </a:solidFill>
                <a:latin typeface="Arial" charset="0"/>
                <a:ea typeface="ＭＳ Ｐゴシック" charset="0"/>
              </a:defRPr>
            </a:lvl5pPr>
            <a:lvl6pPr marL="2543518" indent="-231229" eaLnBrk="0" fontAlgn="base" hangingPunct="0">
              <a:spcBef>
                <a:spcPct val="0"/>
              </a:spcBef>
              <a:spcAft>
                <a:spcPct val="0"/>
              </a:spcAft>
              <a:defRPr sz="2400">
                <a:solidFill>
                  <a:schemeClr val="tx1"/>
                </a:solidFill>
                <a:latin typeface="Arial" charset="0"/>
                <a:ea typeface="ＭＳ Ｐゴシック" charset="0"/>
              </a:defRPr>
            </a:lvl6pPr>
            <a:lvl7pPr marL="3005976" indent="-231229" eaLnBrk="0" fontAlgn="base" hangingPunct="0">
              <a:spcBef>
                <a:spcPct val="0"/>
              </a:spcBef>
              <a:spcAft>
                <a:spcPct val="0"/>
              </a:spcAft>
              <a:defRPr sz="2400">
                <a:solidFill>
                  <a:schemeClr val="tx1"/>
                </a:solidFill>
                <a:latin typeface="Arial" charset="0"/>
                <a:ea typeface="ＭＳ Ｐゴシック" charset="0"/>
              </a:defRPr>
            </a:lvl7pPr>
            <a:lvl8pPr marL="3468434" indent="-231229" eaLnBrk="0" fontAlgn="base" hangingPunct="0">
              <a:spcBef>
                <a:spcPct val="0"/>
              </a:spcBef>
              <a:spcAft>
                <a:spcPct val="0"/>
              </a:spcAft>
              <a:defRPr sz="2400">
                <a:solidFill>
                  <a:schemeClr val="tx1"/>
                </a:solidFill>
                <a:latin typeface="Arial" charset="0"/>
                <a:ea typeface="ＭＳ Ｐゴシック" charset="0"/>
              </a:defRPr>
            </a:lvl8pPr>
            <a:lvl9pPr marL="3930891" indent="-231229" eaLnBrk="0" fontAlgn="base" hangingPunct="0">
              <a:spcBef>
                <a:spcPct val="0"/>
              </a:spcBef>
              <a:spcAft>
                <a:spcPct val="0"/>
              </a:spcAft>
              <a:defRPr sz="2400">
                <a:solidFill>
                  <a:schemeClr val="tx1"/>
                </a:solidFill>
                <a:latin typeface="Arial" charset="0"/>
                <a:ea typeface="ＭＳ Ｐゴシック" charset="0"/>
              </a:defRPr>
            </a:lvl9pPr>
          </a:lstStyle>
          <a:p>
            <a:fld id="{8F2AB54D-C146-2F47-9A7E-B30B97D7B41E}" type="slidenum">
              <a:rPr lang="en-US" sz="1200">
                <a:solidFill>
                  <a:srgbClr val="000000"/>
                </a:solidFill>
              </a:rPr>
              <a:pPr/>
              <a:t>14</a:t>
            </a:fld>
            <a:endParaRPr lang="en-US" sz="1200" dirty="0">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pPr marL="1600200" marR="0" lvl="3" indent="-228600">
              <a:lnSpc>
                <a:spcPct val="107000"/>
              </a:lnSpc>
              <a:spcBef>
                <a:spcPts val="0"/>
              </a:spcBef>
              <a:spcAft>
                <a:spcPts val="0"/>
              </a:spcAft>
              <a:buFont typeface="Symbol" panose="05050102010706020507" pitchFamily="18" charset="2"/>
              <a:buChar char=""/>
            </a:pPr>
            <a:r>
              <a:rPr lang="en-AU" sz="1800">
                <a:effectLst/>
                <a:latin typeface="Times New Roman" panose="02020603050405020304" pitchFamily="18" charset="0"/>
                <a:ea typeface="Calibri" panose="020F0502020204030204" pitchFamily="34" charset="0"/>
                <a:cs typeface="Times New Roman" panose="02020603050405020304" pitchFamily="18" charset="0"/>
              </a:rPr>
              <a:t>Very similar to school improvement - iterative process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Symbol" panose="05050102010706020507" pitchFamily="18" charset="2"/>
              <a:buChar char=""/>
            </a:pPr>
            <a:r>
              <a:rPr lang="en-AU" sz="1800">
                <a:effectLst/>
                <a:latin typeface="Times New Roman" panose="02020603050405020304" pitchFamily="18" charset="0"/>
                <a:ea typeface="Calibri" panose="020F0502020204030204" pitchFamily="34" charset="0"/>
                <a:cs typeface="Times New Roman" panose="02020603050405020304" pitchFamily="18" charset="0"/>
              </a:rPr>
              <a:t>Tracking fidelity of the intervention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Symbol" panose="05050102010706020507" pitchFamily="18" charset="2"/>
              <a:buChar char=""/>
            </a:pPr>
            <a:r>
              <a:rPr lang="en-AU" sz="1800">
                <a:effectLst/>
                <a:latin typeface="Times New Roman" panose="02020603050405020304" pitchFamily="18" charset="0"/>
                <a:ea typeface="Calibri" panose="020F0502020204030204" pitchFamily="34" charset="0"/>
                <a:cs typeface="Times New Roman" panose="02020603050405020304" pitchFamily="18" charset="0"/>
              </a:rPr>
              <a:t>Leadership roles are filled by staff</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Symbol" panose="05050102010706020507" pitchFamily="18" charset="2"/>
              <a:buChar char=""/>
            </a:pPr>
            <a:r>
              <a:rPr lang="en-AU" sz="1800">
                <a:effectLst/>
                <a:latin typeface="Times New Roman" panose="02020603050405020304" pitchFamily="18" charset="0"/>
                <a:ea typeface="Calibri" panose="020F0502020204030204" pitchFamily="34" charset="0"/>
                <a:cs typeface="Times New Roman" panose="02020603050405020304" pitchFamily="18" charset="0"/>
              </a:rPr>
              <a:t>PLCs guided by staff members who are experts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Symbol" panose="05050102010706020507" pitchFamily="18" charset="2"/>
              <a:buChar char=""/>
            </a:pPr>
            <a:r>
              <a:rPr lang="en-AU" sz="1800">
                <a:effectLst/>
                <a:latin typeface="Times New Roman" panose="02020603050405020304" pitchFamily="18" charset="0"/>
                <a:ea typeface="Calibri" panose="020F0502020204030204" pitchFamily="34" charset="0"/>
                <a:cs typeface="Times New Roman" panose="02020603050405020304" pitchFamily="18" charset="0"/>
              </a:rPr>
              <a:t>Students and parents continue to be involved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Symbol" panose="05050102010706020507" pitchFamily="18" charset="2"/>
              <a:buChar char=""/>
            </a:pPr>
            <a:r>
              <a:rPr lang="en-AU" sz="1800">
                <a:effectLst/>
                <a:latin typeface="Times New Roman" panose="02020603050405020304" pitchFamily="18" charset="0"/>
                <a:ea typeface="Calibri" panose="020F0502020204030204" pitchFamily="34" charset="0"/>
                <a:cs typeface="Times New Roman" panose="02020603050405020304" pitchFamily="18" charset="0"/>
              </a:rPr>
              <a:t>Clear connection with school improvement plan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800"/>
              </a:spcAft>
              <a:buFont typeface="Symbol" panose="05050102010706020507" pitchFamily="18" charset="2"/>
              <a:buChar char=""/>
            </a:pPr>
            <a:r>
              <a:rPr lang="en-AU" sz="1800">
                <a:effectLst/>
                <a:latin typeface="Times New Roman" panose="02020603050405020304" pitchFamily="18" charset="0"/>
                <a:ea typeface="Calibri" panose="020F0502020204030204" pitchFamily="34" charset="0"/>
                <a:cs typeface="Times New Roman" panose="02020603050405020304" pitchFamily="18" charset="0"/>
              </a:rPr>
              <a:t>How does your school measure how well school improvement strategies are being implemented? How are you doing with these steps.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F811066-0135-4CAA-8AD4-89A97190AC00}" type="slidenum">
              <a:rPr lang="en-US" smtClean="0"/>
              <a:t>104</a:t>
            </a:fld>
            <a:endParaRPr lang="en-US"/>
          </a:p>
        </p:txBody>
      </p:sp>
    </p:spTree>
    <p:extLst>
      <p:ext uri="{BB962C8B-B14F-4D97-AF65-F5344CB8AC3E}">
        <p14:creationId xmlns:p14="http://schemas.microsoft.com/office/powerpoint/2010/main" val="19882839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811066-0135-4CAA-8AD4-89A97190AC00}" type="slidenum">
              <a:rPr lang="en-US" smtClean="0"/>
              <a:t>105</a:t>
            </a:fld>
            <a:endParaRPr lang="en-US"/>
          </a:p>
        </p:txBody>
      </p:sp>
    </p:spTree>
    <p:extLst>
      <p:ext uri="{BB962C8B-B14F-4D97-AF65-F5344CB8AC3E}">
        <p14:creationId xmlns:p14="http://schemas.microsoft.com/office/powerpoint/2010/main" val="38319937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We provided some additional tools for you that specific to buy in secondary school. Just click on the link in the slide</a:t>
            </a:r>
          </a:p>
        </p:txBody>
      </p:sp>
      <p:sp>
        <p:nvSpPr>
          <p:cNvPr id="4" name="Slide Number Placeholder 3"/>
          <p:cNvSpPr>
            <a:spLocks noGrp="1"/>
          </p:cNvSpPr>
          <p:nvPr>
            <p:ph type="sldNum" sz="quarter" idx="5"/>
          </p:nvPr>
        </p:nvSpPr>
        <p:spPr/>
        <p:txBody>
          <a:bodyPr/>
          <a:lstStyle/>
          <a:p>
            <a:fld id="{DF811066-0135-4CAA-8AD4-89A97190AC00}" type="slidenum">
              <a:rPr lang="en-US" smtClean="0"/>
              <a:t>106</a:t>
            </a:fld>
            <a:endParaRPr lang="en-US"/>
          </a:p>
        </p:txBody>
      </p:sp>
    </p:spTree>
    <p:extLst>
      <p:ext uri="{BB962C8B-B14F-4D97-AF65-F5344CB8AC3E}">
        <p14:creationId xmlns:p14="http://schemas.microsoft.com/office/powerpoint/2010/main" val="615946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573D992-679B-064D-9AE1-E22D563419CE}" type="slidenum">
              <a:rPr lang="en-US" smtClean="0"/>
              <a:t>108</a:t>
            </a:fld>
            <a:endParaRPr lang="en-US" dirty="0"/>
          </a:p>
        </p:txBody>
      </p:sp>
    </p:spTree>
    <p:extLst>
      <p:ext uri="{BB962C8B-B14F-4D97-AF65-F5344CB8AC3E}">
        <p14:creationId xmlns:p14="http://schemas.microsoft.com/office/powerpoint/2010/main" val="8457590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573D992-679B-064D-9AE1-E22D563419CE}" type="slidenum">
              <a:rPr lang="en-US" smtClean="0"/>
              <a:t>109</a:t>
            </a:fld>
            <a:endParaRPr lang="en-US" dirty="0"/>
          </a:p>
        </p:txBody>
      </p:sp>
    </p:spTree>
    <p:extLst>
      <p:ext uri="{BB962C8B-B14F-4D97-AF65-F5344CB8AC3E}">
        <p14:creationId xmlns:p14="http://schemas.microsoft.com/office/powerpoint/2010/main" val="4149731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C9472EB-922D-4875-B223-8268881D1693}" type="slidenum">
              <a:rPr lang="en-US"/>
              <a:pPr eaLnBrk="1" hangingPunct="1"/>
              <a:t>111</a:t>
            </a:fld>
            <a:endParaRPr lang="en-US" dirty="0"/>
          </a:p>
        </p:txBody>
      </p:sp>
      <p:sp>
        <p:nvSpPr>
          <p:cNvPr id="13619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A1751408-6DAF-4DD3-ADEE-C78BFD3C1E38}" type="slidenum">
              <a:rPr lang="en-US" sz="1200"/>
              <a:pPr algn="r" eaLnBrk="1" hangingPunct="1"/>
              <a:t>111</a:t>
            </a:fld>
            <a:endParaRPr lang="en-US" sz="1200" dirty="0"/>
          </a:p>
        </p:txBody>
      </p:sp>
      <p:sp>
        <p:nvSpPr>
          <p:cNvPr id="13619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A59377B0-C42A-4F33-9752-5DCEAB72E43F}" type="slidenum">
              <a:rPr lang="en-US" sz="1200"/>
              <a:pPr algn="r" eaLnBrk="1" hangingPunct="1"/>
              <a:t>111</a:t>
            </a:fld>
            <a:endParaRPr lang="en-US" sz="1200" dirty="0"/>
          </a:p>
        </p:txBody>
      </p:sp>
      <p:sp>
        <p:nvSpPr>
          <p:cNvPr id="136197" name="Rectangle 2"/>
          <p:cNvSpPr>
            <a:spLocks noGrp="1" noRot="1" noChangeAspect="1" noChangeArrowheads="1" noTextEdit="1"/>
          </p:cNvSpPr>
          <p:nvPr>
            <p:ph type="sldImg"/>
          </p:nvPr>
        </p:nvSpPr>
        <p:spPr>
          <a:xfrm>
            <a:off x="1371600" y="1143000"/>
            <a:ext cx="4114800" cy="3086100"/>
          </a:xfrm>
          <a:ln/>
        </p:spPr>
      </p:sp>
      <p:sp>
        <p:nvSpPr>
          <p:cNvPr id="136198"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pitchFamily="34" charset="0"/>
              </a:rPr>
              <a:t>Mr. Irvin – tardy policy</a:t>
            </a:r>
          </a:p>
          <a:p>
            <a:r>
              <a:rPr lang="en-US" sz="1200" kern="1200" dirty="0">
                <a:solidFill>
                  <a:schemeClr val="tx1"/>
                </a:solidFill>
                <a:effectLst/>
                <a:latin typeface="+mn-lt"/>
                <a:ea typeface="+mn-ea"/>
                <a:cs typeface="+mn-cs"/>
              </a:rPr>
              <a:t>being at post, escorting, and interacting with students</a:t>
            </a:r>
          </a:p>
          <a:p>
            <a:endParaRPr lang="en-US" dirty="0">
              <a:latin typeface="Arial" pitchFamily="34" charset="0"/>
            </a:endParaRPr>
          </a:p>
        </p:txBody>
      </p:sp>
    </p:spTree>
    <p:extLst>
      <p:ext uri="{BB962C8B-B14F-4D97-AF65-F5344CB8AC3E}">
        <p14:creationId xmlns:p14="http://schemas.microsoft.com/office/powerpoint/2010/main" val="4645624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573D992-679B-064D-9AE1-E22D563419CE}" type="slidenum">
              <a:rPr lang="en-US" smtClean="0"/>
              <a:t>113</a:t>
            </a:fld>
            <a:endParaRPr lang="en-US" dirty="0"/>
          </a:p>
        </p:txBody>
      </p:sp>
    </p:spTree>
    <p:extLst>
      <p:ext uri="{BB962C8B-B14F-4D97-AF65-F5344CB8AC3E}">
        <p14:creationId xmlns:p14="http://schemas.microsoft.com/office/powerpoint/2010/main" val="33441960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115</a:t>
            </a:fld>
            <a:endParaRPr lang="en-US" dirty="0"/>
          </a:p>
        </p:txBody>
      </p:sp>
    </p:spTree>
    <p:extLst>
      <p:ext uri="{BB962C8B-B14F-4D97-AF65-F5344CB8AC3E}">
        <p14:creationId xmlns:p14="http://schemas.microsoft.com/office/powerpoint/2010/main" val="40208524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573D992-679B-064D-9AE1-E22D563419CE}" type="slidenum">
              <a:rPr lang="en-US" smtClean="0"/>
              <a:t>117</a:t>
            </a:fld>
            <a:endParaRPr lang="en-US" dirty="0"/>
          </a:p>
        </p:txBody>
      </p:sp>
    </p:spTree>
    <p:extLst>
      <p:ext uri="{BB962C8B-B14F-4D97-AF65-F5344CB8AC3E}">
        <p14:creationId xmlns:p14="http://schemas.microsoft.com/office/powerpoint/2010/main" val="13972456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Show handout, look at student expectations</a:t>
            </a:r>
          </a:p>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118</a:t>
            </a:fld>
            <a:endParaRPr lang="en-US" dirty="0"/>
          </a:p>
        </p:txBody>
      </p:sp>
    </p:spTree>
    <p:extLst>
      <p:ext uri="{BB962C8B-B14F-4D97-AF65-F5344CB8AC3E}">
        <p14:creationId xmlns:p14="http://schemas.microsoft.com/office/powerpoint/2010/main" val="3142031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You also have to annual reports</a:t>
            </a:r>
          </a:p>
          <a:p>
            <a:pPr marL="342900" marR="0" lvl="0" indent="-342900">
              <a:lnSpc>
                <a:spcPct val="107000"/>
              </a:lnSpc>
              <a:spcBef>
                <a:spcPts val="0"/>
              </a:spcBef>
              <a:spcAft>
                <a:spcPts val="0"/>
              </a:spcAft>
              <a:buFont typeface="Symbol" panose="05050102010706020507" pitchFamily="18" charset="2"/>
              <a:buChar char="·"/>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Report –</a:t>
            </a:r>
            <a:r>
              <a:rPr lang="en-US" sz="1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School Annual Report annually (</a:t>
            </a:r>
            <a:r>
              <a:rPr lang="en-US" sz="12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link</a:t>
            </a:r>
            <a:r>
              <a:rPr lang="en-US" sz="1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 Courier New "/>
              <a:buChar char="o"/>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Must report social climate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 Courier New "/>
              <a:buChar char="o"/>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Attendance rates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 Courier New "/>
              <a:buChar char="o"/>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Managing non-attendance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 Courier New "/>
              <a:buChar char="o"/>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National Assessment Program data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 Courier New "/>
              <a:buChar char="o"/>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Retention rates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 Courier New "/>
              <a:buChar char="o"/>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Staff attendance rates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 Courier New "/>
              <a:buChar char="o"/>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Post-secondary outcomes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16</a:t>
            </a:fld>
            <a:endParaRPr lang="en-US" dirty="0"/>
          </a:p>
        </p:txBody>
      </p:sp>
    </p:spTree>
    <p:extLst>
      <p:ext uri="{BB962C8B-B14F-4D97-AF65-F5344CB8AC3E}">
        <p14:creationId xmlns:p14="http://schemas.microsoft.com/office/powerpoint/2010/main" val="13379659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573D992-679B-064D-9AE1-E22D563419CE}" type="slidenum">
              <a:rPr lang="en-US" smtClean="0"/>
              <a:t>119</a:t>
            </a:fld>
            <a:endParaRPr lang="en-US" dirty="0"/>
          </a:p>
        </p:txBody>
      </p:sp>
    </p:spTree>
    <p:extLst>
      <p:ext uri="{BB962C8B-B14F-4D97-AF65-F5344CB8AC3E}">
        <p14:creationId xmlns:p14="http://schemas.microsoft.com/office/powerpoint/2010/main" val="27148394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xfrm>
            <a:off x="1371600" y="1143000"/>
            <a:ext cx="4114800" cy="3086100"/>
          </a:xfrm>
          <a:ln/>
        </p:spPr>
      </p:sp>
      <p:sp>
        <p:nvSpPr>
          <p:cNvPr id="20480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z="1600" dirty="0"/>
              <a:t>Working on holiday break on university related tasks</a:t>
            </a:r>
          </a:p>
          <a:p>
            <a:r>
              <a:rPr lang="en-US" altLang="en-US" sz="1600" dirty="0"/>
              <a:t>Came up and apparently my car was parked over the line and clearly I was hindering the parking of others - $40 ticket..Are you kidding me? Complained – they said this time we will let you go, but next time it will be enforced..Then..the poster…many of our students learn the rules this way – at home, they say, pass the fn sugar – they are learning a new skill.. Do not assume.. Or you will get “are you kidding me?”</a:t>
            </a:r>
          </a:p>
        </p:txBody>
      </p:sp>
      <p:sp>
        <p:nvSpPr>
          <p:cNvPr id="20480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AB432D9-36AF-45C9-868A-CB42AB7EBFBE}" type="slidenum">
              <a:rPr lang="en-US" altLang="en-US">
                <a:solidFill>
                  <a:srgbClr val="000000"/>
                </a:solidFill>
              </a:rPr>
              <a:pPr eaLnBrk="1" hangingPunct="1"/>
              <a:t>120</a:t>
            </a:fld>
            <a:endParaRPr lang="en-US" altLang="en-US" dirty="0">
              <a:solidFill>
                <a:srgbClr val="00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Can include non-academic skills such as mindsets, metacognition, and self-regulation – helps with development and course grades – see Farrington p. 184</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685800" marR="0">
              <a:lnSpc>
                <a:spcPct val="107000"/>
              </a:lnSpc>
              <a:spcBef>
                <a:spcPts val="0"/>
              </a:spcBef>
              <a:spcAft>
                <a:spcPts val="0"/>
              </a:spcAft>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Belonging to the community</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Effort</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Success is possible</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Finding value in my work</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Social and emotional skills – self-awareness, self-management, social awareness, relationship skills, and responsible decision making – CASEL</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Self-determined – self-evaluation, set goals, problem-solve, express wants and needs – Wehmeyer p. 184</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121</a:t>
            </a:fld>
            <a:endParaRPr lang="en-US" dirty="0"/>
          </a:p>
        </p:txBody>
      </p:sp>
    </p:spTree>
    <p:extLst>
      <p:ext uri="{BB962C8B-B14F-4D97-AF65-F5344CB8AC3E}">
        <p14:creationId xmlns:p14="http://schemas.microsoft.com/office/powerpoint/2010/main" val="36027784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12C6A751-2F5B-448F-BF48-D709D61EED83}" type="slidenum">
              <a:rPr lang="en-US" smtClean="0">
                <a:latin typeface="Arial" pitchFamily="34" charset="0"/>
                <a:cs typeface="Arial" pitchFamily="34" charset="0"/>
              </a:rPr>
              <a:pPr/>
              <a:t>122</a:t>
            </a:fld>
            <a:endParaRPr lang="en-US" dirty="0">
              <a:latin typeface="Arial" pitchFamily="34" charset="0"/>
              <a:cs typeface="Arial" pitchFamily="34" charset="0"/>
            </a:endParaRPr>
          </a:p>
        </p:txBody>
      </p:sp>
      <p:sp>
        <p:nvSpPr>
          <p:cNvPr id="7373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ED62E37C-0284-4590-8BB0-9032613A69F7}" type="slidenum">
              <a:rPr lang="en-US" sz="1200"/>
              <a:pPr algn="r"/>
              <a:t>122</a:t>
            </a:fld>
            <a:endParaRPr lang="en-US" sz="1200" dirty="0"/>
          </a:p>
        </p:txBody>
      </p:sp>
      <p:sp>
        <p:nvSpPr>
          <p:cNvPr id="73732" name="Rectangle 2"/>
          <p:cNvSpPr>
            <a:spLocks noGrp="1" noRot="1" noChangeAspect="1" noChangeArrowheads="1" noTextEdit="1"/>
          </p:cNvSpPr>
          <p:nvPr>
            <p:ph type="sldImg"/>
          </p:nvPr>
        </p:nvSpPr>
        <p:spPr>
          <a:xfrm>
            <a:off x="1371600" y="1143000"/>
            <a:ext cx="4114800" cy="3086100"/>
          </a:xfrm>
          <a:ln/>
        </p:spPr>
      </p:sp>
      <p:sp>
        <p:nvSpPr>
          <p:cNvPr id="73733" name="Rectangle 3"/>
          <p:cNvSpPr>
            <a:spLocks noGrp="1" noChangeArrowheads="1"/>
          </p:cNvSpPr>
          <p:nvPr>
            <p:ph type="body" idx="1"/>
          </p:nvPr>
        </p:nvSpPr>
        <p:spPr>
          <a:xfrm>
            <a:off x="914400" y="4343400"/>
            <a:ext cx="5029200" cy="4114800"/>
          </a:xfrm>
          <a:noFill/>
          <a:ln/>
        </p:spPr>
        <p:txBody>
          <a:bodyPr/>
          <a:lstStyle/>
          <a:p>
            <a:pPr eaLnBrk="1" hangingPunct="1"/>
            <a:r>
              <a:rPr lang="en-US" dirty="0">
                <a:latin typeface="Arial" pitchFamily="34" charset="0"/>
              </a:rPr>
              <a:t>Say silk 3 times, then ask what do cows drink</a:t>
            </a:r>
          </a:p>
          <a:p>
            <a:pPr eaLnBrk="1" hangingPunct="1"/>
            <a:r>
              <a:rPr lang="en-US" dirty="0">
                <a:latin typeface="Arial" pitchFamily="34" charset="0"/>
              </a:rPr>
              <a:t>Practice expectations with group</a:t>
            </a:r>
          </a:p>
          <a:p>
            <a:pPr eaLnBrk="1" hangingPunct="1"/>
            <a:endParaRPr lang="en-US" dirty="0">
              <a:latin typeface="Arial" pitchFamily="34" charset="0"/>
            </a:endParaRPr>
          </a:p>
        </p:txBody>
      </p:sp>
    </p:spTree>
    <p:extLst>
      <p:ext uri="{BB962C8B-B14F-4D97-AF65-F5344CB8AC3E}">
        <p14:creationId xmlns:p14="http://schemas.microsoft.com/office/powerpoint/2010/main" val="35901129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573D992-679B-064D-9AE1-E22D563419CE}" type="slidenum">
              <a:rPr lang="en-US" smtClean="0"/>
              <a:t>123</a:t>
            </a:fld>
            <a:endParaRPr lang="en-US" dirty="0"/>
          </a:p>
        </p:txBody>
      </p:sp>
    </p:spTree>
    <p:extLst>
      <p:ext uri="{BB962C8B-B14F-4D97-AF65-F5344CB8AC3E}">
        <p14:creationId xmlns:p14="http://schemas.microsoft.com/office/powerpoint/2010/main" val="19006607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371600" y="1143000"/>
            <a:ext cx="4114800" cy="3086100"/>
          </a:xfrm>
          <a:ln/>
        </p:spPr>
      </p:sp>
      <p:sp>
        <p:nvSpPr>
          <p:cNvPr id="132099" name="Notes Placeholder 2"/>
          <p:cNvSpPr>
            <a:spLocks noGrp="1"/>
          </p:cNvSpPr>
          <p:nvPr>
            <p:ph type="body" idx="1"/>
          </p:nvPr>
        </p:nvSpPr>
        <p:spPr>
          <a:noFill/>
        </p:spPr>
        <p:txBody>
          <a:bodyPr/>
          <a:lstStyle/>
          <a:p>
            <a:endParaRPr lang="en-US" dirty="0"/>
          </a:p>
        </p:txBody>
      </p:sp>
      <p:sp>
        <p:nvSpPr>
          <p:cNvPr id="132100"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51B7D84-5005-4E98-8CC7-F6BE48949B26}" type="slidenum">
              <a:rPr lang="en-US" smtClean="0"/>
              <a:pPr eaLnBrk="1" hangingPunct="1"/>
              <a:t>124</a:t>
            </a:fld>
            <a:endParaRPr lang="en-US" dirty="0"/>
          </a:p>
        </p:txBody>
      </p:sp>
    </p:spTree>
    <p:extLst>
      <p:ext uri="{BB962C8B-B14F-4D97-AF65-F5344CB8AC3E}">
        <p14:creationId xmlns:p14="http://schemas.microsoft.com/office/powerpoint/2010/main" val="42240238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573D992-679B-064D-9AE1-E22D563419CE}" type="slidenum">
              <a:rPr lang="en-US" smtClean="0"/>
              <a:t>125</a:t>
            </a:fld>
            <a:endParaRPr lang="en-US" dirty="0"/>
          </a:p>
        </p:txBody>
      </p:sp>
    </p:spTree>
    <p:extLst>
      <p:ext uri="{BB962C8B-B14F-4D97-AF65-F5344CB8AC3E}">
        <p14:creationId xmlns:p14="http://schemas.microsoft.com/office/powerpoint/2010/main" val="19474200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If students engage in these skills, they are more likely to be successful in other areas</a:t>
            </a:r>
          </a:p>
        </p:txBody>
      </p:sp>
      <p:sp>
        <p:nvSpPr>
          <p:cNvPr id="4" name="Slide Number Placeholder 3"/>
          <p:cNvSpPr>
            <a:spLocks noGrp="1"/>
          </p:cNvSpPr>
          <p:nvPr>
            <p:ph type="sldNum" sz="quarter" idx="5"/>
          </p:nvPr>
        </p:nvSpPr>
        <p:spPr/>
        <p:txBody>
          <a:bodyPr/>
          <a:lstStyle/>
          <a:p>
            <a:fld id="{E573D992-679B-064D-9AE1-E22D563419CE}" type="slidenum">
              <a:rPr lang="en-US" smtClean="0"/>
              <a:t>126</a:t>
            </a:fld>
            <a:endParaRPr lang="en-US" dirty="0"/>
          </a:p>
        </p:txBody>
      </p:sp>
    </p:spTree>
    <p:extLst>
      <p:ext uri="{BB962C8B-B14F-4D97-AF65-F5344CB8AC3E}">
        <p14:creationId xmlns:p14="http://schemas.microsoft.com/office/powerpoint/2010/main" val="12649697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See standards lists or reference in handout</a:t>
            </a:r>
          </a:p>
          <a:p>
            <a:endParaRPr lang="en-US" dirty="0"/>
          </a:p>
          <a:p>
            <a:pPr marL="742950" marR="0" lvl="1" indent="-285750">
              <a:lnSpc>
                <a:spcPct val="107000"/>
              </a:lnSpc>
              <a:spcBef>
                <a:spcPts val="0"/>
              </a:spcBef>
              <a:spcAft>
                <a:spcPts val="0"/>
              </a:spcAft>
              <a:buFont typeface="Courier New" panose="02070309020205020404" pitchFamily="49" charset="0"/>
              <a:buChar char="o"/>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Use your data</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Select an evidence-based program – See CASEL</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Develop an expectations matrix</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What is the problem, what you do want to see instead</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Remember academic and non-academic skills (e.g., mindsets)</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See PBIS.org schoolwide matrix p. 188</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Align with standards – see my example – how could you align with Australian standards</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127</a:t>
            </a:fld>
            <a:endParaRPr lang="en-US" dirty="0"/>
          </a:p>
        </p:txBody>
      </p:sp>
    </p:spTree>
    <p:extLst>
      <p:ext uri="{BB962C8B-B14F-4D97-AF65-F5344CB8AC3E}">
        <p14:creationId xmlns:p14="http://schemas.microsoft.com/office/powerpoint/2010/main" val="31376252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573D992-679B-064D-9AE1-E22D563419CE}" type="slidenum">
              <a:rPr lang="en-US" smtClean="0"/>
              <a:t>129</a:t>
            </a:fld>
            <a:endParaRPr lang="en-US" dirty="0"/>
          </a:p>
        </p:txBody>
      </p:sp>
    </p:spTree>
    <p:extLst>
      <p:ext uri="{BB962C8B-B14F-4D97-AF65-F5344CB8AC3E}">
        <p14:creationId xmlns:p14="http://schemas.microsoft.com/office/powerpoint/2010/main" val="628335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573D992-679B-064D-9AE1-E22D563419CE}" type="slidenum">
              <a:rPr lang="en-US" smtClean="0"/>
              <a:t>18</a:t>
            </a:fld>
            <a:endParaRPr lang="en-US" dirty="0"/>
          </a:p>
        </p:txBody>
      </p:sp>
    </p:spTree>
    <p:extLst>
      <p:ext uri="{BB962C8B-B14F-4D97-AF65-F5344CB8AC3E}">
        <p14:creationId xmlns:p14="http://schemas.microsoft.com/office/powerpoint/2010/main" val="36647253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573D992-679B-064D-9AE1-E22D563419CE}" type="slidenum">
              <a:rPr lang="en-US" smtClean="0"/>
              <a:t>135</a:t>
            </a:fld>
            <a:endParaRPr lang="en-US" dirty="0"/>
          </a:p>
        </p:txBody>
      </p:sp>
    </p:spTree>
    <p:extLst>
      <p:ext uri="{BB962C8B-B14F-4D97-AF65-F5344CB8AC3E}">
        <p14:creationId xmlns:p14="http://schemas.microsoft.com/office/powerpoint/2010/main" val="19277706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7000"/>
              </a:lnSpc>
              <a:spcBef>
                <a:spcPts val="0"/>
              </a:spcBef>
              <a:spcAft>
                <a:spcPts val="0"/>
              </a:spcAft>
              <a:buClrTx/>
              <a:buSzTx/>
              <a:buFont typeface="Courier New" panose="02070309020205020404" pitchFamily="49" charset="0"/>
              <a:buNone/>
              <a:tabLst/>
              <a:defRPr/>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Ideas</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457200" marR="0" lvl="1" indent="0">
              <a:lnSpc>
                <a:spcPct val="107000"/>
              </a:lnSpc>
              <a:spcBef>
                <a:spcPts val="0"/>
              </a:spcBef>
              <a:spcAft>
                <a:spcPts val="0"/>
              </a:spcAft>
              <a:buFont typeface="Courier New" panose="02070309020205020404" pitchFamily="49" charset="0"/>
              <a:buNone/>
            </a:pPr>
            <a:endParaRPr lang="en-AU"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Large font</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Focus on behavior you want to see think “Employees must wash hands”</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Keep the verbiage to a minimum</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Consider height</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Images and language culturally relevant </a:t>
            </a:r>
            <a:endParaRPr lang="en-US" sz="1100" b="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rPr>
              <a:t>Content needs to be taught</a:t>
            </a:r>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136</a:t>
            </a:fld>
            <a:endParaRPr lang="en-US" dirty="0"/>
          </a:p>
        </p:txBody>
      </p:sp>
    </p:spTree>
    <p:extLst>
      <p:ext uri="{BB962C8B-B14F-4D97-AF65-F5344CB8AC3E}">
        <p14:creationId xmlns:p14="http://schemas.microsoft.com/office/powerpoint/2010/main" val="12327567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52F3EE5-5F6B-46B6-92F1-60ACBD4DE4D5}" type="slidenum">
              <a:rPr lang="en-US" smtClean="0">
                <a:latin typeface="Calibri" pitchFamily="34" charset="0"/>
              </a:rPr>
              <a:pPr eaLnBrk="1" hangingPunct="1"/>
              <a:t>137</a:t>
            </a:fld>
            <a:endParaRPr lang="en-US" dirty="0">
              <a:latin typeface="Calibri" pitchFamily="34" charset="0"/>
            </a:endParaRPr>
          </a:p>
        </p:txBody>
      </p:sp>
      <p:sp>
        <p:nvSpPr>
          <p:cNvPr id="12083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F42E7FB0-B63B-4AFB-971A-A128C94EE37E}" type="slidenum">
              <a:rPr lang="en-US" sz="1200"/>
              <a:pPr algn="r" eaLnBrk="1" hangingPunct="1"/>
              <a:t>137</a:t>
            </a:fld>
            <a:endParaRPr lang="en-US" sz="1200" dirty="0"/>
          </a:p>
        </p:txBody>
      </p:sp>
      <p:sp>
        <p:nvSpPr>
          <p:cNvPr id="120836" name="Rectangle 2"/>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0837"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latin typeface="Arial" pitchFamily="34" charset="0"/>
              </a:rPr>
              <a:t>Mr. Irvin </a:t>
            </a:r>
          </a:p>
          <a:p>
            <a:pPr eaLnBrk="1" hangingPunct="1"/>
            <a:r>
              <a:rPr lang="en-US" dirty="0">
                <a:latin typeface="Arial" pitchFamily="34" charset="0"/>
              </a:rPr>
              <a:t>Defining expectations by location</a:t>
            </a:r>
          </a:p>
        </p:txBody>
      </p:sp>
    </p:spTree>
    <p:extLst>
      <p:ext uri="{BB962C8B-B14F-4D97-AF65-F5344CB8AC3E}">
        <p14:creationId xmlns:p14="http://schemas.microsoft.com/office/powerpoint/2010/main" val="7039346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Teaching</a:t>
            </a:r>
            <a:r>
              <a:rPr lang="en-US" baseline="0" dirty="0"/>
              <a:t> expectations football?	</a:t>
            </a:r>
            <a:endParaRPr lang="en-US" dirty="0"/>
          </a:p>
        </p:txBody>
      </p:sp>
      <p:sp>
        <p:nvSpPr>
          <p:cNvPr id="4" name="Slide Number Placeholder 3"/>
          <p:cNvSpPr>
            <a:spLocks noGrp="1"/>
          </p:cNvSpPr>
          <p:nvPr>
            <p:ph type="sldNum" sz="quarter" idx="10"/>
          </p:nvPr>
        </p:nvSpPr>
        <p:spPr/>
        <p:txBody>
          <a:bodyPr/>
          <a:lstStyle/>
          <a:p>
            <a:fld id="{583D13E9-DB69-47D6-9C20-2EDFD25D62A2}" type="slidenum">
              <a:rPr lang="en-US" smtClean="0"/>
              <a:pPr/>
              <a:t>138</a:t>
            </a:fld>
            <a:endParaRPr lang="en-US" dirty="0"/>
          </a:p>
        </p:txBody>
      </p:sp>
    </p:spTree>
    <p:extLst>
      <p:ext uri="{BB962C8B-B14F-4D97-AF65-F5344CB8AC3E}">
        <p14:creationId xmlns:p14="http://schemas.microsoft.com/office/powerpoint/2010/main" val="16443741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xfrm>
            <a:off x="1371600" y="1143000"/>
            <a:ext cx="4114800" cy="3086100"/>
          </a:xfrm>
          <a:ln/>
        </p:spPr>
      </p:sp>
      <p:sp>
        <p:nvSpPr>
          <p:cNvPr id="20787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a:p>
        </p:txBody>
      </p:sp>
      <p:sp>
        <p:nvSpPr>
          <p:cNvPr id="20787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A8CC7CE-0426-4F45-859B-B81047EA88FF}" type="slidenum">
              <a:rPr lang="en-US" altLang="en-US">
                <a:solidFill>
                  <a:srgbClr val="000000"/>
                </a:solidFill>
              </a:rPr>
              <a:pPr eaLnBrk="1" hangingPunct="1">
                <a:spcBef>
                  <a:spcPct val="0"/>
                </a:spcBef>
              </a:pPr>
              <a:t>139</a:t>
            </a:fld>
            <a:endParaRPr lang="en-US" altLang="en-US" dirty="0">
              <a:solidFill>
                <a:srgbClr val="000000"/>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146</a:t>
            </a:fld>
            <a:endParaRPr lang="en-US" dirty="0"/>
          </a:p>
        </p:txBody>
      </p:sp>
    </p:spTree>
    <p:extLst>
      <p:ext uri="{BB962C8B-B14F-4D97-AF65-F5344CB8AC3E}">
        <p14:creationId xmlns:p14="http://schemas.microsoft.com/office/powerpoint/2010/main" val="17572479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147</a:t>
            </a:fld>
            <a:endParaRPr lang="en-US" dirty="0"/>
          </a:p>
        </p:txBody>
      </p:sp>
    </p:spTree>
    <p:extLst>
      <p:ext uri="{BB962C8B-B14F-4D97-AF65-F5344CB8AC3E}">
        <p14:creationId xmlns:p14="http://schemas.microsoft.com/office/powerpoint/2010/main" val="9080542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xfrm>
            <a:off x="1371600" y="1143000"/>
            <a:ext cx="4114800" cy="3086100"/>
          </a:xfrm>
          <a:ln/>
        </p:spPr>
      </p:sp>
      <p:sp>
        <p:nvSpPr>
          <p:cNvPr id="76803" name="Notes Placeholder 2"/>
          <p:cNvSpPr>
            <a:spLocks noGrp="1"/>
          </p:cNvSpPr>
          <p:nvPr>
            <p:ph type="body" idx="1"/>
          </p:nvPr>
        </p:nvSpPr>
        <p:spPr>
          <a:noFill/>
          <a:ln/>
        </p:spPr>
        <p:txBody>
          <a:bodyPr/>
          <a:lstStyle/>
          <a:p>
            <a:r>
              <a:rPr lang="en-US" dirty="0">
                <a:latin typeface="Arial" pitchFamily="34" charset="0"/>
              </a:rPr>
              <a:t>Cheerleading video</a:t>
            </a:r>
          </a:p>
        </p:txBody>
      </p:sp>
      <p:sp>
        <p:nvSpPr>
          <p:cNvPr id="328708" name="Slide Number Placeholder 3"/>
          <p:cNvSpPr>
            <a:spLocks noGrp="1"/>
          </p:cNvSpPr>
          <p:nvPr>
            <p:ph type="sldNum" sz="quarter" idx="5"/>
          </p:nvPr>
        </p:nvSpPr>
        <p:spPr/>
        <p:txBody>
          <a:bodyPr/>
          <a:lstStyle/>
          <a:p>
            <a:pPr>
              <a:defRPr/>
            </a:pPr>
            <a:fld id="{03FC19AF-3766-4F6B-BD49-B4D5D80F6362}" type="slidenum">
              <a:rPr lang="en-US" smtClean="0"/>
              <a:pPr>
                <a:defRPr/>
              </a:pPr>
              <a:t>148</a:t>
            </a:fld>
            <a:endParaRPr lang="en-US" dirty="0"/>
          </a:p>
        </p:txBody>
      </p:sp>
    </p:spTree>
    <p:extLst>
      <p:ext uri="{BB962C8B-B14F-4D97-AF65-F5344CB8AC3E}">
        <p14:creationId xmlns:p14="http://schemas.microsoft.com/office/powerpoint/2010/main" val="18204775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149</a:t>
            </a:fld>
            <a:endParaRPr lang="en-US" dirty="0"/>
          </a:p>
        </p:txBody>
      </p:sp>
    </p:spTree>
    <p:extLst>
      <p:ext uri="{BB962C8B-B14F-4D97-AF65-F5344CB8AC3E}">
        <p14:creationId xmlns:p14="http://schemas.microsoft.com/office/powerpoint/2010/main" val="21770143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150</a:t>
            </a:fld>
            <a:endParaRPr lang="en-US" dirty="0"/>
          </a:p>
        </p:txBody>
      </p:sp>
    </p:spTree>
    <p:extLst>
      <p:ext uri="{BB962C8B-B14F-4D97-AF65-F5344CB8AC3E}">
        <p14:creationId xmlns:p14="http://schemas.microsoft.com/office/powerpoint/2010/main" val="2598786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A1C3A3-8BD7-9C48-ADFA-B660D1E6FB47}" type="slidenum">
              <a:rPr lang="en-US" sz="1200"/>
              <a:pPr eaLnBrk="1" hangingPunct="1"/>
              <a:t>19</a:t>
            </a:fld>
            <a:endParaRPr lang="en-US" sz="1200" dirty="0"/>
          </a:p>
        </p:txBody>
      </p:sp>
      <p:sp>
        <p:nvSpPr>
          <p:cNvPr id="675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A3FF951-1A9E-AC47-9EE9-91454123CB02}" type="slidenum">
              <a:rPr lang="en-US" sz="1200">
                <a:latin typeface="Calibri" charset="0"/>
                <a:cs typeface="Arial" charset="0"/>
              </a:rPr>
              <a:pPr algn="r" eaLnBrk="1" hangingPunct="1"/>
              <a:t>19</a:t>
            </a:fld>
            <a:endParaRPr lang="en-US" sz="1200" dirty="0">
              <a:latin typeface="Calibri" charset="0"/>
              <a:cs typeface="Arial" charset="0"/>
            </a:endParaRPr>
          </a:p>
        </p:txBody>
      </p:sp>
      <p:sp>
        <p:nvSpPr>
          <p:cNvPr id="67587" name="Rectangle 2"/>
          <p:cNvSpPr>
            <a:spLocks noGrp="1" noRot="1" noChangeAspect="1" noChangeArrowheads="1" noTextEdit="1"/>
          </p:cNvSpPr>
          <p:nvPr>
            <p:ph type="sldImg"/>
          </p:nvPr>
        </p:nvSpPr>
        <p:spPr>
          <a:xfrm>
            <a:off x="1371600" y="1143000"/>
            <a:ext cx="4114800" cy="3086100"/>
          </a:xfrm>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dirty="0">
              <a:latin typeface="Arial" charset="0"/>
            </a:endParaRPr>
          </a:p>
        </p:txBody>
      </p:sp>
    </p:spTree>
    <p:extLst>
      <p:ext uri="{BB962C8B-B14F-4D97-AF65-F5344CB8AC3E}">
        <p14:creationId xmlns:p14="http://schemas.microsoft.com/office/powerpoint/2010/main" val="16101844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151</a:t>
            </a:fld>
            <a:endParaRPr lang="en-US" dirty="0"/>
          </a:p>
        </p:txBody>
      </p:sp>
    </p:spTree>
    <p:extLst>
      <p:ext uri="{BB962C8B-B14F-4D97-AF65-F5344CB8AC3E}">
        <p14:creationId xmlns:p14="http://schemas.microsoft.com/office/powerpoint/2010/main" val="19408816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Zappos video only if time</a:t>
            </a:r>
          </a:p>
          <a:p>
            <a:r>
              <a:rPr lang="en-US" dirty="0"/>
              <a:t>Tell them page number - </a:t>
            </a:r>
          </a:p>
          <a:p>
            <a:endParaRPr lang="en-US" dirty="0"/>
          </a:p>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152</a:t>
            </a:fld>
            <a:endParaRPr lang="en-US" dirty="0"/>
          </a:p>
        </p:txBody>
      </p:sp>
    </p:spTree>
    <p:extLst>
      <p:ext uri="{BB962C8B-B14F-4D97-AF65-F5344CB8AC3E}">
        <p14:creationId xmlns:p14="http://schemas.microsoft.com/office/powerpoint/2010/main" val="39136557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153</a:t>
            </a:fld>
            <a:endParaRPr lang="en-US" dirty="0"/>
          </a:p>
        </p:txBody>
      </p:sp>
    </p:spTree>
    <p:extLst>
      <p:ext uri="{BB962C8B-B14F-4D97-AF65-F5344CB8AC3E}">
        <p14:creationId xmlns:p14="http://schemas.microsoft.com/office/powerpoint/2010/main" val="38942068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p:txBody>
          <a:bodyPr/>
          <a:lstStyle/>
          <a:p>
            <a:pPr>
              <a:defRPr/>
            </a:pPr>
            <a:fld id="{824B711E-E1FC-4C2C-A48C-6B1AE5D88156}" type="slidenum">
              <a:rPr lang="en-US" smtClean="0"/>
              <a:pPr>
                <a:defRPr/>
              </a:pPr>
              <a:t>154</a:t>
            </a:fld>
            <a:endParaRPr lang="en-US" dirty="0"/>
          </a:p>
        </p:txBody>
      </p:sp>
      <p:sp>
        <p:nvSpPr>
          <p:cNvPr id="7782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DB58218-E57A-4663-953B-19012EB2C5D2}" type="slidenum">
              <a:rPr lang="en-US" sz="1200">
                <a:latin typeface="Calibri" pitchFamily="34" charset="0"/>
              </a:rPr>
              <a:pPr algn="r"/>
              <a:t>154</a:t>
            </a:fld>
            <a:endParaRPr lang="en-US" sz="1200" dirty="0">
              <a:latin typeface="Calibri" pitchFamily="34" charset="0"/>
            </a:endParaRPr>
          </a:p>
        </p:txBody>
      </p:sp>
      <p:sp>
        <p:nvSpPr>
          <p:cNvPr id="7782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107C8AA-084A-421A-98EC-24BDFF9AE993}" type="slidenum">
              <a:rPr lang="en-US" sz="1200">
                <a:latin typeface="Calibri" pitchFamily="34" charset="0"/>
              </a:rPr>
              <a:pPr algn="r"/>
              <a:t>154</a:t>
            </a:fld>
            <a:endParaRPr lang="en-US" sz="1200" dirty="0">
              <a:latin typeface="Calibri" pitchFamily="34" charset="0"/>
            </a:endParaRPr>
          </a:p>
        </p:txBody>
      </p:sp>
      <p:sp>
        <p:nvSpPr>
          <p:cNvPr id="77829" name="Rectangle 2"/>
          <p:cNvSpPr>
            <a:spLocks noGrp="1" noRot="1" noChangeAspect="1" noChangeArrowheads="1" noTextEdit="1"/>
          </p:cNvSpPr>
          <p:nvPr>
            <p:ph type="sldImg"/>
          </p:nvPr>
        </p:nvSpPr>
        <p:spPr>
          <a:xfrm>
            <a:off x="1371600" y="1143000"/>
            <a:ext cx="4114800" cy="3086100"/>
          </a:xfrm>
          <a:ln/>
        </p:spPr>
      </p:sp>
      <p:sp>
        <p:nvSpPr>
          <p:cNvPr id="77830" name="Rectangle 3"/>
          <p:cNvSpPr>
            <a:spLocks noGrp="1" noChangeArrowheads="1"/>
          </p:cNvSpPr>
          <p:nvPr>
            <p:ph type="body" idx="1"/>
          </p:nvPr>
        </p:nvSpPr>
        <p:spPr>
          <a:xfrm>
            <a:off x="914400" y="4343400"/>
            <a:ext cx="5029200" cy="4114800"/>
          </a:xfrm>
          <a:noFill/>
          <a:ln/>
        </p:spPr>
        <p:txBody>
          <a:bodyPr/>
          <a:lstStyle/>
          <a:p>
            <a:pPr eaLnBrk="1" hangingPunct="1">
              <a:spcBef>
                <a:spcPct val="0"/>
              </a:spcBef>
            </a:pPr>
            <a:r>
              <a:rPr lang="en-US" dirty="0">
                <a:latin typeface="Arial" pitchFamily="34" charset="0"/>
              </a:rPr>
              <a:t>Brigit</a:t>
            </a:r>
          </a:p>
        </p:txBody>
      </p:sp>
    </p:spTree>
    <p:extLst>
      <p:ext uri="{BB962C8B-B14F-4D97-AF65-F5344CB8AC3E}">
        <p14:creationId xmlns:p14="http://schemas.microsoft.com/office/powerpoint/2010/main" val="499595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68E9C83-4972-44F0-8767-8BBEDD5BFBF8}" type="slidenum">
              <a:rPr lang="en-US" altLang="en-US">
                <a:solidFill>
                  <a:srgbClr val="000000"/>
                </a:solidFill>
              </a:rPr>
              <a:pPr eaLnBrk="1" hangingPunct="1"/>
              <a:t>157</a:t>
            </a:fld>
            <a:endParaRPr lang="en-US" altLang="en-US" dirty="0">
              <a:solidFill>
                <a:srgbClr val="000000"/>
              </a:solidFill>
            </a:endParaRPr>
          </a:p>
        </p:txBody>
      </p:sp>
      <p:sp>
        <p:nvSpPr>
          <p:cNvPr id="2140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FA6C1B9A-0E89-4C9A-B17D-FD56B77EAD9E}" type="slidenum">
              <a:rPr lang="en-US" altLang="en-US" sz="1200">
                <a:solidFill>
                  <a:srgbClr val="000000"/>
                </a:solidFill>
                <a:latin typeface="Calibri" pitchFamily="34" charset="0"/>
              </a:rPr>
              <a:pPr algn="r" eaLnBrk="1" fontAlgn="base" hangingPunct="1">
                <a:spcBef>
                  <a:spcPct val="0"/>
                </a:spcBef>
                <a:spcAft>
                  <a:spcPct val="0"/>
                </a:spcAft>
              </a:pPr>
              <a:t>157</a:t>
            </a:fld>
            <a:endParaRPr lang="en-US" altLang="en-US" sz="1200" dirty="0">
              <a:solidFill>
                <a:srgbClr val="000000"/>
              </a:solidFill>
              <a:latin typeface="Calibri" pitchFamily="34" charset="0"/>
            </a:endParaRPr>
          </a:p>
        </p:txBody>
      </p:sp>
      <p:sp>
        <p:nvSpPr>
          <p:cNvPr id="21402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579C0F81-6F88-4302-9CB3-F305D81FD352}" type="slidenum">
              <a:rPr lang="en-US" altLang="en-US" sz="1200">
                <a:solidFill>
                  <a:srgbClr val="000000"/>
                </a:solidFill>
                <a:latin typeface="Calibri" pitchFamily="34" charset="0"/>
              </a:rPr>
              <a:pPr algn="r" eaLnBrk="1" fontAlgn="base" hangingPunct="1">
                <a:spcBef>
                  <a:spcPct val="0"/>
                </a:spcBef>
                <a:spcAft>
                  <a:spcPct val="0"/>
                </a:spcAft>
              </a:pPr>
              <a:t>157</a:t>
            </a:fld>
            <a:endParaRPr lang="en-US" altLang="en-US" sz="1200" dirty="0">
              <a:solidFill>
                <a:srgbClr val="000000"/>
              </a:solidFill>
              <a:latin typeface="Calibri" pitchFamily="34" charset="0"/>
            </a:endParaRPr>
          </a:p>
        </p:txBody>
      </p:sp>
      <p:sp>
        <p:nvSpPr>
          <p:cNvPr id="214021" name="Rectangle 2"/>
          <p:cNvSpPr>
            <a:spLocks noGrp="1" noRot="1" noChangeAspect="1" noChangeArrowheads="1" noTextEdit="1"/>
          </p:cNvSpPr>
          <p:nvPr>
            <p:ph type="sldImg"/>
          </p:nvPr>
        </p:nvSpPr>
        <p:spPr>
          <a:xfrm>
            <a:off x="1371600" y="1143000"/>
            <a:ext cx="4114800" cy="3086100"/>
          </a:xfrm>
          <a:ln/>
        </p:spPr>
      </p:sp>
      <p:sp>
        <p:nvSpPr>
          <p:cNvPr id="214022"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Brigit</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95E7AF5-C18C-4D72-B37A-7627E4D65AB6}" type="slidenum">
              <a:rPr lang="en-US" altLang="en-US">
                <a:solidFill>
                  <a:srgbClr val="000000"/>
                </a:solidFill>
              </a:rPr>
              <a:pPr eaLnBrk="1" hangingPunct="1"/>
              <a:t>158</a:t>
            </a:fld>
            <a:endParaRPr lang="en-US" altLang="en-US" dirty="0">
              <a:solidFill>
                <a:srgbClr val="000000"/>
              </a:solidFill>
            </a:endParaRPr>
          </a:p>
        </p:txBody>
      </p:sp>
      <p:sp>
        <p:nvSpPr>
          <p:cNvPr id="21504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531E8D52-56BA-4A28-BD7D-48C9384588E3}" type="slidenum">
              <a:rPr lang="en-US" altLang="en-US" sz="1200">
                <a:solidFill>
                  <a:srgbClr val="000000"/>
                </a:solidFill>
                <a:latin typeface="Calibri" pitchFamily="34" charset="0"/>
              </a:rPr>
              <a:pPr algn="r" eaLnBrk="1" fontAlgn="base" hangingPunct="1">
                <a:spcBef>
                  <a:spcPct val="0"/>
                </a:spcBef>
                <a:spcAft>
                  <a:spcPct val="0"/>
                </a:spcAft>
              </a:pPr>
              <a:t>158</a:t>
            </a:fld>
            <a:endParaRPr lang="en-US" altLang="en-US" sz="1200" dirty="0">
              <a:solidFill>
                <a:srgbClr val="000000"/>
              </a:solidFill>
              <a:latin typeface="Calibri" pitchFamily="34" charset="0"/>
            </a:endParaRPr>
          </a:p>
        </p:txBody>
      </p:sp>
      <p:sp>
        <p:nvSpPr>
          <p:cNvPr id="21504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E6B2718D-D7C9-46CF-A30D-8F5BB5377512}" type="slidenum">
              <a:rPr lang="en-US" altLang="en-US" sz="1200">
                <a:solidFill>
                  <a:srgbClr val="000000"/>
                </a:solidFill>
                <a:latin typeface="Calibri" pitchFamily="34" charset="0"/>
              </a:rPr>
              <a:pPr algn="r" eaLnBrk="1" fontAlgn="base" hangingPunct="1">
                <a:spcBef>
                  <a:spcPct val="0"/>
                </a:spcBef>
                <a:spcAft>
                  <a:spcPct val="0"/>
                </a:spcAft>
              </a:pPr>
              <a:t>158</a:t>
            </a:fld>
            <a:endParaRPr lang="en-US" altLang="en-US" sz="1200" dirty="0">
              <a:solidFill>
                <a:srgbClr val="000000"/>
              </a:solidFill>
              <a:latin typeface="Calibri" pitchFamily="34" charset="0"/>
            </a:endParaRPr>
          </a:p>
        </p:txBody>
      </p:sp>
      <p:sp>
        <p:nvSpPr>
          <p:cNvPr id="215045" name="Rectangle 2"/>
          <p:cNvSpPr>
            <a:spLocks noGrp="1" noRot="1" noChangeAspect="1" noChangeArrowheads="1" noTextEdit="1"/>
          </p:cNvSpPr>
          <p:nvPr>
            <p:ph type="sldImg"/>
          </p:nvPr>
        </p:nvSpPr>
        <p:spPr>
          <a:xfrm>
            <a:off x="1371600" y="1143000"/>
            <a:ext cx="4114800" cy="3086100"/>
          </a:xfrm>
          <a:ln/>
        </p:spPr>
      </p:sp>
      <p:sp>
        <p:nvSpPr>
          <p:cNvPr id="215046"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Brigit</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159</a:t>
            </a:fld>
            <a:endParaRPr lang="en-US" dirty="0"/>
          </a:p>
        </p:txBody>
      </p:sp>
    </p:spTree>
    <p:extLst>
      <p:ext uri="{BB962C8B-B14F-4D97-AF65-F5344CB8AC3E}">
        <p14:creationId xmlns:p14="http://schemas.microsoft.com/office/powerpoint/2010/main" val="3452648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160</a:t>
            </a:fld>
            <a:endParaRPr lang="en-US" dirty="0"/>
          </a:p>
        </p:txBody>
      </p:sp>
    </p:spTree>
    <p:extLst>
      <p:ext uri="{BB962C8B-B14F-4D97-AF65-F5344CB8AC3E}">
        <p14:creationId xmlns:p14="http://schemas.microsoft.com/office/powerpoint/2010/main" val="20173985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61BA5B4-37D0-481B-9F83-8EFD084BC53A}" type="slidenum">
              <a:rPr lang="en-US" altLang="en-US">
                <a:solidFill>
                  <a:srgbClr val="000000"/>
                </a:solidFill>
              </a:rPr>
              <a:pPr eaLnBrk="1" hangingPunct="1"/>
              <a:t>161</a:t>
            </a:fld>
            <a:endParaRPr lang="en-US" altLang="en-US" dirty="0">
              <a:solidFill>
                <a:srgbClr val="000000"/>
              </a:solidFill>
            </a:endParaRPr>
          </a:p>
        </p:txBody>
      </p:sp>
      <p:sp>
        <p:nvSpPr>
          <p:cNvPr id="21606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EAF231EE-4D71-4975-B76D-6F9FA2755B98}" type="slidenum">
              <a:rPr lang="en-US" altLang="en-US" sz="1200">
                <a:solidFill>
                  <a:srgbClr val="000000"/>
                </a:solidFill>
                <a:latin typeface="Calibri" pitchFamily="34" charset="0"/>
              </a:rPr>
              <a:pPr algn="r" eaLnBrk="1" fontAlgn="base" hangingPunct="1">
                <a:spcBef>
                  <a:spcPct val="0"/>
                </a:spcBef>
                <a:spcAft>
                  <a:spcPct val="0"/>
                </a:spcAft>
              </a:pPr>
              <a:t>161</a:t>
            </a:fld>
            <a:endParaRPr lang="en-US" altLang="en-US" sz="1200" dirty="0">
              <a:solidFill>
                <a:srgbClr val="000000"/>
              </a:solidFill>
              <a:latin typeface="Calibri" pitchFamily="34" charset="0"/>
            </a:endParaRPr>
          </a:p>
        </p:txBody>
      </p:sp>
      <p:sp>
        <p:nvSpPr>
          <p:cNvPr id="21606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D96CADAB-8E14-4990-A6E5-0D12B21EBFD7}" type="slidenum">
              <a:rPr lang="en-US" altLang="en-US" sz="1200">
                <a:solidFill>
                  <a:srgbClr val="000000"/>
                </a:solidFill>
                <a:latin typeface="Calibri" pitchFamily="34" charset="0"/>
              </a:rPr>
              <a:pPr algn="r" eaLnBrk="1" fontAlgn="base" hangingPunct="1">
                <a:spcBef>
                  <a:spcPct val="0"/>
                </a:spcBef>
                <a:spcAft>
                  <a:spcPct val="0"/>
                </a:spcAft>
              </a:pPr>
              <a:t>161</a:t>
            </a:fld>
            <a:endParaRPr lang="en-US" altLang="en-US" sz="1200" dirty="0">
              <a:solidFill>
                <a:srgbClr val="000000"/>
              </a:solidFill>
              <a:latin typeface="Calibri" pitchFamily="34" charset="0"/>
            </a:endParaRPr>
          </a:p>
        </p:txBody>
      </p:sp>
      <p:sp>
        <p:nvSpPr>
          <p:cNvPr id="216069" name="Rectangle 2"/>
          <p:cNvSpPr>
            <a:spLocks noGrp="1" noRot="1" noChangeAspect="1" noChangeArrowheads="1" noTextEdit="1"/>
          </p:cNvSpPr>
          <p:nvPr>
            <p:ph type="sldImg"/>
          </p:nvPr>
        </p:nvSpPr>
        <p:spPr>
          <a:xfrm>
            <a:off x="1371600" y="1143000"/>
            <a:ext cx="4114800" cy="3086100"/>
          </a:xfrm>
          <a:ln/>
        </p:spPr>
      </p:sp>
      <p:sp>
        <p:nvSpPr>
          <p:cNvPr id="21607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en-US" dirty="0"/>
              <a:t>Brigit</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8D2CB4F-859E-41C6-9725-8D8CF02C86B4}" type="slidenum">
              <a:rPr lang="en-US" altLang="en-US">
                <a:solidFill>
                  <a:srgbClr val="000000"/>
                </a:solidFill>
              </a:rPr>
              <a:pPr eaLnBrk="1" hangingPunct="1"/>
              <a:t>162</a:t>
            </a:fld>
            <a:endParaRPr lang="en-US" altLang="en-US" dirty="0">
              <a:solidFill>
                <a:srgbClr val="000000"/>
              </a:solidFill>
            </a:endParaRPr>
          </a:p>
        </p:txBody>
      </p:sp>
      <p:sp>
        <p:nvSpPr>
          <p:cNvPr id="21709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531D865C-7FDD-49B8-BFA7-C4877B8941B2}" type="slidenum">
              <a:rPr lang="en-US" altLang="en-US" sz="1200">
                <a:solidFill>
                  <a:srgbClr val="000000"/>
                </a:solidFill>
                <a:latin typeface="Calibri" pitchFamily="34" charset="0"/>
              </a:rPr>
              <a:pPr algn="r" eaLnBrk="1" fontAlgn="base" hangingPunct="1">
                <a:spcBef>
                  <a:spcPct val="0"/>
                </a:spcBef>
                <a:spcAft>
                  <a:spcPct val="0"/>
                </a:spcAft>
              </a:pPr>
              <a:t>162</a:t>
            </a:fld>
            <a:endParaRPr lang="en-US" altLang="en-US" sz="1200" dirty="0">
              <a:solidFill>
                <a:srgbClr val="000000"/>
              </a:solidFill>
              <a:latin typeface="Calibri" pitchFamily="34" charset="0"/>
            </a:endParaRPr>
          </a:p>
        </p:txBody>
      </p:sp>
      <p:sp>
        <p:nvSpPr>
          <p:cNvPr id="21709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71495EE6-E0A6-4D43-81B2-19A91240FA00}" type="slidenum">
              <a:rPr lang="en-US" altLang="en-US" sz="1200">
                <a:solidFill>
                  <a:srgbClr val="000000"/>
                </a:solidFill>
                <a:latin typeface="Calibri" pitchFamily="34" charset="0"/>
              </a:rPr>
              <a:pPr algn="r" eaLnBrk="1" fontAlgn="base" hangingPunct="1">
                <a:spcBef>
                  <a:spcPct val="0"/>
                </a:spcBef>
                <a:spcAft>
                  <a:spcPct val="0"/>
                </a:spcAft>
              </a:pPr>
              <a:t>162</a:t>
            </a:fld>
            <a:endParaRPr lang="en-US" altLang="en-US" sz="1200" dirty="0">
              <a:solidFill>
                <a:srgbClr val="000000"/>
              </a:solidFill>
              <a:latin typeface="Calibri" pitchFamily="34" charset="0"/>
            </a:endParaRPr>
          </a:p>
        </p:txBody>
      </p:sp>
      <p:sp>
        <p:nvSpPr>
          <p:cNvPr id="217093" name="Rectangle 2"/>
          <p:cNvSpPr>
            <a:spLocks noGrp="1" noRot="1" noChangeAspect="1" noChangeArrowheads="1" noTextEdit="1"/>
          </p:cNvSpPr>
          <p:nvPr>
            <p:ph type="sldImg"/>
          </p:nvPr>
        </p:nvSpPr>
        <p:spPr>
          <a:xfrm>
            <a:off x="1371600" y="1143000"/>
            <a:ext cx="4114800" cy="3086100"/>
          </a:xfrm>
          <a:ln/>
        </p:spPr>
      </p:sp>
      <p:sp>
        <p:nvSpPr>
          <p:cNvPr id="21709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en-US" dirty="0"/>
              <a:t>Brigit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573D992-679B-064D-9AE1-E22D563419CE}" type="slidenum">
              <a:rPr lang="en-US" smtClean="0"/>
              <a:t>20</a:t>
            </a:fld>
            <a:endParaRPr lang="en-US" dirty="0"/>
          </a:p>
        </p:txBody>
      </p:sp>
    </p:spTree>
    <p:extLst>
      <p:ext uri="{BB962C8B-B14F-4D97-AF65-F5344CB8AC3E}">
        <p14:creationId xmlns:p14="http://schemas.microsoft.com/office/powerpoint/2010/main" val="279184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164</a:t>
            </a:fld>
            <a:endParaRPr lang="en-US" dirty="0"/>
          </a:p>
        </p:txBody>
      </p:sp>
    </p:spTree>
    <p:extLst>
      <p:ext uri="{BB962C8B-B14F-4D97-AF65-F5344CB8AC3E}">
        <p14:creationId xmlns:p14="http://schemas.microsoft.com/office/powerpoint/2010/main" val="37752602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165</a:t>
            </a:fld>
            <a:endParaRPr lang="en-US" dirty="0"/>
          </a:p>
        </p:txBody>
      </p:sp>
    </p:spTree>
    <p:extLst>
      <p:ext uri="{BB962C8B-B14F-4D97-AF65-F5344CB8AC3E}">
        <p14:creationId xmlns:p14="http://schemas.microsoft.com/office/powerpoint/2010/main" val="17674504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xfrm>
            <a:off x="1371600" y="1143000"/>
            <a:ext cx="4114800" cy="3086100"/>
          </a:xfrm>
          <a:ln/>
        </p:spPr>
      </p:sp>
      <p:sp>
        <p:nvSpPr>
          <p:cNvPr id="21913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t>With these procedures in place, it became important to recognize our students’ social, academic and behavioral successes.  We no longer have a traditional academic awards presentation, but instead have a school-wide academic pep rally that recognizes all of our students’ successes in various areas.  This year’s theme will be “Academic Academy Awards…A Night in Paradise.” </a:t>
            </a:r>
          </a:p>
          <a:p>
            <a:endParaRPr lang="en-US" altLang="en-US" dirty="0"/>
          </a:p>
        </p:txBody>
      </p:sp>
      <p:sp>
        <p:nvSpPr>
          <p:cNvPr id="21914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01675" indent="-269875" eaLnBrk="0" hangingPunct="0">
              <a:spcBef>
                <a:spcPct val="30000"/>
              </a:spcBef>
              <a:defRPr sz="1200">
                <a:solidFill>
                  <a:schemeClr val="tx1"/>
                </a:solidFill>
                <a:latin typeface="Arial" pitchFamily="34" charset="0"/>
              </a:defRPr>
            </a:lvl2pPr>
            <a:lvl3pPr marL="1081088" indent="-215900" eaLnBrk="0" hangingPunct="0">
              <a:spcBef>
                <a:spcPct val="30000"/>
              </a:spcBef>
              <a:defRPr sz="1200">
                <a:solidFill>
                  <a:schemeClr val="tx1"/>
                </a:solidFill>
                <a:latin typeface="Arial" pitchFamily="34" charset="0"/>
              </a:defRPr>
            </a:lvl3pPr>
            <a:lvl4pPr marL="1512888" indent="-215900" eaLnBrk="0" hangingPunct="0">
              <a:spcBef>
                <a:spcPct val="30000"/>
              </a:spcBef>
              <a:defRPr sz="1200">
                <a:solidFill>
                  <a:schemeClr val="tx1"/>
                </a:solidFill>
                <a:latin typeface="Arial" pitchFamily="34" charset="0"/>
              </a:defRPr>
            </a:lvl4pPr>
            <a:lvl5pPr marL="1944688" indent="-215900" eaLnBrk="0" hangingPunct="0">
              <a:spcBef>
                <a:spcPct val="30000"/>
              </a:spcBef>
              <a:defRPr sz="1200">
                <a:solidFill>
                  <a:schemeClr val="tx1"/>
                </a:solidFill>
                <a:latin typeface="Arial" pitchFamily="34" charset="0"/>
              </a:defRPr>
            </a:lvl5pPr>
            <a:lvl6pPr marL="2401888" indent="-215900" eaLnBrk="0" fontAlgn="base" hangingPunct="0">
              <a:spcBef>
                <a:spcPct val="30000"/>
              </a:spcBef>
              <a:spcAft>
                <a:spcPct val="0"/>
              </a:spcAft>
              <a:defRPr sz="1200">
                <a:solidFill>
                  <a:schemeClr val="tx1"/>
                </a:solidFill>
                <a:latin typeface="Arial" pitchFamily="34" charset="0"/>
              </a:defRPr>
            </a:lvl6pPr>
            <a:lvl7pPr marL="2859088" indent="-215900" eaLnBrk="0" fontAlgn="base" hangingPunct="0">
              <a:spcBef>
                <a:spcPct val="30000"/>
              </a:spcBef>
              <a:spcAft>
                <a:spcPct val="0"/>
              </a:spcAft>
              <a:defRPr sz="1200">
                <a:solidFill>
                  <a:schemeClr val="tx1"/>
                </a:solidFill>
                <a:latin typeface="Arial" pitchFamily="34" charset="0"/>
              </a:defRPr>
            </a:lvl7pPr>
            <a:lvl8pPr marL="3316288" indent="-215900" eaLnBrk="0" fontAlgn="base" hangingPunct="0">
              <a:spcBef>
                <a:spcPct val="30000"/>
              </a:spcBef>
              <a:spcAft>
                <a:spcPct val="0"/>
              </a:spcAft>
              <a:defRPr sz="1200">
                <a:solidFill>
                  <a:schemeClr val="tx1"/>
                </a:solidFill>
                <a:latin typeface="Arial" pitchFamily="34" charset="0"/>
              </a:defRPr>
            </a:lvl8pPr>
            <a:lvl9pPr marL="3773488" indent="-2159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171B027-585F-4317-9F7F-E3578B36A32D}" type="slidenum">
              <a:rPr lang="en-US" altLang="en-US">
                <a:solidFill>
                  <a:srgbClr val="000000"/>
                </a:solidFill>
                <a:latin typeface="Calibri" pitchFamily="34" charset="0"/>
                <a:cs typeface="Arial" pitchFamily="34" charset="0"/>
              </a:rPr>
              <a:pPr eaLnBrk="1" hangingPunct="1">
                <a:spcBef>
                  <a:spcPct val="0"/>
                </a:spcBef>
              </a:pPr>
              <a:t>166</a:t>
            </a:fld>
            <a:endParaRPr lang="en-US" altLang="en-US" dirty="0">
              <a:solidFill>
                <a:srgbClr val="000000"/>
              </a:solidFill>
              <a:latin typeface="Calibri" pitchFamily="34" charset="0"/>
              <a:cs typeface="Arial"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167</a:t>
            </a:fld>
            <a:endParaRPr lang="en-US" dirty="0"/>
          </a:p>
        </p:txBody>
      </p:sp>
    </p:spTree>
    <p:extLst>
      <p:ext uri="{BB962C8B-B14F-4D97-AF65-F5344CB8AC3E}">
        <p14:creationId xmlns:p14="http://schemas.microsoft.com/office/powerpoint/2010/main" val="346561588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573D992-679B-064D-9AE1-E22D563419CE}" type="slidenum">
              <a:rPr lang="en-US" smtClean="0"/>
              <a:t>170</a:t>
            </a:fld>
            <a:endParaRPr lang="en-US" dirty="0"/>
          </a:p>
        </p:txBody>
      </p:sp>
    </p:spTree>
    <p:extLst>
      <p:ext uri="{BB962C8B-B14F-4D97-AF65-F5344CB8AC3E}">
        <p14:creationId xmlns:p14="http://schemas.microsoft.com/office/powerpoint/2010/main" val="4055661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Jeff Bliss Video Example</a:t>
            </a:r>
          </a:p>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171</a:t>
            </a:fld>
            <a:endParaRPr lang="en-US" dirty="0"/>
          </a:p>
        </p:txBody>
      </p:sp>
    </p:spTree>
    <p:extLst>
      <p:ext uri="{BB962C8B-B14F-4D97-AF65-F5344CB8AC3E}">
        <p14:creationId xmlns:p14="http://schemas.microsoft.com/office/powerpoint/2010/main" val="118642634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573D992-679B-064D-9AE1-E22D563419CE}" type="slidenum">
              <a:rPr lang="en-US" smtClean="0"/>
              <a:t>173</a:t>
            </a:fld>
            <a:endParaRPr lang="en-US" dirty="0"/>
          </a:p>
        </p:txBody>
      </p:sp>
    </p:spTree>
    <p:extLst>
      <p:ext uri="{BB962C8B-B14F-4D97-AF65-F5344CB8AC3E}">
        <p14:creationId xmlns:p14="http://schemas.microsoft.com/office/powerpoint/2010/main" val="236953007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Talk about</a:t>
            </a:r>
            <a:r>
              <a:rPr lang="en-US" baseline="0" dirty="0"/>
              <a:t> unicycle </a:t>
            </a:r>
            <a:endParaRPr lang="en-US" dirty="0"/>
          </a:p>
        </p:txBody>
      </p:sp>
      <p:sp>
        <p:nvSpPr>
          <p:cNvPr id="4" name="Slide Number Placeholder 3"/>
          <p:cNvSpPr>
            <a:spLocks noGrp="1"/>
          </p:cNvSpPr>
          <p:nvPr>
            <p:ph type="sldNum" sz="quarter" idx="10"/>
          </p:nvPr>
        </p:nvSpPr>
        <p:spPr/>
        <p:txBody>
          <a:bodyPr/>
          <a:lstStyle/>
          <a:p>
            <a:fld id="{A1CFF675-B551-4918-97CE-90459B18083F}" type="slidenum">
              <a:rPr lang="en-US" smtClean="0"/>
              <a:t>174</a:t>
            </a:fld>
            <a:endParaRPr lang="en-US" dirty="0"/>
          </a:p>
        </p:txBody>
      </p:sp>
    </p:spTree>
    <p:extLst>
      <p:ext uri="{BB962C8B-B14F-4D97-AF65-F5344CB8AC3E}">
        <p14:creationId xmlns:p14="http://schemas.microsoft.com/office/powerpoint/2010/main" val="217093249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See Blog in handout and onwebsite</a:t>
            </a:r>
          </a:p>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175</a:t>
            </a:fld>
            <a:endParaRPr lang="en-US" dirty="0"/>
          </a:p>
        </p:txBody>
      </p:sp>
    </p:spTree>
    <p:extLst>
      <p:ext uri="{BB962C8B-B14F-4D97-AF65-F5344CB8AC3E}">
        <p14:creationId xmlns:p14="http://schemas.microsoft.com/office/powerpoint/2010/main" val="230907510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Instructional routine – using EBP classroom strategy, as designed, frequently and regularly until students become familiar enough with the strategy that it becomes a habit</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Reduce cognitive load for students with emotional or executive functioning challenges</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The Core Six – Harey Silver’s book</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1143000" marR="0" lvl="2" indent="-228600">
              <a:lnSpc>
                <a:spcPct val="107000"/>
              </a:lnSpc>
              <a:spcBef>
                <a:spcPts val="0"/>
              </a:spcBef>
              <a:spcAft>
                <a:spcPts val="800"/>
              </a:spcAft>
              <a:buFont typeface="Wingdings" panose="05000000000000000000" pitchFamily="2" charset="2"/>
              <a:buChar char=""/>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Include writing processes, graphic organizers, academic vocabulary instruction, problem-solving steps, and self-monitoring</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178</a:t>
            </a:fld>
            <a:endParaRPr lang="en-US" dirty="0"/>
          </a:p>
        </p:txBody>
      </p:sp>
    </p:spTree>
    <p:extLst>
      <p:ext uri="{BB962C8B-B14F-4D97-AF65-F5344CB8AC3E}">
        <p14:creationId xmlns:p14="http://schemas.microsoft.com/office/powerpoint/2010/main" val="1599987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739782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498628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961601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5"/>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a:lvl1pPr>
          </a:lstStyle>
          <a:p>
            <a:pPr>
              <a:defRPr/>
            </a:pPr>
            <a:fld id="{7E9D9801-4EA8-4A8A-9F50-5A5C9D7EC217}" type="slidenum">
              <a:rPr lang="en-US"/>
              <a:pPr>
                <a:defRPr/>
              </a:pPr>
              <a:t>‹#›</a:t>
            </a:fld>
            <a:endParaRPr lang="en-US" dirty="0"/>
          </a:p>
        </p:txBody>
      </p:sp>
    </p:spTree>
    <p:extLst>
      <p:ext uri="{BB962C8B-B14F-4D97-AF65-F5344CB8AC3E}">
        <p14:creationId xmlns:p14="http://schemas.microsoft.com/office/powerpoint/2010/main" val="201716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3" name="Title 12"/>
          <p:cNvSpPr>
            <a:spLocks noGrp="1"/>
          </p:cNvSpPr>
          <p:nvPr>
            <p:ph type="title"/>
          </p:nvPr>
        </p:nvSpPr>
        <p:spPr>
          <a:xfrm>
            <a:off x="397669" y="685799"/>
            <a:ext cx="8348663" cy="64008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E16AC0-06A7-A144-B271-50B9B97DB97D}"/>
              </a:ext>
            </a:extLst>
          </p:cNvPr>
          <p:cNvSpPr>
            <a:spLocks noGrp="1"/>
          </p:cNvSpPr>
          <p:nvPr>
            <p:ph sz="quarter" idx="13"/>
          </p:nvPr>
        </p:nvSpPr>
        <p:spPr>
          <a:xfrm>
            <a:off x="525780" y="1447800"/>
            <a:ext cx="8092440" cy="3886200"/>
          </a:xfrm>
        </p:spPr>
        <p:txBody>
          <a:bodyPr/>
          <a:lstStyle>
            <a:lvl1pPr marL="226314" indent="-205740">
              <a:spcBef>
                <a:spcPts val="225"/>
              </a:spcBef>
              <a:buClr>
                <a:srgbClr val="006DB6"/>
              </a:buClr>
              <a:buFont typeface="Arial" panose="020B0604020202020204" pitchFamily="34" charset="0"/>
              <a:buChar char="•"/>
              <a:defRPr/>
            </a:lvl1pPr>
            <a:lvl2pPr marL="480060" indent="-205740">
              <a:spcBef>
                <a:spcPts val="225"/>
              </a:spcBef>
              <a:defRPr/>
            </a:lvl2pPr>
            <a:lvl3pPr marL="685800" indent="-205740">
              <a:spcBef>
                <a:spcPts val="225"/>
              </a:spcBef>
              <a:buFont typeface="Arial" panose="020B0604020202020204" pitchFamily="34" charset="0"/>
              <a:buChar char="•"/>
              <a:defRPr/>
            </a:lvl3pPr>
            <a:lvl4pPr marL="891540" indent="-171450">
              <a:spcBef>
                <a:spcPts val="225"/>
              </a:spcBef>
              <a:defRPr/>
            </a:lvl4pPr>
            <a:lvl5pPr marL="1097280">
              <a:spcBef>
                <a:spcPts val="225"/>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quarter" idx="10" hasCustomPrompt="1"/>
          </p:nvPr>
        </p:nvSpPr>
        <p:spPr>
          <a:xfrm>
            <a:off x="525780" y="5455924"/>
            <a:ext cx="8092440" cy="259077"/>
          </a:xfrm>
        </p:spPr>
        <p:txBody>
          <a:bodyPr anchor="ctr"/>
          <a:lstStyle>
            <a:lvl1pPr marL="0" indent="0">
              <a:buNone/>
              <a:defRPr sz="1350" b="0"/>
            </a:lvl1pPr>
            <a:lvl2pPr marL="274320" indent="0">
              <a:buNone/>
              <a:defRPr/>
            </a:lvl2pPr>
            <a:lvl3pPr marL="514350" indent="0">
              <a:buNone/>
              <a:defRPr/>
            </a:lvl3pPr>
            <a:lvl4pPr marL="672084" indent="0">
              <a:buNone/>
              <a:defRPr/>
            </a:lvl4pPr>
            <a:lvl5pPr marL="822960" indent="0">
              <a:buNone/>
              <a:defRPr/>
            </a:lvl5pPr>
          </a:lstStyle>
          <a:p>
            <a:pPr lvl="0"/>
            <a:r>
              <a:rPr lang="en-US" dirty="0"/>
              <a:t>Enter Source</a:t>
            </a:r>
          </a:p>
        </p:txBody>
      </p:sp>
      <p:sp>
        <p:nvSpPr>
          <p:cNvPr id="8" name="Slide Number Placeholder 7">
            <a:extLst>
              <a:ext uri="{FF2B5EF4-FFF2-40B4-BE49-F238E27FC236}">
                <a16:creationId xmlns:a16="http://schemas.microsoft.com/office/drawing/2014/main" id="{05D0717A-CA9C-9440-B7DE-7404B8693409}"/>
              </a:ext>
            </a:extLst>
          </p:cNvPr>
          <p:cNvSpPr>
            <a:spLocks noGrp="1"/>
          </p:cNvSpPr>
          <p:nvPr>
            <p:ph type="sldNum" sz="quarter" idx="12"/>
          </p:nvPr>
        </p:nvSpPr>
        <p:spPr>
          <a:xfrm>
            <a:off x="3543300" y="6289601"/>
            <a:ext cx="2057400" cy="457200"/>
          </a:xfrm>
          <a:prstGeom prst="rect">
            <a:avLst/>
          </a:prstGeom>
        </p:spPr>
        <p:txBody>
          <a:bodyPr/>
          <a:lstStyle/>
          <a:p>
            <a:fld id="{D157684C-E34C-AF4E-86DB-84FA13603DA9}" type="slidenum">
              <a:rPr lang="en-US" smtClean="0"/>
              <a:pPr/>
              <a:t>‹#›</a:t>
            </a:fld>
            <a:endParaRPr lang="en-US" dirty="0"/>
          </a:p>
        </p:txBody>
      </p:sp>
    </p:spTree>
    <p:extLst>
      <p:ext uri="{BB962C8B-B14F-4D97-AF65-F5344CB8AC3E}">
        <p14:creationId xmlns:p14="http://schemas.microsoft.com/office/powerpoint/2010/main" val="4055096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693814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132926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7/17/2025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887929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7/17/2025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188062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7/17/2025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502591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008408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668544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90603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7/17/2025</a:t>
            </a:fld>
            <a:endParaRPr lang="en-US" dirty="0"/>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dirty="0"/>
          </a:p>
        </p:txBody>
      </p:sp>
    </p:spTree>
    <p:extLst>
      <p:ext uri="{BB962C8B-B14F-4D97-AF65-F5344CB8AC3E}">
        <p14:creationId xmlns:p14="http://schemas.microsoft.com/office/powerpoint/2010/main" val="6097348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9" r:id="rId12"/>
    <p:sldLayoutId id="214748370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bohano@luc.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hankbohanon.net/"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s://www.pbis.org/resource/pbis-team-implementation-checklist-tic-3-1"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hyperlink" Target="https://www.hankbohanon.net/is-waiting-for-my-school-leader-to-retire-my-only-solution-to-bring-about-change/" TargetMode="External"/><Relationship Id="rId4" Type="http://schemas.openxmlformats.org/officeDocument/2006/relationships/hyperlink" Target="https://www.hankbohanon.net/what-can-paul-mason-wines-teach-us-about-systems/"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hankbohanon.net/wp-content/uploads/2014/04/Journal-of-Positive-Behavior-Interventions-2006-Bohanon-131-45.pdf"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0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www.hankbohanon.net/simple-tips-for-buy-in/"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hyperlink" Target="https://www.kotterinc.com/book/buy-in/"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www.hankbohanon.net/tag/buy-in/"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0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18.wmf"/></Relationships>
</file>

<file path=ppt/slides/_rels/slide109.xml.rels><?xml version="1.0" encoding="UTF-8" standalone="yes"?>
<Relationships xmlns="http://schemas.openxmlformats.org/package/2006/relationships"><Relationship Id="rId3" Type="http://schemas.openxmlformats.org/officeDocument/2006/relationships/hyperlink" Target="https://provingground.cepr.harvard.edu/files/provingground/files/proving_ground_postcard_guide_march2020.pdf"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hyperlink" Target="https://provingground.cepr.harvard.edu/files/provingground/files/proving_ground_postcard_guide_march2020.pd" TargetMode="External"/><Relationship Id="rId4" Type="http://schemas.openxmlformats.org/officeDocument/2006/relationships/image" Target="../media/image80.png"/></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provingground.cepr.harvard.edu/files/provingground/files/proving_ground_postcard_guide_march2020.pdf"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hyperlink" Target="https://www.youtube.com/watch?v=ClY_XjoiYXc" TargetMode="External"/><Relationship Id="rId5" Type="http://schemas.openxmlformats.org/officeDocument/2006/relationships/hyperlink" Target="http://hankbohanon.net/" TargetMode="External"/><Relationship Id="rId4" Type="http://schemas.openxmlformats.org/officeDocument/2006/relationships/image" Target="../media/image81.emf"/></Relationships>
</file>

<file path=ppt/slides/_rels/slide112.xml.rels><?xml version="1.0" encoding="UTF-8" standalone="yes"?>
<Relationships xmlns="http://schemas.openxmlformats.org/package/2006/relationships"><Relationship Id="rId3" Type="http://schemas.openxmlformats.org/officeDocument/2006/relationships/hyperlink" Target="http://www.flickr.com/photos/kjarrett/7841950486/" TargetMode="External"/><Relationship Id="rId2" Type="http://schemas.openxmlformats.org/officeDocument/2006/relationships/image" Target="../media/image82.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113.xml.rels><?xml version="1.0" encoding="UTF-8" standalone="yes"?>
<Relationships xmlns="http://schemas.openxmlformats.org/package/2006/relationships"><Relationship Id="rId3" Type="http://schemas.openxmlformats.org/officeDocument/2006/relationships/hyperlink" Target="http://vimeo.com/14818677"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81.emf"/><Relationship Id="rId4" Type="http://schemas.openxmlformats.org/officeDocument/2006/relationships/oleObject" Target="../embeddings/oleObject10.bin"/></Relationships>
</file>

<file path=ppt/slides/_rels/slide11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historiadelosreyes.blogspot.com/2020/10/walt-disney.html" TargetMode="External"/></Relationships>
</file>

<file path=ppt/slides/_rels/slide118.xml.rels><?xml version="1.0" encoding="UTF-8" standalone="yes"?>
<Relationships xmlns="http://schemas.openxmlformats.org/package/2006/relationships"><Relationship Id="rId3" Type="http://schemas.openxmlformats.org/officeDocument/2006/relationships/hyperlink" Target="http://www.hankbohanon.net/" TargetMode="External"/><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hlmth20winter.commons.gc.cuny.edu/syllabu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s://usa.soapaid.org/" TargetMode="Externa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12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www.flickr.com/photos/peigov/30122511626" TargetMode="Externa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image" Target="../media/image93.jpeg"/></Relationships>
</file>

<file path=ppt/slides/_rels/slide125.xml.rels><?xml version="1.0" encoding="UTF-8" standalone="yes"?>
<Relationships xmlns="http://schemas.openxmlformats.org/package/2006/relationships"><Relationship Id="rId3" Type="http://schemas.openxmlformats.org/officeDocument/2006/relationships/hyperlink" Target="https://ci3t.org/pdf/SESSS.pdf"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courses.lumenlearning.com/suny-wcc-collegesuccess2/chapter/welcome-your-first-year-seminar/" TargetMode="External"/><Relationship Id="rId4" Type="http://schemas.openxmlformats.org/officeDocument/2006/relationships/image" Target="../media/image94.jpg"/></Relationships>
</file>

<file path=ppt/slides/_rels/slide126.xml.rels><?xml version="1.0" encoding="UTF-8" standalone="yes"?>
<Relationships xmlns="http://schemas.openxmlformats.org/package/2006/relationships"><Relationship Id="rId3" Type="http://schemas.openxmlformats.org/officeDocument/2006/relationships/hyperlink" Target="https://cdn.education.ne.gov/wp-content/uploads/2021/10/ELA-Standards-Final-Draft-edited-10.6.21.pdf" TargetMode="External"/><Relationship Id="rId2" Type="http://schemas.openxmlformats.org/officeDocument/2006/relationships/notesSlide" Target="../notesSlides/notesSlide67.xml"/><Relationship Id="rId1" Type="http://schemas.openxmlformats.org/officeDocument/2006/relationships/slideLayout" Target="../slideLayouts/slideLayout5.xml"/><Relationship Id="rId6" Type="http://schemas.openxmlformats.org/officeDocument/2006/relationships/image" Target="../media/image95.png"/><Relationship Id="rId5" Type="http://schemas.openxmlformats.org/officeDocument/2006/relationships/hyperlink" Target="https://commons.wikimedia.org/wiki/File:Lynch-pin.jpg" TargetMode="External"/><Relationship Id="rId4" Type="http://schemas.openxmlformats.org/officeDocument/2006/relationships/hyperlink" Target="https://sde.ok.gov/sites/ok.gov.sde/files/documents/files/OAS-ELA-Final%20Version_0.pdf" TargetMode="External"/></Relationships>
</file>

<file path=ppt/slides/_rels/slide127.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96.emf"/></Relationships>
</file>

<file path=ppt/slides/_rels/slide128.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package" Target="../embeddings/Microsoft_Excel_Worksheet1.xlsx"/><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opi.mt.gov/Educators/Teaching-Learning/Multi-Tiered-Systems-of-Support/MTSS-Essential-Components" TargetMode="Externa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hyperlink" Target="https://docs.google.com/document/d/1ywICkcdl-zXs8rc3USJrCexrpOnJJ0BG_R_4vW5BexE/edit?usp=sharing" TargetMode="External"/><Relationship Id="rId2" Type="http://schemas.openxmlformats.org/officeDocument/2006/relationships/hyperlink" Target="https://ci3t.org/pdf/SESSS.pdf" TargetMode="Externa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courses.lumenlearning.com/suny-wcc-collegesuccess2/chapter/welcome-your-first-year-seminar/" TargetMode="External"/><Relationship Id="rId4" Type="http://schemas.openxmlformats.org/officeDocument/2006/relationships/image" Target="../media/image94.jpg"/></Relationships>
</file>

<file path=ppt/slides/_rels/slide132.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104.jpeg"/></Relationships>
</file>

<file path=ppt/slides/_rels/slide13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3.xml"/><Relationship Id="rId1" Type="http://schemas.openxmlformats.org/officeDocument/2006/relationships/slideLayout" Target="../slideLayouts/slideLayout1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13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image" Target="../media/image111.jpeg"/></Relationships>
</file>

<file path=ppt/slides/_rels/slide14.xml.rels><?xml version="1.0" encoding="UTF-8" standalone="yes"?>
<Relationships xmlns="http://schemas.openxmlformats.org/package/2006/relationships"><Relationship Id="rId8" Type="http://schemas.openxmlformats.org/officeDocument/2006/relationships/hyperlink" Target="https://www.schoolclimate.org/themes/schoolclimate/assets/pdf/school-climate/dimensions_chart_pagebars.pdf"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hyperlink" Target="https://www.oist.jp/news-center/photos/classroom-language-teaching" TargetMode="External"/><Relationship Id="rId2" Type="http://schemas.openxmlformats.org/officeDocument/2006/relationships/image" Target="../media/image113.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14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hyperlink" Target="http://vimeo.com/14818677"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hyperlink" Target="https://vimeo.com/groups/pbisvideos/videos/20956797" TargetMode="External"/></Relationships>
</file>

<file path=ppt/slides/_rels/slide147.xml.rels><?xml version="1.0" encoding="UTF-8" standalone="yes"?>
<Relationships xmlns="http://schemas.openxmlformats.org/package/2006/relationships"><Relationship Id="rId3" Type="http://schemas.openxmlformats.org/officeDocument/2006/relationships/hyperlink" Target="http://www.hankbohanon.net/"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hyperlink" Target="http://vimeo.com/groups/pbisvideos" TargetMode="External"/></Relationships>
</file>

<file path=ppt/slides/_rels/slide148.xml.rels><?xml version="1.0" encoding="UTF-8" standalone="yes"?>
<Relationships xmlns="http://schemas.openxmlformats.org/package/2006/relationships"><Relationship Id="rId3" Type="http://schemas.openxmlformats.org/officeDocument/2006/relationships/hyperlink" Target="https://www.youtube.com/watch?v=HaVNboUO05g" TargetMode="External"/><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121.wmf"/><Relationship Id="rId4" Type="http://schemas.openxmlformats.org/officeDocument/2006/relationships/hyperlink" Target="http://www.youtube.com/watch?v=WDARGvTb4u8&amp;feature=related" TargetMode="External"/></Relationships>
</file>

<file path=ppt/slides/_rels/slide152.xml.rels><?xml version="1.0" encoding="UTF-8" standalone="yes"?>
<Relationships xmlns="http://schemas.openxmlformats.org/package/2006/relationships"><Relationship Id="rId3" Type="http://schemas.openxmlformats.org/officeDocument/2006/relationships/hyperlink" Target="https://www.miu.ac.jp/files/uploads/Comparative_Culture2021.pdf"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hyperlink" Target="http://hankbohanon.net/wp-content/uploads/2014/04/PostCards.pdf" TargetMode="External"/></Relationships>
</file>

<file path=ppt/slides/_rels/slide16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128.emf"/></Relationships>
</file>

<file path=ppt/slides/_rels/slide16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hyperlink" Target="http://www.kipbs.org/new_kipbs/familyInfo/freebies/" TargetMode="Externa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hyperlink" Target="https://www.gallup.com/workplace/349484/state-of-the-global-workplace.aspx?utm_source=google&amp;utm_medium=cpc&amp;utm_campaign=22623798465&amp;utm_content=180442191837&amp;utm_term=gallup%20employee%20engagement&amp;gad_source=1&amp;gad_campaignid=22623798465&amp;gclid=Cj0KCQjw-NfDBhDyARIsAD-ILeBHbgCkGaiCk9F5HA5ForldmtZD4JemAWXTdke-Ks0kTPQ4WeQVyiEaAmz7EALw_wcB" TargetMode="External"/><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hyperlink" Target="https://www.youtube.com/watch?v=b1WtvvdI1oU" TargetMode="External"/><Relationship Id="rId4" Type="http://schemas.openxmlformats.org/officeDocument/2006/relationships/image" Target="../media/image137.jpg"/></Relationships>
</file>

<file path=ppt/slides/_rels/slide174.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175.xml.rels><?xml version="1.0" encoding="UTF-8" standalone="yes"?>
<Relationships xmlns="http://schemas.openxmlformats.org/package/2006/relationships"><Relationship Id="rId8" Type="http://schemas.openxmlformats.org/officeDocument/2006/relationships/hyperlink" Target="http://mzteachuh.blogspot.com/2012/05/that-kid-drives-me-nuts-tweets-of-day.html" TargetMode="External"/><Relationship Id="rId3" Type="http://schemas.openxmlformats.org/officeDocument/2006/relationships/image" Target="../media/image140.jpeg"/><Relationship Id="rId7" Type="http://schemas.openxmlformats.org/officeDocument/2006/relationships/image" Target="../media/image144.jpeg"/><Relationship Id="rId12" Type="http://schemas.openxmlformats.org/officeDocument/2006/relationships/hyperlink" Target="http://www.hillel.org/jewish/ask-big-questions" TargetMode="External"/><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143.png"/><Relationship Id="rId11" Type="http://schemas.openxmlformats.org/officeDocument/2006/relationships/hyperlink" Target="http://www.phy.bris.ac.uk/news_archive1.html" TargetMode="External"/><Relationship Id="rId5" Type="http://schemas.openxmlformats.org/officeDocument/2006/relationships/image" Target="../media/image142.jpeg"/><Relationship Id="rId10" Type="http://schemas.openxmlformats.org/officeDocument/2006/relationships/hyperlink" Target="http://english.vietnamnet.vn/fms/sports/57762/hanoi-to-host-5th-asean-student-sports-games.html" TargetMode="External"/><Relationship Id="rId4" Type="http://schemas.openxmlformats.org/officeDocument/2006/relationships/image" Target="../media/image141.jpeg"/><Relationship Id="rId9" Type="http://schemas.openxmlformats.org/officeDocument/2006/relationships/hyperlink" Target="http://ignitebrownsville.blogspot.com/p/picture-gallery.html" TargetMode="External"/></Relationships>
</file>

<file path=ppt/slides/_rels/slide176.xml.rels><?xml version="1.0" encoding="UTF-8" standalone="yes"?>
<Relationships xmlns="http://schemas.openxmlformats.org/package/2006/relationships"><Relationship Id="rId3" Type="http://schemas.openxmlformats.org/officeDocument/2006/relationships/hyperlink" Target="https://www.slaapoefentherapie.nl/blog/slaapproblemen-adolescenten-puber-gevolg-oplossing" TargetMode="External"/><Relationship Id="rId2" Type="http://schemas.openxmlformats.org/officeDocument/2006/relationships/image" Target="../media/image145.jp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177.xml.rels><?xml version="1.0" encoding="UTF-8" standalone="yes"?>
<Relationships xmlns="http://schemas.openxmlformats.org/package/2006/relationships"><Relationship Id="rId3" Type="http://schemas.openxmlformats.org/officeDocument/2006/relationships/hyperlink" Target="https://www.flickr.com/photos/36224492@N06/8973962812" TargetMode="External"/><Relationship Id="rId2" Type="http://schemas.openxmlformats.org/officeDocument/2006/relationships/image" Target="../media/image146.jp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178.xml.rels><?xml version="1.0" encoding="UTF-8" standalone="yes"?>
<Relationships xmlns="http://schemas.openxmlformats.org/package/2006/relationships"><Relationship Id="rId3" Type="http://schemas.openxmlformats.org/officeDocument/2006/relationships/hyperlink" Target="http://www.cast.org/" TargetMode="External"/><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hyperlink" Target="http://bit.ly/1K5ZplN" TargetMode="External"/><Relationship Id="rId2" Type="http://schemas.openxmlformats.org/officeDocument/2006/relationships/hyperlink" Target="http://fb.me/4vHawmKtz" TargetMode="External"/><Relationship Id="rId1" Type="http://schemas.openxmlformats.org/officeDocument/2006/relationships/slideLayout" Target="../slideLayouts/slideLayout2.xml"/><Relationship Id="rId6" Type="http://schemas.openxmlformats.org/officeDocument/2006/relationships/hyperlink" Target="http://buff.ly/1CqNf2c" TargetMode="External"/><Relationship Id="rId5" Type="http://schemas.openxmlformats.org/officeDocument/2006/relationships/hyperlink" Target="http://t.co/jMqFrUJv88" TargetMode="External"/><Relationship Id="rId4" Type="http://schemas.openxmlformats.org/officeDocument/2006/relationships/hyperlink" Target="http://bit.ly/1IRJgBH" TargetMode="External"/></Relationships>
</file>

<file path=ppt/slides/_rels/slide183.xml.rels><?xml version="1.0" encoding="UTF-8" standalone="yes"?>
<Relationships xmlns="http://schemas.openxmlformats.org/package/2006/relationships"><Relationship Id="rId3" Type="http://schemas.openxmlformats.org/officeDocument/2006/relationships/hyperlink" Target="https://www.youtube.com/watch?v=zxTuPVtayOI" TargetMode="External"/><Relationship Id="rId2" Type="http://schemas.openxmlformats.org/officeDocument/2006/relationships/hyperlink" Target="https://www.youtube.com/watch?v=y0H5XsZ1gzA" TargetMode="Externa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hyperlink" Target="https://www.youtube.com/watch?v=72bMXnlgNcg" TargetMode="External"/><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50.jp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52.jpeg"/></Relationships>
</file>

<file path=ppt/slides/_rels/slide18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image" Target="../media/image154.png"/></Relationships>
</file>

<file path=ppt/slides/_rels/slide189.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hyperlink" Target="http://www.inmagine.com/searchterms/private_jet.html" TargetMode="External"/><Relationship Id="rId4" Type="http://schemas.openxmlformats.org/officeDocument/2006/relationships/hyperlink" Target="http://en.wikipedia.org/wiki/Josh_Groban" TargetMode="External"/></Relationships>
</file>

<file path=ppt/slides/_rels/slide190.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www.flickr.com/photos/all4ed/35668535584/" TargetMode="External"/></Relationships>
</file>

<file path=ppt/slides/_rels/slide19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hyperlink" Target="http://vimeo.com/14818677" TargetMode="Externa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hyperlink" Target="https://schoolsocialwork.net/implementing-systematic-supports-a-guide-for-secondary-schools/" TargetMode="External"/><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hyperlink" Target="https://www.amazon.com/Implementing-Systematic-Interventions-Secondary-School-dp-0367279096/dp/0367279096/ref=mt_other?_encoding=UTF8&amp;me=&amp;qid=1614447852" TargetMode="External"/></Relationships>
</file>

<file path=ppt/slides/_rels/slide194.xml.rels><?xml version="1.0" encoding="UTF-8" standalone="yes"?>
<Relationships xmlns="http://schemas.openxmlformats.org/package/2006/relationships"><Relationship Id="rId3" Type="http://schemas.openxmlformats.org/officeDocument/2006/relationships/hyperlink" Target="https://sites.google.com/view/twpbs/" TargetMode="External"/><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hyperlink" Target="https://prezi.com/xlo7_f0qerzn/copy-of-swpbs-conference-v3/" TargetMode="Externa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hyperlink" Target="https://region6cc.uncg.edu/mtss/implementation-stories/" TargetMode="Externa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hyperlink" Target="http://www.hankbohanon.net/Resources_1.html" TargetMode="External"/><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hyperlink" Target="https://region6cc.uncg.edu/wp-content/uploads/2022/06/ImplementingMTSSinSecondarySchools_2022_RC6_003.pdf" TargetMode="External"/></Relationships>
</file>

<file path=ppt/slides/_rels/slide19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08.xml"/><Relationship Id="rId1" Type="http://schemas.openxmlformats.org/officeDocument/2006/relationships/slideLayout" Target="../slideLayouts/slideLayout5.xml"/></Relationships>
</file>

<file path=ppt/slides/_rels/slide19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0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KrAc3uKfgQs&amp;list=RDKrAc3uKfgQs&amp;start_radio=1"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5" Type="http://schemas.openxmlformats.org/officeDocument/2006/relationships/hyperlink" Target="https://inspirationsandexplorations.com/2012/10/03/transforming-a-gilded-mirror-frame/" TargetMode="External"/><Relationship Id="rId4" Type="http://schemas.openxmlformats.org/officeDocument/2006/relationships/image" Target="../media/image15.jpe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hyperlink" Target="http://fb.me/4vHawmKtz" TargetMode="External"/><Relationship Id="rId7" Type="http://schemas.openxmlformats.org/officeDocument/2006/relationships/hyperlink" Target="http://buff.ly/1CqNf2c" TargetMode="External"/><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hyperlink" Target="http://t.co/jMqFrUJv88" TargetMode="External"/><Relationship Id="rId5" Type="http://schemas.openxmlformats.org/officeDocument/2006/relationships/hyperlink" Target="http://bit.ly/1IRJgBH" TargetMode="External"/><Relationship Id="rId4" Type="http://schemas.openxmlformats.org/officeDocument/2006/relationships/hyperlink" Target="http://bit.ly/1K5ZplN" TargetMode="Externa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hyperlink" Target="http://www.pbis.org/pbis_resource_detail_page.aspx?Type=4&amp;PBIS_ResourceID=164" TargetMode="External"/><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hyperlink" Target="https://www.irised.com/freecourse&amp;?utm_source=IRIS+Educational+Media+Mailing+List&amp;utm_campaign=9d73acd430-FREEprog_SysSupEvElem_8_5_2014&amp;utm_medium=email&amp;utm_term=0_cb7ab95a8b-9d73acd430-291122974" TargetMode="External"/></Relationships>
</file>

<file path=ppt/slides/_rels/slide204.xml.rels><?xml version="1.0" encoding="UTF-8" standalone="yes"?>
<Relationships xmlns="http://schemas.openxmlformats.org/package/2006/relationships"><Relationship Id="rId3" Type="http://schemas.openxmlformats.org/officeDocument/2006/relationships/hyperlink" Target="http://www.hankbohanon.net/Resources_1.html" TargetMode="External"/><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hyperlink" Target="http://hbr.org/" TargetMode="External"/></Relationships>
</file>

<file path=ppt/slides/_rels/slide205.xml.rels><?xml version="1.0" encoding="UTF-8" standalone="yes"?>
<Relationships xmlns="http://schemas.openxmlformats.org/package/2006/relationships"><Relationship Id="rId3" Type="http://schemas.openxmlformats.org/officeDocument/2006/relationships/hyperlink" Target="http://vimeo.com/channels/129830" TargetMode="External"/><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hyperlink" Target="https://sites.google.com/a/ddouglas.k12.or.us/scotspride/" TargetMode="External"/></Relationships>
</file>

<file path=ppt/slides/_rels/slide206.xml.rels><?xml version="1.0" encoding="UTF-8" standalone="yes"?>
<Relationships xmlns="http://schemas.openxmlformats.org/package/2006/relationships"><Relationship Id="rId3" Type="http://schemas.openxmlformats.org/officeDocument/2006/relationships/hyperlink" Target="http://www.lookiris.com/store/K-12_Professional_Development/Defusing_Disruptive_Behavior_in_the_Classroom/" TargetMode="External"/><Relationship Id="rId2" Type="http://schemas.openxmlformats.org/officeDocument/2006/relationships/notesSlide" Target="../notesSlides/notesSlide115.xml"/><Relationship Id="rId1" Type="http://schemas.openxmlformats.org/officeDocument/2006/relationships/slideLayout" Target="../slideLayouts/slideLayout2.xml"/><Relationship Id="rId5" Type="http://schemas.openxmlformats.org/officeDocument/2006/relationships/hyperlink" Target="http://www.lookiris.com/store/K-12_Professional_Development/The_FAST_Method_ONLINE/" TargetMode="External"/><Relationship Id="rId4" Type="http://schemas.openxmlformats.org/officeDocument/2006/relationships/hyperlink" Target="http://pbismissouri.org/class.html" TargetMode="External"/></Relationships>
</file>

<file path=ppt/slides/_rels/slide207.xml.rels><?xml version="1.0" encoding="UTF-8" standalone="yes"?>
<Relationships xmlns="http://schemas.openxmlformats.org/package/2006/relationships"><Relationship Id="rId3" Type="http://schemas.openxmlformats.org/officeDocument/2006/relationships/hyperlink" Target="http://www.rtinetwork.org/Learn/Behavior/ar/Integrating-Behavior-and-Academic-Supports-Within-an-RtI-Framework-General-Overview" TargetMode="External"/><Relationship Id="rId2" Type="http://schemas.openxmlformats.org/officeDocument/2006/relationships/hyperlink" Target="http://iris.peabody.vanderbilt.edu/resources.html" TargetMode="External"/><Relationship Id="rId1" Type="http://schemas.openxmlformats.org/officeDocument/2006/relationships/slideLayout" Target="../slideLayouts/slideLayout2.xml"/><Relationship Id="rId6" Type="http://schemas.openxmlformats.org/officeDocument/2006/relationships/hyperlink" Target="http://www.directbehaviorratings.com/cms/" TargetMode="External"/><Relationship Id="rId5" Type="http://schemas.openxmlformats.org/officeDocument/2006/relationships/hyperlink" Target="http://www.apbs.org/" TargetMode="External"/><Relationship Id="rId4" Type="http://schemas.openxmlformats.org/officeDocument/2006/relationships/hyperlink" Target="http://www.pbis.org/" TargetMode="External"/></Relationships>
</file>

<file path=ppt/slides/_rels/slide208.xml.rels><?xml version="1.0" encoding="UTF-8" standalone="yes"?>
<Relationships xmlns="http://schemas.openxmlformats.org/package/2006/relationships"><Relationship Id="rId3" Type="http://schemas.openxmlformats.org/officeDocument/2006/relationships/hyperlink" Target="http://ecommons.luc.edu/education_facpubs/17/" TargetMode="External"/><Relationship Id="rId2" Type="http://schemas.openxmlformats.org/officeDocument/2006/relationships/hyperlink" Target="http://ecommons.luc.edu/education_facpubs/39" TargetMode="External"/><Relationship Id="rId1" Type="http://schemas.openxmlformats.org/officeDocument/2006/relationships/slideLayout" Target="../slideLayouts/slideLayout2.xml"/><Relationship Id="rId5" Type="http://schemas.openxmlformats.org/officeDocument/2006/relationships/hyperlink" Target="http://ecommons.luc.edu/education_facpubs/7" TargetMode="External"/><Relationship Id="rId4" Type="http://schemas.openxmlformats.org/officeDocument/2006/relationships/hyperlink" Target="http://ecommons.luc.edu/education_facpubs/16/" TargetMode="External"/></Relationships>
</file>

<file path=ppt/slides/_rels/slide209.xml.rels><?xml version="1.0" encoding="UTF-8" standalone="yes"?>
<Relationships xmlns="http://schemas.openxmlformats.org/package/2006/relationships"><Relationship Id="rId3" Type="http://schemas.openxmlformats.org/officeDocument/2006/relationships/hyperlink" Target="http://www.cesa7.org/pbis/Classroom_Management.asp" TargetMode="External"/><Relationship Id="rId2" Type="http://schemas.openxmlformats.org/officeDocument/2006/relationships/hyperlink" Target="http://ecommons.luc.edu/"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hyperlink" Target="http://ies.ed.gov/ncee/edlabs" TargetMode="Externa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hyperlink" Target="http://bit.ly/2r0SaeE" TargetMode="External"/><Relationship Id="rId7" Type="http://schemas.openxmlformats.org/officeDocument/2006/relationships/hyperlink" Target="http://education.vermont.gov/documents/edu-school-" TargetMode="External"/><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hyperlink" Target="http://www.betterhighschools.org/documents/NHSCEWSImplementationGuide.pdf" TargetMode="External"/><Relationship Id="rId5" Type="http://schemas.openxmlformats.org/officeDocument/2006/relationships/hyperlink" Target="http://www.cpre.org/school-improvement-design-lessons-study-comprehensive-school-reform-programs" TargetMode="External"/><Relationship Id="rId4" Type="http://schemas.openxmlformats.org/officeDocument/2006/relationships/hyperlink" Target="http://www.pbis.org/pbis_newsletter/volume_4/issue4.aspx"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wmf"/><Relationship Id="rId5" Type="http://schemas.openxmlformats.org/officeDocument/2006/relationships/oleObject" Target="../embeddings/oleObject2.bin"/><Relationship Id="rId4" Type="http://schemas.openxmlformats.org/officeDocument/2006/relationships/image" Target="../media/image18.wmf"/></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hankbohanon.net/classroom-interventions-what-we-can-learn-from-speedin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iris.peabody.vanderbilt.edu/module/jj1/cresource/q3/p07/"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8.w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www.hankbohanon.net/embedding-udl-into-multi-tiered-systems-of-supports/" TargetMode="External"/><Relationship Id="rId7" Type="http://schemas.openxmlformats.org/officeDocument/2006/relationships/hyperlink" Target="http://www.ascd.org/publications/books/113007/chapters/Introducing-the-Core-Six.aspx" TargetMode="External"/><Relationship Id="rId2" Type="http://schemas.openxmlformats.org/officeDocument/2006/relationships/hyperlink" Target="https://iris.peabody.vanderbilt.edu/module/jj1/cresource/q3/p08/" TargetMode="External"/><Relationship Id="rId1" Type="http://schemas.openxmlformats.org/officeDocument/2006/relationships/slideLayout" Target="../slideLayouts/slideLayout2.xml"/><Relationship Id="rId6" Type="http://schemas.openxmlformats.org/officeDocument/2006/relationships/hyperlink" Target="https://ceedar.education.ufl.edu/wp-content/uploads/2017/07/CEC-HLP-Web.pdf" TargetMode="External"/><Relationship Id="rId5" Type="http://schemas.openxmlformats.org/officeDocument/2006/relationships/hyperlink" Target="https://www.pbis.org/topics/school-wide" TargetMode="External"/><Relationship Id="rId4" Type="http://schemas.openxmlformats.org/officeDocument/2006/relationships/hyperlink" Target="http://www.ascd.org/publications/books/109051/chapters/Lesson-Plans-and-Unit-Plans@-The-Basis-for-Instruction.aspx" TargetMode="External"/></Relationships>
</file>

<file path=ppt/slides/_rels/slide32.xml.rels><?xml version="1.0" encoding="UTF-8" standalone="yes"?>
<Relationships xmlns="http://schemas.openxmlformats.org/package/2006/relationships"><Relationship Id="rId2" Type="http://schemas.openxmlformats.org/officeDocument/2006/relationships/hyperlink" Target="http://www.hankbohanon.net/embedding-udl-into-multi-tiered-systems-of-supports/"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opi.mt.gov/Educators/Teaching-Learning/K-12-Content-Standards"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region6cc.uncg.edu/wp-content/uploads/2022/06/ImplementingMTSSinSecondarySchools_2022_RC6_003.pdf" TargetMode="Externa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oleObject" Target="../embeddings/oleObject1.bin"/><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hyperlink" Target="https://sites.google.com/view/twpbs/%E5%B0%88%E6%AC%84%E5%88%86%E4%BA%AB-pbis-matters/%E6%83%85%E7%B7%92%E8%A1%8C%E7%82%BA%E5%95%8F%E9%A1%8C%E4%BA%8C%E7%B4%9A%E4%BB%8B%E5%85%A5%E5%AF%A6%E4%BE%8B%E5%88%86%E4%BA%AB-cico%E4%BB%8B%E5%85%A5%E7%AD%96%E7%95%A5" TargetMode="External"/><Relationship Id="rId13" Type="http://schemas.openxmlformats.org/officeDocument/2006/relationships/hyperlink" Target="https://www.understood.org/en/learning-thinking-differences/treatments-approaches/educational-strategies/behavior-intervention-plans-what-you-need-to-know" TargetMode="External"/><Relationship Id="rId3" Type="http://schemas.openxmlformats.org/officeDocument/2006/relationships/hyperlink" Target="https://www.allthingsplc.info/blog/view/247/plc-master-schedules-provide-time-for-collaboration-and-interventions-during-the-day" TargetMode="External"/><Relationship Id="rId7" Type="http://schemas.openxmlformats.org/officeDocument/2006/relationships/hyperlink" Target="https://my.vanderbilt.edu/specialeducationinduction/files/2013/07/Tip-Sheet-Check-In-Check-Out.pdf" TargetMode="External"/><Relationship Id="rId12" Type="http://schemas.openxmlformats.org/officeDocument/2006/relationships/hyperlink" Target="https://www.tandfonline.com/doi/abs/10.1080/20473869.2019.1647031?journalCode=yjdd20"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hyperlink" Target="https://www.wilsonlanguage.com/programs/wilson-reading-system/" TargetMode="External"/><Relationship Id="rId11" Type="http://schemas.openxmlformats.org/officeDocument/2006/relationships/hyperlink" Target="https://cwfit.ku.edu/" TargetMode="External"/><Relationship Id="rId5" Type="http://schemas.openxmlformats.org/officeDocument/2006/relationships/hyperlink" Target="https://www.voyagersopris.com/literacy/rewards/overview" TargetMode="External"/><Relationship Id="rId15" Type="http://schemas.openxmlformats.org/officeDocument/2006/relationships/hyperlink" Target="https://iod.unh.edu/projects/resilience-empowerment-and-natural-supports-education-and-work-renew" TargetMode="External"/><Relationship Id="rId10" Type="http://schemas.openxmlformats.org/officeDocument/2006/relationships/hyperlink" Target="https://casel.org/guideprogramssocial-skills/" TargetMode="External"/><Relationship Id="rId4" Type="http://schemas.openxmlformats.org/officeDocument/2006/relationships/hyperlink" Target="https://www2.ed.gov/rschstat/eval/high-school/credit-recovery.pdf" TargetMode="External"/><Relationship Id="rId9" Type="http://schemas.openxmlformats.org/officeDocument/2006/relationships/hyperlink" Target="https://www.pbis.org/resource/the-high-school-behavior-education-program-2nd-edition" TargetMode="External"/><Relationship Id="rId14" Type="http://schemas.openxmlformats.org/officeDocument/2006/relationships/hyperlink" Target="https://eric.ed.gov/?id=EJ1170096"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region6cc.uncg.edu/wp-content/uploads/2022/06/ImplementingMTSSinSecondarySchools_2022_RC6_003.pdf"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ww.hankbohanon.net/resources-for-high-school-positive-behavior-support/" TargetMode="Externa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iod.unh.edu/resilience-empowerment-natural-supports-education-work-renew/overview"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43.xml.rels><?xml version="1.0" encoding="UTF-8" standalone="yes"?>
<Relationships xmlns="http://schemas.openxmlformats.org/package/2006/relationships"><Relationship Id="rId2" Type="http://schemas.openxmlformats.org/officeDocument/2006/relationships/hyperlink" Target="https://www.youtube.com/watch?v=3pH98f8kz5w" TargetMode="Externa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asiasociety.org/files/21st-century-competencies-taiwan.pdf"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k12ea.gov.tw/En/Common/SinglePage?filter=A790767F-FC66-483D-B136-41AD4DF70BF0#Visions"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hyperlink" Target="https://www.k12ea.gov.tw/En/Common/SinglePage?filter=A790767F-FC66-483D-B136-41AD4DF70BF0#Visions" TargetMode="Externa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hyperlink" Target="https://english.moe.gov.tw/cp-116-24161-390e9-1.html#:~:text=Meanwhile%2C%20the%20MOE%20has%20encouraged%20schools%20at,culture%20in%20the%20Republic%20of%20China%20(Taiwan)." TargetMode="Externa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english.moe.gov.tw/cp-116-24161-390e9-1.html#:~:text=Meanwhile%2C%20the%20MOE%20has%20encouraged%20schools%20at,culture%20in%20the%20Republic%20of%20China%20(Taiwan)." TargetMode="Externa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1.wmf"/><Relationship Id="rId5" Type="http://schemas.openxmlformats.org/officeDocument/2006/relationships/oleObject" Target="../embeddings/oleObject5.bin"/><Relationship Id="rId4" Type="http://schemas.openxmlformats.org/officeDocument/2006/relationships/image" Target="../media/image40.w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1.wmf"/><Relationship Id="rId5" Type="http://schemas.openxmlformats.org/officeDocument/2006/relationships/oleObject" Target="../embeddings/oleObject7.bin"/><Relationship Id="rId4" Type="http://schemas.openxmlformats.org/officeDocument/2006/relationships/image" Target="../media/image40.wmf"/></Relationships>
</file>

<file path=ppt/slides/_rels/slide56.xml.rels><?xml version="1.0" encoding="UTF-8" standalone="yes"?>
<Relationships xmlns="http://schemas.openxmlformats.org/package/2006/relationships"><Relationship Id="rId3" Type="http://schemas.openxmlformats.org/officeDocument/2006/relationships/hyperlink" Target="http://hankbohanon.net/userfiles/High_School_PBS/Presentations/Team_Development/Working%20Smarter%20Matrix%20Complete_20120515_web.doc"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hankbohanon.net/wp-content/uploads/2014/04/Working-Smarter-Matrix-Complete_20120515_web.doc" TargetMode="External"/><Relationship Id="rId2" Type="http://schemas.openxmlformats.org/officeDocument/2006/relationships/hyperlink" Target="http://www.hankbohanon.net/wp-content/uploads/2022/06/working_smarter_triangle_revised_2020-2-3.ppt" TargetMode="External"/><Relationship Id="rId1" Type="http://schemas.openxmlformats.org/officeDocument/2006/relationships/slideLayout" Target="../slideLayouts/slideLayout2.xml"/><Relationship Id="rId4" Type="http://schemas.openxmlformats.org/officeDocument/2006/relationships/hyperlink" Target="http://hankbohanon.net/wp-content/uploads/2014/04/Working_Smarter_Matrix_from_11.07_Manual1.doc"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gabrielhemery.com/plant-a-tree-for-every-year-of-your-life/"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www.pbisapps.org/Applications/Pages/PBIS-Assessment-Surveys.aspx#scs"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hyperlink" Target="https://intensiveintervention.org/dbi-process/screening" TargetMode="External"/><Relationship Id="rId4" Type="http://schemas.openxmlformats.org/officeDocument/2006/relationships/hyperlink" Target="http://www.ci3t.org/screening"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gems.opi.mt.gov/early-warning-system-ews"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ci3t.org/screening" TargetMode="External"/><Relationship Id="rId7"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sossignsofsuicide.org/parent/signs-suicide-program" TargetMode="External"/><Relationship Id="rId5" Type="http://schemas.openxmlformats.org/officeDocument/2006/relationships/hyperlink" Target="https://www.massgeneral.org/psychiatry/treatments-and-services/pediatric-symptom-checklist" TargetMode="External"/><Relationship Id="rId4" Type="http://schemas.openxmlformats.org/officeDocument/2006/relationships/hyperlink" Target="https://www.pbisapps.org/Applications/Pages/PBIS-Assessment-Surveys.aspx#scs"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69.xml.rels><?xml version="1.0" encoding="UTF-8" standalone="yes"?>
<Relationships xmlns="http://schemas.openxmlformats.org/package/2006/relationships"><Relationship Id="rId3" Type="http://schemas.openxmlformats.org/officeDocument/2006/relationships/hyperlink" Target="http://www.youtube.com/watch?v=3tk_Mif7040" TargetMode="External"/><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beaudesertshs.eq.edu.au/"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8.emf"/></Relationships>
</file>

<file path=ppt/slides/_rels/slide7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region6cc.uncg.edu/wp-content/uploads/2022/06/ImplementingMTSSinSecondarySchools_2022_RC6_003.pdf" TargetMode="Externa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hyperlink" Target="http://www.prweb.com/releases/2012/8/prweb9815542.htm" TargetMode="External"/><Relationship Id="rId7"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65.jpeg"/><Relationship Id="rId5" Type="http://schemas.openxmlformats.org/officeDocument/2006/relationships/hyperlink" Target="http://www.familyhyundai.com/family-hyundai-customer-reviews/" TargetMode="External"/><Relationship Id="rId4" Type="http://schemas.openxmlformats.org/officeDocument/2006/relationships/hyperlink" Target="http://www.uic.edu/uic/research/" TargetMode="External"/><Relationship Id="rId9" Type="http://schemas.openxmlformats.org/officeDocument/2006/relationships/image" Target="../media/image68.jpeg"/></Relationships>
</file>

<file path=ppt/slides/_rels/slide8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oleObject" Target="../embeddings/oleObject9.bin"/><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hyperlink" Target="https://www.google.com/url?sa=t&amp;source=web&amp;rct=j&amp;opi=89978449&amp;url=https://pbismissouri.org/wp-content/uploads/2018/08/T2-Ch.-1_Positive-Behavior-Support-Planning-Checklist-And-Teacher-Self-Assessment.docx&amp;ved=2ahUKEwjLz6bbtbGOAxUfna8BHU7PMs4QFnoECBcQAQ&amp;usg=AOvVaw2Buqo8vCLkROQTGWrV0QJx" TargetMode="External"/><Relationship Id="rId2" Type="http://schemas.openxmlformats.org/officeDocument/2006/relationships/hyperlink" Target="https://www.pbis.org/resource/pbis-team-implementation-checklist-tic-3-1"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s://www.youtube.com/watch?v=3pH98f8kz5w" TargetMode="Externa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3590" y="221539"/>
            <a:ext cx="7816819" cy="2910684"/>
          </a:xfrm>
        </p:spPr>
        <p:txBody>
          <a:bodyPr>
            <a:noAutofit/>
          </a:bodyPr>
          <a:lstStyle/>
          <a:p>
            <a:r>
              <a:rPr lang="en-US" sz="4800" b="1" dirty="0">
                <a:latin typeface="+mn-lt"/>
              </a:rPr>
              <a:t>Establishing Schoolwide Positive Behavior Supports in Taiwan Secondary Schools</a:t>
            </a:r>
            <a:br>
              <a:rPr lang="en-US" sz="4800" b="1" dirty="0">
                <a:latin typeface="+mn-lt"/>
              </a:rPr>
            </a:br>
            <a:r>
              <a:rPr lang="zh-TW" altLang="en-US" sz="3200" b="1" dirty="0">
                <a:latin typeface="+mn-lt"/>
              </a:rPr>
              <a:t>臺灣中等學校建立全校性正向行為支持</a:t>
            </a:r>
            <a:endParaRPr lang="en-US" sz="3200" b="1" u="sng" dirty="0">
              <a:latin typeface="+mn-lt"/>
              <a:cs typeface="Calibri" panose="020F0502020204030204" pitchFamily="34" charset="0"/>
            </a:endParaRPr>
          </a:p>
        </p:txBody>
      </p:sp>
      <p:sp>
        <p:nvSpPr>
          <p:cNvPr id="3" name="Subtitle 2"/>
          <p:cNvSpPr>
            <a:spLocks noGrp="1"/>
          </p:cNvSpPr>
          <p:nvPr>
            <p:ph type="subTitle" idx="1"/>
          </p:nvPr>
        </p:nvSpPr>
        <p:spPr>
          <a:xfrm>
            <a:off x="1279541" y="3276602"/>
            <a:ext cx="6858000" cy="1655762"/>
          </a:xfrm>
        </p:spPr>
        <p:txBody>
          <a:bodyPr>
            <a:noAutofit/>
          </a:bodyPr>
          <a:lstStyle/>
          <a:p>
            <a:endParaRPr lang="en-US" sz="2200" dirty="0"/>
          </a:p>
          <a:p>
            <a:r>
              <a:rPr lang="en-US" sz="3200" b="1" dirty="0"/>
              <a:t>Hank Bohanon</a:t>
            </a:r>
          </a:p>
          <a:p>
            <a:endParaRPr lang="en-US" sz="1400" b="1" dirty="0"/>
          </a:p>
          <a:p>
            <a:r>
              <a:rPr lang="en-US" dirty="0"/>
              <a:t>Loyola University of Chicago</a:t>
            </a:r>
          </a:p>
          <a:p>
            <a:r>
              <a:rPr lang="zh-TW" altLang="en-US" u="sng" dirty="0"/>
              <a:t>美國羅耀拉大學芝加哥分校</a:t>
            </a:r>
            <a:endParaRPr lang="en-US" u="sng" dirty="0"/>
          </a:p>
          <a:p>
            <a:r>
              <a:rPr lang="en-US" dirty="0">
                <a:hlinkClick r:id="rId3"/>
              </a:rPr>
              <a:t>hbohano@luc.edu</a:t>
            </a:r>
            <a:endParaRPr lang="en-US" dirty="0"/>
          </a:p>
          <a:p>
            <a:r>
              <a:rPr lang="en-US" dirty="0">
                <a:hlinkClick r:id="rId4"/>
              </a:rPr>
              <a:t>http://www.hankbohanon.net</a:t>
            </a:r>
            <a:endParaRPr lang="en-US" dirty="0"/>
          </a:p>
          <a:p>
            <a:endParaRPr lang="en-US" sz="2200" dirty="0"/>
          </a:p>
          <a:p>
            <a:r>
              <a:rPr lang="en-US" sz="2200" dirty="0"/>
              <a:t> </a:t>
            </a:r>
          </a:p>
        </p:txBody>
      </p:sp>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09D2-38EF-EE42-8431-CBAC849DF917}"/>
              </a:ext>
            </a:extLst>
          </p:cNvPr>
          <p:cNvSpPr>
            <a:spLocks noGrp="1"/>
          </p:cNvSpPr>
          <p:nvPr>
            <p:ph type="ctrTitle"/>
          </p:nvPr>
        </p:nvSpPr>
        <p:spPr/>
        <p:txBody>
          <a:bodyPr>
            <a:normAutofit/>
          </a:bodyPr>
          <a:lstStyle/>
          <a:p>
            <a:r>
              <a:rPr lang="en-US" sz="4400" b="1" dirty="0">
                <a:latin typeface="+mn-lt"/>
              </a:rPr>
              <a:t>Tier 1 MTSS/PBIS Key Components</a:t>
            </a:r>
          </a:p>
        </p:txBody>
      </p:sp>
      <p:sp>
        <p:nvSpPr>
          <p:cNvPr id="3" name="Subtitle 2">
            <a:extLst>
              <a:ext uri="{FF2B5EF4-FFF2-40B4-BE49-F238E27FC236}">
                <a16:creationId xmlns:a16="http://schemas.microsoft.com/office/drawing/2014/main" id="{C6BB5BE1-665E-E545-A45A-46C6DDC06B98}"/>
              </a:ext>
            </a:extLst>
          </p:cNvPr>
          <p:cNvSpPr>
            <a:spLocks noGrp="1"/>
          </p:cNvSpPr>
          <p:nvPr>
            <p:ph type="subTitle" idx="1"/>
          </p:nvPr>
        </p:nvSpPr>
        <p:spPr/>
        <p:txBody>
          <a:bodyPr/>
          <a:lstStyle/>
          <a:p>
            <a:r>
              <a:rPr lang="zh-TW" altLang="en-US" dirty="0"/>
              <a:t>層級一</a:t>
            </a:r>
            <a:r>
              <a:rPr lang="en-US" altLang="zh-TW" dirty="0"/>
              <a:t>( </a:t>
            </a:r>
            <a:r>
              <a:rPr lang="zh-TW" altLang="en-US" dirty="0"/>
              <a:t>普及</a:t>
            </a:r>
            <a:r>
              <a:rPr lang="en-US" altLang="zh-TW" dirty="0"/>
              <a:t>)</a:t>
            </a:r>
            <a:r>
              <a:rPr lang="zh-TW" altLang="en-US" dirty="0"/>
              <a:t> </a:t>
            </a:r>
            <a:r>
              <a:rPr lang="en-US" altLang="zh-TW" dirty="0"/>
              <a:t>MTSS/PBIS </a:t>
            </a:r>
            <a:r>
              <a:rPr lang="zh-TW" altLang="en-US" dirty="0"/>
              <a:t>關鍵要素</a:t>
            </a:r>
            <a:endParaRPr lang="en-US" dirty="0"/>
          </a:p>
        </p:txBody>
      </p:sp>
    </p:spTree>
    <p:extLst>
      <p:ext uri="{BB962C8B-B14F-4D97-AF65-F5344CB8AC3E}">
        <p14:creationId xmlns:p14="http://schemas.microsoft.com/office/powerpoint/2010/main" val="93012859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D9270-1A0D-0BD9-30B7-5A4CF222F8FD}"/>
              </a:ext>
            </a:extLst>
          </p:cNvPr>
          <p:cNvSpPr>
            <a:spLocks noGrp="1"/>
          </p:cNvSpPr>
          <p:nvPr>
            <p:ph type="title"/>
          </p:nvPr>
        </p:nvSpPr>
        <p:spPr>
          <a:xfrm>
            <a:off x="349517" y="1010020"/>
            <a:ext cx="7886700" cy="1325563"/>
          </a:xfrm>
        </p:spPr>
        <p:txBody>
          <a:bodyPr>
            <a:normAutofit fontScale="90000"/>
          </a:bodyPr>
          <a:lstStyle/>
          <a:p>
            <a:r>
              <a:rPr lang="en-US" b="1" i="1" dirty="0"/>
              <a:t>What Data already Exists in Each of the 4 Domains of School Climate</a:t>
            </a:r>
            <a:br>
              <a:rPr lang="en-US" dirty="0"/>
            </a:br>
            <a:r>
              <a:rPr lang="zh-TW" altLang="en-US" b="1" dirty="0"/>
              <a:t>在學校氛圍的四個領域中，各有哪些學校既有的資料呢</a:t>
            </a:r>
            <a:r>
              <a:rPr lang="en-US" b="1" dirty="0"/>
              <a:t>?</a:t>
            </a:r>
            <a:br>
              <a:rPr lang="en-US" dirty="0"/>
            </a:br>
            <a:endParaRPr lang="en-US" dirty="0"/>
          </a:p>
        </p:txBody>
      </p:sp>
      <p:sp>
        <p:nvSpPr>
          <p:cNvPr id="3" name="Content Placeholder 2">
            <a:extLst>
              <a:ext uri="{FF2B5EF4-FFF2-40B4-BE49-F238E27FC236}">
                <a16:creationId xmlns:a16="http://schemas.microsoft.com/office/drawing/2014/main" id="{9BC3A93C-78AF-5E3B-4482-9C54CF12C5C4}"/>
              </a:ext>
            </a:extLst>
          </p:cNvPr>
          <p:cNvSpPr>
            <a:spLocks noGrp="1"/>
          </p:cNvSpPr>
          <p:nvPr>
            <p:ph idx="1"/>
          </p:nvPr>
        </p:nvSpPr>
        <p:spPr>
          <a:xfrm>
            <a:off x="628650" y="2788152"/>
            <a:ext cx="7886700" cy="4351338"/>
          </a:xfrm>
        </p:spPr>
        <p:txBody>
          <a:bodyPr/>
          <a:lstStyle/>
          <a:p>
            <a:r>
              <a:rPr lang="en-US" b="1" dirty="0"/>
              <a:t>See Table 5.6, Page 15</a:t>
            </a:r>
            <a:endParaRPr lang="en-US" dirty="0"/>
          </a:p>
          <a:p>
            <a:endParaRPr lang="en-US" dirty="0"/>
          </a:p>
        </p:txBody>
      </p:sp>
    </p:spTree>
    <p:extLst>
      <p:ext uri="{BB962C8B-B14F-4D97-AF65-F5344CB8AC3E}">
        <p14:creationId xmlns:p14="http://schemas.microsoft.com/office/powerpoint/2010/main" val="14245091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F4E7A-DFFE-4AD3-5D3D-F03D040876B4}"/>
              </a:ext>
            </a:extLst>
          </p:cNvPr>
          <p:cNvSpPr>
            <a:spLocks noGrp="1"/>
          </p:cNvSpPr>
          <p:nvPr>
            <p:ph type="title"/>
          </p:nvPr>
        </p:nvSpPr>
        <p:spPr/>
        <p:txBody>
          <a:bodyPr/>
          <a:lstStyle/>
          <a:p>
            <a:r>
              <a:rPr lang="en-US" b="1"/>
              <a:t>Implementation Stages</a:t>
            </a:r>
          </a:p>
        </p:txBody>
      </p:sp>
      <p:sp>
        <p:nvSpPr>
          <p:cNvPr id="3" name="Content Placeholder 2">
            <a:extLst>
              <a:ext uri="{FF2B5EF4-FFF2-40B4-BE49-F238E27FC236}">
                <a16:creationId xmlns:a16="http://schemas.microsoft.com/office/drawing/2014/main" id="{A0D68ED0-7227-05FB-F53F-3A57D30C8452}"/>
              </a:ext>
            </a:extLst>
          </p:cNvPr>
          <p:cNvSpPr>
            <a:spLocks noGrp="1"/>
          </p:cNvSpPr>
          <p:nvPr>
            <p:ph idx="1"/>
          </p:nvPr>
        </p:nvSpPr>
        <p:spPr>
          <a:xfrm>
            <a:off x="457200" y="1600202"/>
            <a:ext cx="8229600" cy="4525963"/>
          </a:xfrm>
        </p:spPr>
        <p:txBody>
          <a:bodyPr>
            <a:normAutofit/>
          </a:bodyPr>
          <a:lstStyle/>
          <a:p>
            <a:r>
              <a:rPr lang="en-US" b="1" dirty="0"/>
              <a:t>Stage Two: Installation – Systems (Chapter 4)</a:t>
            </a:r>
          </a:p>
          <a:p>
            <a:pPr lvl="1"/>
            <a:r>
              <a:rPr lang="en-US" dirty="0"/>
              <a:t>See the Team Implementation Checklist (</a:t>
            </a:r>
            <a:r>
              <a:rPr lang="en-US" dirty="0">
                <a:hlinkClick r:id="rId3"/>
              </a:rPr>
              <a:t>link</a:t>
            </a:r>
            <a:r>
              <a:rPr lang="en-US" dirty="0"/>
              <a:t>). Pages 21-22, items 1-8</a:t>
            </a:r>
          </a:p>
          <a:p>
            <a:pPr lvl="1"/>
            <a:r>
              <a:rPr lang="en-US" dirty="0"/>
              <a:t>See steps 1-5</a:t>
            </a:r>
          </a:p>
          <a:p>
            <a:pPr lvl="1"/>
            <a:r>
              <a:rPr lang="en-US" dirty="0"/>
              <a:t>Blog on systems (</a:t>
            </a:r>
            <a:r>
              <a:rPr lang="en-US" dirty="0">
                <a:hlinkClick r:id="rId4"/>
              </a:rPr>
              <a:t>link</a:t>
            </a:r>
            <a:r>
              <a:rPr lang="en-US" dirty="0"/>
              <a:t>)</a:t>
            </a:r>
          </a:p>
          <a:p>
            <a:pPr lvl="1"/>
            <a:r>
              <a:rPr lang="en-US" dirty="0"/>
              <a:t>Blog on gaining admin support (</a:t>
            </a:r>
            <a:r>
              <a:rPr lang="en-US" dirty="0">
                <a:hlinkClick r:id="rId5"/>
              </a:rPr>
              <a:t>link</a:t>
            </a:r>
            <a:r>
              <a:rPr lang="en-US" dirty="0"/>
              <a:t>)</a:t>
            </a:r>
          </a:p>
          <a:p>
            <a:pPr lvl="1"/>
            <a:r>
              <a:rPr lang="en-US" dirty="0"/>
              <a:t>Developing local coaches – content knowledge</a:t>
            </a:r>
          </a:p>
          <a:p>
            <a:pPr lvl="1"/>
            <a:r>
              <a:rPr lang="en-US" dirty="0"/>
              <a:t>Add next steps to action plan</a:t>
            </a:r>
          </a:p>
          <a:p>
            <a:pPr marL="457200" lvl="1" indent="0">
              <a:buNone/>
            </a:pPr>
            <a:endParaRPr lang="en-US" dirty="0"/>
          </a:p>
          <a:p>
            <a:pPr lvl="1"/>
            <a:endParaRPr lang="en-US" dirty="0"/>
          </a:p>
        </p:txBody>
      </p:sp>
    </p:spTree>
    <p:extLst>
      <p:ext uri="{BB962C8B-B14F-4D97-AF65-F5344CB8AC3E}">
        <p14:creationId xmlns:p14="http://schemas.microsoft.com/office/powerpoint/2010/main" val="40948896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F4E7A-DFFE-4AD3-5D3D-F03D040876B4}"/>
              </a:ext>
            </a:extLst>
          </p:cNvPr>
          <p:cNvSpPr>
            <a:spLocks noGrp="1"/>
          </p:cNvSpPr>
          <p:nvPr>
            <p:ph type="title"/>
          </p:nvPr>
        </p:nvSpPr>
        <p:spPr/>
        <p:txBody>
          <a:bodyPr/>
          <a:lstStyle/>
          <a:p>
            <a:r>
              <a:rPr lang="en-US" b="1" dirty="0"/>
              <a:t>Implementation Stages</a:t>
            </a:r>
          </a:p>
        </p:txBody>
      </p:sp>
      <p:sp>
        <p:nvSpPr>
          <p:cNvPr id="3" name="Content Placeholder 2">
            <a:extLst>
              <a:ext uri="{FF2B5EF4-FFF2-40B4-BE49-F238E27FC236}">
                <a16:creationId xmlns:a16="http://schemas.microsoft.com/office/drawing/2014/main" id="{A0D68ED0-7227-05FB-F53F-3A57D30C8452}"/>
              </a:ext>
            </a:extLst>
          </p:cNvPr>
          <p:cNvSpPr>
            <a:spLocks noGrp="1"/>
          </p:cNvSpPr>
          <p:nvPr>
            <p:ph idx="1"/>
          </p:nvPr>
        </p:nvSpPr>
        <p:spPr/>
        <p:txBody>
          <a:bodyPr>
            <a:normAutofit/>
          </a:bodyPr>
          <a:lstStyle/>
          <a:p>
            <a:r>
              <a:rPr lang="en-US" b="1" dirty="0"/>
              <a:t>Stage Three: Initial Implementation</a:t>
            </a:r>
          </a:p>
          <a:p>
            <a:pPr lvl="1"/>
            <a:r>
              <a:rPr lang="en-US" dirty="0"/>
              <a:t>Consider small pilots (</a:t>
            </a:r>
            <a:r>
              <a:rPr lang="en-US" dirty="0">
                <a:hlinkClick r:id="rId3"/>
              </a:rPr>
              <a:t>link</a:t>
            </a:r>
            <a:r>
              <a:rPr lang="en-US" dirty="0"/>
              <a:t>)</a:t>
            </a:r>
          </a:p>
          <a:p>
            <a:pPr lvl="1"/>
            <a:r>
              <a:rPr lang="en-US" dirty="0"/>
              <a:t>Are there groups, or individuals in your school who are already implementing components of MTSS? </a:t>
            </a:r>
          </a:p>
          <a:p>
            <a:pPr lvl="1"/>
            <a:r>
              <a:rPr lang="en-US" dirty="0"/>
              <a:t>Who are they, how can you connect with them (see classroom self-assessment)? </a:t>
            </a:r>
          </a:p>
          <a:p>
            <a:pPr lvl="1"/>
            <a:r>
              <a:rPr lang="en-US" dirty="0"/>
              <a:t>How did you carry out initial implementation steps?</a:t>
            </a:r>
          </a:p>
          <a:p>
            <a:pPr lvl="1"/>
            <a:r>
              <a:rPr lang="en-US" dirty="0"/>
              <a:t>Share results with community/school</a:t>
            </a:r>
          </a:p>
          <a:p>
            <a:pPr lvl="1"/>
            <a:r>
              <a:rPr lang="en-US" dirty="0"/>
              <a:t>Add next steps to action plan</a:t>
            </a:r>
          </a:p>
          <a:p>
            <a:pPr marL="457200" lvl="1" indent="0">
              <a:buNone/>
            </a:pPr>
            <a:endParaRPr lang="en-US" dirty="0"/>
          </a:p>
        </p:txBody>
      </p:sp>
      <p:pic>
        <p:nvPicPr>
          <p:cNvPr id="5" name="Picture 4">
            <a:extLst>
              <a:ext uri="{FF2B5EF4-FFF2-40B4-BE49-F238E27FC236}">
                <a16:creationId xmlns:a16="http://schemas.microsoft.com/office/drawing/2014/main" id="{A19B4D2C-390B-8332-6A40-DFD705971AB3}"/>
              </a:ext>
            </a:extLst>
          </p:cNvPr>
          <p:cNvPicPr>
            <a:picLocks noChangeAspect="1"/>
          </p:cNvPicPr>
          <p:nvPr/>
        </p:nvPicPr>
        <p:blipFill>
          <a:blip r:embed="rId4"/>
          <a:stretch>
            <a:fillRect/>
          </a:stretch>
        </p:blipFill>
        <p:spPr>
          <a:xfrm>
            <a:off x="6223517" y="223855"/>
            <a:ext cx="2605048" cy="1608108"/>
          </a:xfrm>
          <a:prstGeom prst="rect">
            <a:avLst/>
          </a:prstGeom>
        </p:spPr>
      </p:pic>
    </p:spTree>
    <p:extLst>
      <p:ext uri="{BB962C8B-B14F-4D97-AF65-F5344CB8AC3E}">
        <p14:creationId xmlns:p14="http://schemas.microsoft.com/office/powerpoint/2010/main" val="11493313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BEA6D581-5AE4-F292-19C2-FE865CDC2D53}"/>
              </a:ext>
            </a:extLst>
          </p:cNvPr>
          <p:cNvPicPr>
            <a:picLocks noGrp="1" noChangeAspect="1"/>
          </p:cNvPicPr>
          <p:nvPr>
            <p:ph idx="1"/>
          </p:nvPr>
        </p:nvPicPr>
        <p:blipFill>
          <a:blip r:embed="rId2"/>
          <a:srcRect r="17651"/>
          <a:stretch>
            <a:fillRect/>
          </a:stretch>
        </p:blipFill>
        <p:spPr>
          <a:xfrm>
            <a:off x="20" y="1282"/>
            <a:ext cx="9143980" cy="6856718"/>
          </a:xfrm>
          <a:prstGeom prst="rect">
            <a:avLst/>
          </a:prstGeom>
        </p:spPr>
      </p:pic>
    </p:spTree>
    <p:extLst>
      <p:ext uri="{BB962C8B-B14F-4D97-AF65-F5344CB8AC3E}">
        <p14:creationId xmlns:p14="http://schemas.microsoft.com/office/powerpoint/2010/main" val="32945680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F4E7A-DFFE-4AD3-5D3D-F03D040876B4}"/>
              </a:ext>
            </a:extLst>
          </p:cNvPr>
          <p:cNvSpPr>
            <a:spLocks noGrp="1"/>
          </p:cNvSpPr>
          <p:nvPr>
            <p:ph type="title"/>
          </p:nvPr>
        </p:nvSpPr>
        <p:spPr/>
        <p:txBody>
          <a:bodyPr/>
          <a:lstStyle/>
          <a:p>
            <a:r>
              <a:rPr lang="en-US" b="1"/>
              <a:t>Implementation Stages</a:t>
            </a:r>
          </a:p>
        </p:txBody>
      </p:sp>
      <p:sp>
        <p:nvSpPr>
          <p:cNvPr id="3" name="Content Placeholder 2">
            <a:extLst>
              <a:ext uri="{FF2B5EF4-FFF2-40B4-BE49-F238E27FC236}">
                <a16:creationId xmlns:a16="http://schemas.microsoft.com/office/drawing/2014/main" id="{A0D68ED0-7227-05FB-F53F-3A57D30C8452}"/>
              </a:ext>
            </a:extLst>
          </p:cNvPr>
          <p:cNvSpPr>
            <a:spLocks noGrp="1"/>
          </p:cNvSpPr>
          <p:nvPr>
            <p:ph idx="1"/>
          </p:nvPr>
        </p:nvSpPr>
        <p:spPr/>
        <p:txBody>
          <a:bodyPr>
            <a:normAutofit/>
          </a:bodyPr>
          <a:lstStyle/>
          <a:p>
            <a:r>
              <a:rPr lang="en-US" b="1" dirty="0"/>
              <a:t>Stage Four: Full Operation</a:t>
            </a:r>
          </a:p>
          <a:p>
            <a:pPr lvl="1"/>
            <a:r>
              <a:rPr lang="en-US" dirty="0"/>
              <a:t>Connection to school improvement/character education plan</a:t>
            </a:r>
          </a:p>
          <a:p>
            <a:pPr lvl="1"/>
            <a:r>
              <a:rPr lang="en-US" dirty="0"/>
              <a:t>How does your school measure how well school improvement strategies are being implemented? </a:t>
            </a:r>
          </a:p>
          <a:p>
            <a:pPr lvl="1"/>
            <a:r>
              <a:rPr lang="en-US" dirty="0"/>
              <a:t>How can you connect with a top three priority?</a:t>
            </a:r>
          </a:p>
          <a:p>
            <a:pPr lvl="1"/>
            <a:r>
              <a:rPr lang="en-US" dirty="0"/>
              <a:t>Are you connecting with other schools?</a:t>
            </a:r>
          </a:p>
          <a:p>
            <a:pPr lvl="1"/>
            <a:r>
              <a:rPr lang="en-US" dirty="0"/>
              <a:t>Add next steps to action plan</a:t>
            </a:r>
          </a:p>
          <a:p>
            <a:pPr marL="457200" lvl="1" indent="0">
              <a:buNone/>
            </a:pPr>
            <a:endParaRPr lang="en-US" dirty="0"/>
          </a:p>
        </p:txBody>
      </p:sp>
    </p:spTree>
    <p:extLst>
      <p:ext uri="{BB962C8B-B14F-4D97-AF65-F5344CB8AC3E}">
        <p14:creationId xmlns:p14="http://schemas.microsoft.com/office/powerpoint/2010/main" val="145600605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059C8-6CA9-9FB8-6823-3CFD2CB6C8B0}"/>
              </a:ext>
            </a:extLst>
          </p:cNvPr>
          <p:cNvSpPr>
            <a:spLocks noGrp="1"/>
          </p:cNvSpPr>
          <p:nvPr>
            <p:ph type="title"/>
          </p:nvPr>
        </p:nvSpPr>
        <p:spPr/>
        <p:txBody>
          <a:bodyPr/>
          <a:lstStyle/>
          <a:p>
            <a:r>
              <a:rPr lang="en-US"/>
              <a:t>Prepare for Resistance</a:t>
            </a:r>
          </a:p>
        </p:txBody>
      </p:sp>
      <p:sp>
        <p:nvSpPr>
          <p:cNvPr id="3" name="Content Placeholder 2">
            <a:extLst>
              <a:ext uri="{FF2B5EF4-FFF2-40B4-BE49-F238E27FC236}">
                <a16:creationId xmlns:a16="http://schemas.microsoft.com/office/drawing/2014/main" id="{75A62A2D-C213-B53A-4ECE-248251B1E280}"/>
              </a:ext>
            </a:extLst>
          </p:cNvPr>
          <p:cNvSpPr>
            <a:spLocks noGrp="1"/>
          </p:cNvSpPr>
          <p:nvPr>
            <p:ph idx="1"/>
          </p:nvPr>
        </p:nvSpPr>
        <p:spPr>
          <a:xfrm>
            <a:off x="457202" y="1600202"/>
            <a:ext cx="4988859" cy="4525963"/>
          </a:xfrm>
        </p:spPr>
        <p:txBody>
          <a:bodyPr/>
          <a:lstStyle/>
          <a:p>
            <a:r>
              <a:rPr lang="en-US" dirty="0"/>
              <a:t>Think of possible questions people will ask prior to the meeting</a:t>
            </a:r>
          </a:p>
          <a:p>
            <a:r>
              <a:rPr lang="en-US" dirty="0"/>
              <a:t>Prepare a response</a:t>
            </a:r>
          </a:p>
          <a:p>
            <a:r>
              <a:rPr lang="en-US" dirty="0"/>
              <a:t>Always be respectful</a:t>
            </a:r>
          </a:p>
          <a:p>
            <a:r>
              <a:rPr lang="en-US" dirty="0"/>
              <a:t>See p. 32 for practice</a:t>
            </a:r>
          </a:p>
          <a:p>
            <a:r>
              <a:rPr lang="en-US" dirty="0"/>
              <a:t>For more information (</a:t>
            </a:r>
            <a:r>
              <a:rPr lang="en-US" dirty="0">
                <a:hlinkClick r:id="rId3"/>
              </a:rPr>
              <a:t>link</a:t>
            </a:r>
            <a:r>
              <a:rPr lang="en-US" dirty="0"/>
              <a:t>)</a:t>
            </a:r>
          </a:p>
        </p:txBody>
      </p:sp>
      <p:pic>
        <p:nvPicPr>
          <p:cNvPr id="5" name="Picture 4" descr="Cover of book on buy-in">
            <a:hlinkClick r:id="rId4"/>
            <a:extLst>
              <a:ext uri="{FF2B5EF4-FFF2-40B4-BE49-F238E27FC236}">
                <a16:creationId xmlns:a16="http://schemas.microsoft.com/office/drawing/2014/main" id="{7D8443A5-EE0C-3CA8-0EAD-F9F48AF048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9039" y="1600202"/>
            <a:ext cx="2782645" cy="4426935"/>
          </a:xfrm>
          <a:prstGeom prst="rect">
            <a:avLst/>
          </a:prstGeom>
        </p:spPr>
      </p:pic>
    </p:spTree>
    <p:extLst>
      <p:ext uri="{BB962C8B-B14F-4D97-AF65-F5344CB8AC3E}">
        <p14:creationId xmlns:p14="http://schemas.microsoft.com/office/powerpoint/2010/main" val="29342816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C391D-785E-C74B-BE0F-2B6FD1D6FBA6}"/>
              </a:ext>
            </a:extLst>
          </p:cNvPr>
          <p:cNvSpPr>
            <a:spLocks noGrp="1"/>
          </p:cNvSpPr>
          <p:nvPr>
            <p:ph type="title"/>
          </p:nvPr>
        </p:nvSpPr>
        <p:spPr/>
        <p:txBody>
          <a:bodyPr/>
          <a:lstStyle/>
          <a:p>
            <a:r>
              <a:rPr lang="en-US"/>
              <a:t>Additional Tools</a:t>
            </a:r>
          </a:p>
        </p:txBody>
      </p:sp>
      <p:sp>
        <p:nvSpPr>
          <p:cNvPr id="4" name="TextBox 3">
            <a:extLst>
              <a:ext uri="{FF2B5EF4-FFF2-40B4-BE49-F238E27FC236}">
                <a16:creationId xmlns:a16="http://schemas.microsoft.com/office/drawing/2014/main" id="{5B46ACB6-A410-4E47-A464-EE00350DD620}"/>
              </a:ext>
            </a:extLst>
          </p:cNvPr>
          <p:cNvSpPr txBox="1"/>
          <p:nvPr/>
        </p:nvSpPr>
        <p:spPr>
          <a:xfrm>
            <a:off x="1400298" y="6172200"/>
            <a:ext cx="6406434" cy="369332"/>
          </a:xfrm>
          <a:prstGeom prst="rect">
            <a:avLst/>
          </a:prstGeom>
          <a:noFill/>
        </p:spPr>
        <p:txBody>
          <a:bodyPr wrap="none" rtlCol="0">
            <a:spAutoFit/>
          </a:bodyPr>
          <a:lstStyle/>
          <a:p>
            <a:r>
              <a:rPr lang="en-US"/>
              <a:t>Link to tools for buy-in </a:t>
            </a:r>
            <a:r>
              <a:rPr lang="en-US">
                <a:hlinkClick r:id="rId3"/>
              </a:rPr>
              <a:t>http://www.hankbohanon.net/tag/buy-in/</a:t>
            </a:r>
            <a:r>
              <a:rPr lang="en-US"/>
              <a:t> </a:t>
            </a:r>
          </a:p>
        </p:txBody>
      </p:sp>
      <p:pic>
        <p:nvPicPr>
          <p:cNvPr id="10" name="Content Placeholder 9">
            <a:extLst>
              <a:ext uri="{FF2B5EF4-FFF2-40B4-BE49-F238E27FC236}">
                <a16:creationId xmlns:a16="http://schemas.microsoft.com/office/drawing/2014/main" id="{1AB4E820-ABB8-8946-B7A3-29B84B7DCB1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63558" y="1394194"/>
            <a:ext cx="8016882" cy="4525963"/>
          </a:xfrm>
        </p:spPr>
      </p:pic>
    </p:spTree>
    <p:extLst>
      <p:ext uri="{BB962C8B-B14F-4D97-AF65-F5344CB8AC3E}">
        <p14:creationId xmlns:p14="http://schemas.microsoft.com/office/powerpoint/2010/main" val="18267879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A8608-C192-7797-4F7D-488F156D18E4}"/>
              </a:ext>
            </a:extLst>
          </p:cNvPr>
          <p:cNvSpPr>
            <a:spLocks noGrp="1"/>
          </p:cNvSpPr>
          <p:nvPr>
            <p:ph type="title"/>
          </p:nvPr>
        </p:nvSpPr>
        <p:spPr/>
        <p:txBody>
          <a:bodyPr/>
          <a:lstStyle/>
          <a:p>
            <a:r>
              <a:rPr lang="en-US" dirty="0"/>
              <a:t>Attendance Reflection</a:t>
            </a:r>
          </a:p>
        </p:txBody>
      </p:sp>
      <p:sp>
        <p:nvSpPr>
          <p:cNvPr id="3" name="Content Placeholder 2">
            <a:extLst>
              <a:ext uri="{FF2B5EF4-FFF2-40B4-BE49-F238E27FC236}">
                <a16:creationId xmlns:a16="http://schemas.microsoft.com/office/drawing/2014/main" id="{6F709340-3443-5531-78F4-9673DF8FD96A}"/>
              </a:ext>
            </a:extLst>
          </p:cNvPr>
          <p:cNvSpPr>
            <a:spLocks noGrp="1"/>
          </p:cNvSpPr>
          <p:nvPr>
            <p:ph idx="1"/>
          </p:nvPr>
        </p:nvSpPr>
        <p:spPr/>
        <p:txBody>
          <a:bodyPr/>
          <a:lstStyle/>
          <a:p>
            <a:pPr marL="0" indent="0">
              <a:buNone/>
            </a:pPr>
            <a:r>
              <a:rPr lang="en-US" dirty="0"/>
              <a:t>Think of a time when you missed an outing with friends and family – how did you feel?</a:t>
            </a:r>
          </a:p>
        </p:txBody>
      </p:sp>
      <p:pic>
        <p:nvPicPr>
          <p:cNvPr id="5" name="Picture 4" descr="Young person in sunglasses at the beach with friends, looking up and smiling">
            <a:extLst>
              <a:ext uri="{FF2B5EF4-FFF2-40B4-BE49-F238E27FC236}">
                <a16:creationId xmlns:a16="http://schemas.microsoft.com/office/drawing/2014/main" id="{D9C35460-C9EF-4D67-FC50-32FC24A710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3492" y="2794072"/>
            <a:ext cx="5548745" cy="3698802"/>
          </a:xfrm>
          <a:prstGeom prst="rect">
            <a:avLst/>
          </a:prstGeom>
        </p:spPr>
      </p:pic>
    </p:spTree>
    <p:extLst>
      <p:ext uri="{BB962C8B-B14F-4D97-AF65-F5344CB8AC3E}">
        <p14:creationId xmlns:p14="http://schemas.microsoft.com/office/powerpoint/2010/main" val="196248309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2A1B6-0CD1-4FBE-B3CC-B74B30FEEDFE}"/>
              </a:ext>
            </a:extLst>
          </p:cNvPr>
          <p:cNvSpPr>
            <a:spLocks noGrp="1"/>
          </p:cNvSpPr>
          <p:nvPr>
            <p:ph type="title"/>
          </p:nvPr>
        </p:nvSpPr>
        <p:spPr/>
        <p:txBody>
          <a:bodyPr>
            <a:normAutofit/>
          </a:bodyPr>
          <a:lstStyle/>
          <a:p>
            <a:r>
              <a:rPr lang="en-AU" sz="4000" b="1" dirty="0">
                <a:latin typeface="+mn-lt"/>
                <a:ea typeface="Calibri" panose="020F0502020204030204" pitchFamily="34" charset="0"/>
              </a:rPr>
              <a:t>Attendanceworks.org </a:t>
            </a:r>
            <a:endParaRPr lang="en-US" sz="4000" dirty="0">
              <a:latin typeface="+mn-lt"/>
            </a:endParaRPr>
          </a:p>
        </p:txBody>
      </p:sp>
      <p:sp>
        <p:nvSpPr>
          <p:cNvPr id="3" name="Content Placeholder 2">
            <a:extLst>
              <a:ext uri="{FF2B5EF4-FFF2-40B4-BE49-F238E27FC236}">
                <a16:creationId xmlns:a16="http://schemas.microsoft.com/office/drawing/2014/main" id="{27E1B778-B3DE-4F86-B088-C25B43C04839}"/>
              </a:ext>
            </a:extLst>
          </p:cNvPr>
          <p:cNvSpPr>
            <a:spLocks noGrp="1"/>
          </p:cNvSpPr>
          <p:nvPr>
            <p:ph sz="half" idx="1"/>
          </p:nvPr>
        </p:nvSpPr>
        <p:spPr/>
        <p:txBody>
          <a:bodyPr>
            <a:normAutofit fontScale="70000" lnSpcReduction="20000"/>
          </a:bodyPr>
          <a:lstStyle/>
          <a:p>
            <a:endParaRPr lang="en-US" dirty="0"/>
          </a:p>
        </p:txBody>
      </p:sp>
      <p:sp>
        <p:nvSpPr>
          <p:cNvPr id="4" name="Content Placeholder 3">
            <a:extLst>
              <a:ext uri="{FF2B5EF4-FFF2-40B4-BE49-F238E27FC236}">
                <a16:creationId xmlns:a16="http://schemas.microsoft.com/office/drawing/2014/main" id="{BD798E98-A301-41FF-BE12-0B28E5738EF9}"/>
              </a:ext>
            </a:extLst>
          </p:cNvPr>
          <p:cNvSpPr>
            <a:spLocks noGrp="1"/>
          </p:cNvSpPr>
          <p:nvPr>
            <p:ph sz="half" idx="2"/>
          </p:nvPr>
        </p:nvSpPr>
        <p:spPr>
          <a:xfrm>
            <a:off x="4572000" y="1540489"/>
            <a:ext cx="3886200" cy="4351338"/>
          </a:xfrm>
        </p:spPr>
        <p:txBody>
          <a:bodyPr>
            <a:normAutofit fontScale="70000" lnSpcReduction="20000"/>
          </a:bodyPr>
          <a:lstStyle/>
          <a:p>
            <a:r>
              <a:rPr lang="en-US" sz="2400" dirty="0"/>
              <a:t>Tier three</a:t>
            </a:r>
            <a:r>
              <a:rPr lang="zh-TW" altLang="en-US" sz="2400" dirty="0"/>
              <a:t>第三層級</a:t>
            </a:r>
            <a:r>
              <a:rPr lang="en-US" sz="2400" dirty="0"/>
              <a:t> – specialized support </a:t>
            </a:r>
            <a:r>
              <a:rPr lang="zh-TW" altLang="en-US" sz="2400" dirty="0"/>
              <a:t>特定的支持</a:t>
            </a:r>
            <a:r>
              <a:rPr lang="en-US" sz="2400" dirty="0"/>
              <a:t>– 20% &lt; days</a:t>
            </a:r>
          </a:p>
          <a:p>
            <a:pPr marL="0" indent="0">
              <a:buNone/>
            </a:pPr>
            <a:r>
              <a:rPr lang="zh-TW" altLang="en-US" sz="2400" dirty="0"/>
              <a:t>缺席</a:t>
            </a:r>
            <a:r>
              <a:rPr lang="en-US" altLang="zh-TW" sz="2400" dirty="0"/>
              <a:t>&gt;</a:t>
            </a:r>
            <a:r>
              <a:rPr lang="en-US" sz="2400" dirty="0"/>
              <a:t>20%</a:t>
            </a:r>
            <a:r>
              <a:rPr lang="zh-TW" altLang="en-US" sz="2400" dirty="0"/>
              <a:t>的上課日</a:t>
            </a:r>
            <a:endParaRPr lang="en-US" sz="2400" dirty="0"/>
          </a:p>
          <a:p>
            <a:pPr marL="0" indent="0">
              <a:buNone/>
            </a:pPr>
            <a:endParaRPr lang="en-US" sz="2400" dirty="0"/>
          </a:p>
          <a:p>
            <a:r>
              <a:rPr lang="en-US" sz="2400" dirty="0"/>
              <a:t>Tier two </a:t>
            </a:r>
            <a:r>
              <a:rPr lang="zh-TW" altLang="en-US" sz="2400" dirty="0"/>
              <a:t>第二層級</a:t>
            </a:r>
            <a:r>
              <a:rPr lang="en-US" sz="2400" dirty="0"/>
              <a:t>– early intervention</a:t>
            </a:r>
            <a:r>
              <a:rPr lang="zh-TW" altLang="en-US" sz="2400" dirty="0"/>
              <a:t>早期介入</a:t>
            </a:r>
            <a:endParaRPr lang="en-US" altLang="zh-TW" sz="2400" dirty="0"/>
          </a:p>
          <a:p>
            <a:pPr marL="0" indent="0">
              <a:buNone/>
            </a:pPr>
            <a:r>
              <a:rPr lang="en-US" sz="2400" dirty="0"/>
              <a:t> 10 – 20% of school days </a:t>
            </a:r>
            <a:r>
              <a:rPr lang="zh-TW" altLang="en-US" sz="2400" dirty="0"/>
              <a:t>缺席</a:t>
            </a:r>
            <a:r>
              <a:rPr lang="en-US" altLang="zh-TW" sz="2400" dirty="0"/>
              <a:t>10-20%</a:t>
            </a:r>
            <a:r>
              <a:rPr lang="zh-TW" altLang="en-US" sz="2400" dirty="0"/>
              <a:t>的上課日</a:t>
            </a:r>
            <a:r>
              <a:rPr lang="en-US" sz="2400" dirty="0"/>
              <a:t>(2-3 per month</a:t>
            </a:r>
            <a:r>
              <a:rPr lang="zh-TW" altLang="en-US" sz="2400" dirty="0"/>
              <a:t> 每月</a:t>
            </a:r>
            <a:r>
              <a:rPr lang="en-US" altLang="zh-TW" sz="2400" dirty="0"/>
              <a:t>2-3</a:t>
            </a:r>
            <a:r>
              <a:rPr lang="zh-TW" altLang="en-US" sz="2400" dirty="0"/>
              <a:t>天</a:t>
            </a:r>
            <a:r>
              <a:rPr lang="en-US" sz="2400" dirty="0"/>
              <a:t>)</a:t>
            </a:r>
          </a:p>
          <a:p>
            <a:endParaRPr lang="en-US" sz="2400" dirty="0"/>
          </a:p>
          <a:p>
            <a:r>
              <a:rPr lang="en-US" sz="2400" dirty="0"/>
              <a:t>Tier one </a:t>
            </a:r>
            <a:r>
              <a:rPr lang="zh-TW" altLang="en-US" sz="2400" dirty="0"/>
              <a:t>第一層級</a:t>
            </a:r>
            <a:r>
              <a:rPr lang="en-US" sz="2400" dirty="0"/>
              <a:t>– &gt; 10% of school days</a:t>
            </a:r>
          </a:p>
          <a:p>
            <a:pPr marL="0" indent="0">
              <a:buNone/>
            </a:pPr>
            <a:r>
              <a:rPr lang="zh-TW" altLang="en-US" sz="2400" dirty="0"/>
              <a:t>缺席</a:t>
            </a:r>
            <a:r>
              <a:rPr lang="en-US" sz="2400" dirty="0"/>
              <a:t>10%</a:t>
            </a:r>
            <a:r>
              <a:rPr lang="zh-TW" altLang="en-US" sz="2400" dirty="0"/>
              <a:t>的上課日</a:t>
            </a:r>
            <a:r>
              <a:rPr lang="en-US" sz="2400" dirty="0"/>
              <a:t> (about 1 per month</a:t>
            </a:r>
            <a:r>
              <a:rPr lang="zh-TW" altLang="en-US" sz="2400" dirty="0"/>
              <a:t> 每月約</a:t>
            </a:r>
            <a:r>
              <a:rPr lang="en-US" altLang="zh-TW" sz="2400" dirty="0"/>
              <a:t>1</a:t>
            </a:r>
            <a:r>
              <a:rPr lang="zh-TW" altLang="en-US" sz="2400" dirty="0"/>
              <a:t>天</a:t>
            </a:r>
            <a:r>
              <a:rPr lang="en-US" sz="2400" dirty="0"/>
              <a:t>)</a:t>
            </a:r>
          </a:p>
          <a:p>
            <a:endParaRPr lang="en-US" sz="2400" dirty="0"/>
          </a:p>
          <a:p>
            <a:r>
              <a:rPr lang="en-US" sz="2400" dirty="0"/>
              <a:t>What are you doing for each level? </a:t>
            </a:r>
            <a:r>
              <a:rPr lang="zh-TW" altLang="en-US" sz="2400" dirty="0"/>
              <a:t>每個層級你會做什麼</a:t>
            </a:r>
            <a:r>
              <a:rPr lang="en-US" altLang="zh-TW" sz="2400" dirty="0"/>
              <a:t>?</a:t>
            </a:r>
            <a:endParaRPr lang="en-US" sz="2400" dirty="0"/>
          </a:p>
        </p:txBody>
      </p:sp>
      <p:graphicFrame>
        <p:nvGraphicFramePr>
          <p:cNvPr id="5" name="Object 2">
            <a:extLst>
              <a:ext uri="{FF2B5EF4-FFF2-40B4-BE49-F238E27FC236}">
                <a16:creationId xmlns:a16="http://schemas.microsoft.com/office/drawing/2014/main" id="{D841D84E-82A8-4B52-9E42-F1D5B8D7360F}"/>
              </a:ext>
            </a:extLst>
          </p:cNvPr>
          <p:cNvGraphicFramePr>
            <a:graphicFrameLocks noChangeAspect="1"/>
          </p:cNvGraphicFramePr>
          <p:nvPr>
            <p:extLst>
              <p:ext uri="{D42A27DB-BD31-4B8C-83A1-F6EECF244321}">
                <p14:modId xmlns:p14="http://schemas.microsoft.com/office/powerpoint/2010/main" val="1719373435"/>
              </p:ext>
            </p:extLst>
          </p:nvPr>
        </p:nvGraphicFramePr>
        <p:xfrm>
          <a:off x="2159339" y="1586223"/>
          <a:ext cx="1295400" cy="4410075"/>
        </p:xfrm>
        <a:graphic>
          <a:graphicData uri="http://schemas.openxmlformats.org/presentationml/2006/ole">
            <mc:AlternateContent xmlns:mc="http://schemas.openxmlformats.org/markup-compatibility/2006">
              <mc:Choice xmlns:v="urn:schemas-microsoft-com:vml" Requires="v">
                <p:oleObj name="Drawing" r:id="rId3" imgW="1304925" imgH="4419600" progId="">
                  <p:embed/>
                </p:oleObj>
              </mc:Choice>
              <mc:Fallback>
                <p:oleObj name="Drawing" r:id="rId3" imgW="1304925" imgH="4419600" progId="">
                  <p:embed/>
                  <p:pic>
                    <p:nvPicPr>
                      <p:cNvPr id="5" name="Object 2">
                        <a:extLst>
                          <a:ext uri="{FF2B5EF4-FFF2-40B4-BE49-F238E27FC236}">
                            <a16:creationId xmlns:a16="http://schemas.microsoft.com/office/drawing/2014/main" id="{D841D84E-82A8-4B52-9E42-F1D5B8D736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9339" y="1586223"/>
                        <a:ext cx="1295400" cy="441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50655279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13C29-038D-AF97-F238-F66592E0E2DD}"/>
              </a:ext>
            </a:extLst>
          </p:cNvPr>
          <p:cNvSpPr>
            <a:spLocks noGrp="1"/>
          </p:cNvSpPr>
          <p:nvPr>
            <p:ph type="title"/>
          </p:nvPr>
        </p:nvSpPr>
        <p:spPr/>
        <p:txBody>
          <a:bodyPr/>
          <a:lstStyle/>
          <a:p>
            <a:r>
              <a:rPr lang="en-US" dirty="0"/>
              <a:t>Responses </a:t>
            </a:r>
            <a:r>
              <a:rPr lang="zh-TW" altLang="en-US" dirty="0"/>
              <a:t>回應</a:t>
            </a:r>
            <a:endParaRPr lang="en-US" dirty="0"/>
          </a:p>
        </p:txBody>
      </p:sp>
      <p:sp>
        <p:nvSpPr>
          <p:cNvPr id="3" name="Content Placeholder 2">
            <a:extLst>
              <a:ext uri="{FF2B5EF4-FFF2-40B4-BE49-F238E27FC236}">
                <a16:creationId xmlns:a16="http://schemas.microsoft.com/office/drawing/2014/main" id="{057E46D4-AB91-6DFC-B51B-B26D73FED0BC}"/>
              </a:ext>
            </a:extLst>
          </p:cNvPr>
          <p:cNvSpPr>
            <a:spLocks noGrp="1"/>
          </p:cNvSpPr>
          <p:nvPr>
            <p:ph idx="1"/>
          </p:nvPr>
        </p:nvSpPr>
        <p:spPr>
          <a:xfrm>
            <a:off x="261653" y="1690689"/>
            <a:ext cx="3676650" cy="4662610"/>
          </a:xfrm>
        </p:spPr>
        <p:txBody>
          <a:bodyPr>
            <a:normAutofit fontScale="77500" lnSpcReduction="20000"/>
          </a:bodyPr>
          <a:lstStyle/>
          <a:p>
            <a:r>
              <a:rPr lang="en-US" dirty="0"/>
              <a:t>Engage students and parents</a:t>
            </a:r>
            <a:r>
              <a:rPr lang="zh-TW" altLang="en-US" dirty="0"/>
              <a:t> 讓學生和家長共同參與</a:t>
            </a:r>
            <a:endParaRPr lang="en-US" dirty="0"/>
          </a:p>
          <a:p>
            <a:r>
              <a:rPr lang="en-US" dirty="0"/>
              <a:t>Recognize good and improved attendance </a:t>
            </a:r>
            <a:r>
              <a:rPr lang="zh-TW" altLang="en-US" dirty="0"/>
              <a:t>認可良好和進步的出席率</a:t>
            </a:r>
            <a:endParaRPr lang="en-US" dirty="0"/>
          </a:p>
          <a:p>
            <a:r>
              <a:rPr lang="en-US" dirty="0"/>
              <a:t>Provide personalized early outreach</a:t>
            </a:r>
            <a:r>
              <a:rPr lang="zh-TW" altLang="en-US" dirty="0"/>
              <a:t> 提供個人化的早期外展服務</a:t>
            </a:r>
            <a:endParaRPr lang="en-US" dirty="0"/>
          </a:p>
          <a:p>
            <a:r>
              <a:rPr lang="en-US" dirty="0"/>
              <a:t>Monitor data</a:t>
            </a:r>
            <a:r>
              <a:rPr lang="zh-TW" altLang="en-US" dirty="0"/>
              <a:t> 監測數據</a:t>
            </a:r>
            <a:endParaRPr lang="en-US" dirty="0"/>
          </a:p>
          <a:p>
            <a:r>
              <a:rPr lang="en-US" dirty="0"/>
              <a:t>Nudge Intervention</a:t>
            </a:r>
            <a:r>
              <a:rPr lang="zh-TW" altLang="en-US" dirty="0"/>
              <a:t> 推動介入</a:t>
            </a:r>
            <a:r>
              <a:rPr lang="en-US" dirty="0"/>
              <a:t> – Sending a postcard to parents to encourage students’ attendance</a:t>
            </a:r>
            <a:r>
              <a:rPr lang="zh-TW" altLang="en-US" dirty="0"/>
              <a:t>將出缺席卡寄給家長以鼓勵學生出席</a:t>
            </a:r>
            <a:r>
              <a:rPr lang="en-US" dirty="0"/>
              <a:t> (Rogers et al., 2017)</a:t>
            </a:r>
          </a:p>
          <a:p>
            <a:endParaRPr lang="en-US" dirty="0"/>
          </a:p>
          <a:p>
            <a:endParaRPr lang="en-US" dirty="0"/>
          </a:p>
          <a:p>
            <a:endParaRPr lang="en-US" dirty="0"/>
          </a:p>
        </p:txBody>
      </p:sp>
      <p:pic>
        <p:nvPicPr>
          <p:cNvPr id="1026" name="Picture 2" descr="Reduce Absences in Early Grades with Personalized Postcards">
            <a:hlinkClick r:id="rId3"/>
            <a:extLst>
              <a:ext uri="{FF2B5EF4-FFF2-40B4-BE49-F238E27FC236}">
                <a16:creationId xmlns:a16="http://schemas.microsoft.com/office/drawing/2014/main" id="{13B08C1C-E081-E322-9149-60A2EEC1FA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8303" y="2103687"/>
            <a:ext cx="4577048" cy="30073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E11F7D8-434C-D515-7C63-85CE68289CCD}"/>
              </a:ext>
            </a:extLst>
          </p:cNvPr>
          <p:cNvSpPr txBox="1"/>
          <p:nvPr/>
        </p:nvSpPr>
        <p:spPr>
          <a:xfrm flipH="1">
            <a:off x="3984023" y="5539409"/>
            <a:ext cx="4898325" cy="153888"/>
          </a:xfrm>
          <a:prstGeom prst="rect">
            <a:avLst/>
          </a:prstGeom>
          <a:noFill/>
        </p:spPr>
        <p:txBody>
          <a:bodyPr wrap="square" rtlCol="0">
            <a:spAutoFit/>
          </a:bodyPr>
          <a:lstStyle/>
          <a:p>
            <a:r>
              <a:rPr lang="en-US" sz="400" dirty="0">
                <a:hlinkClick r:id="rId5"/>
              </a:rPr>
              <a:t>https://provingground.cepr.harvard.edu/files/provingground/files/proving_ground_postcard_guide_march2020.pd</a:t>
            </a:r>
            <a:r>
              <a:rPr lang="en-US" sz="400" dirty="0"/>
              <a:t> f</a:t>
            </a:r>
          </a:p>
        </p:txBody>
      </p:sp>
    </p:spTree>
    <p:extLst>
      <p:ext uri="{BB962C8B-B14F-4D97-AF65-F5344CB8AC3E}">
        <p14:creationId xmlns:p14="http://schemas.microsoft.com/office/powerpoint/2010/main" val="179541667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CCF90-4648-C246-B2DE-B8B3F6B2C21A}"/>
              </a:ext>
            </a:extLst>
          </p:cNvPr>
          <p:cNvSpPr>
            <a:spLocks noGrp="1"/>
          </p:cNvSpPr>
          <p:nvPr>
            <p:ph type="title"/>
          </p:nvPr>
        </p:nvSpPr>
        <p:spPr/>
        <p:txBody>
          <a:bodyPr/>
          <a:lstStyle/>
          <a:p>
            <a:r>
              <a:rPr lang="en-US" dirty="0"/>
              <a:t>What Connections Can You Make?</a:t>
            </a:r>
            <a:br>
              <a:rPr lang="en-US" dirty="0"/>
            </a:br>
            <a:r>
              <a:rPr lang="zh-TW" altLang="en-US" u="sng" dirty="0"/>
              <a:t>你可以建立什麼關聯性</a:t>
            </a:r>
            <a:r>
              <a:rPr lang="en-US" altLang="zh-TW" u="sng" dirty="0"/>
              <a:t>?</a:t>
            </a:r>
            <a:endParaRPr lang="en-US" u="sng" dirty="0"/>
          </a:p>
        </p:txBody>
      </p:sp>
      <p:sp>
        <p:nvSpPr>
          <p:cNvPr id="3" name="Content Placeholder 2">
            <a:extLst>
              <a:ext uri="{FF2B5EF4-FFF2-40B4-BE49-F238E27FC236}">
                <a16:creationId xmlns:a16="http://schemas.microsoft.com/office/drawing/2014/main" id="{47B872FF-43BF-7749-AF73-91894E0620CE}"/>
              </a:ext>
            </a:extLst>
          </p:cNvPr>
          <p:cNvSpPr>
            <a:spLocks noGrp="1"/>
          </p:cNvSpPr>
          <p:nvPr>
            <p:ph idx="1"/>
          </p:nvPr>
        </p:nvSpPr>
        <p:spPr/>
        <p:txBody>
          <a:bodyPr/>
          <a:lstStyle/>
          <a:p>
            <a:r>
              <a:rPr lang="en-US" dirty="0"/>
              <a:t>See p. 2-5 of the handout</a:t>
            </a:r>
            <a:r>
              <a:rPr lang="zh-TW" altLang="en-US" dirty="0"/>
              <a:t>  </a:t>
            </a:r>
            <a:r>
              <a:rPr lang="zh-TW" altLang="en-US" u="sng" dirty="0"/>
              <a:t>看講義</a:t>
            </a:r>
            <a:r>
              <a:rPr lang="en-US" altLang="zh-TW" u="sng" dirty="0"/>
              <a:t>2-5</a:t>
            </a:r>
            <a:r>
              <a:rPr lang="zh-TW" altLang="en-US" u="sng" dirty="0"/>
              <a:t>頁</a:t>
            </a:r>
            <a:endParaRPr lang="en-US" u="sng" dirty="0"/>
          </a:p>
          <a:p>
            <a:r>
              <a:rPr lang="en-US" dirty="0"/>
              <a:t>Based on conversations with Taiwan and US educators</a:t>
            </a:r>
            <a:r>
              <a:rPr lang="zh-TW" altLang="en-US" dirty="0"/>
              <a:t>  </a:t>
            </a:r>
            <a:r>
              <a:rPr lang="zh-TW" altLang="en-US" u="sng" dirty="0"/>
              <a:t>依據台灣與美國教師的對話</a:t>
            </a:r>
            <a:endParaRPr lang="en-US" u="sng" dirty="0"/>
          </a:p>
          <a:p>
            <a:r>
              <a:rPr lang="en-US" dirty="0"/>
              <a:t>Do you have anything in common?</a:t>
            </a:r>
            <a:r>
              <a:rPr lang="zh-TW" altLang="en-US" dirty="0"/>
              <a:t>  </a:t>
            </a:r>
            <a:r>
              <a:rPr lang="zh-TW" altLang="en-US" sz="2400" u="sng" dirty="0"/>
              <a:t>你有任何共同處</a:t>
            </a:r>
            <a:r>
              <a:rPr lang="en-US" altLang="zh-TW" sz="2400" u="sng" dirty="0"/>
              <a:t>?</a:t>
            </a:r>
            <a:endParaRPr lang="en-US" sz="2400" u="sng" dirty="0"/>
          </a:p>
        </p:txBody>
      </p:sp>
      <p:pic>
        <p:nvPicPr>
          <p:cNvPr id="5" name="Picture 4" descr="Colorful pins connected with a thread">
            <a:extLst>
              <a:ext uri="{FF2B5EF4-FFF2-40B4-BE49-F238E27FC236}">
                <a16:creationId xmlns:a16="http://schemas.microsoft.com/office/drawing/2014/main" id="{65DE17E7-B90B-A825-C5D1-782D95A7AC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3214" y="3816350"/>
            <a:ext cx="4014787" cy="2676525"/>
          </a:xfrm>
          <a:prstGeom prst="rect">
            <a:avLst/>
          </a:prstGeom>
        </p:spPr>
      </p:pic>
    </p:spTree>
    <p:extLst>
      <p:ext uri="{BB962C8B-B14F-4D97-AF65-F5344CB8AC3E}">
        <p14:creationId xmlns:p14="http://schemas.microsoft.com/office/powerpoint/2010/main" val="5522482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6C0D7-6E77-AC4F-B404-D0BEBA683F66}"/>
              </a:ext>
            </a:extLst>
          </p:cNvPr>
          <p:cNvSpPr>
            <a:spLocks noGrp="1"/>
          </p:cNvSpPr>
          <p:nvPr>
            <p:ph type="title"/>
          </p:nvPr>
        </p:nvSpPr>
        <p:spPr/>
        <p:txBody>
          <a:bodyPr/>
          <a:lstStyle/>
          <a:p>
            <a:r>
              <a:rPr lang="en-US" dirty="0"/>
              <a:t>Sample Response Tables</a:t>
            </a:r>
          </a:p>
        </p:txBody>
      </p:sp>
      <p:sp>
        <p:nvSpPr>
          <p:cNvPr id="3" name="Content Placeholder 2">
            <a:extLst>
              <a:ext uri="{FF2B5EF4-FFF2-40B4-BE49-F238E27FC236}">
                <a16:creationId xmlns:a16="http://schemas.microsoft.com/office/drawing/2014/main" id="{A35C45A4-6B2B-AE82-1723-2D45CC57FA4D}"/>
              </a:ext>
            </a:extLst>
          </p:cNvPr>
          <p:cNvSpPr>
            <a:spLocks noGrp="1"/>
          </p:cNvSpPr>
          <p:nvPr>
            <p:ph idx="1"/>
          </p:nvPr>
        </p:nvSpPr>
        <p:spPr/>
        <p:txBody>
          <a:bodyPr/>
          <a:lstStyle/>
          <a:p>
            <a:r>
              <a:rPr lang="en-US" dirty="0"/>
              <a:t>See Tables 12.3 and 12.4 to help you plan your responses – p. 19</a:t>
            </a:r>
          </a:p>
          <a:p>
            <a:r>
              <a:rPr lang="en-US" dirty="0"/>
              <a:t>How useful might these tools be to your class or school?</a:t>
            </a:r>
          </a:p>
        </p:txBody>
      </p:sp>
      <p:pic>
        <p:nvPicPr>
          <p:cNvPr id="4" name="Picture 2" descr="Reduce Absences in Early Grades with Personalized Postcards">
            <a:hlinkClick r:id="rId2"/>
            <a:extLst>
              <a:ext uri="{FF2B5EF4-FFF2-40B4-BE49-F238E27FC236}">
                <a16:creationId xmlns:a16="http://schemas.microsoft.com/office/drawing/2014/main" id="{2D0FCB08-D3E4-847B-18EB-3D71FF62F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8302" y="3485572"/>
            <a:ext cx="4577048" cy="3007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46774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extLst>
              <p:ext uri="{D42A27DB-BD31-4B8C-83A1-F6EECF244321}">
                <p14:modId xmlns:p14="http://schemas.microsoft.com/office/powerpoint/2010/main" val="1011960423"/>
              </p:ext>
            </p:extLst>
          </p:nvPr>
        </p:nvGraphicFramePr>
        <p:xfrm>
          <a:off x="2057400" y="330572"/>
          <a:ext cx="5054600" cy="7073900"/>
        </p:xfrm>
        <a:graphic>
          <a:graphicData uri="http://schemas.openxmlformats.org/presentationml/2006/ole">
            <mc:AlternateContent xmlns:mc="http://schemas.openxmlformats.org/markup-compatibility/2006">
              <mc:Choice xmlns:v="urn:schemas-microsoft-com:vml" Requires="v">
                <p:oleObj name="Document" r:id="rId3" imgW="5933126" imgH="8314912" progId="Word.Document.8">
                  <p:embed/>
                </p:oleObj>
              </mc:Choice>
              <mc:Fallback>
                <p:oleObj name="Document" r:id="rId3" imgW="5933126" imgH="8314912" progId="Word.Document.8">
                  <p:embed/>
                  <p:pic>
                    <p:nvPicPr>
                      <p:cNvPr id="614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330572"/>
                        <a:ext cx="5054600" cy="7073900"/>
                      </a:xfrm>
                      <a:prstGeom prst="rect">
                        <a:avLst/>
                      </a:prstGeom>
                      <a:noFill/>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5907948" y="5325070"/>
            <a:ext cx="2931252" cy="923330"/>
          </a:xfrm>
          <a:prstGeom prst="rect">
            <a:avLst/>
          </a:prstGeom>
          <a:noFill/>
        </p:spPr>
        <p:txBody>
          <a:bodyPr wrap="none" rtlCol="0">
            <a:spAutoFit/>
          </a:bodyPr>
          <a:lstStyle/>
          <a:p>
            <a:r>
              <a:rPr lang="en-US" dirty="0"/>
              <a:t>See article about hallways @ </a:t>
            </a:r>
          </a:p>
          <a:p>
            <a:r>
              <a:rPr lang="en-US" dirty="0">
                <a:hlinkClick r:id="rId5"/>
              </a:rPr>
              <a:t>http://hankbohanon.net</a:t>
            </a:r>
            <a:r>
              <a:rPr lang="en-US" dirty="0"/>
              <a:t>  </a:t>
            </a:r>
          </a:p>
          <a:p>
            <a:r>
              <a:rPr lang="en-US" dirty="0"/>
              <a:t>on publications page</a:t>
            </a:r>
          </a:p>
        </p:txBody>
      </p:sp>
      <p:sp>
        <p:nvSpPr>
          <p:cNvPr id="4" name="TextBox 3"/>
          <p:cNvSpPr txBox="1"/>
          <p:nvPr/>
        </p:nvSpPr>
        <p:spPr>
          <a:xfrm>
            <a:off x="228600" y="2971802"/>
            <a:ext cx="2765309" cy="1200329"/>
          </a:xfrm>
          <a:prstGeom prst="rect">
            <a:avLst/>
          </a:prstGeom>
          <a:noFill/>
        </p:spPr>
        <p:txBody>
          <a:bodyPr wrap="none" rtlCol="0">
            <a:spAutoFit/>
          </a:bodyPr>
          <a:lstStyle/>
          <a:p>
            <a:r>
              <a:rPr lang="en-US" dirty="0"/>
              <a:t>Be at post</a:t>
            </a:r>
            <a:r>
              <a:rPr lang="zh-TW" altLang="en-US" dirty="0"/>
              <a:t> 待命</a:t>
            </a:r>
            <a:endParaRPr lang="en-US" dirty="0"/>
          </a:p>
          <a:p>
            <a:r>
              <a:rPr lang="en-US" dirty="0"/>
              <a:t>Escort students</a:t>
            </a:r>
            <a:r>
              <a:rPr lang="zh-TW" altLang="en-US" dirty="0"/>
              <a:t> 護送學生</a:t>
            </a:r>
            <a:endParaRPr lang="en-US" dirty="0"/>
          </a:p>
          <a:p>
            <a:r>
              <a:rPr lang="en-US" dirty="0"/>
              <a:t>Brief interactions</a:t>
            </a:r>
            <a:r>
              <a:rPr lang="zh-TW" altLang="en-US" dirty="0"/>
              <a:t> 簡短互動</a:t>
            </a:r>
            <a:endParaRPr lang="en-US" dirty="0"/>
          </a:p>
          <a:p>
            <a:r>
              <a:rPr lang="en-US" dirty="0"/>
              <a:t>(Johnson-Gros et al., 2008)</a:t>
            </a:r>
          </a:p>
        </p:txBody>
      </p:sp>
      <p:sp>
        <p:nvSpPr>
          <p:cNvPr id="3" name="TextBox 2">
            <a:extLst>
              <a:ext uri="{FF2B5EF4-FFF2-40B4-BE49-F238E27FC236}">
                <a16:creationId xmlns:a16="http://schemas.microsoft.com/office/drawing/2014/main" id="{3DF54AAD-9262-9471-42EE-9DE30B971F43}"/>
              </a:ext>
            </a:extLst>
          </p:cNvPr>
          <p:cNvSpPr txBox="1"/>
          <p:nvPr/>
        </p:nvSpPr>
        <p:spPr>
          <a:xfrm>
            <a:off x="228600" y="6000750"/>
            <a:ext cx="4343400" cy="369332"/>
          </a:xfrm>
          <a:prstGeom prst="rect">
            <a:avLst/>
          </a:prstGeom>
          <a:noFill/>
        </p:spPr>
        <p:txBody>
          <a:bodyPr wrap="square" rtlCol="0">
            <a:spAutoFit/>
          </a:bodyPr>
          <a:lstStyle/>
          <a:p>
            <a:r>
              <a:rPr lang="en-US" dirty="0">
                <a:hlinkClick r:id="rId6"/>
              </a:rPr>
              <a:t>Tardy Policy Office</a:t>
            </a:r>
            <a:endParaRPr lang="en-US" dirty="0"/>
          </a:p>
        </p:txBody>
      </p:sp>
      <p:sp>
        <p:nvSpPr>
          <p:cNvPr id="5" name="文字方塊 4">
            <a:extLst>
              <a:ext uri="{FF2B5EF4-FFF2-40B4-BE49-F238E27FC236}">
                <a16:creationId xmlns:a16="http://schemas.microsoft.com/office/drawing/2014/main" id="{B8924322-D714-4BFE-B9D2-C4749C764974}"/>
              </a:ext>
            </a:extLst>
          </p:cNvPr>
          <p:cNvSpPr txBox="1"/>
          <p:nvPr/>
        </p:nvSpPr>
        <p:spPr>
          <a:xfrm>
            <a:off x="6341422" y="818772"/>
            <a:ext cx="2548578" cy="923330"/>
          </a:xfrm>
          <a:prstGeom prst="rect">
            <a:avLst/>
          </a:prstGeom>
          <a:noFill/>
        </p:spPr>
        <p:txBody>
          <a:bodyPr wrap="square" rtlCol="0">
            <a:spAutoFit/>
          </a:bodyPr>
          <a:lstStyle/>
          <a:p>
            <a:r>
              <a:rPr lang="zh-TW" altLang="en-US" dirty="0"/>
              <a:t>準時的定義</a:t>
            </a:r>
            <a:r>
              <a:rPr lang="en-US" altLang="zh-TW" dirty="0"/>
              <a:t>:</a:t>
            </a:r>
            <a:r>
              <a:rPr lang="zh-TW" altLang="en-US" dirty="0"/>
              <a:t> 學生要在第二次鐘聲響前</a:t>
            </a:r>
            <a:r>
              <a:rPr lang="en-US" altLang="zh-TW" dirty="0"/>
              <a:t>100%</a:t>
            </a:r>
            <a:r>
              <a:rPr lang="zh-TW" altLang="en-US" dirty="0"/>
              <a:t>跨過教室門檻</a:t>
            </a:r>
          </a:p>
        </p:txBody>
      </p:sp>
      <p:sp>
        <p:nvSpPr>
          <p:cNvPr id="6" name="文字方塊 5">
            <a:extLst>
              <a:ext uri="{FF2B5EF4-FFF2-40B4-BE49-F238E27FC236}">
                <a16:creationId xmlns:a16="http://schemas.microsoft.com/office/drawing/2014/main" id="{BF5FC118-B6B9-4014-BFA4-24338A6E84F2}"/>
              </a:ext>
            </a:extLst>
          </p:cNvPr>
          <p:cNvSpPr txBox="1"/>
          <p:nvPr/>
        </p:nvSpPr>
        <p:spPr>
          <a:xfrm>
            <a:off x="6923314" y="2458192"/>
            <a:ext cx="1425039" cy="646331"/>
          </a:xfrm>
          <a:prstGeom prst="rect">
            <a:avLst/>
          </a:prstGeom>
          <a:noFill/>
        </p:spPr>
        <p:txBody>
          <a:bodyPr wrap="square" rtlCol="0">
            <a:spAutoFit/>
          </a:bodyPr>
          <a:lstStyle/>
          <a:p>
            <a:r>
              <a:rPr lang="zh-TW" altLang="en-US" dirty="0"/>
              <a:t>不適當的進教室行為</a:t>
            </a:r>
          </a:p>
        </p:txBody>
      </p:sp>
      <p:sp>
        <p:nvSpPr>
          <p:cNvPr id="9" name="文字方塊 8">
            <a:extLst>
              <a:ext uri="{FF2B5EF4-FFF2-40B4-BE49-F238E27FC236}">
                <a16:creationId xmlns:a16="http://schemas.microsoft.com/office/drawing/2014/main" id="{3F0082CE-B0FE-4C6F-9D5B-AB69E643E2F4}"/>
              </a:ext>
            </a:extLst>
          </p:cNvPr>
          <p:cNvSpPr txBox="1"/>
          <p:nvPr/>
        </p:nvSpPr>
        <p:spPr>
          <a:xfrm>
            <a:off x="7373574" y="4246027"/>
            <a:ext cx="1259787" cy="646331"/>
          </a:xfrm>
          <a:prstGeom prst="rect">
            <a:avLst/>
          </a:prstGeom>
          <a:noFill/>
        </p:spPr>
        <p:txBody>
          <a:bodyPr wrap="square" rtlCol="0">
            <a:spAutoFit/>
          </a:bodyPr>
          <a:lstStyle/>
          <a:p>
            <a:r>
              <a:rPr lang="zh-TW" altLang="en-US" dirty="0"/>
              <a:t>適當的進教室行為</a:t>
            </a:r>
          </a:p>
        </p:txBody>
      </p:sp>
    </p:spTree>
    <p:extLst>
      <p:ext uri="{BB962C8B-B14F-4D97-AF65-F5344CB8AC3E}">
        <p14:creationId xmlns:p14="http://schemas.microsoft.com/office/powerpoint/2010/main" val="392524437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4454-71DE-EA0A-5876-35DAFCE03BDB}"/>
              </a:ext>
            </a:extLst>
          </p:cNvPr>
          <p:cNvSpPr>
            <a:spLocks noGrp="1"/>
          </p:cNvSpPr>
          <p:nvPr>
            <p:ph type="title"/>
          </p:nvPr>
        </p:nvSpPr>
        <p:spPr/>
        <p:txBody>
          <a:bodyPr/>
          <a:lstStyle/>
          <a:p>
            <a:r>
              <a:rPr lang="en-US" dirty="0"/>
              <a:t>Tardy Data</a:t>
            </a:r>
          </a:p>
        </p:txBody>
      </p:sp>
      <p:sp>
        <p:nvSpPr>
          <p:cNvPr id="3" name="Content Placeholder 2">
            <a:extLst>
              <a:ext uri="{FF2B5EF4-FFF2-40B4-BE49-F238E27FC236}">
                <a16:creationId xmlns:a16="http://schemas.microsoft.com/office/drawing/2014/main" id="{8ABFB178-233E-1473-3FEA-F2A3B1C1F1A7}"/>
              </a:ext>
            </a:extLst>
          </p:cNvPr>
          <p:cNvSpPr>
            <a:spLocks noGrp="1"/>
          </p:cNvSpPr>
          <p:nvPr>
            <p:ph idx="1"/>
          </p:nvPr>
        </p:nvSpPr>
        <p:spPr>
          <a:xfrm>
            <a:off x="297910" y="1690689"/>
            <a:ext cx="3359690" cy="4351338"/>
          </a:xfrm>
        </p:spPr>
        <p:txBody>
          <a:bodyPr>
            <a:normAutofit fontScale="92500"/>
          </a:bodyPr>
          <a:lstStyle/>
          <a:p>
            <a:r>
              <a:rPr lang="en-US" dirty="0"/>
              <a:t>Who is tardy? – time of day, locations, grade levels</a:t>
            </a:r>
          </a:p>
          <a:p>
            <a:r>
              <a:rPr lang="en-US" dirty="0"/>
              <a:t>ODR data for hallways – non-classroom</a:t>
            </a:r>
          </a:p>
          <a:p>
            <a:r>
              <a:rPr lang="en-US" dirty="0"/>
              <a:t>Mall Walking– count how many students are in the fall after passing – 10 minutes in 20/20 box</a:t>
            </a:r>
          </a:p>
          <a:p>
            <a:endParaRPr lang="en-US" dirty="0"/>
          </a:p>
        </p:txBody>
      </p:sp>
      <p:pic>
        <p:nvPicPr>
          <p:cNvPr id="5" name="Picture 4" descr="A long hallway with blue lockers&#10;&#10;Description automatically generated with medium confidence">
            <a:extLst>
              <a:ext uri="{FF2B5EF4-FFF2-40B4-BE49-F238E27FC236}">
                <a16:creationId xmlns:a16="http://schemas.microsoft.com/office/drawing/2014/main" id="{F4ADB031-CBB1-27C3-0837-3EE540D6589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274090" y="2157800"/>
            <a:ext cx="4572000" cy="3049489"/>
          </a:xfrm>
          <a:prstGeom prst="rect">
            <a:avLst/>
          </a:prstGeom>
        </p:spPr>
      </p:pic>
      <p:sp>
        <p:nvSpPr>
          <p:cNvPr id="6" name="TextBox 5">
            <a:extLst>
              <a:ext uri="{FF2B5EF4-FFF2-40B4-BE49-F238E27FC236}">
                <a16:creationId xmlns:a16="http://schemas.microsoft.com/office/drawing/2014/main" id="{E3F55458-2CBC-7969-7B3C-EB058196C213}"/>
              </a:ext>
            </a:extLst>
          </p:cNvPr>
          <p:cNvSpPr txBox="1"/>
          <p:nvPr/>
        </p:nvSpPr>
        <p:spPr>
          <a:xfrm>
            <a:off x="4572000" y="6644072"/>
            <a:ext cx="4572000" cy="230832"/>
          </a:xfrm>
          <a:prstGeom prst="rect">
            <a:avLst/>
          </a:prstGeom>
          <a:noFill/>
        </p:spPr>
        <p:txBody>
          <a:bodyPr wrap="square" rtlCol="0">
            <a:spAutoFit/>
          </a:bodyPr>
          <a:lstStyle/>
          <a:p>
            <a:r>
              <a:rPr lang="en-US" sz="900" dirty="0">
                <a:hlinkClick r:id="rId3" tooltip="http://www.flickr.com/photos/kjarrett/7841950486/"/>
              </a:rPr>
              <a:t>This Photo</a:t>
            </a:r>
            <a:r>
              <a:rPr lang="en-US" sz="900" dirty="0"/>
              <a:t> by Unknown Author is licensed under </a:t>
            </a:r>
            <a:r>
              <a:rPr lang="en-US" sz="900" dirty="0">
                <a:hlinkClick r:id="rId4" tooltip="https://creativecommons.org/licenses/by/3.0/"/>
              </a:rPr>
              <a:t>CC BY</a:t>
            </a:r>
            <a:endParaRPr lang="en-US" sz="900" dirty="0"/>
          </a:p>
        </p:txBody>
      </p:sp>
    </p:spTree>
    <p:extLst>
      <p:ext uri="{BB962C8B-B14F-4D97-AF65-F5344CB8AC3E}">
        <p14:creationId xmlns:p14="http://schemas.microsoft.com/office/powerpoint/2010/main" val="96328748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E9DCE-A7D2-B2F0-60A0-201B77C0C9C4}"/>
              </a:ext>
            </a:extLst>
          </p:cNvPr>
          <p:cNvSpPr>
            <a:spLocks noGrp="1"/>
          </p:cNvSpPr>
          <p:nvPr>
            <p:ph type="title"/>
          </p:nvPr>
        </p:nvSpPr>
        <p:spPr/>
        <p:txBody>
          <a:bodyPr/>
          <a:lstStyle/>
          <a:p>
            <a:r>
              <a:rPr lang="en-US" dirty="0"/>
              <a:t>Preventing </a:t>
            </a:r>
            <a:r>
              <a:rPr lang="en-US" dirty="0" err="1"/>
              <a:t>Tardies</a:t>
            </a:r>
            <a:r>
              <a:rPr lang="zh-TW" altLang="en-US" dirty="0"/>
              <a:t>預防遲到</a:t>
            </a:r>
            <a:endParaRPr lang="en-US" dirty="0"/>
          </a:p>
        </p:txBody>
      </p:sp>
      <p:sp>
        <p:nvSpPr>
          <p:cNvPr id="3" name="Content Placeholder 2">
            <a:extLst>
              <a:ext uri="{FF2B5EF4-FFF2-40B4-BE49-F238E27FC236}">
                <a16:creationId xmlns:a16="http://schemas.microsoft.com/office/drawing/2014/main" id="{DEF71CE0-80DF-63E4-65E1-631551822A6B}"/>
              </a:ext>
            </a:extLst>
          </p:cNvPr>
          <p:cNvSpPr>
            <a:spLocks noGrp="1"/>
          </p:cNvSpPr>
          <p:nvPr>
            <p:ph idx="1"/>
          </p:nvPr>
        </p:nvSpPr>
        <p:spPr/>
        <p:txBody>
          <a:bodyPr/>
          <a:lstStyle/>
          <a:p>
            <a:r>
              <a:rPr lang="en-US" dirty="0"/>
              <a:t>Staff posted at doors</a:t>
            </a:r>
            <a:r>
              <a:rPr lang="zh-TW" altLang="en-US" dirty="0"/>
              <a:t> 教職員在門口張貼標語</a:t>
            </a:r>
            <a:endParaRPr lang="en-US" dirty="0"/>
          </a:p>
          <a:p>
            <a:r>
              <a:rPr lang="en-US" dirty="0"/>
              <a:t>Brief interactions with students during passing</a:t>
            </a:r>
            <a:r>
              <a:rPr lang="zh-TW" altLang="en-US" dirty="0"/>
              <a:t> 學生經過時簡短互動</a:t>
            </a:r>
            <a:endParaRPr lang="en-US" dirty="0"/>
          </a:p>
          <a:p>
            <a:r>
              <a:rPr lang="en-US" dirty="0"/>
              <a:t>Staff in the hallway to encourage being on time</a:t>
            </a:r>
          </a:p>
          <a:p>
            <a:pPr marL="0" indent="0">
              <a:buNone/>
            </a:pPr>
            <a:r>
              <a:rPr lang="zh-TW" altLang="en-US" dirty="0"/>
              <a:t>教職員在走廊讚美學生準時到</a:t>
            </a:r>
            <a:endParaRPr lang="en-US" dirty="0"/>
          </a:p>
          <a:p>
            <a:r>
              <a:rPr lang="en-US" dirty="0"/>
              <a:t>See example</a:t>
            </a:r>
            <a:r>
              <a:rPr lang="zh-TW" altLang="en-US" dirty="0"/>
              <a:t>範例</a:t>
            </a:r>
            <a:r>
              <a:rPr lang="en-US" dirty="0"/>
              <a:t> (</a:t>
            </a:r>
            <a:r>
              <a:rPr lang="en-US" dirty="0">
                <a:hlinkClick r:id="rId3"/>
              </a:rPr>
              <a:t>link</a:t>
            </a:r>
            <a:r>
              <a:rPr lang="en-US" dirty="0"/>
              <a:t>)</a:t>
            </a:r>
          </a:p>
          <a:p>
            <a:pPr marL="0" indent="0">
              <a:buNone/>
            </a:pPr>
            <a:endParaRPr lang="en-US" dirty="0"/>
          </a:p>
          <a:p>
            <a:pPr marL="0" indent="0">
              <a:buNone/>
            </a:pPr>
            <a:r>
              <a:rPr lang="en-US" dirty="0"/>
              <a:t>(Kristian Johnson-Gros et al., 2008)</a:t>
            </a:r>
          </a:p>
          <a:p>
            <a:endParaRPr lang="en-US" dirty="0"/>
          </a:p>
          <a:p>
            <a:endParaRPr lang="en-US" dirty="0"/>
          </a:p>
        </p:txBody>
      </p:sp>
      <p:graphicFrame>
        <p:nvGraphicFramePr>
          <p:cNvPr id="4" name="Object 2" descr="picture of tardy policy">
            <a:extLst>
              <a:ext uri="{FF2B5EF4-FFF2-40B4-BE49-F238E27FC236}">
                <a16:creationId xmlns:a16="http://schemas.microsoft.com/office/drawing/2014/main" id="{7BEFDE4C-5F7C-A9C5-5A1C-82576FDDE85C}"/>
              </a:ext>
            </a:extLst>
          </p:cNvPr>
          <p:cNvGraphicFramePr>
            <a:graphicFrameLocks noChangeAspect="1"/>
          </p:cNvGraphicFramePr>
          <p:nvPr>
            <p:extLst>
              <p:ext uri="{D42A27DB-BD31-4B8C-83A1-F6EECF244321}">
                <p14:modId xmlns:p14="http://schemas.microsoft.com/office/powerpoint/2010/main" val="4009645882"/>
              </p:ext>
            </p:extLst>
          </p:nvPr>
        </p:nvGraphicFramePr>
        <p:xfrm>
          <a:off x="6067949" y="3578088"/>
          <a:ext cx="2241842" cy="3137453"/>
        </p:xfrm>
        <a:graphic>
          <a:graphicData uri="http://schemas.openxmlformats.org/presentationml/2006/ole">
            <mc:AlternateContent xmlns:mc="http://schemas.openxmlformats.org/markup-compatibility/2006">
              <mc:Choice xmlns:v="urn:schemas-microsoft-com:vml" Requires="v">
                <p:oleObj name="Document" r:id="rId4" imgW="5933126" imgH="8314912" progId="Word.Document.8">
                  <p:embed/>
                </p:oleObj>
              </mc:Choice>
              <mc:Fallback>
                <p:oleObj name="Document" r:id="rId4" imgW="5933126" imgH="8314912" progId="Word.Document.8">
                  <p:embed/>
                  <p:pic>
                    <p:nvPicPr>
                      <p:cNvPr id="4" name="Object 2" descr="picture of tardy policy">
                        <a:extLst>
                          <a:ext uri="{FF2B5EF4-FFF2-40B4-BE49-F238E27FC236}">
                            <a16:creationId xmlns:a16="http://schemas.microsoft.com/office/drawing/2014/main" id="{7BEFDE4C-5F7C-A9C5-5A1C-82576FDDE8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7949" y="3578088"/>
                        <a:ext cx="2241842" cy="3137453"/>
                      </a:xfrm>
                      <a:prstGeom prst="rect">
                        <a:avLst/>
                      </a:prstGeom>
                      <a:noFill/>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8705464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46897-3801-4938-25C0-861CA708A4A0}"/>
              </a:ext>
            </a:extLst>
          </p:cNvPr>
          <p:cNvSpPr>
            <a:spLocks noGrp="1"/>
          </p:cNvSpPr>
          <p:nvPr>
            <p:ph type="title"/>
          </p:nvPr>
        </p:nvSpPr>
        <p:spPr/>
        <p:txBody>
          <a:bodyPr/>
          <a:lstStyle/>
          <a:p>
            <a:r>
              <a:rPr lang="en-US" dirty="0"/>
              <a:t>High School Example</a:t>
            </a:r>
            <a:r>
              <a:rPr lang="zh-TW" altLang="en-US" dirty="0"/>
              <a:t> 高中範例</a:t>
            </a:r>
            <a:endParaRPr lang="en-US" dirty="0"/>
          </a:p>
        </p:txBody>
      </p:sp>
      <p:sp>
        <p:nvSpPr>
          <p:cNvPr id="3" name="Content Placeholder 2">
            <a:extLst>
              <a:ext uri="{FF2B5EF4-FFF2-40B4-BE49-F238E27FC236}">
                <a16:creationId xmlns:a16="http://schemas.microsoft.com/office/drawing/2014/main" id="{047243D7-C10A-3873-162D-678452508D32}"/>
              </a:ext>
            </a:extLst>
          </p:cNvPr>
          <p:cNvSpPr>
            <a:spLocks noGrp="1"/>
          </p:cNvSpPr>
          <p:nvPr>
            <p:ph idx="1"/>
          </p:nvPr>
        </p:nvSpPr>
        <p:spPr/>
        <p:txBody>
          <a:bodyPr/>
          <a:lstStyle/>
          <a:p>
            <a:endParaRPr lang="en-US" dirty="0"/>
          </a:p>
        </p:txBody>
      </p:sp>
      <p:pic>
        <p:nvPicPr>
          <p:cNvPr id="5" name="Picture 4" descr="Picture of bar graph">
            <a:extLst>
              <a:ext uri="{FF2B5EF4-FFF2-40B4-BE49-F238E27FC236}">
                <a16:creationId xmlns:a16="http://schemas.microsoft.com/office/drawing/2014/main" id="{563A6EFA-E6C6-80F9-7062-D1FEBAE50CF6}"/>
              </a:ext>
            </a:extLst>
          </p:cNvPr>
          <p:cNvPicPr>
            <a:picLocks noChangeAspect="1"/>
          </p:cNvPicPr>
          <p:nvPr/>
        </p:nvPicPr>
        <p:blipFill>
          <a:blip r:embed="rId2"/>
          <a:stretch>
            <a:fillRect/>
          </a:stretch>
        </p:blipFill>
        <p:spPr>
          <a:xfrm>
            <a:off x="452252" y="1456669"/>
            <a:ext cx="7886700" cy="4435040"/>
          </a:xfrm>
          <a:prstGeom prst="rect">
            <a:avLst/>
          </a:prstGeom>
        </p:spPr>
      </p:pic>
      <p:sp>
        <p:nvSpPr>
          <p:cNvPr id="6" name="TextBox 5">
            <a:extLst>
              <a:ext uri="{FF2B5EF4-FFF2-40B4-BE49-F238E27FC236}">
                <a16:creationId xmlns:a16="http://schemas.microsoft.com/office/drawing/2014/main" id="{00296A39-D626-95A3-384E-2A393AC2DCC6}"/>
              </a:ext>
            </a:extLst>
          </p:cNvPr>
          <p:cNvSpPr txBox="1"/>
          <p:nvPr/>
        </p:nvSpPr>
        <p:spPr>
          <a:xfrm flipH="1">
            <a:off x="1368681" y="6311899"/>
            <a:ext cx="5479592" cy="369332"/>
          </a:xfrm>
          <a:prstGeom prst="rect">
            <a:avLst/>
          </a:prstGeom>
          <a:noFill/>
        </p:spPr>
        <p:txBody>
          <a:bodyPr wrap="square" rtlCol="0">
            <a:spAutoFit/>
          </a:bodyPr>
          <a:lstStyle/>
          <a:p>
            <a:r>
              <a:rPr lang="en-US" dirty="0"/>
              <a:t>(Bohanon, 2015)</a:t>
            </a:r>
          </a:p>
        </p:txBody>
      </p:sp>
    </p:spTree>
    <p:extLst>
      <p:ext uri="{BB962C8B-B14F-4D97-AF65-F5344CB8AC3E}">
        <p14:creationId xmlns:p14="http://schemas.microsoft.com/office/powerpoint/2010/main" val="30286542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Title 3"/>
          <p:cNvSpPr>
            <a:spLocks noGrp="1"/>
          </p:cNvSpPr>
          <p:nvPr>
            <p:ph type="title"/>
          </p:nvPr>
        </p:nvSpPr>
        <p:spPr/>
        <p:txBody>
          <a:bodyPr/>
          <a:lstStyle/>
          <a:p>
            <a:r>
              <a:rPr lang="en-US" altLang="en-US" dirty="0"/>
              <a:t>Addressing Tardies</a:t>
            </a:r>
          </a:p>
        </p:txBody>
      </p:sp>
      <p:sp>
        <p:nvSpPr>
          <p:cNvPr id="65540" name="Content Placeholder 8"/>
          <p:cNvSpPr>
            <a:spLocks noGrp="1"/>
          </p:cNvSpPr>
          <p:nvPr>
            <p:ph sz="half" idx="1"/>
          </p:nvPr>
        </p:nvSpPr>
        <p:spPr/>
        <p:txBody>
          <a:bodyPr/>
          <a:lstStyle/>
          <a:p>
            <a:endParaRPr lang="en-US" altLang="en-US" dirty="0"/>
          </a:p>
          <a:p>
            <a:pPr>
              <a:buFontTx/>
              <a:buNone/>
            </a:pPr>
            <a:endParaRPr lang="en-US" altLang="en-US" dirty="0"/>
          </a:p>
          <a:p>
            <a:r>
              <a:rPr lang="en-US" altLang="en-US" dirty="0"/>
              <a:t>Start on Time!</a:t>
            </a:r>
          </a:p>
          <a:p>
            <a:r>
              <a:rPr lang="en-US" altLang="en-US" dirty="0"/>
              <a:t>Randy Sprick</a:t>
            </a:r>
          </a:p>
        </p:txBody>
      </p:sp>
      <p:pic>
        <p:nvPicPr>
          <p:cNvPr id="65539"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t="6802" b="6802"/>
          <a:stretch>
            <a:fillRect/>
          </a:stretch>
        </p:blipFill>
        <p:spPr>
          <a:noFill/>
        </p:spPr>
      </p:pic>
      <p:sp>
        <p:nvSpPr>
          <p:cNvPr id="65541" name="TextBox 9"/>
          <p:cNvSpPr txBox="1">
            <a:spLocks noChangeArrowheads="1"/>
          </p:cNvSpPr>
          <p:nvPr/>
        </p:nvSpPr>
        <p:spPr bwMode="auto">
          <a:xfrm>
            <a:off x="228600" y="5181602"/>
            <a:ext cx="4495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dirty="0"/>
              <a:t>http://www.safeandcivilschools.com/products/program_previews.php</a:t>
            </a:r>
          </a:p>
        </p:txBody>
      </p:sp>
    </p:spTree>
    <p:extLst>
      <p:ext uri="{BB962C8B-B14F-4D97-AF65-F5344CB8AC3E}">
        <p14:creationId xmlns:p14="http://schemas.microsoft.com/office/powerpoint/2010/main" val="39931614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DA043-6F6A-6008-924B-B7EC88F14D1F}"/>
              </a:ext>
            </a:extLst>
          </p:cNvPr>
          <p:cNvSpPr>
            <a:spLocks noGrp="1"/>
          </p:cNvSpPr>
          <p:nvPr>
            <p:ph type="title"/>
          </p:nvPr>
        </p:nvSpPr>
        <p:spPr/>
        <p:txBody>
          <a:bodyPr/>
          <a:lstStyle/>
          <a:p>
            <a:r>
              <a:rPr lang="en-US" dirty="0"/>
              <a:t>Reflection</a:t>
            </a:r>
            <a:r>
              <a:rPr lang="zh-TW" altLang="en-US" dirty="0"/>
              <a:t> 反思</a:t>
            </a:r>
            <a:endParaRPr lang="en-US" dirty="0"/>
          </a:p>
        </p:txBody>
      </p:sp>
      <p:sp>
        <p:nvSpPr>
          <p:cNvPr id="3" name="Content Placeholder 2">
            <a:extLst>
              <a:ext uri="{FF2B5EF4-FFF2-40B4-BE49-F238E27FC236}">
                <a16:creationId xmlns:a16="http://schemas.microsoft.com/office/drawing/2014/main" id="{BFED3A21-AAE2-0831-E827-9D88CAB17D1C}"/>
              </a:ext>
            </a:extLst>
          </p:cNvPr>
          <p:cNvSpPr>
            <a:spLocks noGrp="1"/>
          </p:cNvSpPr>
          <p:nvPr>
            <p:ph idx="1"/>
          </p:nvPr>
        </p:nvSpPr>
        <p:spPr/>
        <p:txBody>
          <a:bodyPr/>
          <a:lstStyle/>
          <a:p>
            <a:r>
              <a:rPr lang="en-US" dirty="0"/>
              <a:t>What data do you have, can you use these to address tardies to class?</a:t>
            </a:r>
            <a:r>
              <a:rPr lang="zh-TW" altLang="en-US" dirty="0"/>
              <a:t> 你有什麼數據</a:t>
            </a:r>
            <a:r>
              <a:rPr lang="zh-TW" altLang="en-US" dirty="0">
                <a:latin typeface="PMingLiU" panose="02020500000000000000" pitchFamily="18" charset="-120"/>
                <a:ea typeface="PMingLiU" panose="02020500000000000000" pitchFamily="18" charset="-120"/>
              </a:rPr>
              <a:t>，以及如何用這些數據解決上課遲到的問題</a:t>
            </a:r>
            <a:r>
              <a:rPr lang="en-US" altLang="zh-TW" dirty="0">
                <a:latin typeface="PMingLiU" panose="02020500000000000000" pitchFamily="18" charset="-120"/>
                <a:ea typeface="PMingLiU" panose="02020500000000000000" pitchFamily="18" charset="-120"/>
              </a:rPr>
              <a:t>?</a:t>
            </a:r>
            <a:endParaRPr lang="en-US" dirty="0"/>
          </a:p>
          <a:p>
            <a:r>
              <a:rPr lang="en-US" dirty="0"/>
              <a:t>What approaches are you taking now to tardies, how might these suggestions help you work?</a:t>
            </a:r>
            <a:r>
              <a:rPr lang="zh-TW" altLang="en-US" dirty="0"/>
              <a:t> 你現在採取什麼方法解決上課遲到的問題</a:t>
            </a:r>
            <a:r>
              <a:rPr lang="en-US" altLang="zh-TW" dirty="0"/>
              <a:t>?</a:t>
            </a:r>
            <a:r>
              <a:rPr lang="zh-TW" altLang="en-US" dirty="0"/>
              <a:t> 以上這些建議如何幫助你</a:t>
            </a:r>
            <a:r>
              <a:rPr lang="en-US" altLang="zh-TW" dirty="0"/>
              <a:t>?</a:t>
            </a:r>
            <a:endParaRPr lang="en-US" dirty="0"/>
          </a:p>
        </p:txBody>
      </p:sp>
    </p:spTree>
    <p:extLst>
      <p:ext uri="{BB962C8B-B14F-4D97-AF65-F5344CB8AC3E}">
        <p14:creationId xmlns:p14="http://schemas.microsoft.com/office/powerpoint/2010/main" val="37512102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1D5E9-EB5F-87B2-DE5C-C96034853342}"/>
              </a:ext>
            </a:extLst>
          </p:cNvPr>
          <p:cNvSpPr>
            <a:spLocks noGrp="1"/>
          </p:cNvSpPr>
          <p:nvPr>
            <p:ph type="title"/>
          </p:nvPr>
        </p:nvSpPr>
        <p:spPr/>
        <p:txBody>
          <a:bodyPr/>
          <a:lstStyle/>
          <a:p>
            <a:r>
              <a:rPr lang="en-US" dirty="0"/>
              <a:t>Preparing Your Syllabus</a:t>
            </a:r>
            <a:r>
              <a:rPr lang="zh-TW" altLang="en-US" dirty="0"/>
              <a:t> 準備你的教學大綱</a:t>
            </a:r>
            <a:endParaRPr lang="en-US" dirty="0"/>
          </a:p>
        </p:txBody>
      </p:sp>
      <p:sp>
        <p:nvSpPr>
          <p:cNvPr id="3" name="Content Placeholder 2">
            <a:extLst>
              <a:ext uri="{FF2B5EF4-FFF2-40B4-BE49-F238E27FC236}">
                <a16:creationId xmlns:a16="http://schemas.microsoft.com/office/drawing/2014/main" id="{7C972B5E-85B7-7DA4-A800-B5B7F34AFE8E}"/>
              </a:ext>
            </a:extLst>
          </p:cNvPr>
          <p:cNvSpPr>
            <a:spLocks noGrp="1"/>
          </p:cNvSpPr>
          <p:nvPr>
            <p:ph idx="1"/>
          </p:nvPr>
        </p:nvSpPr>
        <p:spPr/>
        <p:txBody>
          <a:bodyPr/>
          <a:lstStyle/>
          <a:p>
            <a:r>
              <a:rPr lang="en-US" dirty="0"/>
              <a:t>Walt Disney </a:t>
            </a:r>
            <a:r>
              <a:rPr lang="zh-TW" altLang="en-US" dirty="0"/>
              <a:t>華特迪士尼</a:t>
            </a:r>
            <a:r>
              <a:rPr lang="en-US" dirty="0"/>
              <a:t>– “unarticulated expectations are premeditated disappointments” </a:t>
            </a:r>
            <a:r>
              <a:rPr lang="zh-TW" altLang="en-US" dirty="0"/>
              <a:t>未清楚表達的期望是可預期的失望</a:t>
            </a:r>
            <a:endParaRPr lang="en-US" dirty="0"/>
          </a:p>
        </p:txBody>
      </p:sp>
      <p:pic>
        <p:nvPicPr>
          <p:cNvPr id="5" name="Picture 4" descr="A person holding a stuffed animal&#10;&#10;Description automatically generated with medium confidence">
            <a:extLst>
              <a:ext uri="{FF2B5EF4-FFF2-40B4-BE49-F238E27FC236}">
                <a16:creationId xmlns:a16="http://schemas.microsoft.com/office/drawing/2014/main" id="{CE9BD61C-ECD5-BCA1-D72A-15CD92C7FC2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22218" y="3336966"/>
            <a:ext cx="6567055" cy="3155908"/>
          </a:xfrm>
          <a:prstGeom prst="rect">
            <a:avLst/>
          </a:prstGeom>
        </p:spPr>
      </p:pic>
      <p:sp>
        <p:nvSpPr>
          <p:cNvPr id="6" name="TextBox 5">
            <a:extLst>
              <a:ext uri="{FF2B5EF4-FFF2-40B4-BE49-F238E27FC236}">
                <a16:creationId xmlns:a16="http://schemas.microsoft.com/office/drawing/2014/main" id="{220A9EAF-6271-D2A0-1B5F-ECE9809EAF28}"/>
              </a:ext>
            </a:extLst>
          </p:cNvPr>
          <p:cNvSpPr txBox="1"/>
          <p:nvPr/>
        </p:nvSpPr>
        <p:spPr>
          <a:xfrm>
            <a:off x="1122218" y="6608290"/>
            <a:ext cx="6567055" cy="230832"/>
          </a:xfrm>
          <a:prstGeom prst="rect">
            <a:avLst/>
          </a:prstGeom>
          <a:noFill/>
        </p:spPr>
        <p:txBody>
          <a:bodyPr wrap="square" rtlCol="0">
            <a:spAutoFit/>
          </a:bodyPr>
          <a:lstStyle/>
          <a:p>
            <a:r>
              <a:rPr lang="en-US" sz="900" dirty="0">
                <a:hlinkClick r:id="rId4" tooltip="https://historiadelosreyes.blogspot.com/2020/10/walt-disney.html"/>
              </a:rPr>
              <a:t>This Photo</a:t>
            </a:r>
            <a:r>
              <a:rPr lang="en-US" sz="900" dirty="0"/>
              <a:t> by Unknown Author is licensed under </a:t>
            </a:r>
            <a:r>
              <a:rPr lang="en-US" sz="900" dirty="0">
                <a:hlinkClick r:id="rId5" tooltip="https://creativecommons.org/licenses/by-nc-nd/3.0/"/>
              </a:rPr>
              <a:t>CC BY-NC-ND</a:t>
            </a:r>
            <a:endParaRPr lang="en-US" sz="900" dirty="0"/>
          </a:p>
        </p:txBody>
      </p:sp>
    </p:spTree>
    <p:extLst>
      <p:ext uri="{BB962C8B-B14F-4D97-AF65-F5344CB8AC3E}">
        <p14:creationId xmlns:p14="http://schemas.microsoft.com/office/powerpoint/2010/main" val="184263794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dirty="0"/>
              <a:t>The Syllabus</a:t>
            </a:r>
            <a:r>
              <a:rPr lang="zh-TW" altLang="en-US" dirty="0"/>
              <a:t> 教學大綱</a:t>
            </a:r>
            <a:endParaRPr lang="en-US" altLang="en-US" dirty="0"/>
          </a:p>
        </p:txBody>
      </p:sp>
      <p:sp>
        <p:nvSpPr>
          <p:cNvPr id="25603" name="Content Placeholder 2"/>
          <p:cNvSpPr>
            <a:spLocks noGrp="1"/>
          </p:cNvSpPr>
          <p:nvPr>
            <p:ph sz="half" idx="2"/>
          </p:nvPr>
        </p:nvSpPr>
        <p:spPr>
          <a:xfrm>
            <a:off x="384175" y="1600200"/>
            <a:ext cx="4040188" cy="3951288"/>
          </a:xfrm>
        </p:spPr>
        <p:txBody>
          <a:bodyPr>
            <a:normAutofit fontScale="85000" lnSpcReduction="20000"/>
          </a:bodyPr>
          <a:lstStyle/>
          <a:p>
            <a:pPr>
              <a:defRPr/>
            </a:pPr>
            <a:r>
              <a:rPr lang="en-US" dirty="0"/>
              <a:t> Goals</a:t>
            </a:r>
            <a:r>
              <a:rPr lang="zh-TW" altLang="en-US" dirty="0"/>
              <a:t> 目標</a:t>
            </a:r>
            <a:endParaRPr lang="en-US" dirty="0"/>
          </a:p>
          <a:p>
            <a:pPr>
              <a:defRPr/>
            </a:pPr>
            <a:r>
              <a:rPr lang="en-US" dirty="0"/>
              <a:t> Contact information </a:t>
            </a:r>
            <a:r>
              <a:rPr lang="zh-TW" altLang="en-US" dirty="0"/>
              <a:t>聯繫方式</a:t>
            </a:r>
            <a:endParaRPr lang="en-US" altLang="zh-TW" dirty="0"/>
          </a:p>
          <a:p>
            <a:pPr>
              <a:defRPr/>
            </a:pPr>
            <a:r>
              <a:rPr lang="en-US" dirty="0"/>
              <a:t> </a:t>
            </a:r>
            <a:r>
              <a:rPr lang="en-US" b="1" dirty="0"/>
              <a:t>Success Traits</a:t>
            </a:r>
            <a:r>
              <a:rPr lang="zh-TW" altLang="en-US" b="1" dirty="0"/>
              <a:t> 成功特質</a:t>
            </a:r>
            <a:endParaRPr lang="en-US" b="1" dirty="0"/>
          </a:p>
          <a:p>
            <a:pPr>
              <a:defRPr/>
            </a:pPr>
            <a:r>
              <a:rPr lang="en-US" dirty="0"/>
              <a:t> </a:t>
            </a:r>
            <a:r>
              <a:rPr lang="en-US" b="1" dirty="0"/>
              <a:t>Rules/expectations</a:t>
            </a:r>
            <a:r>
              <a:rPr lang="zh-TW" altLang="en-US" b="1" dirty="0"/>
              <a:t> 規則</a:t>
            </a:r>
            <a:r>
              <a:rPr lang="en-US" altLang="zh-TW" b="1" dirty="0"/>
              <a:t>/</a:t>
            </a:r>
            <a:r>
              <a:rPr lang="zh-TW" altLang="en-US" b="1" dirty="0"/>
              <a:t>期待</a:t>
            </a:r>
            <a:endParaRPr lang="en-US" b="1" dirty="0"/>
          </a:p>
          <a:p>
            <a:pPr>
              <a:defRPr/>
            </a:pPr>
            <a:r>
              <a:rPr lang="en-US" dirty="0"/>
              <a:t> Activities</a:t>
            </a:r>
            <a:r>
              <a:rPr lang="zh-TW" altLang="en-US" dirty="0"/>
              <a:t> 活動</a:t>
            </a:r>
            <a:endParaRPr lang="en-US" dirty="0"/>
          </a:p>
          <a:p>
            <a:pPr>
              <a:defRPr/>
            </a:pPr>
            <a:r>
              <a:rPr lang="en-US" dirty="0"/>
              <a:t> Grades/Status</a:t>
            </a:r>
            <a:r>
              <a:rPr lang="zh-TW" altLang="en-US" dirty="0"/>
              <a:t> 成績</a:t>
            </a:r>
            <a:endParaRPr lang="en-US" dirty="0"/>
          </a:p>
          <a:p>
            <a:pPr>
              <a:defRPr/>
            </a:pPr>
            <a:r>
              <a:rPr lang="en-US" dirty="0"/>
              <a:t> Procedures</a:t>
            </a:r>
            <a:r>
              <a:rPr lang="zh-TW" altLang="en-US" dirty="0"/>
              <a:t> 流程</a:t>
            </a:r>
            <a:endParaRPr lang="en-US" dirty="0"/>
          </a:p>
          <a:p>
            <a:pPr>
              <a:defRPr/>
            </a:pPr>
            <a:r>
              <a:rPr lang="en-US" dirty="0"/>
              <a:t> Entering</a:t>
            </a:r>
            <a:r>
              <a:rPr lang="zh-TW" altLang="en-US" dirty="0"/>
              <a:t> 進教室</a:t>
            </a:r>
            <a:endParaRPr lang="en-US" dirty="0"/>
          </a:p>
          <a:p>
            <a:pPr>
              <a:defRPr/>
            </a:pPr>
            <a:r>
              <a:rPr lang="en-US" dirty="0"/>
              <a:t> Tardy/Absence</a:t>
            </a:r>
            <a:r>
              <a:rPr lang="zh-TW" altLang="en-US" dirty="0"/>
              <a:t> 遲到</a:t>
            </a:r>
            <a:r>
              <a:rPr lang="en-US" altLang="zh-TW" dirty="0"/>
              <a:t>/</a:t>
            </a:r>
            <a:r>
              <a:rPr lang="zh-TW" altLang="en-US" dirty="0"/>
              <a:t>缺課</a:t>
            </a:r>
            <a:endParaRPr lang="en-US" dirty="0"/>
          </a:p>
          <a:p>
            <a:pPr>
              <a:defRPr/>
            </a:pPr>
            <a:endParaRPr lang="en-US" dirty="0"/>
          </a:p>
          <a:p>
            <a:pPr>
              <a:defRPr/>
            </a:pPr>
            <a:endParaRPr lang="en-US" dirty="0"/>
          </a:p>
          <a:p>
            <a:pPr>
              <a:buFont typeface="Arial" pitchFamily="34" charset="0"/>
              <a:buNone/>
              <a:defRPr/>
            </a:pPr>
            <a:endParaRPr lang="en-US" dirty="0"/>
          </a:p>
        </p:txBody>
      </p:sp>
      <p:sp>
        <p:nvSpPr>
          <p:cNvPr id="25604" name="Content Placeholder 5"/>
          <p:cNvSpPr>
            <a:spLocks noGrp="1"/>
          </p:cNvSpPr>
          <p:nvPr>
            <p:ph sz="quarter" idx="4"/>
          </p:nvPr>
        </p:nvSpPr>
        <p:spPr>
          <a:xfrm>
            <a:off x="4572002" y="1600200"/>
            <a:ext cx="4041775" cy="3951288"/>
          </a:xfrm>
        </p:spPr>
        <p:txBody>
          <a:bodyPr>
            <a:normAutofit fontScale="85000" lnSpcReduction="20000"/>
          </a:bodyPr>
          <a:lstStyle/>
          <a:p>
            <a:pPr>
              <a:defRPr/>
            </a:pPr>
            <a:r>
              <a:rPr lang="en-US" dirty="0"/>
              <a:t>Materials</a:t>
            </a:r>
            <a:r>
              <a:rPr lang="zh-TW" altLang="en-US" dirty="0"/>
              <a:t> 教材</a:t>
            </a:r>
            <a:endParaRPr lang="en-US" dirty="0"/>
          </a:p>
          <a:p>
            <a:pPr>
              <a:defRPr/>
            </a:pPr>
            <a:r>
              <a:rPr lang="en-US" dirty="0"/>
              <a:t>Assignments (returns)</a:t>
            </a:r>
            <a:r>
              <a:rPr lang="zh-TW" altLang="en-US" dirty="0"/>
              <a:t> 作業</a:t>
            </a:r>
            <a:r>
              <a:rPr lang="en-US" altLang="zh-TW" dirty="0"/>
              <a:t>(</a:t>
            </a:r>
            <a:r>
              <a:rPr lang="zh-TW" altLang="en-US" dirty="0"/>
              <a:t>歸還</a:t>
            </a:r>
            <a:r>
              <a:rPr lang="en-US" altLang="zh-TW" dirty="0"/>
              <a:t>)</a:t>
            </a:r>
            <a:endParaRPr lang="en-US" dirty="0"/>
          </a:p>
          <a:p>
            <a:pPr>
              <a:defRPr/>
            </a:pPr>
            <a:r>
              <a:rPr lang="en-US" dirty="0"/>
              <a:t>Due dates</a:t>
            </a:r>
            <a:r>
              <a:rPr lang="zh-TW" altLang="en-US" dirty="0"/>
              <a:t> 截止日期</a:t>
            </a:r>
            <a:endParaRPr lang="en-US" dirty="0"/>
          </a:p>
          <a:p>
            <a:pPr>
              <a:defRPr/>
            </a:pPr>
            <a:r>
              <a:rPr lang="en-US" dirty="0"/>
              <a:t>Late, missing work</a:t>
            </a:r>
            <a:r>
              <a:rPr lang="zh-TW" altLang="en-US" dirty="0"/>
              <a:t> 作業遲交或未交</a:t>
            </a:r>
            <a:endParaRPr lang="en-US" dirty="0"/>
          </a:p>
          <a:p>
            <a:pPr>
              <a:defRPr/>
            </a:pPr>
            <a:r>
              <a:rPr lang="en-US" dirty="0"/>
              <a:t>Communication</a:t>
            </a:r>
            <a:r>
              <a:rPr lang="zh-TW" altLang="en-US" dirty="0"/>
              <a:t> 溝通</a:t>
            </a:r>
            <a:endParaRPr lang="en-US" dirty="0"/>
          </a:p>
          <a:p>
            <a:pPr>
              <a:defRPr/>
            </a:pPr>
            <a:r>
              <a:rPr lang="en-US" dirty="0"/>
              <a:t>Ending class</a:t>
            </a:r>
            <a:r>
              <a:rPr lang="zh-TW" altLang="en-US" dirty="0"/>
              <a:t> 結束課堂</a:t>
            </a:r>
            <a:endParaRPr lang="en-US" dirty="0"/>
          </a:p>
          <a:p>
            <a:pPr>
              <a:defRPr/>
            </a:pPr>
            <a:r>
              <a:rPr lang="en-US" dirty="0"/>
              <a:t>Consequences</a:t>
            </a:r>
            <a:r>
              <a:rPr lang="zh-TW" altLang="en-US" dirty="0"/>
              <a:t> 學習結果</a:t>
            </a:r>
            <a:endParaRPr lang="en-US" dirty="0"/>
          </a:p>
          <a:p>
            <a:pPr>
              <a:defRPr/>
            </a:pPr>
            <a:r>
              <a:rPr lang="en-US" b="1" dirty="0"/>
              <a:t>Model projects</a:t>
            </a:r>
            <a:r>
              <a:rPr lang="zh-TW" altLang="en-US" b="1" dirty="0"/>
              <a:t> 模範作品</a:t>
            </a:r>
            <a:endParaRPr lang="en-US" b="1" dirty="0"/>
          </a:p>
          <a:p>
            <a:pPr>
              <a:defRPr/>
            </a:pPr>
            <a:r>
              <a:rPr lang="en-US" b="1" dirty="0"/>
              <a:t>Checklists</a:t>
            </a:r>
            <a:r>
              <a:rPr lang="zh-TW" altLang="en-US" b="1" dirty="0"/>
              <a:t> 檢核表</a:t>
            </a:r>
            <a:endParaRPr lang="en-US" b="1" dirty="0"/>
          </a:p>
        </p:txBody>
      </p:sp>
      <p:sp>
        <p:nvSpPr>
          <p:cNvPr id="28677" name="TextBox 6"/>
          <p:cNvSpPr txBox="1">
            <a:spLocks noChangeArrowheads="1"/>
          </p:cNvSpPr>
          <p:nvPr/>
        </p:nvSpPr>
        <p:spPr bwMode="auto">
          <a:xfrm>
            <a:off x="5486402" y="5410202"/>
            <a:ext cx="2932113"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200" dirty="0"/>
              <a:t>Sprick (2006)/Shinn http://markshinn.org</a:t>
            </a:r>
          </a:p>
        </p:txBody>
      </p:sp>
      <p:sp>
        <p:nvSpPr>
          <p:cNvPr id="2" name="TextBox 1"/>
          <p:cNvSpPr txBox="1"/>
          <p:nvPr/>
        </p:nvSpPr>
        <p:spPr>
          <a:xfrm>
            <a:off x="381002" y="5974730"/>
            <a:ext cx="7856061" cy="646331"/>
          </a:xfrm>
          <a:prstGeom prst="rect">
            <a:avLst/>
          </a:prstGeom>
          <a:noFill/>
        </p:spPr>
        <p:txBody>
          <a:bodyPr wrap="none" rtlCol="0">
            <a:spAutoFit/>
          </a:bodyPr>
          <a:lstStyle/>
          <a:p>
            <a:r>
              <a:rPr lang="en-US" dirty="0"/>
              <a:t>See examples – </a:t>
            </a:r>
            <a:r>
              <a:rPr lang="en-US" dirty="0">
                <a:hlinkClick r:id="rId3"/>
              </a:rPr>
              <a:t>http://www.hankbohanon.net</a:t>
            </a:r>
            <a:r>
              <a:rPr lang="en-US" dirty="0"/>
              <a:t> (Resources page under “Teaching” </a:t>
            </a:r>
          </a:p>
          <a:p>
            <a:r>
              <a:rPr lang="en-US" dirty="0"/>
              <a:t>Sample first days of school for high school teacher)</a:t>
            </a:r>
          </a:p>
        </p:txBody>
      </p:sp>
    </p:spTree>
    <p:extLst>
      <p:ext uri="{BB962C8B-B14F-4D97-AF65-F5344CB8AC3E}">
        <p14:creationId xmlns:p14="http://schemas.microsoft.com/office/powerpoint/2010/main" val="309923259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F7260-EF14-F9D2-4706-5386F9E93D30}"/>
              </a:ext>
            </a:extLst>
          </p:cNvPr>
          <p:cNvSpPr>
            <a:spLocks noGrp="1"/>
          </p:cNvSpPr>
          <p:nvPr>
            <p:ph type="title"/>
          </p:nvPr>
        </p:nvSpPr>
        <p:spPr/>
        <p:txBody>
          <a:bodyPr/>
          <a:lstStyle/>
          <a:p>
            <a:r>
              <a:rPr lang="en-US" dirty="0"/>
              <a:t>Reflection on Syllabus</a:t>
            </a:r>
            <a:r>
              <a:rPr lang="zh-TW" altLang="en-US" dirty="0"/>
              <a:t> 教學大綱的反思</a:t>
            </a:r>
            <a:endParaRPr lang="en-US" dirty="0"/>
          </a:p>
        </p:txBody>
      </p:sp>
      <p:sp>
        <p:nvSpPr>
          <p:cNvPr id="3" name="Content Placeholder 2">
            <a:extLst>
              <a:ext uri="{FF2B5EF4-FFF2-40B4-BE49-F238E27FC236}">
                <a16:creationId xmlns:a16="http://schemas.microsoft.com/office/drawing/2014/main" id="{599446C5-31FC-FA20-CD6E-5BA176CFD706}"/>
              </a:ext>
            </a:extLst>
          </p:cNvPr>
          <p:cNvSpPr>
            <a:spLocks noGrp="1"/>
          </p:cNvSpPr>
          <p:nvPr>
            <p:ph idx="1"/>
          </p:nvPr>
        </p:nvSpPr>
        <p:spPr>
          <a:xfrm>
            <a:off x="628650" y="1825625"/>
            <a:ext cx="4367420" cy="4351338"/>
          </a:xfrm>
        </p:spPr>
        <p:txBody>
          <a:bodyPr>
            <a:normAutofit fontScale="92500" lnSpcReduction="10000"/>
          </a:bodyPr>
          <a:lstStyle/>
          <a:p>
            <a:r>
              <a:rPr lang="en-US" dirty="0"/>
              <a:t>What are the things you, or your teachers, repeat daily for students?</a:t>
            </a:r>
            <a:r>
              <a:rPr lang="zh-TW" altLang="en-US" dirty="0"/>
              <a:t> 你或你的老師每天為學生重複進行的事是什麼</a:t>
            </a:r>
            <a:r>
              <a:rPr lang="en-US" altLang="zh-TW" dirty="0"/>
              <a:t>?</a:t>
            </a:r>
            <a:endParaRPr lang="en-US" dirty="0"/>
          </a:p>
          <a:p>
            <a:pPr marL="0" indent="0">
              <a:buNone/>
            </a:pPr>
            <a:endParaRPr lang="en-US" dirty="0"/>
          </a:p>
          <a:p>
            <a:r>
              <a:rPr lang="en-US" dirty="0"/>
              <a:t>See Table 12.5 and example, p. 18 </a:t>
            </a:r>
            <a:r>
              <a:rPr lang="zh-TW" altLang="en-US" dirty="0"/>
              <a:t>見表</a:t>
            </a:r>
            <a:r>
              <a:rPr lang="en-US" altLang="zh-TW" dirty="0"/>
              <a:t>12.5</a:t>
            </a:r>
            <a:r>
              <a:rPr lang="zh-TW" altLang="en-US" dirty="0"/>
              <a:t>及</a:t>
            </a:r>
            <a:r>
              <a:rPr lang="en-US" altLang="zh-TW" dirty="0"/>
              <a:t>18</a:t>
            </a:r>
            <a:r>
              <a:rPr lang="zh-TW" altLang="en-US" dirty="0"/>
              <a:t>頁範例</a:t>
            </a:r>
            <a:r>
              <a:rPr lang="en-US" dirty="0"/>
              <a:t>– how much agreement does your school have on these key ideas?</a:t>
            </a:r>
            <a:r>
              <a:rPr lang="zh-TW" altLang="en-US" dirty="0"/>
              <a:t> 你的學校對這些重點有多認同</a:t>
            </a:r>
            <a:r>
              <a:rPr lang="en-US" altLang="zh-TW" dirty="0"/>
              <a:t>?</a:t>
            </a:r>
            <a:endParaRPr lang="en-US" dirty="0"/>
          </a:p>
        </p:txBody>
      </p:sp>
      <p:pic>
        <p:nvPicPr>
          <p:cNvPr id="5" name="Picture 4" descr="Picture of a syllbus">
            <a:extLst>
              <a:ext uri="{FF2B5EF4-FFF2-40B4-BE49-F238E27FC236}">
                <a16:creationId xmlns:a16="http://schemas.microsoft.com/office/drawing/2014/main" id="{B6185E39-84E8-F80E-A16D-3406B90C3F03}"/>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018014" y="1825627"/>
            <a:ext cx="3497336" cy="4525617"/>
          </a:xfrm>
          <a:prstGeom prst="rect">
            <a:avLst/>
          </a:prstGeom>
        </p:spPr>
      </p:pic>
      <p:sp>
        <p:nvSpPr>
          <p:cNvPr id="6" name="TextBox 5">
            <a:extLst>
              <a:ext uri="{FF2B5EF4-FFF2-40B4-BE49-F238E27FC236}">
                <a16:creationId xmlns:a16="http://schemas.microsoft.com/office/drawing/2014/main" id="{56D278FE-F2DE-BFE0-836B-6378DB1B1BB2}"/>
              </a:ext>
            </a:extLst>
          </p:cNvPr>
          <p:cNvSpPr txBox="1"/>
          <p:nvPr/>
        </p:nvSpPr>
        <p:spPr>
          <a:xfrm>
            <a:off x="6215270" y="6986462"/>
            <a:ext cx="1231902" cy="646331"/>
          </a:xfrm>
          <a:prstGeom prst="rect">
            <a:avLst/>
          </a:prstGeom>
          <a:noFill/>
        </p:spPr>
        <p:txBody>
          <a:bodyPr wrap="square" rtlCol="0">
            <a:spAutoFit/>
          </a:bodyPr>
          <a:lstStyle/>
          <a:p>
            <a:r>
              <a:rPr lang="en-US" sz="900" dirty="0">
                <a:hlinkClick r:id="rId4" tooltip="https://hlmth20winter.commons.gc.cuny.edu/syllabus/"/>
              </a:rPr>
              <a:t>This Photo</a:t>
            </a:r>
            <a:r>
              <a:rPr lang="en-US" sz="900" dirty="0"/>
              <a:t> by Unknown Author is licensed under </a:t>
            </a:r>
            <a:r>
              <a:rPr lang="en-US" sz="900" dirty="0">
                <a:hlinkClick r:id="rId5" tooltip="https://creativecommons.org/licenses/by-nc-sa/3.0/"/>
              </a:rPr>
              <a:t>CC BY-SA-NC</a:t>
            </a:r>
            <a:endParaRPr lang="en-US" sz="900" dirty="0"/>
          </a:p>
        </p:txBody>
      </p:sp>
    </p:spTree>
    <p:extLst>
      <p:ext uri="{BB962C8B-B14F-4D97-AF65-F5344CB8AC3E}">
        <p14:creationId xmlns:p14="http://schemas.microsoft.com/office/powerpoint/2010/main" val="385720400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B71CD-077B-B9B1-5C7C-990B97149952}"/>
              </a:ext>
            </a:extLst>
          </p:cNvPr>
          <p:cNvSpPr>
            <a:spLocks noGrp="1"/>
          </p:cNvSpPr>
          <p:nvPr>
            <p:ph type="title"/>
          </p:nvPr>
        </p:nvSpPr>
        <p:spPr/>
        <p:txBody>
          <a:bodyPr/>
          <a:lstStyle/>
          <a:p>
            <a:r>
              <a:rPr lang="en-US" dirty="0"/>
              <a:t>Prevention – A Simple Bar of Soap</a:t>
            </a:r>
            <a:br>
              <a:rPr lang="en-US" dirty="0"/>
            </a:br>
            <a:r>
              <a:rPr lang="zh-TW" altLang="en-US" u="sng" dirty="0"/>
              <a:t>預防</a:t>
            </a:r>
            <a:r>
              <a:rPr lang="en-US" altLang="zh-TW" u="sng" dirty="0"/>
              <a:t>—</a:t>
            </a:r>
            <a:r>
              <a:rPr lang="zh-TW" altLang="en-US" u="sng" dirty="0"/>
              <a:t>簡單的一塊肥皂</a:t>
            </a:r>
            <a:endParaRPr lang="en-US" u="sng" dirty="0"/>
          </a:p>
        </p:txBody>
      </p:sp>
      <p:sp>
        <p:nvSpPr>
          <p:cNvPr id="3" name="Content Placeholder 2">
            <a:extLst>
              <a:ext uri="{FF2B5EF4-FFF2-40B4-BE49-F238E27FC236}">
                <a16:creationId xmlns:a16="http://schemas.microsoft.com/office/drawing/2014/main" id="{77A6029B-1E9A-09C3-EF11-5A516429A1B6}"/>
              </a:ext>
            </a:extLst>
          </p:cNvPr>
          <p:cNvSpPr>
            <a:spLocks noGrp="1"/>
          </p:cNvSpPr>
          <p:nvPr>
            <p:ph idx="1"/>
          </p:nvPr>
        </p:nvSpPr>
        <p:spPr>
          <a:xfrm>
            <a:off x="628650" y="1825625"/>
            <a:ext cx="3466272" cy="4351338"/>
          </a:xfrm>
        </p:spPr>
        <p:txBody>
          <a:bodyPr>
            <a:normAutofit fontScale="85000" lnSpcReduction="20000"/>
          </a:bodyPr>
          <a:lstStyle/>
          <a:p>
            <a:r>
              <a:rPr lang="en-US" dirty="0"/>
              <a:t>1.4 million children die each year due to preventable infectious diseases (e.g., diarrhea, pneumonia)</a:t>
            </a:r>
          </a:p>
          <a:p>
            <a:pPr marL="0" indent="0">
              <a:buNone/>
            </a:pPr>
            <a:r>
              <a:rPr lang="zh-TW" altLang="en-US" sz="2600" u="sng" dirty="0"/>
              <a:t>每年有</a:t>
            </a:r>
            <a:r>
              <a:rPr lang="en-US" sz="2600" u="sng" dirty="0"/>
              <a:t>140</a:t>
            </a:r>
            <a:r>
              <a:rPr lang="zh-TW" altLang="en-US" sz="2600" u="sng" dirty="0"/>
              <a:t>萬名孩童死於可預防的感染性疾病</a:t>
            </a:r>
            <a:r>
              <a:rPr lang="en-US" altLang="zh-TW" sz="2600" u="sng" dirty="0"/>
              <a:t>(</a:t>
            </a:r>
            <a:r>
              <a:rPr lang="zh-TW" altLang="en-US" sz="2600" u="sng" dirty="0"/>
              <a:t>如</a:t>
            </a:r>
            <a:r>
              <a:rPr lang="en-US" altLang="zh-TW" sz="2600" u="sng" dirty="0"/>
              <a:t>:</a:t>
            </a:r>
            <a:r>
              <a:rPr lang="zh-TW" altLang="en-US" sz="2600" u="sng" dirty="0"/>
              <a:t>腹瀉</a:t>
            </a:r>
            <a:r>
              <a:rPr lang="zh-TW" altLang="en-US" sz="2600" u="sng" dirty="0">
                <a:latin typeface="PMingLiU" panose="02020500000000000000" pitchFamily="18" charset="-120"/>
                <a:ea typeface="PMingLiU" panose="02020500000000000000" pitchFamily="18" charset="-120"/>
              </a:rPr>
              <a:t>、肺炎</a:t>
            </a:r>
            <a:r>
              <a:rPr lang="en-US" altLang="zh-TW" sz="2600" u="sng" dirty="0">
                <a:latin typeface="PMingLiU" panose="02020500000000000000" pitchFamily="18" charset="-120"/>
                <a:ea typeface="PMingLiU" panose="02020500000000000000" pitchFamily="18" charset="-120"/>
              </a:rPr>
              <a:t>)</a:t>
            </a:r>
            <a:endParaRPr lang="en-US" altLang="zh-TW" sz="2600" u="sng" dirty="0"/>
          </a:p>
          <a:p>
            <a:r>
              <a:rPr lang="en-US" dirty="0"/>
              <a:t>Equal to AIDS, malaria, measles, meningitis, and tetanus combined</a:t>
            </a:r>
          </a:p>
          <a:p>
            <a:pPr marL="0" indent="0">
              <a:buNone/>
            </a:pPr>
            <a:r>
              <a:rPr lang="zh-TW" altLang="en-US" u="sng" dirty="0"/>
              <a:t>數量等同於感染愛滋病</a:t>
            </a:r>
            <a:r>
              <a:rPr lang="zh-TW" altLang="en-US" u="sng" dirty="0">
                <a:latin typeface="PMingLiU" panose="02020500000000000000" pitchFamily="18" charset="-120"/>
                <a:ea typeface="PMingLiU" panose="02020500000000000000" pitchFamily="18" charset="-120"/>
              </a:rPr>
              <a:t>、瘧疾、麻疹、腦膜炎及破傷風的合計病例</a:t>
            </a:r>
            <a:endParaRPr lang="en-US" u="sng" dirty="0"/>
          </a:p>
        </p:txBody>
      </p:sp>
      <p:sp>
        <p:nvSpPr>
          <p:cNvPr id="4" name="TextBox 3">
            <a:extLst>
              <a:ext uri="{FF2B5EF4-FFF2-40B4-BE49-F238E27FC236}">
                <a16:creationId xmlns:a16="http://schemas.microsoft.com/office/drawing/2014/main" id="{ACBAC1B0-5783-E37A-2014-D905DE463DDF}"/>
              </a:ext>
            </a:extLst>
          </p:cNvPr>
          <p:cNvSpPr txBox="1"/>
          <p:nvPr/>
        </p:nvSpPr>
        <p:spPr>
          <a:xfrm>
            <a:off x="628652" y="6176963"/>
            <a:ext cx="6016487" cy="400110"/>
          </a:xfrm>
          <a:prstGeom prst="rect">
            <a:avLst/>
          </a:prstGeom>
          <a:noFill/>
        </p:spPr>
        <p:txBody>
          <a:bodyPr wrap="square" rtlCol="0">
            <a:spAutoFit/>
          </a:bodyPr>
          <a:lstStyle/>
          <a:p>
            <a:r>
              <a:rPr lang="en-US" sz="1000" dirty="0">
                <a:hlinkClick r:id="rId2"/>
              </a:rPr>
              <a:t>https://usa.soapaid.org/</a:t>
            </a:r>
            <a:endParaRPr lang="en-US" sz="1000" dirty="0"/>
          </a:p>
          <a:p>
            <a:r>
              <a:rPr lang="en-US" sz="1000" dirty="0"/>
              <a:t>Image from https://usa.soapaid.org/wp-content/uploads/2018/09/boys-washing-hands-1024x594.jpg</a:t>
            </a:r>
          </a:p>
        </p:txBody>
      </p:sp>
      <p:pic>
        <p:nvPicPr>
          <p:cNvPr id="8" name="Picture 7" descr="Picture of children washing hands">
            <a:extLst>
              <a:ext uri="{FF2B5EF4-FFF2-40B4-BE49-F238E27FC236}">
                <a16:creationId xmlns:a16="http://schemas.microsoft.com/office/drawing/2014/main" id="{3FFCD30E-7C16-8E24-FBB0-1EEFF88C4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4922" y="2300161"/>
            <a:ext cx="4572000" cy="2652117"/>
          </a:xfrm>
          <a:prstGeom prst="rect">
            <a:avLst/>
          </a:prstGeom>
        </p:spPr>
      </p:pic>
    </p:spTree>
    <p:extLst>
      <p:ext uri="{BB962C8B-B14F-4D97-AF65-F5344CB8AC3E}">
        <p14:creationId xmlns:p14="http://schemas.microsoft.com/office/powerpoint/2010/main" val="27611074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r>
              <a:rPr lang="en-US" altLang="en-US" dirty="0"/>
              <a:t>Learning through punishment - Zappos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4550" y="1676402"/>
            <a:ext cx="3194050" cy="2386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7575" y="4305302"/>
            <a:ext cx="3048000" cy="227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7"/>
          <p:cNvGrpSpPr>
            <a:grpSpLocks/>
          </p:cNvGrpSpPr>
          <p:nvPr/>
        </p:nvGrpSpPr>
        <p:grpSpPr bwMode="auto">
          <a:xfrm>
            <a:off x="4648202" y="1628775"/>
            <a:ext cx="3698875" cy="4953000"/>
            <a:chOff x="4648200" y="1629198"/>
            <a:chExt cx="3698954" cy="4952575"/>
          </a:xfrm>
        </p:grpSpPr>
        <p:pic>
          <p:nvPicPr>
            <p:cNvPr id="114694"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021389" y="2256009"/>
              <a:ext cx="4952575" cy="3698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5638821" y="5743645"/>
              <a:ext cx="1524033" cy="55240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Tree>
    <p:extLst>
      <p:ext uri="{BB962C8B-B14F-4D97-AF65-F5344CB8AC3E}">
        <p14:creationId xmlns:p14="http://schemas.microsoft.com/office/powerpoint/2010/main" val="139202080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09011-BEBE-883B-A81B-AD01865D86EF}"/>
              </a:ext>
            </a:extLst>
          </p:cNvPr>
          <p:cNvSpPr>
            <a:spLocks noGrp="1"/>
          </p:cNvSpPr>
          <p:nvPr>
            <p:ph type="title"/>
          </p:nvPr>
        </p:nvSpPr>
        <p:spPr/>
        <p:txBody>
          <a:bodyPr/>
          <a:lstStyle/>
          <a:p>
            <a:r>
              <a:rPr lang="en-US" dirty="0"/>
              <a:t>Benefits of Teaching Expectations</a:t>
            </a:r>
            <a:r>
              <a:rPr lang="zh-TW" altLang="en-US" dirty="0"/>
              <a:t> 教導期待的好處</a:t>
            </a:r>
            <a:endParaRPr lang="en-US" dirty="0"/>
          </a:p>
        </p:txBody>
      </p:sp>
      <p:sp>
        <p:nvSpPr>
          <p:cNvPr id="3" name="Content Placeholder 2">
            <a:extLst>
              <a:ext uri="{FF2B5EF4-FFF2-40B4-BE49-F238E27FC236}">
                <a16:creationId xmlns:a16="http://schemas.microsoft.com/office/drawing/2014/main" id="{66382E2E-6BAF-B6D0-AC61-522028ADC324}"/>
              </a:ext>
            </a:extLst>
          </p:cNvPr>
          <p:cNvSpPr>
            <a:spLocks noGrp="1"/>
          </p:cNvSpPr>
          <p:nvPr>
            <p:ph idx="1"/>
          </p:nvPr>
        </p:nvSpPr>
        <p:spPr/>
        <p:txBody>
          <a:bodyPr/>
          <a:lstStyle/>
          <a:p>
            <a:pPr marL="0" indent="0">
              <a:buNone/>
            </a:pPr>
            <a:r>
              <a:rPr lang="en-US" dirty="0"/>
              <a:t>Includes behavioral, social, academic skills</a:t>
            </a:r>
            <a:r>
              <a:rPr lang="zh-TW" altLang="en-US" dirty="0"/>
              <a:t> 包括行為</a:t>
            </a:r>
            <a:r>
              <a:rPr lang="zh-TW" altLang="en-US" dirty="0">
                <a:latin typeface="PMingLiU" panose="02020500000000000000" pitchFamily="18" charset="-120"/>
                <a:ea typeface="PMingLiU" panose="02020500000000000000" pitchFamily="18" charset="-120"/>
              </a:rPr>
              <a:t>、社會與學業技能</a:t>
            </a:r>
            <a:endParaRPr lang="en-US" dirty="0"/>
          </a:p>
          <a:p>
            <a:r>
              <a:rPr lang="en-US" dirty="0"/>
              <a:t>Fewer defiance and drug-related discipline problems </a:t>
            </a:r>
            <a:r>
              <a:rPr lang="zh-TW" altLang="en-US" dirty="0"/>
              <a:t>減少反抗和與毒品有關的紀律問題</a:t>
            </a:r>
            <a:r>
              <a:rPr lang="en-US" dirty="0"/>
              <a:t>(Molloy et al., 2013)</a:t>
            </a:r>
          </a:p>
          <a:p>
            <a:r>
              <a:rPr lang="en-US" dirty="0"/>
              <a:t>Improved development and course grades</a:t>
            </a:r>
            <a:r>
              <a:rPr lang="zh-TW" altLang="en-US" dirty="0"/>
              <a:t> 提高發展與課業成績</a:t>
            </a:r>
            <a:endParaRPr lang="en-US" altLang="zh-TW" dirty="0"/>
          </a:p>
          <a:p>
            <a:pPr marL="0" indent="0">
              <a:buNone/>
            </a:pPr>
            <a:r>
              <a:rPr lang="en-US" dirty="0"/>
              <a:t> (Farrington et al., 2012)</a:t>
            </a:r>
          </a:p>
          <a:p>
            <a:endParaRPr lang="en-US" dirty="0"/>
          </a:p>
        </p:txBody>
      </p:sp>
      <p:pic>
        <p:nvPicPr>
          <p:cNvPr id="5" name="Picture 4" descr="A group of people sitting at a table&#10;&#10;Description automatically generated with medium confidence">
            <a:extLst>
              <a:ext uri="{FF2B5EF4-FFF2-40B4-BE49-F238E27FC236}">
                <a16:creationId xmlns:a16="http://schemas.microsoft.com/office/drawing/2014/main" id="{4F66CE02-ABDA-17F9-9058-FE19CD82299B}"/>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664530" y="4481419"/>
            <a:ext cx="3254185" cy="1830479"/>
          </a:xfrm>
          <a:prstGeom prst="rect">
            <a:avLst/>
          </a:prstGeom>
        </p:spPr>
      </p:pic>
      <p:sp>
        <p:nvSpPr>
          <p:cNvPr id="6" name="TextBox 5">
            <a:extLst>
              <a:ext uri="{FF2B5EF4-FFF2-40B4-BE49-F238E27FC236}">
                <a16:creationId xmlns:a16="http://schemas.microsoft.com/office/drawing/2014/main" id="{13005E4D-7EB3-B554-D709-4BE345B0E50F}"/>
              </a:ext>
            </a:extLst>
          </p:cNvPr>
          <p:cNvSpPr txBox="1"/>
          <p:nvPr/>
        </p:nvSpPr>
        <p:spPr>
          <a:xfrm>
            <a:off x="4572002" y="6441143"/>
            <a:ext cx="4346713" cy="230832"/>
          </a:xfrm>
          <a:prstGeom prst="rect">
            <a:avLst/>
          </a:prstGeom>
          <a:noFill/>
        </p:spPr>
        <p:txBody>
          <a:bodyPr wrap="square" rtlCol="0">
            <a:spAutoFit/>
          </a:bodyPr>
          <a:lstStyle/>
          <a:p>
            <a:r>
              <a:rPr lang="en-US" sz="900" dirty="0">
                <a:hlinkClick r:id="rId4" tooltip="https://www.flickr.com/photos/peigov/30122511626"/>
              </a:rPr>
              <a:t>This Photo</a:t>
            </a:r>
            <a:r>
              <a:rPr lang="en-US" sz="900" dirty="0"/>
              <a:t> by Unknown Author is licensed under </a:t>
            </a:r>
            <a:r>
              <a:rPr lang="en-US" sz="900" dirty="0">
                <a:hlinkClick r:id="rId5" tooltip="https://creativecommons.org/licenses/by-nc-nd/3.0/"/>
              </a:rPr>
              <a:t>CC BY-NC-ND</a:t>
            </a:r>
            <a:endParaRPr lang="en-US" sz="900" dirty="0"/>
          </a:p>
        </p:txBody>
      </p:sp>
    </p:spTree>
    <p:extLst>
      <p:ext uri="{BB962C8B-B14F-4D97-AF65-F5344CB8AC3E}">
        <p14:creationId xmlns:p14="http://schemas.microsoft.com/office/powerpoint/2010/main" val="11615660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4"/>
          <p:cNvSpPr txBox="1">
            <a:spLocks noGrp="1"/>
          </p:cNvSpPr>
          <p:nvPr/>
        </p:nvSpPr>
        <p:spPr bwMode="auto">
          <a:xfrm>
            <a:off x="1295400" y="5943600"/>
            <a:ext cx="2895600" cy="476250"/>
          </a:xfrm>
          <a:prstGeom prst="rect">
            <a:avLst/>
          </a:prstGeom>
          <a:noFill/>
          <a:ln w="9525">
            <a:noFill/>
            <a:miter lim="800000"/>
            <a:headEnd/>
            <a:tailEnd/>
          </a:ln>
        </p:spPr>
        <p:txBody>
          <a:bodyPr/>
          <a:lstStyle/>
          <a:p>
            <a:pPr algn="ctr"/>
            <a:r>
              <a:rPr lang="en-US" sz="1400" dirty="0"/>
              <a:t>See lesson- Blank!! Possible Example Teaching Story 1 or Pre-Teaching</a:t>
            </a:r>
          </a:p>
          <a:p>
            <a:pPr algn="ctr"/>
            <a:r>
              <a:rPr lang="en-US" sz="1400" dirty="0"/>
              <a:t>Student example from football</a:t>
            </a:r>
          </a:p>
        </p:txBody>
      </p:sp>
      <p:sp>
        <p:nvSpPr>
          <p:cNvPr id="26627" name="Rectangle 2"/>
          <p:cNvSpPr>
            <a:spLocks noGrp="1" noChangeArrowheads="1"/>
          </p:cNvSpPr>
          <p:nvPr>
            <p:ph type="title" idx="4294967295"/>
          </p:nvPr>
        </p:nvSpPr>
        <p:spPr>
          <a:xfrm>
            <a:off x="304800" y="415409"/>
            <a:ext cx="7772400" cy="1143000"/>
          </a:xfrm>
        </p:spPr>
        <p:txBody>
          <a:bodyPr/>
          <a:lstStyle/>
          <a:p>
            <a:pPr eaLnBrk="1" hangingPunct="1"/>
            <a:r>
              <a:rPr lang="en-US" sz="4000" dirty="0"/>
              <a:t>Teaching Expectations</a:t>
            </a:r>
            <a:endParaRPr lang="en-US" dirty="0"/>
          </a:p>
        </p:txBody>
      </p:sp>
      <p:sp>
        <p:nvSpPr>
          <p:cNvPr id="26628" name="Rectangle 3"/>
          <p:cNvSpPr>
            <a:spLocks noGrp="1" noChangeArrowheads="1"/>
          </p:cNvSpPr>
          <p:nvPr>
            <p:ph type="body" idx="4294967295"/>
          </p:nvPr>
        </p:nvSpPr>
        <p:spPr>
          <a:xfrm>
            <a:off x="5181600" y="2075378"/>
            <a:ext cx="3873500" cy="4357688"/>
          </a:xfrm>
        </p:spPr>
        <p:txBody>
          <a:bodyPr>
            <a:normAutofit/>
          </a:bodyPr>
          <a:lstStyle/>
          <a:p>
            <a:pPr eaLnBrk="1" hangingPunct="1">
              <a:lnSpc>
                <a:spcPct val="90000"/>
              </a:lnSpc>
              <a:buFontTx/>
              <a:buNone/>
            </a:pPr>
            <a:r>
              <a:rPr lang="en-US" u="sng" dirty="0"/>
              <a:t>Examples</a:t>
            </a:r>
            <a:endParaRPr lang="en-US" dirty="0"/>
          </a:p>
          <a:p>
            <a:pPr eaLnBrk="1" hangingPunct="1">
              <a:lnSpc>
                <a:spcPct val="90000"/>
              </a:lnSpc>
            </a:pPr>
            <a:r>
              <a:rPr lang="en-US" dirty="0"/>
              <a:t>Syllabus</a:t>
            </a:r>
          </a:p>
          <a:p>
            <a:pPr eaLnBrk="1" hangingPunct="1">
              <a:lnSpc>
                <a:spcPct val="90000"/>
              </a:lnSpc>
            </a:pPr>
            <a:r>
              <a:rPr lang="en-US" dirty="0"/>
              <a:t>Posters</a:t>
            </a:r>
          </a:p>
          <a:p>
            <a:pPr eaLnBrk="1" hangingPunct="1">
              <a:lnSpc>
                <a:spcPct val="90000"/>
              </a:lnSpc>
            </a:pPr>
            <a:r>
              <a:rPr lang="en-US" dirty="0"/>
              <a:t>Booster sessions</a:t>
            </a:r>
          </a:p>
          <a:p>
            <a:pPr eaLnBrk="1" hangingPunct="1">
              <a:lnSpc>
                <a:spcPct val="90000"/>
              </a:lnSpc>
            </a:pPr>
            <a:r>
              <a:rPr lang="en-US" dirty="0"/>
              <a:t>Pre-correct/remind</a:t>
            </a:r>
          </a:p>
        </p:txBody>
      </p:sp>
      <p:sp>
        <p:nvSpPr>
          <p:cNvPr id="26629" name="Rectangle 4"/>
          <p:cNvSpPr>
            <a:spLocks noChangeArrowheads="1"/>
          </p:cNvSpPr>
          <p:nvPr/>
        </p:nvSpPr>
        <p:spPr bwMode="auto">
          <a:xfrm>
            <a:off x="552450" y="1905000"/>
            <a:ext cx="4038600" cy="4114800"/>
          </a:xfrm>
          <a:prstGeom prst="rect">
            <a:avLst/>
          </a:prstGeom>
          <a:noFill/>
          <a:ln w="9525">
            <a:noFill/>
            <a:miter lim="800000"/>
            <a:headEnd/>
            <a:tailEnd/>
          </a:ln>
        </p:spPr>
        <p:txBody>
          <a:bodyPr/>
          <a:lstStyle/>
          <a:p>
            <a:pPr marL="342900" indent="-342900">
              <a:lnSpc>
                <a:spcPct val="90000"/>
              </a:lnSpc>
              <a:spcBef>
                <a:spcPct val="20000"/>
              </a:spcBef>
            </a:pPr>
            <a:r>
              <a:rPr lang="en-US" sz="3200" u="sng" dirty="0"/>
              <a:t>Examples</a:t>
            </a:r>
            <a:endParaRPr lang="en-US" sz="3200" dirty="0"/>
          </a:p>
          <a:p>
            <a:pPr marL="342900" indent="-342900">
              <a:lnSpc>
                <a:spcPct val="90000"/>
              </a:lnSpc>
              <a:spcBef>
                <a:spcPct val="20000"/>
              </a:spcBef>
              <a:buFontTx/>
              <a:buChar char="•"/>
            </a:pPr>
            <a:r>
              <a:rPr lang="en-US" sz="3200" dirty="0"/>
              <a:t>Staff orientation meetings</a:t>
            </a:r>
          </a:p>
          <a:p>
            <a:pPr marL="342900" indent="-342900">
              <a:lnSpc>
                <a:spcPct val="90000"/>
              </a:lnSpc>
              <a:spcBef>
                <a:spcPct val="20000"/>
              </a:spcBef>
              <a:buFontTx/>
              <a:buChar char="•"/>
            </a:pPr>
            <a:r>
              <a:rPr lang="en-US" sz="3200" dirty="0"/>
              <a:t>Handbooks</a:t>
            </a:r>
          </a:p>
          <a:p>
            <a:pPr marL="342900" indent="-342900">
              <a:lnSpc>
                <a:spcPct val="90000"/>
              </a:lnSpc>
              <a:spcBef>
                <a:spcPct val="20000"/>
              </a:spcBef>
              <a:buFontTx/>
              <a:buChar char="•"/>
            </a:pPr>
            <a:r>
              <a:rPr lang="en-US" sz="3200" dirty="0"/>
              <a:t>Lesson plans</a:t>
            </a:r>
          </a:p>
          <a:p>
            <a:pPr marL="342900" indent="-342900">
              <a:lnSpc>
                <a:spcPct val="90000"/>
              </a:lnSpc>
              <a:spcBef>
                <a:spcPct val="20000"/>
              </a:spcBef>
              <a:buFontTx/>
              <a:buChar char="•"/>
            </a:pPr>
            <a:r>
              <a:rPr lang="en-US" sz="3200" dirty="0"/>
              <a:t>Videos</a:t>
            </a:r>
          </a:p>
          <a:p>
            <a:pPr marL="342900" indent="-342900">
              <a:lnSpc>
                <a:spcPct val="90000"/>
              </a:lnSpc>
              <a:spcBef>
                <a:spcPct val="20000"/>
              </a:spcBef>
              <a:buFontTx/>
              <a:buChar char="•"/>
            </a:pPr>
            <a:endParaRPr lang="en-US" sz="3200" dirty="0"/>
          </a:p>
        </p:txBody>
      </p:sp>
      <p:sp>
        <p:nvSpPr>
          <p:cNvPr id="7" name="TextBox 5"/>
          <p:cNvSpPr txBox="1">
            <a:spLocks noChangeArrowheads="1"/>
          </p:cNvSpPr>
          <p:nvPr/>
        </p:nvSpPr>
        <p:spPr bwMode="auto">
          <a:xfrm>
            <a:off x="6248402" y="6248400"/>
            <a:ext cx="2687467" cy="369332"/>
          </a:xfrm>
          <a:prstGeom prst="rect">
            <a:avLst/>
          </a:prstGeom>
          <a:noFill/>
          <a:ln w="9525">
            <a:noFill/>
            <a:miter lim="800000"/>
            <a:headEnd/>
            <a:tailEnd/>
          </a:ln>
        </p:spPr>
        <p:txBody>
          <a:bodyPr wrap="none">
            <a:spAutoFit/>
          </a:bodyPr>
          <a:lstStyle/>
          <a:p>
            <a:r>
              <a:rPr lang="en-US" dirty="0"/>
              <a:t>Fruita Monument Example</a:t>
            </a:r>
          </a:p>
        </p:txBody>
      </p:sp>
    </p:spTree>
    <p:extLst>
      <p:ext uri="{BB962C8B-B14F-4D97-AF65-F5344CB8AC3E}">
        <p14:creationId xmlns:p14="http://schemas.microsoft.com/office/powerpoint/2010/main" val="276164565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Developing Expectations</a:t>
            </a:r>
            <a:r>
              <a:rPr lang="zh-TW" altLang="en-US" dirty="0"/>
              <a:t> </a:t>
            </a:r>
            <a:br>
              <a:rPr lang="en-US" altLang="zh-TW" dirty="0"/>
            </a:br>
            <a:r>
              <a:rPr lang="zh-TW" altLang="en-US" dirty="0"/>
              <a:t>建立期待</a:t>
            </a:r>
            <a:endParaRPr lang="en-US" dirty="0"/>
          </a:p>
        </p:txBody>
      </p:sp>
      <p:sp>
        <p:nvSpPr>
          <p:cNvPr id="3" name="Content Placeholder 2"/>
          <p:cNvSpPr>
            <a:spLocks noGrp="1"/>
          </p:cNvSpPr>
          <p:nvPr>
            <p:ph idx="1"/>
          </p:nvPr>
        </p:nvSpPr>
        <p:spPr/>
        <p:txBody>
          <a:bodyPr>
            <a:normAutofit fontScale="92500" lnSpcReduction="20000"/>
          </a:bodyPr>
          <a:lstStyle/>
          <a:p>
            <a:r>
              <a:rPr lang="en-US" dirty="0"/>
              <a:t>3-5</a:t>
            </a:r>
          </a:p>
          <a:p>
            <a:r>
              <a:rPr lang="en-US" dirty="0"/>
              <a:t>General </a:t>
            </a:r>
            <a:r>
              <a:rPr lang="zh-TW" altLang="en-US" dirty="0"/>
              <a:t>一般性的</a:t>
            </a:r>
            <a:endParaRPr lang="en-US" dirty="0"/>
          </a:p>
          <a:p>
            <a:r>
              <a:rPr lang="en-US" dirty="0"/>
              <a:t>Positively stated</a:t>
            </a:r>
            <a:r>
              <a:rPr lang="zh-TW" altLang="en-US" dirty="0"/>
              <a:t> 正向描述的</a:t>
            </a:r>
            <a:endParaRPr lang="en-US" dirty="0"/>
          </a:p>
          <a:p>
            <a:r>
              <a:rPr lang="en-US" dirty="0"/>
              <a:t> Use an acronym if possible</a:t>
            </a:r>
            <a:r>
              <a:rPr lang="zh-TW" altLang="en-US" dirty="0"/>
              <a:t> 可以的話使用縮寫詞</a:t>
            </a:r>
            <a:endParaRPr lang="en-US" dirty="0"/>
          </a:p>
          <a:p>
            <a:pPr lvl="1"/>
            <a:r>
              <a:rPr lang="en-US" dirty="0"/>
              <a:t>Respectful, Appropriate, Determined (RAD)</a:t>
            </a:r>
            <a:r>
              <a:rPr lang="zh-TW" altLang="en-US" dirty="0"/>
              <a:t> 尊重</a:t>
            </a:r>
            <a:r>
              <a:rPr lang="zh-TW" altLang="en-US" dirty="0">
                <a:latin typeface="PMingLiU" panose="02020500000000000000" pitchFamily="18" charset="-120"/>
                <a:ea typeface="PMingLiU" panose="02020500000000000000" pitchFamily="18" charset="-120"/>
              </a:rPr>
              <a:t>、適當、堅定</a:t>
            </a:r>
            <a:endParaRPr lang="en-US" dirty="0"/>
          </a:p>
          <a:p>
            <a:r>
              <a:rPr lang="en-US" dirty="0"/>
              <a:t>Connect to school mascot if possible</a:t>
            </a:r>
            <a:r>
              <a:rPr lang="zh-TW" altLang="en-US" dirty="0"/>
              <a:t> 可以的話連結到學校的吉祥物</a:t>
            </a:r>
            <a:endParaRPr lang="en-US" dirty="0"/>
          </a:p>
          <a:p>
            <a:r>
              <a:rPr lang="en-US" dirty="0"/>
              <a:t>Academic and whole child standards</a:t>
            </a:r>
            <a:r>
              <a:rPr lang="zh-TW" altLang="en-US" dirty="0"/>
              <a:t> 學業和全體兒童的標準</a:t>
            </a:r>
            <a:endParaRPr lang="en-US" dirty="0"/>
          </a:p>
          <a:p>
            <a:r>
              <a:rPr lang="en-US" dirty="0"/>
              <a:t>Align with school mission and vision</a:t>
            </a:r>
            <a:r>
              <a:rPr lang="zh-TW" altLang="en-US" dirty="0"/>
              <a:t> 與學校任務與願景一致</a:t>
            </a:r>
            <a:endParaRPr lang="en-US" dirty="0"/>
          </a:p>
        </p:txBody>
      </p:sp>
      <p:pic>
        <p:nvPicPr>
          <p:cNvPr id="5" name="Picture 4" descr="Thumbs up">
            <a:extLst>
              <a:ext uri="{FF2B5EF4-FFF2-40B4-BE49-F238E27FC236}">
                <a16:creationId xmlns:a16="http://schemas.microsoft.com/office/drawing/2014/main" id="{525F49C8-54FF-C444-C19A-76544B15D0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1167" y="1027909"/>
            <a:ext cx="2915478" cy="1943652"/>
          </a:xfrm>
          <a:prstGeom prst="rect">
            <a:avLst/>
          </a:prstGeom>
        </p:spPr>
      </p:pic>
    </p:spTree>
    <p:extLst>
      <p:ext uri="{BB962C8B-B14F-4D97-AF65-F5344CB8AC3E}">
        <p14:creationId xmlns:p14="http://schemas.microsoft.com/office/powerpoint/2010/main" val="132716145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Stephen\AppData\Local\Microsoft\Windows\Temporary Internet Files\Content.IE5\PZBLJGWS\MPj04278100000[1].jpg"/>
          <p:cNvPicPr>
            <a:picLocks noChangeAspect="1" noChangeArrowheads="1"/>
          </p:cNvPicPr>
          <p:nvPr/>
        </p:nvPicPr>
        <p:blipFill>
          <a:blip r:embed="rId3" cstate="print">
            <a:grayscl/>
            <a:lum bright="42000"/>
          </a:blip>
          <a:srcRect/>
          <a:stretch>
            <a:fillRect/>
          </a:stretch>
        </p:blipFill>
        <p:spPr bwMode="auto">
          <a:xfrm>
            <a:off x="-38420" y="28576"/>
            <a:ext cx="9182420" cy="6829425"/>
          </a:xfrm>
          <a:prstGeom prst="rect">
            <a:avLst/>
          </a:prstGeom>
          <a:ln>
            <a:noFill/>
          </a:ln>
          <a:effectLst>
            <a:softEdge rad="112500"/>
          </a:effectLst>
        </p:spPr>
      </p:pic>
      <p:sp>
        <p:nvSpPr>
          <p:cNvPr id="13315" name="Title 5"/>
          <p:cNvSpPr>
            <a:spLocks noGrp="1"/>
          </p:cNvSpPr>
          <p:nvPr>
            <p:ph type="title"/>
          </p:nvPr>
        </p:nvSpPr>
        <p:spPr/>
        <p:txBody>
          <a:bodyPr/>
          <a:lstStyle/>
          <a:p>
            <a:endParaRPr lang="en-US" dirty="0"/>
          </a:p>
        </p:txBody>
      </p:sp>
      <p:pic>
        <p:nvPicPr>
          <p:cNvPr id="10" name="Picture Placeholder 9" descr="Spring 2011 029.jpg"/>
          <p:cNvPicPr>
            <a:picLocks noGrp="1" noChangeAspect="1"/>
          </p:cNvPicPr>
          <p:nvPr>
            <p:ph type="pic" idx="1"/>
          </p:nvPr>
        </p:nvPicPr>
        <p:blipFill>
          <a:blip r:embed="rId4" cstate="print"/>
          <a:srcRect l="1347" r="1347"/>
          <a:stretch>
            <a:fillRect/>
          </a:stretch>
        </p:blipFill>
        <p:spPr>
          <a:solidFill>
            <a:srgbClr val="000000"/>
          </a:solidFill>
          <a:ln w="444500" cap="sq">
            <a:solidFill>
              <a:srgbClr val="000000"/>
            </a:solidFill>
            <a:miter lim="800000"/>
            <a:headEnd/>
            <a:tailEnd/>
          </a:ln>
          <a:effectLst>
            <a:outerShdw blurRad="254000" dist="190500" dir="2700000" sy="89999" algn="bl" rotWithShape="0">
              <a:srgbClr val="000000">
                <a:alpha val="39999"/>
              </a:srgbClr>
            </a:outerShdw>
          </a:effectLst>
        </p:spPr>
      </p:pic>
      <p:sp>
        <p:nvSpPr>
          <p:cNvPr id="8" name="Subtitle 7"/>
          <p:cNvSpPr>
            <a:spLocks noGrp="1"/>
          </p:cNvSpPr>
          <p:nvPr>
            <p:ph type="body" sz="half" idx="2"/>
          </p:nvPr>
        </p:nvSpPr>
        <p:spPr/>
        <p:txBody>
          <a:bodyPr/>
          <a:lstStyle/>
          <a:p>
            <a:pPr eaLnBrk="1" hangingPunct="1">
              <a:defRPr/>
            </a:pPr>
            <a:endParaRPr lang="en-US" sz="2800" b="1" dirty="0">
              <a:solidFill>
                <a:schemeClr val="tx2">
                  <a:lumMod val="50000"/>
                </a:schemeClr>
              </a:solidFill>
              <a:effectLst>
                <a:outerShdw blurRad="38100" dist="38100" dir="2700000" algn="tl">
                  <a:srgbClr val="000000">
                    <a:alpha val="43137"/>
                  </a:srgbClr>
                </a:outerShdw>
              </a:effectLst>
              <a:latin typeface="Imprint MT Shadow" pitchFamily="82" charset="0"/>
              <a:cs typeface="Times New Roman" pitchFamily="18" charset="0"/>
            </a:endParaRPr>
          </a:p>
          <a:p>
            <a:pPr eaLnBrk="1" hangingPunct="1">
              <a:defRPr/>
            </a:pPr>
            <a:endParaRPr lang="en-US" sz="2800" dirty="0">
              <a:latin typeface="Georgia" pitchFamily="18" charset="0"/>
            </a:endParaRPr>
          </a:p>
        </p:txBody>
      </p:sp>
      <p:sp>
        <p:nvSpPr>
          <p:cNvPr id="13318" name="Rectangle 4"/>
          <p:cNvSpPr>
            <a:spLocks noChangeArrowheads="1"/>
          </p:cNvSpPr>
          <p:nvPr/>
        </p:nvSpPr>
        <p:spPr bwMode="auto">
          <a:xfrm>
            <a:off x="1143000" y="2133600"/>
            <a:ext cx="67818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endParaRPr lang="en-US" sz="4800" dirty="0"/>
          </a:p>
          <a:p>
            <a:pPr algn="ctr"/>
            <a:r>
              <a:rPr lang="en-US" sz="4800" dirty="0">
                <a:solidFill>
                  <a:srgbClr val="FF0000"/>
                </a:solidFill>
              </a:rPr>
              <a:t> </a:t>
            </a:r>
            <a:endParaRPr lang="en-US" sz="4800" dirty="0"/>
          </a:p>
        </p:txBody>
      </p:sp>
      <p:sp>
        <p:nvSpPr>
          <p:cNvPr id="7" name="TextBox 6"/>
          <p:cNvSpPr txBox="1"/>
          <p:nvPr/>
        </p:nvSpPr>
        <p:spPr>
          <a:xfrm>
            <a:off x="5715000" y="381002"/>
            <a:ext cx="2008114" cy="276999"/>
          </a:xfrm>
          <a:prstGeom prst="rect">
            <a:avLst/>
          </a:prstGeom>
          <a:noFill/>
        </p:spPr>
        <p:txBody>
          <a:bodyPr wrap="none" rtlCol="0">
            <a:spAutoFit/>
          </a:bodyPr>
          <a:lstStyle/>
          <a:p>
            <a:r>
              <a:rPr lang="en-US" sz="1200" dirty="0"/>
              <a:t>Shawnee Mission Schools, KS</a:t>
            </a:r>
          </a:p>
        </p:txBody>
      </p:sp>
    </p:spTree>
    <p:extLst>
      <p:ext uri="{BB962C8B-B14F-4D97-AF65-F5344CB8AC3E}">
        <p14:creationId xmlns:p14="http://schemas.microsoft.com/office/powerpoint/2010/main" val="14794477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EBCDF8-A54B-E9DF-B168-D17F273BC8BE}"/>
              </a:ext>
            </a:extLst>
          </p:cNvPr>
          <p:cNvSpPr>
            <a:spLocks noGrp="1"/>
          </p:cNvSpPr>
          <p:nvPr>
            <p:ph type="title"/>
          </p:nvPr>
        </p:nvSpPr>
        <p:spPr>
          <a:xfrm>
            <a:off x="628650" y="55324"/>
            <a:ext cx="7886700" cy="1325563"/>
          </a:xfrm>
        </p:spPr>
        <p:txBody>
          <a:bodyPr/>
          <a:lstStyle/>
          <a:p>
            <a:r>
              <a:rPr lang="en-US" dirty="0"/>
              <a:t>Developing Expectations</a:t>
            </a:r>
            <a:r>
              <a:rPr lang="zh-TW" altLang="en-US" dirty="0"/>
              <a:t>建立期待</a:t>
            </a:r>
            <a:endParaRPr lang="en-US" dirty="0"/>
          </a:p>
        </p:txBody>
      </p:sp>
      <p:sp>
        <p:nvSpPr>
          <p:cNvPr id="6" name="Content Placeholder 5">
            <a:extLst>
              <a:ext uri="{FF2B5EF4-FFF2-40B4-BE49-F238E27FC236}">
                <a16:creationId xmlns:a16="http://schemas.microsoft.com/office/drawing/2014/main" id="{A1165DE4-9C06-5027-986C-4CEAD103F94A}"/>
              </a:ext>
            </a:extLst>
          </p:cNvPr>
          <p:cNvSpPr>
            <a:spLocks noGrp="1"/>
          </p:cNvSpPr>
          <p:nvPr>
            <p:ph idx="1"/>
          </p:nvPr>
        </p:nvSpPr>
        <p:spPr>
          <a:xfrm>
            <a:off x="628650" y="1408231"/>
            <a:ext cx="7886700" cy="4351338"/>
          </a:xfrm>
        </p:spPr>
        <p:txBody>
          <a:bodyPr/>
          <a:lstStyle/>
          <a:p>
            <a:r>
              <a:rPr lang="en-US" dirty="0"/>
              <a:t>Include your whole community</a:t>
            </a:r>
            <a:r>
              <a:rPr lang="zh-TW" altLang="en-US" dirty="0"/>
              <a:t> 包括整個社區</a:t>
            </a:r>
            <a:endParaRPr lang="en-US" dirty="0"/>
          </a:p>
          <a:p>
            <a:r>
              <a:rPr lang="en-US" dirty="0"/>
              <a:t>Schoolwide Expectations Survey for Specific Settings</a:t>
            </a:r>
            <a:r>
              <a:rPr lang="zh-TW" altLang="en-US" dirty="0"/>
              <a:t>針對特定環境的全校性期待調查</a:t>
            </a:r>
            <a:r>
              <a:rPr lang="en-US" dirty="0"/>
              <a:t> </a:t>
            </a:r>
            <a:r>
              <a:rPr lang="en-US" dirty="0">
                <a:hlinkClick r:id="rId3"/>
              </a:rPr>
              <a:t>https://ci3t.org/pdf/SESSS.pdf</a:t>
            </a:r>
            <a:endParaRPr lang="en-US" dirty="0"/>
          </a:p>
          <a:p>
            <a:r>
              <a:rPr lang="en-US" dirty="0"/>
              <a:t>60% = respect, responsibility, and safety </a:t>
            </a:r>
            <a:r>
              <a:rPr lang="zh-TW" altLang="en-US" dirty="0"/>
              <a:t>尊重</a:t>
            </a:r>
            <a:r>
              <a:rPr lang="zh-TW" altLang="en-US" dirty="0">
                <a:latin typeface="PMingLiU" panose="02020500000000000000" pitchFamily="18" charset="-120"/>
                <a:ea typeface="PMingLiU" panose="02020500000000000000" pitchFamily="18" charset="-120"/>
              </a:rPr>
              <a:t>、負責與安全</a:t>
            </a:r>
            <a:r>
              <a:rPr lang="en-US" dirty="0"/>
              <a:t>(Lynass, et al., 2012) </a:t>
            </a:r>
          </a:p>
          <a:p>
            <a:r>
              <a:rPr lang="en-US" dirty="0"/>
              <a:t>See the example from p. 38-40, why were these included?</a:t>
            </a:r>
            <a:r>
              <a:rPr lang="zh-TW" altLang="en-US" dirty="0"/>
              <a:t> 見</a:t>
            </a:r>
            <a:r>
              <a:rPr lang="en-US" altLang="zh-TW" dirty="0"/>
              <a:t>p.</a:t>
            </a:r>
            <a:r>
              <a:rPr lang="en-US" dirty="0"/>
              <a:t> 38-40</a:t>
            </a:r>
            <a:r>
              <a:rPr lang="zh-TW" altLang="en-US" dirty="0"/>
              <a:t>範例</a:t>
            </a:r>
            <a:r>
              <a:rPr lang="zh-TW" altLang="en-US" dirty="0">
                <a:latin typeface="PMingLiU" panose="02020500000000000000" pitchFamily="18" charset="-120"/>
                <a:ea typeface="PMingLiU" panose="02020500000000000000" pitchFamily="18" charset="-120"/>
              </a:rPr>
              <a:t>，為何包括這些</a:t>
            </a:r>
            <a:r>
              <a:rPr lang="en-US" altLang="zh-TW" dirty="0">
                <a:latin typeface="PMingLiU" panose="02020500000000000000" pitchFamily="18" charset="-120"/>
                <a:ea typeface="PMingLiU" panose="02020500000000000000" pitchFamily="18" charset="-120"/>
              </a:rPr>
              <a:t>?</a:t>
            </a:r>
            <a:endParaRPr lang="en-US" dirty="0"/>
          </a:p>
        </p:txBody>
      </p:sp>
      <p:pic>
        <p:nvPicPr>
          <p:cNvPr id="8" name="Picture 7" descr="A group of people outside&#10;&#10;Description automatically generated with medium confidence">
            <a:extLst>
              <a:ext uri="{FF2B5EF4-FFF2-40B4-BE49-F238E27FC236}">
                <a16:creationId xmlns:a16="http://schemas.microsoft.com/office/drawing/2014/main" id="{22FA921C-A257-FD94-8409-C261C849BEC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06557" y="4987636"/>
            <a:ext cx="6930886" cy="1815040"/>
          </a:xfrm>
          <a:prstGeom prst="rect">
            <a:avLst/>
          </a:prstGeom>
        </p:spPr>
      </p:pic>
      <p:sp>
        <p:nvSpPr>
          <p:cNvPr id="9" name="TextBox 8">
            <a:extLst>
              <a:ext uri="{FF2B5EF4-FFF2-40B4-BE49-F238E27FC236}">
                <a16:creationId xmlns:a16="http://schemas.microsoft.com/office/drawing/2014/main" id="{93882088-2945-CDF3-DAA8-F5260872818C}"/>
              </a:ext>
            </a:extLst>
          </p:cNvPr>
          <p:cNvSpPr txBox="1"/>
          <p:nvPr/>
        </p:nvSpPr>
        <p:spPr>
          <a:xfrm>
            <a:off x="0" y="6753875"/>
            <a:ext cx="9144000" cy="230832"/>
          </a:xfrm>
          <a:prstGeom prst="rect">
            <a:avLst/>
          </a:prstGeom>
          <a:noFill/>
        </p:spPr>
        <p:txBody>
          <a:bodyPr wrap="square" rtlCol="0">
            <a:spAutoFit/>
          </a:bodyPr>
          <a:lstStyle/>
          <a:p>
            <a:r>
              <a:rPr lang="en-US" sz="900" dirty="0">
                <a:hlinkClick r:id="rId5" tooltip="https://courses.lumenlearning.com/suny-wcc-collegesuccess2/chapter/welcome-your-first-year-seminar/"/>
              </a:rPr>
              <a:t>This Photo</a:t>
            </a:r>
            <a:r>
              <a:rPr lang="en-US" sz="900" dirty="0"/>
              <a:t> by Unknown Author is licensed under </a:t>
            </a:r>
            <a:r>
              <a:rPr lang="en-US" sz="900" dirty="0">
                <a:hlinkClick r:id="rId6" tooltip="https://creativecommons.org/licenses/by-sa/3.0/"/>
              </a:rPr>
              <a:t>CC BY-SA</a:t>
            </a:r>
            <a:endParaRPr lang="en-US" sz="900" dirty="0"/>
          </a:p>
        </p:txBody>
      </p:sp>
    </p:spTree>
    <p:extLst>
      <p:ext uri="{BB962C8B-B14F-4D97-AF65-F5344CB8AC3E}">
        <p14:creationId xmlns:p14="http://schemas.microsoft.com/office/powerpoint/2010/main" val="165917653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89045-EACB-4F92-8BDD-869A4C336A91}"/>
              </a:ext>
            </a:extLst>
          </p:cNvPr>
          <p:cNvSpPr>
            <a:spLocks noGrp="1"/>
          </p:cNvSpPr>
          <p:nvPr>
            <p:ph type="title"/>
          </p:nvPr>
        </p:nvSpPr>
        <p:spPr>
          <a:xfrm>
            <a:off x="382500" y="1070713"/>
            <a:ext cx="8229600" cy="857250"/>
          </a:xfrm>
        </p:spPr>
        <p:txBody>
          <a:bodyPr>
            <a:normAutofit fontScale="90000"/>
          </a:bodyPr>
          <a:lstStyle/>
          <a:p>
            <a:r>
              <a:rPr lang="en-US" dirty="0"/>
              <a:t>Standards and Lynchpin Skills – See P. 28</a:t>
            </a:r>
            <a:br>
              <a:rPr lang="en-US" dirty="0"/>
            </a:br>
            <a:endParaRPr lang="en-US" dirty="0"/>
          </a:p>
        </p:txBody>
      </p:sp>
      <p:sp>
        <p:nvSpPr>
          <p:cNvPr id="3" name="Text Placeholder 2">
            <a:extLst>
              <a:ext uri="{FF2B5EF4-FFF2-40B4-BE49-F238E27FC236}">
                <a16:creationId xmlns:a16="http://schemas.microsoft.com/office/drawing/2014/main" id="{D3264D52-AE26-4D74-9A5F-CCA7E6CD8664}"/>
              </a:ext>
            </a:extLst>
          </p:cNvPr>
          <p:cNvSpPr>
            <a:spLocks noGrp="1"/>
          </p:cNvSpPr>
          <p:nvPr>
            <p:ph type="body" idx="1"/>
          </p:nvPr>
        </p:nvSpPr>
        <p:spPr/>
        <p:txBody>
          <a:bodyPr>
            <a:normAutofit lnSpcReduction="10000"/>
          </a:bodyPr>
          <a:lstStyle/>
          <a:p>
            <a:r>
              <a:rPr lang="en-US" dirty="0"/>
              <a:t> </a:t>
            </a:r>
          </a:p>
          <a:p>
            <a:pPr marL="85725"/>
            <a:r>
              <a:rPr lang="en-US" dirty="0"/>
              <a:t>Skills</a:t>
            </a:r>
          </a:p>
        </p:txBody>
      </p:sp>
      <p:sp>
        <p:nvSpPr>
          <p:cNvPr id="4" name="Text Placeholder 3">
            <a:extLst>
              <a:ext uri="{FF2B5EF4-FFF2-40B4-BE49-F238E27FC236}">
                <a16:creationId xmlns:a16="http://schemas.microsoft.com/office/drawing/2014/main" id="{6F7BF9B4-82DB-4A50-B0F6-0FB8D527A03B}"/>
              </a:ext>
            </a:extLst>
          </p:cNvPr>
          <p:cNvSpPr>
            <a:spLocks noGrp="1"/>
          </p:cNvSpPr>
          <p:nvPr>
            <p:ph type="body" idx="2"/>
          </p:nvPr>
        </p:nvSpPr>
        <p:spPr>
          <a:xfrm>
            <a:off x="629842" y="2524530"/>
            <a:ext cx="3868340" cy="3684588"/>
          </a:xfrm>
        </p:spPr>
        <p:txBody>
          <a:bodyPr>
            <a:normAutofit/>
          </a:bodyPr>
          <a:lstStyle/>
          <a:p>
            <a:r>
              <a:rPr lang="en-US" dirty="0"/>
              <a:t>How to work cooperatively with peers </a:t>
            </a:r>
          </a:p>
          <a:p>
            <a:r>
              <a:rPr lang="en-US" dirty="0"/>
              <a:t>How to be respectful of people from various backgrounds</a:t>
            </a:r>
          </a:p>
          <a:p>
            <a:endParaRPr lang="en-US" sz="1350" dirty="0"/>
          </a:p>
          <a:p>
            <a:pPr marL="57150" indent="0">
              <a:buNone/>
            </a:pPr>
            <a:endParaRPr lang="en-US" sz="1350" dirty="0"/>
          </a:p>
          <a:p>
            <a:endParaRPr lang="en-US" dirty="0"/>
          </a:p>
        </p:txBody>
      </p:sp>
      <p:sp>
        <p:nvSpPr>
          <p:cNvPr id="5" name="Text Placeholder 4">
            <a:extLst>
              <a:ext uri="{FF2B5EF4-FFF2-40B4-BE49-F238E27FC236}">
                <a16:creationId xmlns:a16="http://schemas.microsoft.com/office/drawing/2014/main" id="{8DA8B04D-DA13-4026-B5F4-2943163AAA78}"/>
              </a:ext>
            </a:extLst>
          </p:cNvPr>
          <p:cNvSpPr>
            <a:spLocks noGrp="1"/>
          </p:cNvSpPr>
          <p:nvPr>
            <p:ph type="body" idx="3"/>
          </p:nvPr>
        </p:nvSpPr>
        <p:spPr>
          <a:xfrm>
            <a:off x="4645822" y="1902071"/>
            <a:ext cx="3887391" cy="823912"/>
          </a:xfrm>
        </p:spPr>
        <p:txBody>
          <a:bodyPr>
            <a:normAutofit/>
          </a:bodyPr>
          <a:lstStyle/>
          <a:p>
            <a:r>
              <a:rPr lang="en-US" dirty="0"/>
              <a:t>NE ELA: Comprehension and Collaboration  (</a:t>
            </a:r>
            <a:r>
              <a:rPr lang="en-US" dirty="0">
                <a:hlinkClick r:id="rId3"/>
              </a:rPr>
              <a:t>link</a:t>
            </a:r>
            <a:r>
              <a:rPr lang="en-US" dirty="0"/>
              <a:t>)</a:t>
            </a:r>
          </a:p>
        </p:txBody>
      </p:sp>
      <p:sp>
        <p:nvSpPr>
          <p:cNvPr id="6" name="Text Placeholder 5">
            <a:extLst>
              <a:ext uri="{FF2B5EF4-FFF2-40B4-BE49-F238E27FC236}">
                <a16:creationId xmlns:a16="http://schemas.microsoft.com/office/drawing/2014/main" id="{370C8031-9E89-4EC1-B758-1688A66F5CB0}"/>
              </a:ext>
            </a:extLst>
          </p:cNvPr>
          <p:cNvSpPr>
            <a:spLocks noGrp="1"/>
          </p:cNvSpPr>
          <p:nvPr>
            <p:ph type="body" idx="4"/>
          </p:nvPr>
        </p:nvSpPr>
        <p:spPr>
          <a:xfrm>
            <a:off x="4724711" y="2864482"/>
            <a:ext cx="3887391" cy="3684588"/>
          </a:xfrm>
        </p:spPr>
        <p:txBody>
          <a:bodyPr>
            <a:normAutofit fontScale="92500"/>
          </a:bodyPr>
          <a:lstStyle/>
          <a:p>
            <a:r>
              <a:rPr lang="en-US" dirty="0"/>
              <a:t>LA.12.SL.1 Communicate effectively and appropriately in collaborative activities for a variety of tasks, purposes, and audiences to express ideas, share knowledge, and generate new understandings.</a:t>
            </a:r>
          </a:p>
        </p:txBody>
      </p:sp>
      <p:sp>
        <p:nvSpPr>
          <p:cNvPr id="7" name="TextBox 6">
            <a:extLst>
              <a:ext uri="{FF2B5EF4-FFF2-40B4-BE49-F238E27FC236}">
                <a16:creationId xmlns:a16="http://schemas.microsoft.com/office/drawing/2014/main" id="{8D2003D5-145D-4E24-80C8-DD4F6A079A2B}"/>
              </a:ext>
            </a:extLst>
          </p:cNvPr>
          <p:cNvSpPr txBox="1"/>
          <p:nvPr/>
        </p:nvSpPr>
        <p:spPr>
          <a:xfrm>
            <a:off x="1099947" y="6410572"/>
            <a:ext cx="4418197" cy="276999"/>
          </a:xfrm>
          <a:prstGeom prst="rect">
            <a:avLst/>
          </a:prstGeom>
          <a:noFill/>
        </p:spPr>
        <p:txBody>
          <a:bodyPr wrap="none" rtlCol="0">
            <a:spAutoFit/>
          </a:bodyPr>
          <a:lstStyle/>
          <a:p>
            <a:r>
              <a:rPr lang="en-US" sz="600" dirty="0"/>
              <a:t>Link to Oklahoma State Learning Standards: </a:t>
            </a:r>
            <a:r>
              <a:rPr lang="en-US" sz="600" dirty="0">
                <a:hlinkClick r:id="rId4"/>
              </a:rPr>
              <a:t>https://sde.ok.gov/sites/ok.gov.sde/files/documents/files/OAS-ELA-Final%20Version_0.pdf</a:t>
            </a:r>
            <a:endParaRPr lang="en-US" sz="600" dirty="0"/>
          </a:p>
          <a:p>
            <a:r>
              <a:rPr lang="en-US" sz="600" dirty="0"/>
              <a:t>Image from: </a:t>
            </a:r>
            <a:r>
              <a:rPr lang="en-US" sz="600" dirty="0">
                <a:hlinkClick r:id="rId5"/>
              </a:rPr>
              <a:t>https://commons.wikimedia.org/wiki/File:Lynch-pin.jpg</a:t>
            </a:r>
            <a:r>
              <a:rPr lang="en-US" sz="600" dirty="0"/>
              <a:t> </a:t>
            </a:r>
          </a:p>
        </p:txBody>
      </p:sp>
      <p:pic>
        <p:nvPicPr>
          <p:cNvPr id="8" name="Picture 7">
            <a:extLst>
              <a:ext uri="{FF2B5EF4-FFF2-40B4-BE49-F238E27FC236}">
                <a16:creationId xmlns:a16="http://schemas.microsoft.com/office/drawing/2014/main" id="{BB3B93C1-FC2C-43E0-8050-23C22DB4833D}"/>
              </a:ext>
            </a:extLst>
          </p:cNvPr>
          <p:cNvPicPr>
            <a:picLocks noChangeAspect="1"/>
          </p:cNvPicPr>
          <p:nvPr/>
        </p:nvPicPr>
        <p:blipFill>
          <a:blip r:embed="rId6"/>
          <a:stretch>
            <a:fillRect/>
          </a:stretch>
        </p:blipFill>
        <p:spPr>
          <a:xfrm>
            <a:off x="1828498" y="5077676"/>
            <a:ext cx="1266804" cy="1110565"/>
          </a:xfrm>
          <a:prstGeom prst="rect">
            <a:avLst/>
          </a:prstGeom>
        </p:spPr>
      </p:pic>
    </p:spTree>
    <p:extLst>
      <p:ext uri="{BB962C8B-B14F-4D97-AF65-F5344CB8AC3E}">
        <p14:creationId xmlns:p14="http://schemas.microsoft.com/office/powerpoint/2010/main" val="7111523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2" name="Object 2"/>
          <p:cNvGraphicFramePr>
            <a:graphicFrameLocks noChangeAspect="1"/>
          </p:cNvGraphicFramePr>
          <p:nvPr>
            <p:extLst>
              <p:ext uri="{D42A27DB-BD31-4B8C-83A1-F6EECF244321}">
                <p14:modId xmlns:p14="http://schemas.microsoft.com/office/powerpoint/2010/main" val="3734539773"/>
              </p:ext>
            </p:extLst>
          </p:nvPr>
        </p:nvGraphicFramePr>
        <p:xfrm>
          <a:off x="533400" y="457200"/>
          <a:ext cx="8299450" cy="5653088"/>
        </p:xfrm>
        <a:graphic>
          <a:graphicData uri="http://schemas.openxmlformats.org/presentationml/2006/ole">
            <mc:AlternateContent xmlns:mc="http://schemas.openxmlformats.org/markup-compatibility/2006">
              <mc:Choice xmlns:v="urn:schemas-microsoft-com:vml" Requires="v">
                <p:oleObj name="Worksheet" r:id="rId3" imgW="9458401" imgH="6448489" progId="Excel.Sheet.12">
                  <p:embed/>
                </p:oleObj>
              </mc:Choice>
              <mc:Fallback>
                <p:oleObj name="Worksheet" r:id="rId3" imgW="9458401" imgH="6448489" progId="Excel.Sheet.12">
                  <p:embed/>
                  <p:pic>
                    <p:nvPicPr>
                      <p:cNvPr id="56322" name="Object 2"/>
                      <p:cNvPicPr>
                        <a:picLocks noChangeAspect="1" noChangeArrowheads="1"/>
                      </p:cNvPicPr>
                      <p:nvPr/>
                    </p:nvPicPr>
                    <p:blipFill>
                      <a:blip r:embed="rId4"/>
                      <a:srcRect/>
                      <a:stretch>
                        <a:fillRect/>
                      </a:stretch>
                    </p:blipFill>
                    <p:spPr bwMode="auto">
                      <a:xfrm>
                        <a:off x="533400" y="457200"/>
                        <a:ext cx="8299450" cy="5653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Box 2"/>
          <p:cNvSpPr txBox="1"/>
          <p:nvPr/>
        </p:nvSpPr>
        <p:spPr>
          <a:xfrm>
            <a:off x="1447800" y="6553202"/>
            <a:ext cx="4804520" cy="246221"/>
          </a:xfrm>
          <a:prstGeom prst="rect">
            <a:avLst/>
          </a:prstGeom>
          <a:noFill/>
        </p:spPr>
        <p:txBody>
          <a:bodyPr wrap="none" rtlCol="0">
            <a:spAutoFit/>
          </a:bodyPr>
          <a:lstStyle/>
          <a:p>
            <a:r>
              <a:rPr lang="en-US" sz="1000" dirty="0"/>
              <a:t>CPS Matrix Aligned with Common  Core Standards – See http://www.hankbohanon.net</a:t>
            </a:r>
          </a:p>
        </p:txBody>
      </p:sp>
      <p:sp>
        <p:nvSpPr>
          <p:cNvPr id="4" name="Left Arrow 3"/>
          <p:cNvSpPr/>
          <p:nvPr/>
        </p:nvSpPr>
        <p:spPr>
          <a:xfrm>
            <a:off x="3200400" y="5609510"/>
            <a:ext cx="4267200" cy="1066800"/>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How could you align your standards?</a:t>
            </a:r>
          </a:p>
          <a:p>
            <a:pPr algn="ctr"/>
            <a:r>
              <a:rPr lang="zh-TW" altLang="en-US" dirty="0">
                <a:solidFill>
                  <a:schemeClr val="tx1"/>
                </a:solidFill>
              </a:rPr>
              <a:t>你要如何調整你的標準</a:t>
            </a:r>
            <a:r>
              <a:rPr lang="en-US" altLang="zh-TW" dirty="0">
                <a:solidFill>
                  <a:schemeClr val="tx1"/>
                </a:solidFill>
              </a:rPr>
              <a:t>?</a:t>
            </a:r>
            <a:endParaRPr lang="en-US" dirty="0">
              <a:solidFill>
                <a:schemeClr val="tx1"/>
              </a:solidFill>
            </a:endParaRPr>
          </a:p>
        </p:txBody>
      </p:sp>
      <p:sp>
        <p:nvSpPr>
          <p:cNvPr id="2" name="TextBox 1">
            <a:extLst>
              <a:ext uri="{FF2B5EF4-FFF2-40B4-BE49-F238E27FC236}">
                <a16:creationId xmlns:a16="http://schemas.microsoft.com/office/drawing/2014/main" id="{1D5BE7A2-FA38-F523-D965-EF9903340787}"/>
              </a:ext>
            </a:extLst>
          </p:cNvPr>
          <p:cNvSpPr txBox="1"/>
          <p:nvPr/>
        </p:nvSpPr>
        <p:spPr>
          <a:xfrm>
            <a:off x="2671763" y="28186"/>
            <a:ext cx="3086100" cy="369332"/>
          </a:xfrm>
          <a:prstGeom prst="rect">
            <a:avLst/>
          </a:prstGeom>
          <a:noFill/>
        </p:spPr>
        <p:txBody>
          <a:bodyPr wrap="square" rtlCol="0">
            <a:spAutoFit/>
          </a:bodyPr>
          <a:lstStyle/>
          <a:p>
            <a:r>
              <a:rPr lang="en-US" dirty="0"/>
              <a:t>p. 30</a:t>
            </a:r>
          </a:p>
        </p:txBody>
      </p:sp>
    </p:spTree>
    <p:extLst>
      <p:ext uri="{BB962C8B-B14F-4D97-AF65-F5344CB8AC3E}">
        <p14:creationId xmlns:p14="http://schemas.microsoft.com/office/powerpoint/2010/main" val="22769540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a:extLst>
              <a:ext uri="{FF2B5EF4-FFF2-40B4-BE49-F238E27FC236}">
                <a16:creationId xmlns:a16="http://schemas.microsoft.com/office/drawing/2014/main" id="{3C507F20-AC69-4963-918F-188FE052482C}"/>
              </a:ext>
            </a:extLst>
          </p:cNvPr>
          <p:cNvGraphicFramePr>
            <a:graphicFrameLocks noChangeAspect="1"/>
          </p:cNvGraphicFramePr>
          <p:nvPr>
            <p:extLst>
              <p:ext uri="{D42A27DB-BD31-4B8C-83A1-F6EECF244321}">
                <p14:modId xmlns:p14="http://schemas.microsoft.com/office/powerpoint/2010/main" val="2070765142"/>
              </p:ext>
            </p:extLst>
          </p:nvPr>
        </p:nvGraphicFramePr>
        <p:xfrm>
          <a:off x="422275" y="0"/>
          <a:ext cx="8299450" cy="6119813"/>
        </p:xfrm>
        <a:graphic>
          <a:graphicData uri="http://schemas.openxmlformats.org/presentationml/2006/ole">
            <mc:AlternateContent xmlns:mc="http://schemas.openxmlformats.org/markup-compatibility/2006">
              <mc:Choice xmlns:v="urn:schemas-microsoft-com:vml" Requires="v">
                <p:oleObj name="Worksheet" r:id="rId2" imgW="9458401" imgH="6981954" progId="Excel.Sheet.12">
                  <p:embed/>
                </p:oleObj>
              </mc:Choice>
              <mc:Fallback>
                <p:oleObj name="Worksheet" r:id="rId2" imgW="9458401" imgH="6981954" progId="Excel.Sheet.12">
                  <p:embed/>
                  <p:pic>
                    <p:nvPicPr>
                      <p:cNvPr id="2" name="Object 2">
                        <a:extLst>
                          <a:ext uri="{FF2B5EF4-FFF2-40B4-BE49-F238E27FC236}">
                            <a16:creationId xmlns:a16="http://schemas.microsoft.com/office/drawing/2014/main" id="{3C507F20-AC69-4963-918F-188FE052482C}"/>
                          </a:ext>
                        </a:extLst>
                      </p:cNvPr>
                      <p:cNvPicPr>
                        <a:picLocks noChangeAspect="1" noChangeArrowheads="1"/>
                      </p:cNvPicPr>
                      <p:nvPr/>
                    </p:nvPicPr>
                    <p:blipFill>
                      <a:blip r:embed="rId3"/>
                      <a:srcRect/>
                      <a:stretch>
                        <a:fillRect/>
                      </a:stretch>
                    </p:blipFill>
                    <p:spPr bwMode="auto">
                      <a:xfrm>
                        <a:off x="422275" y="0"/>
                        <a:ext cx="8299450" cy="61198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67549905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2"/>
            <a:ext cx="7888288"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7" name="TextBox 4"/>
          <p:cNvSpPr txBox="1">
            <a:spLocks noChangeArrowheads="1"/>
          </p:cNvSpPr>
          <p:nvPr/>
        </p:nvSpPr>
        <p:spPr bwMode="auto">
          <a:xfrm>
            <a:off x="6858000" y="5867402"/>
            <a:ext cx="131125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1200" dirty="0">
                <a:solidFill>
                  <a:srgbClr val="000000"/>
                </a:solidFill>
                <a:latin typeface="Calibri" pitchFamily="34" charset="0"/>
              </a:rPr>
              <a:t>Newcomer (2009)</a:t>
            </a:r>
          </a:p>
        </p:txBody>
      </p:sp>
      <p:sp>
        <p:nvSpPr>
          <p:cNvPr id="118788" name="Title 5"/>
          <p:cNvSpPr>
            <a:spLocks noGrp="1"/>
          </p:cNvSpPr>
          <p:nvPr>
            <p:ph type="title"/>
          </p:nvPr>
        </p:nvSpPr>
        <p:spPr>
          <a:xfrm>
            <a:off x="304800" y="0"/>
            <a:ext cx="8534400" cy="1143000"/>
          </a:xfrm>
        </p:spPr>
        <p:txBody>
          <a:bodyPr>
            <a:normAutofit fontScale="90000"/>
          </a:bodyPr>
          <a:lstStyle/>
          <a:p>
            <a:r>
              <a:rPr lang="en-US" altLang="en-US" dirty="0"/>
              <a:t>Sample Classroom Matrix</a:t>
            </a:r>
            <a:r>
              <a:rPr lang="zh-TW" altLang="en-US" dirty="0"/>
              <a:t> 課堂矩陣範例</a:t>
            </a:r>
            <a:endParaRPr lang="en-US" altLang="en-US" dirty="0"/>
          </a:p>
        </p:txBody>
      </p:sp>
      <p:sp>
        <p:nvSpPr>
          <p:cNvPr id="118789" name="TextBox 4"/>
          <p:cNvSpPr txBox="1">
            <a:spLocks noChangeArrowheads="1"/>
          </p:cNvSpPr>
          <p:nvPr/>
        </p:nvSpPr>
        <p:spPr bwMode="auto">
          <a:xfrm>
            <a:off x="1371602" y="6248400"/>
            <a:ext cx="798199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latin typeface="Calibri" pitchFamily="34" charset="0"/>
              </a:rPr>
              <a:t>Which of these behaviors would you like to address?</a:t>
            </a:r>
            <a:r>
              <a:rPr lang="zh-TW" altLang="en-US" dirty="0">
                <a:solidFill>
                  <a:srgbClr val="000000"/>
                </a:solidFill>
                <a:latin typeface="Calibri" pitchFamily="34" charset="0"/>
              </a:rPr>
              <a:t>你希望處理以下哪些行為</a:t>
            </a:r>
            <a:r>
              <a:rPr lang="en-US" altLang="zh-TW" dirty="0">
                <a:solidFill>
                  <a:srgbClr val="000000"/>
                </a:solidFill>
                <a:latin typeface="Calibri" pitchFamily="34" charset="0"/>
              </a:rPr>
              <a:t>?</a:t>
            </a:r>
            <a:endParaRPr lang="en-US" altLang="en-US" dirty="0">
              <a:solidFill>
                <a:srgbClr val="000000"/>
              </a:solidFill>
              <a:latin typeface="Calibri" pitchFamily="34" charset="0"/>
            </a:endParaRPr>
          </a:p>
        </p:txBody>
      </p:sp>
      <p:sp>
        <p:nvSpPr>
          <p:cNvPr id="2" name="文字方塊 1">
            <a:extLst>
              <a:ext uri="{FF2B5EF4-FFF2-40B4-BE49-F238E27FC236}">
                <a16:creationId xmlns:a16="http://schemas.microsoft.com/office/drawing/2014/main" id="{628AEF67-162D-4502-8B64-70B424851E1E}"/>
              </a:ext>
            </a:extLst>
          </p:cNvPr>
          <p:cNvSpPr txBox="1"/>
          <p:nvPr/>
        </p:nvSpPr>
        <p:spPr>
          <a:xfrm>
            <a:off x="634560" y="1593668"/>
            <a:ext cx="461665" cy="1143000"/>
          </a:xfrm>
          <a:prstGeom prst="rect">
            <a:avLst/>
          </a:prstGeom>
          <a:noFill/>
        </p:spPr>
        <p:txBody>
          <a:bodyPr vert="eaVert" wrap="square" rtlCol="0">
            <a:spAutoFit/>
          </a:bodyPr>
          <a:lstStyle/>
          <a:p>
            <a:r>
              <a:rPr lang="zh-TW" altLang="en-US" dirty="0"/>
              <a:t>要尊重</a:t>
            </a:r>
          </a:p>
        </p:txBody>
      </p:sp>
      <p:sp>
        <p:nvSpPr>
          <p:cNvPr id="3" name="文字方塊 2">
            <a:extLst>
              <a:ext uri="{FF2B5EF4-FFF2-40B4-BE49-F238E27FC236}">
                <a16:creationId xmlns:a16="http://schemas.microsoft.com/office/drawing/2014/main" id="{C129BF13-23E8-4E13-AA96-9DBE71877423}"/>
              </a:ext>
            </a:extLst>
          </p:cNvPr>
          <p:cNvSpPr txBox="1"/>
          <p:nvPr/>
        </p:nvSpPr>
        <p:spPr>
          <a:xfrm>
            <a:off x="622552" y="3036888"/>
            <a:ext cx="461665" cy="881969"/>
          </a:xfrm>
          <a:prstGeom prst="rect">
            <a:avLst/>
          </a:prstGeom>
          <a:noFill/>
        </p:spPr>
        <p:txBody>
          <a:bodyPr vert="eaVert" wrap="square" rtlCol="0">
            <a:spAutoFit/>
          </a:bodyPr>
          <a:lstStyle/>
          <a:p>
            <a:r>
              <a:rPr lang="zh-TW" altLang="en-US" dirty="0"/>
              <a:t>要負責</a:t>
            </a:r>
          </a:p>
        </p:txBody>
      </p:sp>
      <p:sp>
        <p:nvSpPr>
          <p:cNvPr id="4" name="文字方塊 3">
            <a:extLst>
              <a:ext uri="{FF2B5EF4-FFF2-40B4-BE49-F238E27FC236}">
                <a16:creationId xmlns:a16="http://schemas.microsoft.com/office/drawing/2014/main" id="{8A1E4248-F4BF-4FB7-BEFB-DE824B983FEE}"/>
              </a:ext>
            </a:extLst>
          </p:cNvPr>
          <p:cNvSpPr txBox="1"/>
          <p:nvPr/>
        </p:nvSpPr>
        <p:spPr>
          <a:xfrm>
            <a:off x="622552" y="4630556"/>
            <a:ext cx="461665" cy="881969"/>
          </a:xfrm>
          <a:prstGeom prst="rect">
            <a:avLst/>
          </a:prstGeom>
          <a:noFill/>
        </p:spPr>
        <p:txBody>
          <a:bodyPr vert="eaVert" wrap="square" rtlCol="0">
            <a:spAutoFit/>
          </a:bodyPr>
          <a:lstStyle/>
          <a:p>
            <a:r>
              <a:rPr lang="zh-TW" altLang="en-US" dirty="0"/>
              <a:t>要合作</a:t>
            </a:r>
          </a:p>
        </p:txBody>
      </p:sp>
      <p:sp>
        <p:nvSpPr>
          <p:cNvPr id="5" name="文字方塊 4">
            <a:extLst>
              <a:ext uri="{FF2B5EF4-FFF2-40B4-BE49-F238E27FC236}">
                <a16:creationId xmlns:a16="http://schemas.microsoft.com/office/drawing/2014/main" id="{2A0F3032-14EF-4F32-BD2A-50EFD49F16DD}"/>
              </a:ext>
            </a:extLst>
          </p:cNvPr>
          <p:cNvSpPr txBox="1"/>
          <p:nvPr/>
        </p:nvSpPr>
        <p:spPr>
          <a:xfrm>
            <a:off x="1541417" y="1143000"/>
            <a:ext cx="1502229" cy="369332"/>
          </a:xfrm>
          <a:prstGeom prst="rect">
            <a:avLst/>
          </a:prstGeom>
          <a:noFill/>
        </p:spPr>
        <p:txBody>
          <a:bodyPr wrap="square" rtlCol="0">
            <a:spAutoFit/>
          </a:bodyPr>
          <a:lstStyle/>
          <a:p>
            <a:r>
              <a:rPr lang="zh-TW" altLang="en-US" dirty="0"/>
              <a:t>小團體活動</a:t>
            </a:r>
          </a:p>
        </p:txBody>
      </p:sp>
      <p:sp>
        <p:nvSpPr>
          <p:cNvPr id="6" name="文字方塊 5">
            <a:extLst>
              <a:ext uri="{FF2B5EF4-FFF2-40B4-BE49-F238E27FC236}">
                <a16:creationId xmlns:a16="http://schemas.microsoft.com/office/drawing/2014/main" id="{14A61D7E-9ABD-4BF5-B0F2-2FB6D626EDC6}"/>
              </a:ext>
            </a:extLst>
          </p:cNvPr>
          <p:cNvSpPr txBox="1"/>
          <p:nvPr/>
        </p:nvSpPr>
        <p:spPr>
          <a:xfrm>
            <a:off x="3827417" y="1143000"/>
            <a:ext cx="1254034" cy="369332"/>
          </a:xfrm>
          <a:prstGeom prst="rect">
            <a:avLst/>
          </a:prstGeom>
          <a:noFill/>
        </p:spPr>
        <p:txBody>
          <a:bodyPr wrap="square" rtlCol="0">
            <a:spAutoFit/>
          </a:bodyPr>
          <a:lstStyle/>
          <a:p>
            <a:r>
              <a:rPr lang="zh-TW" altLang="en-US" dirty="0"/>
              <a:t>個別作業</a:t>
            </a:r>
          </a:p>
        </p:txBody>
      </p:sp>
      <p:sp>
        <p:nvSpPr>
          <p:cNvPr id="7" name="文字方塊 6">
            <a:extLst>
              <a:ext uri="{FF2B5EF4-FFF2-40B4-BE49-F238E27FC236}">
                <a16:creationId xmlns:a16="http://schemas.microsoft.com/office/drawing/2014/main" id="{EAD9389E-F147-44EE-A09E-08D99C9156BF}"/>
              </a:ext>
            </a:extLst>
          </p:cNvPr>
          <p:cNvSpPr txBox="1"/>
          <p:nvPr/>
        </p:nvSpPr>
        <p:spPr>
          <a:xfrm>
            <a:off x="6651480" y="1132957"/>
            <a:ext cx="862148" cy="369332"/>
          </a:xfrm>
          <a:prstGeom prst="rect">
            <a:avLst/>
          </a:prstGeom>
          <a:noFill/>
        </p:spPr>
        <p:txBody>
          <a:bodyPr wrap="square" rtlCol="0">
            <a:spAutoFit/>
          </a:bodyPr>
          <a:lstStyle/>
          <a:p>
            <a:r>
              <a:rPr lang="zh-TW" altLang="en-US" dirty="0"/>
              <a:t>轉換</a:t>
            </a:r>
          </a:p>
        </p:txBody>
      </p:sp>
      <p:sp>
        <p:nvSpPr>
          <p:cNvPr id="8" name="文字方塊 7">
            <a:extLst>
              <a:ext uri="{FF2B5EF4-FFF2-40B4-BE49-F238E27FC236}">
                <a16:creationId xmlns:a16="http://schemas.microsoft.com/office/drawing/2014/main" id="{5697C6C6-BC5D-491C-BB4C-A098F86AF935}"/>
              </a:ext>
            </a:extLst>
          </p:cNvPr>
          <p:cNvSpPr txBox="1"/>
          <p:nvPr/>
        </p:nvSpPr>
        <p:spPr>
          <a:xfrm>
            <a:off x="1254034" y="2272937"/>
            <a:ext cx="1972492" cy="646331"/>
          </a:xfrm>
          <a:prstGeom prst="rect">
            <a:avLst/>
          </a:prstGeom>
          <a:noFill/>
        </p:spPr>
        <p:txBody>
          <a:bodyPr wrap="square" rtlCol="0">
            <a:spAutoFit/>
          </a:bodyPr>
          <a:lstStyle/>
          <a:p>
            <a:r>
              <a:rPr lang="zh-TW" altLang="en-US" dirty="0"/>
              <a:t>傾聽他人  接受別人的答案和想法</a:t>
            </a:r>
          </a:p>
        </p:txBody>
      </p:sp>
      <p:sp>
        <p:nvSpPr>
          <p:cNvPr id="9" name="文字方塊 8">
            <a:extLst>
              <a:ext uri="{FF2B5EF4-FFF2-40B4-BE49-F238E27FC236}">
                <a16:creationId xmlns:a16="http://schemas.microsoft.com/office/drawing/2014/main" id="{BD928665-8896-4415-9734-9D992A51A173}"/>
              </a:ext>
            </a:extLst>
          </p:cNvPr>
          <p:cNvSpPr txBox="1"/>
          <p:nvPr/>
        </p:nvSpPr>
        <p:spPr>
          <a:xfrm>
            <a:off x="3592286" y="1981202"/>
            <a:ext cx="1867988" cy="646331"/>
          </a:xfrm>
          <a:prstGeom prst="rect">
            <a:avLst/>
          </a:prstGeom>
          <a:noFill/>
        </p:spPr>
        <p:txBody>
          <a:bodyPr wrap="square" rtlCol="0">
            <a:spAutoFit/>
          </a:bodyPr>
          <a:lstStyle/>
          <a:p>
            <a:r>
              <a:rPr lang="zh-TW" altLang="en-US" dirty="0"/>
              <a:t>要說話前舉手 </a:t>
            </a:r>
            <a:endParaRPr lang="en-US" altLang="zh-TW" dirty="0"/>
          </a:p>
          <a:p>
            <a:r>
              <a:rPr lang="zh-TW" altLang="en-US" dirty="0"/>
              <a:t>安靜工作</a:t>
            </a:r>
          </a:p>
        </p:txBody>
      </p:sp>
      <p:sp>
        <p:nvSpPr>
          <p:cNvPr id="10" name="文字方塊 9">
            <a:extLst>
              <a:ext uri="{FF2B5EF4-FFF2-40B4-BE49-F238E27FC236}">
                <a16:creationId xmlns:a16="http://schemas.microsoft.com/office/drawing/2014/main" id="{566A14EF-2EAE-41B8-B259-E382F186590C}"/>
              </a:ext>
            </a:extLst>
          </p:cNvPr>
          <p:cNvSpPr txBox="1"/>
          <p:nvPr/>
        </p:nvSpPr>
        <p:spPr>
          <a:xfrm>
            <a:off x="7513628" y="1345475"/>
            <a:ext cx="1463231" cy="1477328"/>
          </a:xfrm>
          <a:prstGeom prst="rect">
            <a:avLst/>
          </a:prstGeom>
          <a:noFill/>
        </p:spPr>
        <p:txBody>
          <a:bodyPr wrap="square" rtlCol="0">
            <a:spAutoFit/>
          </a:bodyPr>
          <a:lstStyle/>
          <a:p>
            <a:r>
              <a:rPr lang="zh-TW" altLang="en-US" dirty="0"/>
              <a:t>不亂碰別人</a:t>
            </a:r>
            <a:endParaRPr lang="en-US" altLang="zh-TW" dirty="0"/>
          </a:p>
          <a:p>
            <a:r>
              <a:rPr lang="zh-TW" altLang="en-US" dirty="0"/>
              <a:t>安靜移動</a:t>
            </a:r>
            <a:endParaRPr lang="en-US" altLang="zh-TW" dirty="0"/>
          </a:p>
          <a:p>
            <a:r>
              <a:rPr lang="zh-TW" altLang="en-US" dirty="0"/>
              <a:t>         排隊時和別人保持距離</a:t>
            </a:r>
          </a:p>
        </p:txBody>
      </p:sp>
      <p:sp>
        <p:nvSpPr>
          <p:cNvPr id="11" name="文字方塊 10">
            <a:extLst>
              <a:ext uri="{FF2B5EF4-FFF2-40B4-BE49-F238E27FC236}">
                <a16:creationId xmlns:a16="http://schemas.microsoft.com/office/drawing/2014/main" id="{6A677B66-1F91-4B40-A3E0-C310C4399A5A}"/>
              </a:ext>
            </a:extLst>
          </p:cNvPr>
          <p:cNvSpPr txBox="1"/>
          <p:nvPr/>
        </p:nvSpPr>
        <p:spPr>
          <a:xfrm>
            <a:off x="1254034" y="3855046"/>
            <a:ext cx="2129246" cy="461665"/>
          </a:xfrm>
          <a:prstGeom prst="rect">
            <a:avLst/>
          </a:prstGeom>
          <a:noFill/>
        </p:spPr>
        <p:txBody>
          <a:bodyPr wrap="square" rtlCol="0">
            <a:spAutoFit/>
          </a:bodyPr>
          <a:lstStyle/>
          <a:p>
            <a:r>
              <a:rPr lang="zh-TW" altLang="en-US" sz="1200" dirty="0"/>
              <a:t>遵守指令 專心 待在小組中 善用時間</a:t>
            </a:r>
          </a:p>
        </p:txBody>
      </p:sp>
      <p:sp>
        <p:nvSpPr>
          <p:cNvPr id="12" name="文字方塊 11">
            <a:extLst>
              <a:ext uri="{FF2B5EF4-FFF2-40B4-BE49-F238E27FC236}">
                <a16:creationId xmlns:a16="http://schemas.microsoft.com/office/drawing/2014/main" id="{E89ECEF8-0662-4FEA-9F4E-D2701D7735F9}"/>
              </a:ext>
            </a:extLst>
          </p:cNvPr>
          <p:cNvSpPr txBox="1"/>
          <p:nvPr/>
        </p:nvSpPr>
        <p:spPr>
          <a:xfrm>
            <a:off x="4248944" y="3855046"/>
            <a:ext cx="2142309" cy="461665"/>
          </a:xfrm>
          <a:prstGeom prst="rect">
            <a:avLst/>
          </a:prstGeom>
          <a:noFill/>
        </p:spPr>
        <p:txBody>
          <a:bodyPr wrap="square" rtlCol="0">
            <a:spAutoFit/>
          </a:bodyPr>
          <a:lstStyle/>
          <a:p>
            <a:r>
              <a:rPr lang="zh-TW" altLang="en-US" sz="1200" dirty="0"/>
              <a:t>專心  善用時間 坐在座位上除非得到允許起身</a:t>
            </a:r>
          </a:p>
        </p:txBody>
      </p:sp>
      <p:sp>
        <p:nvSpPr>
          <p:cNvPr id="13" name="文字方塊 12">
            <a:extLst>
              <a:ext uri="{FF2B5EF4-FFF2-40B4-BE49-F238E27FC236}">
                <a16:creationId xmlns:a16="http://schemas.microsoft.com/office/drawing/2014/main" id="{3FDAC8ED-DF20-46C3-A71C-C28508E1C2A7}"/>
              </a:ext>
            </a:extLst>
          </p:cNvPr>
          <p:cNvSpPr txBox="1"/>
          <p:nvPr/>
        </p:nvSpPr>
        <p:spPr>
          <a:xfrm>
            <a:off x="7916091" y="2919268"/>
            <a:ext cx="1060768" cy="1323439"/>
          </a:xfrm>
          <a:prstGeom prst="rect">
            <a:avLst/>
          </a:prstGeom>
          <a:noFill/>
        </p:spPr>
        <p:txBody>
          <a:bodyPr wrap="square" rtlCol="0">
            <a:spAutoFit/>
          </a:bodyPr>
          <a:lstStyle/>
          <a:p>
            <a:r>
              <a:rPr lang="zh-TW" altLang="en-US" sz="1600" dirty="0"/>
              <a:t>把物品放好 需要的物品準備好  服從指令</a:t>
            </a:r>
          </a:p>
        </p:txBody>
      </p:sp>
      <p:sp>
        <p:nvSpPr>
          <p:cNvPr id="14" name="文字方塊 13">
            <a:extLst>
              <a:ext uri="{FF2B5EF4-FFF2-40B4-BE49-F238E27FC236}">
                <a16:creationId xmlns:a16="http://schemas.microsoft.com/office/drawing/2014/main" id="{0DA54FD2-D4EF-473A-A149-CD28CED44538}"/>
              </a:ext>
            </a:extLst>
          </p:cNvPr>
          <p:cNvSpPr txBox="1"/>
          <p:nvPr/>
        </p:nvSpPr>
        <p:spPr>
          <a:xfrm>
            <a:off x="1242026" y="5185954"/>
            <a:ext cx="2129246" cy="646331"/>
          </a:xfrm>
          <a:prstGeom prst="rect">
            <a:avLst/>
          </a:prstGeom>
          <a:noFill/>
        </p:spPr>
        <p:txBody>
          <a:bodyPr wrap="square" rtlCol="0">
            <a:spAutoFit/>
          </a:bodyPr>
          <a:lstStyle/>
          <a:p>
            <a:r>
              <a:rPr lang="zh-TW" altLang="en-US" dirty="0"/>
              <a:t>做自己負責的工作  每個人都要參與</a:t>
            </a:r>
          </a:p>
        </p:txBody>
      </p:sp>
      <p:sp>
        <p:nvSpPr>
          <p:cNvPr id="15" name="文字方塊 14">
            <a:extLst>
              <a:ext uri="{FF2B5EF4-FFF2-40B4-BE49-F238E27FC236}">
                <a16:creationId xmlns:a16="http://schemas.microsoft.com/office/drawing/2014/main" id="{EBCD282B-28AA-4776-AEAE-4E8CB6646D45}"/>
              </a:ext>
            </a:extLst>
          </p:cNvPr>
          <p:cNvSpPr txBox="1"/>
          <p:nvPr/>
        </p:nvSpPr>
        <p:spPr>
          <a:xfrm>
            <a:off x="3709851" y="5185954"/>
            <a:ext cx="1867988" cy="646331"/>
          </a:xfrm>
          <a:prstGeom prst="rect">
            <a:avLst/>
          </a:prstGeom>
          <a:noFill/>
        </p:spPr>
        <p:txBody>
          <a:bodyPr wrap="square" rtlCol="0">
            <a:spAutoFit/>
          </a:bodyPr>
          <a:lstStyle/>
          <a:p>
            <a:r>
              <a:rPr lang="zh-TW" altLang="en-US" dirty="0"/>
              <a:t>老師在幫其他同學時安靜等待</a:t>
            </a:r>
          </a:p>
        </p:txBody>
      </p:sp>
      <p:sp>
        <p:nvSpPr>
          <p:cNvPr id="16" name="文字方塊 15">
            <a:extLst>
              <a:ext uri="{FF2B5EF4-FFF2-40B4-BE49-F238E27FC236}">
                <a16:creationId xmlns:a16="http://schemas.microsoft.com/office/drawing/2014/main" id="{26F40F0E-30AB-4DBC-8463-DB31942F03AB}"/>
              </a:ext>
            </a:extLst>
          </p:cNvPr>
          <p:cNvSpPr txBox="1"/>
          <p:nvPr/>
        </p:nvSpPr>
        <p:spPr>
          <a:xfrm>
            <a:off x="5969726" y="5185954"/>
            <a:ext cx="2381171" cy="646331"/>
          </a:xfrm>
          <a:prstGeom prst="rect">
            <a:avLst/>
          </a:prstGeom>
          <a:noFill/>
        </p:spPr>
        <p:txBody>
          <a:bodyPr wrap="square" rtlCol="0">
            <a:spAutoFit/>
          </a:bodyPr>
          <a:lstStyle/>
          <a:p>
            <a:r>
              <a:rPr lang="zh-TW" altLang="en-US" dirty="0"/>
              <a:t>工作區維持整潔  幫助你的隔壁同學</a:t>
            </a:r>
          </a:p>
        </p:txBody>
      </p:sp>
    </p:spTree>
    <p:extLst>
      <p:ext uri="{BB962C8B-B14F-4D97-AF65-F5344CB8AC3E}">
        <p14:creationId xmlns:p14="http://schemas.microsoft.com/office/powerpoint/2010/main" val="226050399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1CA1D-3AF2-D323-DFFC-5ACD2B6CBF77}"/>
              </a:ext>
            </a:extLst>
          </p:cNvPr>
          <p:cNvSpPr>
            <a:spLocks noGrp="1"/>
          </p:cNvSpPr>
          <p:nvPr>
            <p:ph type="title"/>
          </p:nvPr>
        </p:nvSpPr>
        <p:spPr/>
        <p:txBody>
          <a:bodyPr/>
          <a:lstStyle/>
          <a:p>
            <a:r>
              <a:rPr lang="en-US" dirty="0"/>
              <a:t>MTSS Big Ideas</a:t>
            </a:r>
            <a:r>
              <a:rPr lang="zh-TW" altLang="en-US" dirty="0"/>
              <a:t>   </a:t>
            </a:r>
            <a:r>
              <a:rPr lang="en-US" altLang="zh-TW" sz="3200" dirty="0"/>
              <a:t>MTSS</a:t>
            </a:r>
            <a:r>
              <a:rPr lang="zh-TW" altLang="en-US" sz="3200" dirty="0"/>
              <a:t>  的主要觀點</a:t>
            </a:r>
            <a:endParaRPr lang="en-US" sz="3200" dirty="0"/>
          </a:p>
        </p:txBody>
      </p:sp>
      <p:sp>
        <p:nvSpPr>
          <p:cNvPr id="4" name="Content Placeholder 3">
            <a:extLst>
              <a:ext uri="{FF2B5EF4-FFF2-40B4-BE49-F238E27FC236}">
                <a16:creationId xmlns:a16="http://schemas.microsoft.com/office/drawing/2014/main" id="{00C0EF09-5E90-4474-CEDE-9EA0D3476CBD}"/>
              </a:ext>
            </a:extLst>
          </p:cNvPr>
          <p:cNvSpPr>
            <a:spLocks noGrp="1"/>
          </p:cNvSpPr>
          <p:nvPr>
            <p:ph sz="half" idx="1"/>
          </p:nvPr>
        </p:nvSpPr>
        <p:spPr>
          <a:xfrm>
            <a:off x="680484" y="1825625"/>
            <a:ext cx="3886200" cy="3341798"/>
          </a:xfrm>
        </p:spPr>
        <p:txBody>
          <a:bodyPr>
            <a:normAutofit/>
          </a:bodyPr>
          <a:lstStyle/>
          <a:p>
            <a:r>
              <a:rPr lang="en-US" dirty="0"/>
              <a:t>Consensus &amp; Commitment</a:t>
            </a:r>
            <a:r>
              <a:rPr lang="zh-TW" altLang="en-US" dirty="0"/>
              <a:t> </a:t>
            </a:r>
            <a:r>
              <a:rPr lang="zh-TW" altLang="en-US" sz="2000" dirty="0"/>
              <a:t>共識和使命</a:t>
            </a:r>
            <a:endParaRPr lang="en-US" sz="2000" dirty="0"/>
          </a:p>
          <a:p>
            <a:r>
              <a:rPr lang="en-US" dirty="0"/>
              <a:t>Team-Based Leadership</a:t>
            </a:r>
          </a:p>
          <a:p>
            <a:r>
              <a:rPr lang="en-US" dirty="0"/>
              <a:t>Comprehensive Screening &amp; Assessment System</a:t>
            </a:r>
          </a:p>
          <a:p>
            <a:r>
              <a:rPr lang="en-US" dirty="0"/>
              <a:t>Tiered Delivery System</a:t>
            </a:r>
          </a:p>
        </p:txBody>
      </p:sp>
      <p:sp>
        <p:nvSpPr>
          <p:cNvPr id="5" name="Content Placeholder 4">
            <a:extLst>
              <a:ext uri="{FF2B5EF4-FFF2-40B4-BE49-F238E27FC236}">
                <a16:creationId xmlns:a16="http://schemas.microsoft.com/office/drawing/2014/main" id="{55F9D7C9-DE0A-C951-0076-68A47DBE3547}"/>
              </a:ext>
            </a:extLst>
          </p:cNvPr>
          <p:cNvSpPr>
            <a:spLocks noGrp="1"/>
          </p:cNvSpPr>
          <p:nvPr>
            <p:ph sz="half" idx="2"/>
          </p:nvPr>
        </p:nvSpPr>
        <p:spPr/>
        <p:txBody>
          <a:bodyPr>
            <a:normAutofit/>
          </a:bodyPr>
          <a:lstStyle/>
          <a:p>
            <a:r>
              <a:rPr lang="en-US" dirty="0"/>
              <a:t>Selection and Implementation of Evidence-Based Instruction, Interventions and Supports</a:t>
            </a:r>
          </a:p>
          <a:p>
            <a:r>
              <a:rPr lang="en-US" dirty="0"/>
              <a:t>Data-Based Decision Making</a:t>
            </a:r>
          </a:p>
          <a:p>
            <a:r>
              <a:rPr lang="en-US" dirty="0"/>
              <a:t>Collaborative Teams</a:t>
            </a:r>
          </a:p>
          <a:p>
            <a:endParaRPr lang="en-US" dirty="0"/>
          </a:p>
        </p:txBody>
      </p:sp>
      <p:sp>
        <p:nvSpPr>
          <p:cNvPr id="6" name="TextBox 5">
            <a:extLst>
              <a:ext uri="{FF2B5EF4-FFF2-40B4-BE49-F238E27FC236}">
                <a16:creationId xmlns:a16="http://schemas.microsoft.com/office/drawing/2014/main" id="{C7961A83-8AD3-AD11-28A4-DCC59A998C10}"/>
              </a:ext>
            </a:extLst>
          </p:cNvPr>
          <p:cNvSpPr txBox="1"/>
          <p:nvPr/>
        </p:nvSpPr>
        <p:spPr>
          <a:xfrm flipH="1">
            <a:off x="5337249" y="6265889"/>
            <a:ext cx="4975237" cy="369332"/>
          </a:xfrm>
          <a:prstGeom prst="rect">
            <a:avLst/>
          </a:prstGeom>
          <a:noFill/>
        </p:spPr>
        <p:txBody>
          <a:bodyPr wrap="square" rtlCol="0">
            <a:spAutoFit/>
          </a:bodyPr>
          <a:lstStyle/>
          <a:p>
            <a:r>
              <a:rPr lang="en-US" dirty="0"/>
              <a:t>From OPI Essential Elements (</a:t>
            </a:r>
            <a:r>
              <a:rPr lang="en-US" dirty="0">
                <a:hlinkClick r:id="rId2"/>
              </a:rPr>
              <a:t>link</a:t>
            </a:r>
            <a:r>
              <a:rPr lang="en-US" dirty="0"/>
              <a:t>) </a:t>
            </a:r>
          </a:p>
        </p:txBody>
      </p:sp>
      <p:pic>
        <p:nvPicPr>
          <p:cNvPr id="8" name="Picture 7" descr="Close-up of a lightbulb with a filament">
            <a:extLst>
              <a:ext uri="{FF2B5EF4-FFF2-40B4-BE49-F238E27FC236}">
                <a16:creationId xmlns:a16="http://schemas.microsoft.com/office/drawing/2014/main" id="{47A64479-8C50-39DE-2EB3-EC9D251749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0734" y="5490348"/>
            <a:ext cx="2193770" cy="1462156"/>
          </a:xfrm>
          <a:prstGeom prst="rect">
            <a:avLst/>
          </a:prstGeom>
        </p:spPr>
      </p:pic>
      <p:sp>
        <p:nvSpPr>
          <p:cNvPr id="3" name="文字方塊 2"/>
          <p:cNvSpPr txBox="1"/>
          <p:nvPr/>
        </p:nvSpPr>
        <p:spPr>
          <a:xfrm>
            <a:off x="2862993" y="3039833"/>
            <a:ext cx="2021511" cy="400110"/>
          </a:xfrm>
          <a:prstGeom prst="rect">
            <a:avLst/>
          </a:prstGeom>
          <a:noFill/>
        </p:spPr>
        <p:txBody>
          <a:bodyPr wrap="square" rtlCol="0">
            <a:spAutoFit/>
          </a:bodyPr>
          <a:lstStyle/>
          <a:p>
            <a:r>
              <a:rPr lang="zh-TW" altLang="en-US" sz="2000" dirty="0"/>
              <a:t>團隊為本的領導</a:t>
            </a:r>
            <a:endParaRPr lang="en-US" altLang="zh-TW" sz="2000" dirty="0"/>
          </a:p>
        </p:txBody>
      </p:sp>
      <p:sp>
        <p:nvSpPr>
          <p:cNvPr id="7" name="矩形 6"/>
          <p:cNvSpPr/>
          <p:nvPr/>
        </p:nvSpPr>
        <p:spPr>
          <a:xfrm>
            <a:off x="1062500" y="5074044"/>
            <a:ext cx="1800493" cy="369332"/>
          </a:xfrm>
          <a:prstGeom prst="rect">
            <a:avLst/>
          </a:prstGeom>
        </p:spPr>
        <p:txBody>
          <a:bodyPr wrap="none">
            <a:spAutoFit/>
          </a:bodyPr>
          <a:lstStyle/>
          <a:p>
            <a:r>
              <a:rPr lang="zh-TW" altLang="en-US" dirty="0"/>
              <a:t>層級實施計系統</a:t>
            </a:r>
            <a:endParaRPr lang="en-US" altLang="zh-TW" dirty="0"/>
          </a:p>
        </p:txBody>
      </p:sp>
      <p:sp>
        <p:nvSpPr>
          <p:cNvPr id="9" name="矩形 8"/>
          <p:cNvSpPr/>
          <p:nvPr/>
        </p:nvSpPr>
        <p:spPr>
          <a:xfrm>
            <a:off x="2502171" y="4354664"/>
            <a:ext cx="2262158" cy="369332"/>
          </a:xfrm>
          <a:prstGeom prst="rect">
            <a:avLst/>
          </a:prstGeom>
        </p:spPr>
        <p:txBody>
          <a:bodyPr wrap="none">
            <a:spAutoFit/>
          </a:bodyPr>
          <a:lstStyle/>
          <a:p>
            <a:r>
              <a:rPr lang="zh-TW" altLang="en-US" dirty="0"/>
              <a:t>完整篩選和評估系統</a:t>
            </a:r>
            <a:endParaRPr lang="en-US" altLang="zh-TW" dirty="0"/>
          </a:p>
        </p:txBody>
      </p:sp>
      <p:sp>
        <p:nvSpPr>
          <p:cNvPr id="10" name="矩形 9"/>
          <p:cNvSpPr/>
          <p:nvPr/>
        </p:nvSpPr>
        <p:spPr>
          <a:xfrm>
            <a:off x="6781483" y="3708333"/>
            <a:ext cx="2362517" cy="646331"/>
          </a:xfrm>
          <a:prstGeom prst="rect">
            <a:avLst/>
          </a:prstGeom>
        </p:spPr>
        <p:txBody>
          <a:bodyPr wrap="square">
            <a:spAutoFit/>
          </a:bodyPr>
          <a:lstStyle/>
          <a:p>
            <a:r>
              <a:rPr lang="zh-TW" altLang="en-US" dirty="0"/>
              <a:t>選擇與實施實證本位的教學、介入與支持</a:t>
            </a:r>
            <a:endParaRPr lang="en-US" altLang="zh-TW" dirty="0"/>
          </a:p>
        </p:txBody>
      </p:sp>
      <p:sp>
        <p:nvSpPr>
          <p:cNvPr id="11" name="矩形 10"/>
          <p:cNvSpPr/>
          <p:nvPr/>
        </p:nvSpPr>
        <p:spPr>
          <a:xfrm>
            <a:off x="6332841" y="4736747"/>
            <a:ext cx="1800493" cy="369332"/>
          </a:xfrm>
          <a:prstGeom prst="rect">
            <a:avLst/>
          </a:prstGeom>
        </p:spPr>
        <p:txBody>
          <a:bodyPr wrap="none">
            <a:spAutoFit/>
          </a:bodyPr>
          <a:lstStyle/>
          <a:p>
            <a:r>
              <a:rPr lang="zh-TW" altLang="en-US" dirty="0"/>
              <a:t>資料本位的決策</a:t>
            </a:r>
            <a:endParaRPr lang="en-US" altLang="zh-TW" dirty="0"/>
          </a:p>
        </p:txBody>
      </p:sp>
      <p:sp>
        <p:nvSpPr>
          <p:cNvPr id="12" name="矩形 11"/>
          <p:cNvSpPr/>
          <p:nvPr/>
        </p:nvSpPr>
        <p:spPr>
          <a:xfrm>
            <a:off x="6355049" y="5667428"/>
            <a:ext cx="1338828" cy="369332"/>
          </a:xfrm>
          <a:prstGeom prst="rect">
            <a:avLst/>
          </a:prstGeom>
        </p:spPr>
        <p:txBody>
          <a:bodyPr wrap="none">
            <a:spAutoFit/>
          </a:bodyPr>
          <a:lstStyle/>
          <a:p>
            <a:r>
              <a:rPr lang="zh-TW" altLang="en-US" dirty="0"/>
              <a:t>協作的團隊</a:t>
            </a:r>
            <a:endParaRPr lang="en-US" altLang="zh-TW" dirty="0"/>
          </a:p>
        </p:txBody>
      </p:sp>
    </p:spTree>
    <p:extLst>
      <p:ext uri="{BB962C8B-B14F-4D97-AF65-F5344CB8AC3E}">
        <p14:creationId xmlns:p14="http://schemas.microsoft.com/office/powerpoint/2010/main" val="257677029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F9273-FF41-DA65-DDE7-E41B517BDAAD}"/>
              </a:ext>
            </a:extLst>
          </p:cNvPr>
          <p:cNvSpPr>
            <a:spLocks noGrp="1"/>
          </p:cNvSpPr>
          <p:nvPr>
            <p:ph type="title"/>
          </p:nvPr>
        </p:nvSpPr>
        <p:spPr/>
        <p:txBody>
          <a:bodyPr/>
          <a:lstStyle/>
          <a:p>
            <a:r>
              <a:rPr lang="en-US" dirty="0">
                <a:latin typeface="+mn-lt"/>
              </a:rPr>
              <a:t>Activity – Page 49</a:t>
            </a:r>
          </a:p>
        </p:txBody>
      </p:sp>
      <p:sp>
        <p:nvSpPr>
          <p:cNvPr id="5" name="Content Placeholder 4">
            <a:extLst>
              <a:ext uri="{FF2B5EF4-FFF2-40B4-BE49-F238E27FC236}">
                <a16:creationId xmlns:a16="http://schemas.microsoft.com/office/drawing/2014/main" id="{2CE3F41E-EB0C-5817-1D5B-E2B3D3059174}"/>
              </a:ext>
            </a:extLst>
          </p:cNvPr>
          <p:cNvSpPr>
            <a:spLocks noGrp="1"/>
          </p:cNvSpPr>
          <p:nvPr>
            <p:ph idx="1"/>
          </p:nvPr>
        </p:nvSpPr>
        <p:spPr/>
        <p:txBody>
          <a:bodyPr/>
          <a:lstStyle/>
          <a:p>
            <a:r>
              <a:rPr lang="en-US" dirty="0"/>
              <a:t>Develop one cell in the teaching matrix together</a:t>
            </a:r>
          </a:p>
          <a:p>
            <a:r>
              <a:rPr lang="en-US" dirty="0"/>
              <a:t>List out the settings/situations in your school where you need to address character</a:t>
            </a:r>
          </a:p>
          <a:p>
            <a:r>
              <a:rPr lang="en-US" dirty="0"/>
              <a:t> Using your list of character/moral traits, or the ones I listed, complete at least one cell of the teaching matrix (e.g., what you want to teach)</a:t>
            </a:r>
          </a:p>
        </p:txBody>
      </p:sp>
    </p:spTree>
    <p:extLst>
      <p:ext uri="{BB962C8B-B14F-4D97-AF65-F5344CB8AC3E}">
        <p14:creationId xmlns:p14="http://schemas.microsoft.com/office/powerpoint/2010/main" val="2699568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EBCDF8-A54B-E9DF-B168-D17F273BC8BE}"/>
              </a:ext>
            </a:extLst>
          </p:cNvPr>
          <p:cNvSpPr>
            <a:spLocks noGrp="1"/>
          </p:cNvSpPr>
          <p:nvPr>
            <p:ph type="title"/>
          </p:nvPr>
        </p:nvSpPr>
        <p:spPr/>
        <p:txBody>
          <a:bodyPr/>
          <a:lstStyle/>
          <a:p>
            <a:r>
              <a:rPr lang="en-US" dirty="0"/>
              <a:t>Developing Expectations</a:t>
            </a:r>
          </a:p>
        </p:txBody>
      </p:sp>
      <p:sp>
        <p:nvSpPr>
          <p:cNvPr id="6" name="Content Placeholder 5">
            <a:extLst>
              <a:ext uri="{FF2B5EF4-FFF2-40B4-BE49-F238E27FC236}">
                <a16:creationId xmlns:a16="http://schemas.microsoft.com/office/drawing/2014/main" id="{A1165DE4-9C06-5027-986C-4CEAD103F94A}"/>
              </a:ext>
            </a:extLst>
          </p:cNvPr>
          <p:cNvSpPr>
            <a:spLocks noGrp="1"/>
          </p:cNvSpPr>
          <p:nvPr>
            <p:ph idx="1"/>
          </p:nvPr>
        </p:nvSpPr>
        <p:spPr>
          <a:xfrm>
            <a:off x="628650" y="1243341"/>
            <a:ext cx="7886700" cy="4351338"/>
          </a:xfrm>
        </p:spPr>
        <p:txBody>
          <a:bodyPr>
            <a:normAutofit/>
          </a:bodyPr>
          <a:lstStyle/>
          <a:p>
            <a:r>
              <a:rPr lang="en-US" sz="2800" dirty="0"/>
              <a:t>Schoolwide Expectations Survey for Specific Settings (</a:t>
            </a:r>
            <a:r>
              <a:rPr lang="en-US" sz="2800" dirty="0">
                <a:hlinkClick r:id="rId2"/>
              </a:rPr>
              <a:t>link</a:t>
            </a:r>
            <a:r>
              <a:rPr lang="en-US" sz="2800" dirty="0"/>
              <a:t>)</a:t>
            </a:r>
          </a:p>
          <a:p>
            <a:r>
              <a:rPr lang="en-US" sz="2800" dirty="0"/>
              <a:t>60% = respect, responsibility, and safety (Lynass, et al., 2012) </a:t>
            </a:r>
          </a:p>
          <a:p>
            <a:r>
              <a:rPr lang="en-US" sz="2800" dirty="0"/>
              <a:t>Share expectations (</a:t>
            </a:r>
            <a:r>
              <a:rPr lang="en-US" sz="2800" dirty="0">
                <a:hlinkClick r:id="rId3"/>
              </a:rPr>
              <a:t>link</a:t>
            </a:r>
            <a:r>
              <a:rPr lang="en-US" sz="2800" dirty="0"/>
              <a:t>) or complete Table 13.2 in Handbook, P. 28</a:t>
            </a:r>
          </a:p>
          <a:p>
            <a:r>
              <a:rPr lang="en-US" sz="2800" dirty="0"/>
              <a:t>Add next steps to action plan</a:t>
            </a:r>
          </a:p>
        </p:txBody>
      </p:sp>
      <p:pic>
        <p:nvPicPr>
          <p:cNvPr id="8" name="Picture 7" descr="A group of people outside&#10;&#10;Description automatically generated with medium confidence">
            <a:extLst>
              <a:ext uri="{FF2B5EF4-FFF2-40B4-BE49-F238E27FC236}">
                <a16:creationId xmlns:a16="http://schemas.microsoft.com/office/drawing/2014/main" id="{22FA921C-A257-FD94-8409-C261C849BEC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06557" y="4586050"/>
            <a:ext cx="6930886" cy="2227785"/>
          </a:xfrm>
          <a:prstGeom prst="rect">
            <a:avLst/>
          </a:prstGeom>
        </p:spPr>
      </p:pic>
      <p:sp>
        <p:nvSpPr>
          <p:cNvPr id="9" name="TextBox 8">
            <a:extLst>
              <a:ext uri="{FF2B5EF4-FFF2-40B4-BE49-F238E27FC236}">
                <a16:creationId xmlns:a16="http://schemas.microsoft.com/office/drawing/2014/main" id="{93882088-2945-CDF3-DAA8-F5260872818C}"/>
              </a:ext>
            </a:extLst>
          </p:cNvPr>
          <p:cNvSpPr txBox="1"/>
          <p:nvPr/>
        </p:nvSpPr>
        <p:spPr>
          <a:xfrm>
            <a:off x="0" y="6753875"/>
            <a:ext cx="9144000" cy="230832"/>
          </a:xfrm>
          <a:prstGeom prst="rect">
            <a:avLst/>
          </a:prstGeom>
          <a:noFill/>
        </p:spPr>
        <p:txBody>
          <a:bodyPr wrap="square" rtlCol="0">
            <a:spAutoFit/>
          </a:bodyPr>
          <a:lstStyle/>
          <a:p>
            <a:r>
              <a:rPr lang="en-US" sz="900" dirty="0">
                <a:hlinkClick r:id="rId5" tooltip="https://courses.lumenlearning.com/suny-wcc-collegesuccess2/chapter/welcome-your-first-year-seminar/"/>
              </a:rPr>
              <a:t>This Photo</a:t>
            </a:r>
            <a:r>
              <a:rPr lang="en-US" sz="900" dirty="0"/>
              <a:t> by Unknown Author is licensed under </a:t>
            </a:r>
            <a:r>
              <a:rPr lang="en-US" sz="900" dirty="0">
                <a:hlinkClick r:id="rId6" tooltip="https://creativecommons.org/licenses/by-sa/3.0/"/>
              </a:rPr>
              <a:t>CC BY-SA</a:t>
            </a:r>
            <a:endParaRPr lang="en-US" sz="900" dirty="0"/>
          </a:p>
        </p:txBody>
      </p:sp>
    </p:spTree>
    <p:extLst>
      <p:ext uri="{BB962C8B-B14F-4D97-AF65-F5344CB8AC3E}">
        <p14:creationId xmlns:p14="http://schemas.microsoft.com/office/powerpoint/2010/main" val="314490721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C879C-4C53-5FEB-8F59-74ABA23B5742}"/>
              </a:ext>
            </a:extLst>
          </p:cNvPr>
          <p:cNvSpPr>
            <a:spLocks noGrp="1"/>
          </p:cNvSpPr>
          <p:nvPr>
            <p:ph type="title"/>
          </p:nvPr>
        </p:nvSpPr>
        <p:spPr/>
        <p:txBody>
          <a:bodyPr/>
          <a:lstStyle/>
          <a:p>
            <a:r>
              <a:rPr lang="en-US" dirty="0"/>
              <a:t>Posting Expectations</a:t>
            </a:r>
            <a:r>
              <a:rPr lang="zh-TW" altLang="en-US" dirty="0"/>
              <a:t> 將期待公告</a:t>
            </a:r>
            <a:endParaRPr lang="en-US" dirty="0"/>
          </a:p>
        </p:txBody>
      </p:sp>
      <p:pic>
        <p:nvPicPr>
          <p:cNvPr id="5" name="Content Placeholder 4" descr="A speed limit sign on a road">
            <a:extLst>
              <a:ext uri="{FF2B5EF4-FFF2-40B4-BE49-F238E27FC236}">
                <a16:creationId xmlns:a16="http://schemas.microsoft.com/office/drawing/2014/main" id="{147F23DC-E299-8D5F-D450-4009FEFFB7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1179" y="1873771"/>
            <a:ext cx="6533685" cy="3674568"/>
          </a:xfrm>
        </p:spPr>
      </p:pic>
      <p:sp>
        <p:nvSpPr>
          <p:cNvPr id="6" name="TextBox 5">
            <a:extLst>
              <a:ext uri="{FF2B5EF4-FFF2-40B4-BE49-F238E27FC236}">
                <a16:creationId xmlns:a16="http://schemas.microsoft.com/office/drawing/2014/main" id="{FB237B9E-853E-993F-1C56-8F7E23AA4A71}"/>
              </a:ext>
            </a:extLst>
          </p:cNvPr>
          <p:cNvSpPr txBox="1"/>
          <p:nvPr/>
        </p:nvSpPr>
        <p:spPr>
          <a:xfrm flipH="1">
            <a:off x="1544735" y="6124392"/>
            <a:ext cx="6250150" cy="215444"/>
          </a:xfrm>
          <a:prstGeom prst="rect">
            <a:avLst/>
          </a:prstGeom>
          <a:noFill/>
        </p:spPr>
        <p:txBody>
          <a:bodyPr wrap="square" rtlCol="0">
            <a:spAutoFit/>
          </a:bodyPr>
          <a:lstStyle/>
          <a:p>
            <a:r>
              <a:rPr lang="en-US" sz="800" dirty="0"/>
              <a:t>From https://www.denver7.com/traffic/driving-you-crazy/whats-driving-you-crazy-speed-limit-signs-with-fractions-really</a:t>
            </a:r>
          </a:p>
        </p:txBody>
      </p:sp>
    </p:spTree>
    <p:extLst>
      <p:ext uri="{BB962C8B-B14F-4D97-AF65-F5344CB8AC3E}">
        <p14:creationId xmlns:p14="http://schemas.microsoft.com/office/powerpoint/2010/main" val="144815484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7597" y="631400"/>
            <a:ext cx="3429000" cy="838200"/>
          </a:xfrm>
        </p:spPr>
        <p:txBody>
          <a:bodyPr>
            <a:normAutofit/>
          </a:bodyPr>
          <a:lstStyle/>
          <a:p>
            <a:pPr>
              <a:defRPr/>
            </a:pPr>
            <a:r>
              <a:rPr lang="en-US" dirty="0"/>
              <a:t>MRT – Be Safe</a:t>
            </a:r>
          </a:p>
        </p:txBody>
      </p:sp>
      <p:pic>
        <p:nvPicPr>
          <p:cNvPr id="4" name="Picture 3" descr="A poster of cats on an escalator&#10;&#10;Description automatically generated">
            <a:extLst>
              <a:ext uri="{FF2B5EF4-FFF2-40B4-BE49-F238E27FC236}">
                <a16:creationId xmlns:a16="http://schemas.microsoft.com/office/drawing/2014/main" id="{5AEFD654-D4D7-463A-9825-A917F79A0B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402" y="1424630"/>
            <a:ext cx="3967280" cy="5269043"/>
          </a:xfrm>
          <a:prstGeom prst="rect">
            <a:avLst/>
          </a:prstGeom>
        </p:spPr>
      </p:pic>
      <p:pic>
        <p:nvPicPr>
          <p:cNvPr id="7" name="Picture 6" descr="A sign on a train&#10;&#10;Description automatically generated">
            <a:extLst>
              <a:ext uri="{FF2B5EF4-FFF2-40B4-BE49-F238E27FC236}">
                <a16:creationId xmlns:a16="http://schemas.microsoft.com/office/drawing/2014/main" id="{130FA302-17B1-FFE5-720B-FB81262096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4604" y="1417972"/>
            <a:ext cx="3967279" cy="5275701"/>
          </a:xfrm>
          <a:prstGeom prst="rect">
            <a:avLst/>
          </a:prstGeom>
        </p:spPr>
      </p:pic>
    </p:spTree>
    <p:extLst>
      <p:ext uri="{BB962C8B-B14F-4D97-AF65-F5344CB8AC3E}">
        <p14:creationId xmlns:p14="http://schemas.microsoft.com/office/powerpoint/2010/main" val="295524697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4364" y="304829"/>
            <a:ext cx="3935272" cy="838200"/>
          </a:xfrm>
        </p:spPr>
        <p:txBody>
          <a:bodyPr>
            <a:normAutofit fontScale="90000"/>
          </a:bodyPr>
          <a:lstStyle/>
          <a:p>
            <a:pPr>
              <a:defRPr/>
            </a:pPr>
            <a:r>
              <a:rPr lang="en-US" dirty="0"/>
              <a:t>MRT – Be Safe</a:t>
            </a:r>
            <a:r>
              <a:rPr lang="zh-TW" altLang="en-US" dirty="0"/>
              <a:t>  </a:t>
            </a:r>
            <a:br>
              <a:rPr lang="en-US" altLang="zh-TW" dirty="0"/>
            </a:br>
            <a:r>
              <a:rPr lang="zh-TW" altLang="en-US" dirty="0"/>
              <a:t>捷運</a:t>
            </a:r>
            <a:r>
              <a:rPr lang="en-US" altLang="zh-TW" dirty="0"/>
              <a:t>—</a:t>
            </a:r>
            <a:r>
              <a:rPr lang="zh-TW" altLang="en-US" dirty="0"/>
              <a:t>注意安全</a:t>
            </a:r>
            <a:endParaRPr lang="en-US" dirty="0"/>
          </a:p>
        </p:txBody>
      </p:sp>
      <p:pic>
        <p:nvPicPr>
          <p:cNvPr id="5" name="Picture 4" descr="Photo-M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133" y="1459817"/>
            <a:ext cx="7187928" cy="4872625"/>
          </a:xfrm>
          <a:prstGeom prst="rect">
            <a:avLst/>
          </a:prstGeom>
        </p:spPr>
      </p:pic>
    </p:spTree>
    <p:extLst>
      <p:ext uri="{BB962C8B-B14F-4D97-AF65-F5344CB8AC3E}">
        <p14:creationId xmlns:p14="http://schemas.microsoft.com/office/powerpoint/2010/main" val="8327809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D0A56-5590-E5E2-E926-6DC379937C29}"/>
              </a:ext>
            </a:extLst>
          </p:cNvPr>
          <p:cNvSpPr>
            <a:spLocks noGrp="1"/>
          </p:cNvSpPr>
          <p:nvPr>
            <p:ph type="title"/>
          </p:nvPr>
        </p:nvSpPr>
        <p:spPr/>
        <p:txBody>
          <a:bodyPr/>
          <a:lstStyle/>
          <a:p>
            <a:r>
              <a:rPr lang="en-US" dirty="0"/>
              <a:t>Posting Big Ideas</a:t>
            </a:r>
            <a:r>
              <a:rPr lang="zh-TW" altLang="en-US" dirty="0"/>
              <a:t>  公告重點</a:t>
            </a:r>
            <a:endParaRPr lang="en-US" dirty="0"/>
          </a:p>
        </p:txBody>
      </p:sp>
      <p:sp>
        <p:nvSpPr>
          <p:cNvPr id="3" name="Content Placeholder 2">
            <a:extLst>
              <a:ext uri="{FF2B5EF4-FFF2-40B4-BE49-F238E27FC236}">
                <a16:creationId xmlns:a16="http://schemas.microsoft.com/office/drawing/2014/main" id="{C421C51C-378A-F35A-950C-1D294A942EAB}"/>
              </a:ext>
            </a:extLst>
          </p:cNvPr>
          <p:cNvSpPr>
            <a:spLocks noGrp="1"/>
          </p:cNvSpPr>
          <p:nvPr>
            <p:ph idx="1"/>
          </p:nvPr>
        </p:nvSpPr>
        <p:spPr/>
        <p:txBody>
          <a:bodyPr>
            <a:normAutofit/>
          </a:bodyPr>
          <a:lstStyle/>
          <a:p>
            <a:r>
              <a:rPr lang="en-US" dirty="0"/>
              <a:t>Large font</a:t>
            </a:r>
            <a:r>
              <a:rPr lang="zh-TW" altLang="en-US" dirty="0"/>
              <a:t> 大字體</a:t>
            </a:r>
            <a:endParaRPr lang="en-US" dirty="0"/>
          </a:p>
          <a:p>
            <a:r>
              <a:rPr lang="en-US" dirty="0"/>
              <a:t>Focus on behaviors you want to see</a:t>
            </a:r>
            <a:r>
              <a:rPr lang="zh-TW" altLang="en-US" dirty="0"/>
              <a:t> 強調你希望看到的行為</a:t>
            </a:r>
            <a:endParaRPr lang="en-US" dirty="0"/>
          </a:p>
          <a:p>
            <a:pPr lvl="1"/>
            <a:r>
              <a:rPr lang="en-US" dirty="0"/>
              <a:t>“Employees must wash hands“</a:t>
            </a:r>
            <a:r>
              <a:rPr lang="zh-TW" altLang="en-US" dirty="0"/>
              <a:t> 員工一定要洗手</a:t>
            </a:r>
            <a:endParaRPr lang="en-US" dirty="0"/>
          </a:p>
          <a:p>
            <a:r>
              <a:rPr lang="en-US" dirty="0"/>
              <a:t>Keep the verbiage to a minimum </a:t>
            </a:r>
            <a:r>
              <a:rPr lang="zh-TW" altLang="en-US" dirty="0"/>
              <a:t>最少量的贅詞</a:t>
            </a:r>
            <a:endParaRPr lang="en-US" dirty="0"/>
          </a:p>
          <a:p>
            <a:r>
              <a:rPr lang="en-US" dirty="0"/>
              <a:t>Consider height</a:t>
            </a:r>
            <a:r>
              <a:rPr lang="zh-TW" altLang="en-US" dirty="0"/>
              <a:t> 考慮高度</a:t>
            </a:r>
            <a:endParaRPr lang="en-US" dirty="0"/>
          </a:p>
          <a:p>
            <a:r>
              <a:rPr lang="en-US" dirty="0"/>
              <a:t>Images and language culturally relevant </a:t>
            </a:r>
            <a:r>
              <a:rPr lang="zh-TW" altLang="en-US" dirty="0"/>
              <a:t>使用文化相關的圖片和語言</a:t>
            </a:r>
            <a:endParaRPr lang="en-US" altLang="zh-TW" dirty="0"/>
          </a:p>
          <a:p>
            <a:r>
              <a:rPr lang="en-US" dirty="0"/>
              <a:t>Must be taught</a:t>
            </a:r>
            <a:r>
              <a:rPr lang="zh-TW" altLang="en-US" dirty="0"/>
              <a:t> 需直接教導</a:t>
            </a:r>
            <a:endParaRPr lang="en-US" dirty="0"/>
          </a:p>
          <a:p>
            <a:endParaRPr lang="en-US" dirty="0"/>
          </a:p>
          <a:p>
            <a:endParaRPr lang="en-US" dirty="0"/>
          </a:p>
        </p:txBody>
      </p:sp>
    </p:spTree>
    <p:extLst>
      <p:ext uri="{BB962C8B-B14F-4D97-AF65-F5344CB8AC3E}">
        <p14:creationId xmlns:p14="http://schemas.microsoft.com/office/powerpoint/2010/main" val="19012222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descr="003tors.gif"/>
          <p:cNvPicPr>
            <a:picLocks noChangeAspect="1"/>
          </p:cNvPicPr>
          <p:nvPr/>
        </p:nvPicPr>
        <p:blipFill>
          <a:blip r:embed="rId3" cstate="print"/>
          <a:srcRect/>
          <a:stretch>
            <a:fillRect/>
          </a:stretch>
        </p:blipFill>
        <p:spPr bwMode="auto">
          <a:xfrm>
            <a:off x="0" y="0"/>
            <a:ext cx="2895600" cy="2743200"/>
          </a:xfrm>
          <a:prstGeom prst="rect">
            <a:avLst/>
          </a:prstGeom>
          <a:noFill/>
          <a:ln w="9525">
            <a:noFill/>
            <a:miter lim="800000"/>
            <a:headEnd/>
            <a:tailEnd/>
          </a:ln>
        </p:spPr>
      </p:pic>
      <p:sp>
        <p:nvSpPr>
          <p:cNvPr id="5" name="TextBox 4"/>
          <p:cNvSpPr txBox="1"/>
          <p:nvPr/>
        </p:nvSpPr>
        <p:spPr>
          <a:xfrm>
            <a:off x="3200400" y="304803"/>
            <a:ext cx="5562600" cy="646331"/>
          </a:xfrm>
          <a:prstGeom prst="rect">
            <a:avLst/>
          </a:prstGeom>
          <a:noFill/>
        </p:spPr>
        <p:txBody>
          <a:bodyPr>
            <a:spAutoFit/>
          </a:bodyPr>
          <a:lstStyle/>
          <a:p>
            <a:pPr algn="ctr">
              <a:defRPr/>
            </a:pPr>
            <a:r>
              <a:rPr lang="en-US" sz="3600" b="1" u="sng" dirty="0">
                <a:solidFill>
                  <a:srgbClr val="0000FF"/>
                </a:solidFill>
                <a:effectLst>
                  <a:outerShdw blurRad="38100" dist="38100" dir="2700000" algn="tl">
                    <a:srgbClr val="000000">
                      <a:alpha val="43137"/>
                    </a:srgbClr>
                  </a:outerShdw>
                </a:effectLst>
              </a:rPr>
              <a:t>SULPHUR 9</a:t>
            </a:r>
            <a:r>
              <a:rPr lang="en-US" sz="3600" b="1" u="sng" baseline="30000" dirty="0">
                <a:solidFill>
                  <a:srgbClr val="0000FF"/>
                </a:solidFill>
                <a:effectLst>
                  <a:outerShdw blurRad="38100" dist="38100" dir="2700000" algn="tl">
                    <a:srgbClr val="000000">
                      <a:alpha val="43137"/>
                    </a:srgbClr>
                  </a:outerShdw>
                </a:effectLst>
              </a:rPr>
              <a:t>th</a:t>
            </a:r>
            <a:r>
              <a:rPr lang="en-US" sz="3600" b="1" u="sng" dirty="0">
                <a:solidFill>
                  <a:srgbClr val="0000FF"/>
                </a:solidFill>
                <a:effectLst>
                  <a:outerShdw blurRad="38100" dist="38100" dir="2700000" algn="tl">
                    <a:srgbClr val="000000">
                      <a:alpha val="43137"/>
                    </a:srgbClr>
                  </a:outerShdw>
                </a:effectLst>
              </a:rPr>
              <a:t> GRADE - PBIS</a:t>
            </a:r>
          </a:p>
        </p:txBody>
      </p:sp>
      <p:sp>
        <p:nvSpPr>
          <p:cNvPr id="9" name="TextBox 8"/>
          <p:cNvSpPr txBox="1"/>
          <p:nvPr/>
        </p:nvSpPr>
        <p:spPr>
          <a:xfrm>
            <a:off x="152400" y="3429001"/>
            <a:ext cx="2819400" cy="923330"/>
          </a:xfrm>
          <a:prstGeom prst="rect">
            <a:avLst/>
          </a:prstGeom>
          <a:noFill/>
        </p:spPr>
        <p:txBody>
          <a:bodyPr>
            <a:spAutoFit/>
          </a:bodyPr>
          <a:lstStyle/>
          <a:p>
            <a:pPr>
              <a:defRPr/>
            </a:pPr>
            <a:r>
              <a:rPr lang="en-US" sz="5400" b="1" u="sng" dirty="0">
                <a:solidFill>
                  <a:srgbClr val="0000FF"/>
                </a:solidFill>
                <a:effectLst>
                  <a:outerShdw blurRad="38100" dist="38100" dir="2700000" algn="tl">
                    <a:srgbClr val="000000">
                      <a:alpha val="43137"/>
                    </a:srgbClr>
                  </a:outerShdw>
                </a:effectLst>
                <a:latin typeface="Arial" charset="0"/>
              </a:rPr>
              <a:t>Posting</a:t>
            </a:r>
          </a:p>
        </p:txBody>
      </p:sp>
      <p:pic>
        <p:nvPicPr>
          <p:cNvPr id="63493" name="Picture 18" descr="March 2010 027.JPG"/>
          <p:cNvPicPr>
            <a:picLocks noChangeAspect="1"/>
          </p:cNvPicPr>
          <p:nvPr/>
        </p:nvPicPr>
        <p:blipFill>
          <a:blip r:embed="rId4" cstate="print"/>
          <a:srcRect/>
          <a:stretch>
            <a:fillRect/>
          </a:stretch>
        </p:blipFill>
        <p:spPr bwMode="auto">
          <a:xfrm>
            <a:off x="3124200" y="0"/>
            <a:ext cx="6019800" cy="6858000"/>
          </a:xfrm>
          <a:prstGeom prst="rect">
            <a:avLst/>
          </a:prstGeom>
          <a:noFill/>
          <a:ln w="9525">
            <a:noFill/>
            <a:miter lim="800000"/>
            <a:headEnd/>
            <a:tailEnd/>
          </a:ln>
        </p:spPr>
      </p:pic>
      <p:sp>
        <p:nvSpPr>
          <p:cNvPr id="6" name="TextBox 5"/>
          <p:cNvSpPr txBox="1"/>
          <p:nvPr/>
        </p:nvSpPr>
        <p:spPr>
          <a:xfrm>
            <a:off x="304802" y="5181603"/>
            <a:ext cx="2299027" cy="877163"/>
          </a:xfrm>
          <a:prstGeom prst="rect">
            <a:avLst/>
          </a:prstGeom>
          <a:noFill/>
        </p:spPr>
        <p:txBody>
          <a:bodyPr wrap="none">
            <a:spAutoFit/>
          </a:bodyPr>
          <a:lstStyle/>
          <a:p>
            <a:pPr>
              <a:defRPr/>
            </a:pPr>
            <a:r>
              <a:rPr lang="en-US" sz="1100" b="1" dirty="0">
                <a:latin typeface="Arial" charset="0"/>
                <a:cs typeface="Arial" pitchFamily="34" charset="0"/>
              </a:rPr>
              <a:t>CHUCK HANSEN, Principal</a:t>
            </a:r>
          </a:p>
          <a:p>
            <a:pPr algn="ctr">
              <a:defRPr/>
            </a:pPr>
            <a:r>
              <a:rPr lang="en-US" sz="1100" b="1" dirty="0">
                <a:latin typeface="Arial" charset="0"/>
                <a:cs typeface="Arial" pitchFamily="34" charset="0"/>
              </a:rPr>
              <a:t>AMY PALMER, Teacher</a:t>
            </a:r>
          </a:p>
          <a:p>
            <a:pPr algn="ctr">
              <a:defRPr/>
            </a:pPr>
            <a:r>
              <a:rPr lang="en-US" sz="1100" b="1" dirty="0">
                <a:effectLst>
                  <a:outerShdw blurRad="38100" dist="38100" dir="2700000" algn="tl">
                    <a:srgbClr val="000000">
                      <a:alpha val="43137"/>
                    </a:srgbClr>
                  </a:outerShdw>
                </a:effectLst>
                <a:latin typeface="Arial" charset="0"/>
                <a:cs typeface="Arial" pitchFamily="34" charset="0"/>
              </a:rPr>
              <a:t>SULPHUR HIGH SCHOOL, LA</a:t>
            </a:r>
            <a:endParaRPr lang="en-US" sz="1100" b="1" dirty="0">
              <a:latin typeface="Arial" charset="0"/>
              <a:cs typeface="Arial" pitchFamily="34" charset="0"/>
            </a:endParaRPr>
          </a:p>
          <a:p>
            <a:pPr>
              <a:defRPr/>
            </a:pPr>
            <a:endParaRPr lang="en-US" dirty="0">
              <a:latin typeface="Arial" charset="0"/>
            </a:endParaRPr>
          </a:p>
        </p:txBody>
      </p:sp>
    </p:spTree>
    <p:extLst>
      <p:ext uri="{BB962C8B-B14F-4D97-AF65-F5344CB8AC3E}">
        <p14:creationId xmlns:p14="http://schemas.microsoft.com/office/powerpoint/2010/main" val="18924367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Picture2"/>
          <p:cNvPicPr>
            <a:picLocks noChangeAspect="1" noChangeArrowheads="1"/>
          </p:cNvPicPr>
          <p:nvPr/>
        </p:nvPicPr>
        <p:blipFill>
          <a:blip r:embed="rId3" cstate="print">
            <a:extLst>
              <a:ext uri="{28A0092B-C50C-407E-A947-70E740481C1C}">
                <a14:useLocalDpi xmlns:a14="http://schemas.microsoft.com/office/drawing/2010/main" val="0"/>
              </a:ext>
            </a:extLst>
          </a:blip>
          <a:srcRect l="11273" r="10197"/>
          <a:stretch>
            <a:fillRect/>
          </a:stretch>
        </p:blipFill>
        <p:spPr bwMode="auto">
          <a:xfrm>
            <a:off x="1625600" y="285752"/>
            <a:ext cx="5562600" cy="6284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7949455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normAutofit fontScale="90000"/>
          </a:bodyPr>
          <a:lstStyle/>
          <a:p>
            <a:r>
              <a:rPr lang="en-US" dirty="0"/>
              <a:t>Shawnee Mission North </a:t>
            </a:r>
            <a:br>
              <a:rPr lang="en-US" dirty="0"/>
            </a:br>
            <a:r>
              <a:rPr lang="en-US" dirty="0"/>
              <a:t>Football Jerseys</a:t>
            </a:r>
          </a:p>
        </p:txBody>
      </p:sp>
      <p:pic>
        <p:nvPicPr>
          <p:cNvPr id="4" name="Content Placeholder 3" descr="Football_OLN_OL20110909_0093.JPG"/>
          <p:cNvPicPr>
            <a:picLocks noGrp="1" noChangeAspect="1"/>
          </p:cNvPicPr>
          <p:nvPr>
            <p:ph sz="quarter" idx="1"/>
          </p:nvPr>
        </p:nvPicPr>
        <p:blipFill>
          <a:blip r:embed="rId3" cstate="print"/>
          <a:srcRect t="9404" b="9404"/>
          <a:stretch>
            <a:fillRect/>
          </a:stretch>
        </p:blipFill>
        <p:spPr/>
      </p:pic>
      <p:pic>
        <p:nvPicPr>
          <p:cNvPr id="9" name="Content Placeholder 8" descr="Football_OLN_OL20110909_0095.JPG"/>
          <p:cNvPicPr>
            <a:picLocks noGrp="1" noChangeAspect="1"/>
          </p:cNvPicPr>
          <p:nvPr>
            <p:ph sz="quarter" idx="2"/>
          </p:nvPr>
        </p:nvPicPr>
        <p:blipFill>
          <a:blip r:embed="rId4" cstate="print"/>
          <a:srcRect t="9404" b="9404"/>
          <a:stretch>
            <a:fillRect/>
          </a:stretch>
        </p:blipFill>
        <p:spPr/>
      </p:pic>
      <p:pic>
        <p:nvPicPr>
          <p:cNvPr id="11" name="Content Placeholder 10" descr="Football_OLN_OL20110909_0108.JPG"/>
          <p:cNvPicPr>
            <a:picLocks noGrp="1" noChangeAspect="1"/>
          </p:cNvPicPr>
          <p:nvPr>
            <p:ph sz="quarter" idx="3"/>
          </p:nvPr>
        </p:nvPicPr>
        <p:blipFill>
          <a:blip r:embed="rId5" cstate="print"/>
          <a:srcRect t="9375" b="9375"/>
          <a:stretch>
            <a:fillRect/>
          </a:stretch>
        </p:blipFill>
        <p:spPr/>
      </p:pic>
      <p:pic>
        <p:nvPicPr>
          <p:cNvPr id="12" name="Content Placeholder 11" descr="Football_OLN_OL20110909_0097.JPG"/>
          <p:cNvPicPr>
            <a:picLocks noGrp="1" noChangeAspect="1"/>
          </p:cNvPicPr>
          <p:nvPr>
            <p:ph sz="quarter" idx="4"/>
          </p:nvPr>
        </p:nvPicPr>
        <p:blipFill>
          <a:blip r:embed="rId6" cstate="print"/>
          <a:srcRect t="9375" b="9375"/>
          <a:stretch>
            <a:fillRect/>
          </a:stretch>
        </p:blipFill>
        <p:spPr/>
      </p:pic>
    </p:spTree>
    <p:extLst>
      <p:ext uri="{BB962C8B-B14F-4D97-AF65-F5344CB8AC3E}">
        <p14:creationId xmlns:p14="http://schemas.microsoft.com/office/powerpoint/2010/main" val="391282190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Subtitle 7"/>
          <p:cNvSpPr>
            <a:spLocks noGrp="1"/>
          </p:cNvSpPr>
          <p:nvPr>
            <p:ph sz="half" idx="1"/>
          </p:nvPr>
        </p:nvSpPr>
        <p:spPr/>
        <p:txBody>
          <a:bodyPr rtlCol="0">
            <a:normAutofit/>
          </a:bodyPr>
          <a:lstStyle/>
          <a:p>
            <a:pPr>
              <a:defRPr/>
            </a:pPr>
            <a:endParaRPr lang="en-US" b="1" dirty="0">
              <a:solidFill>
                <a:schemeClr val="tx2">
                  <a:lumMod val="50000"/>
                </a:schemeClr>
              </a:solidFill>
              <a:effectLst>
                <a:outerShdw blurRad="38100" dist="38100" dir="2700000" algn="tl">
                  <a:srgbClr val="000000">
                    <a:alpha val="43137"/>
                  </a:srgbClr>
                </a:outerShdw>
              </a:effectLst>
              <a:latin typeface="Imprint MT Shadow" pitchFamily="82" charset="0"/>
              <a:cs typeface="Times New Roman" pitchFamily="18" charset="0"/>
            </a:endParaRPr>
          </a:p>
          <a:p>
            <a:pPr>
              <a:defRPr/>
            </a:pPr>
            <a:endParaRPr lang="en-US" dirty="0">
              <a:latin typeface="Georgia" pitchFamily="18" charset="0"/>
            </a:endParaRPr>
          </a:p>
        </p:txBody>
      </p:sp>
      <p:pic>
        <p:nvPicPr>
          <p:cNvPr id="10" name="Content Placeholder 9" descr="Spring 2011 031.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52400" y="228600"/>
            <a:ext cx="4267200" cy="5791200"/>
          </a:xfrm>
        </p:spPr>
      </p:pic>
      <p:pic>
        <p:nvPicPr>
          <p:cNvPr id="49154" name="Picture 2" descr="\\HZFS01\Users\hzorr\My Pictures\Spring 2011\Spring 2011 03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914400"/>
            <a:ext cx="4230688"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861" name="TextBox 4"/>
          <p:cNvSpPr txBox="1">
            <a:spLocks noChangeArrowheads="1"/>
          </p:cNvSpPr>
          <p:nvPr/>
        </p:nvSpPr>
        <p:spPr bwMode="auto">
          <a:xfrm>
            <a:off x="5715000" y="381002"/>
            <a:ext cx="200818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1200" dirty="0">
                <a:solidFill>
                  <a:srgbClr val="000000"/>
                </a:solidFill>
                <a:latin typeface="Calibri" pitchFamily="34" charset="0"/>
              </a:rPr>
              <a:t>Shawnee Mission Schools, KS</a:t>
            </a:r>
          </a:p>
        </p:txBody>
      </p:sp>
    </p:spTree>
    <p:extLst>
      <p:ext uri="{BB962C8B-B14F-4D97-AF65-F5344CB8AC3E}">
        <p14:creationId xmlns:p14="http://schemas.microsoft.com/office/powerpoint/2010/main" val="282061017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9154"/>
                                        </p:tgtEl>
                                        <p:attrNameLst>
                                          <p:attrName>style.visibility</p:attrName>
                                        </p:attrNameLst>
                                      </p:cBhvr>
                                      <p:to>
                                        <p:strVal val="visible"/>
                                      </p:to>
                                    </p:set>
                                    <p:animEffect transition="in" filter="fade">
                                      <p:cBhvr>
                                        <p:cTn id="12" dur="20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091915828"/>
              </p:ext>
            </p:extLst>
          </p:nvPr>
        </p:nvGraphicFramePr>
        <p:xfrm>
          <a:off x="0" y="0"/>
          <a:ext cx="9144000" cy="678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3010" name="TextBox 5"/>
          <p:cNvSpPr txBox="1">
            <a:spLocks noChangeArrowheads="1"/>
          </p:cNvSpPr>
          <p:nvPr/>
        </p:nvSpPr>
        <p:spPr bwMode="auto">
          <a:xfrm>
            <a:off x="1200150" y="-36513"/>
            <a:ext cx="7335406"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dirty="0">
                <a:solidFill>
                  <a:srgbClr val="000000"/>
                </a:solidFill>
                <a:latin typeface="Calibri" charset="0"/>
              </a:rPr>
              <a:t>MTSS: 4 Dimensions of School Climate</a:t>
            </a:r>
          </a:p>
          <a:p>
            <a:pPr algn="ctr" eaLnBrk="1" hangingPunct="1"/>
            <a:r>
              <a:rPr lang="zh-TW" altLang="en-US" u="sng" dirty="0">
                <a:solidFill>
                  <a:srgbClr val="000000"/>
                </a:solidFill>
                <a:latin typeface="Calibri" charset="0"/>
              </a:rPr>
              <a:t>多層級支持系統</a:t>
            </a:r>
            <a:r>
              <a:rPr lang="en-US" altLang="zh-TW" u="sng" dirty="0">
                <a:solidFill>
                  <a:srgbClr val="000000"/>
                </a:solidFill>
                <a:latin typeface="Calibri" charset="0"/>
              </a:rPr>
              <a:t>:</a:t>
            </a:r>
            <a:r>
              <a:rPr lang="zh-TW" altLang="en-US" u="sng" dirty="0">
                <a:solidFill>
                  <a:srgbClr val="000000"/>
                </a:solidFill>
                <a:latin typeface="Calibri" charset="0"/>
              </a:rPr>
              <a:t> 學校氛圍的四個面向</a:t>
            </a:r>
            <a:endParaRPr lang="en-US" u="sng" dirty="0">
              <a:solidFill>
                <a:srgbClr val="000000"/>
              </a:solidFill>
              <a:latin typeface="Calibri" charset="0"/>
            </a:endParaRPr>
          </a:p>
        </p:txBody>
      </p:sp>
      <p:sp>
        <p:nvSpPr>
          <p:cNvPr id="43011" name="TextBox 2"/>
          <p:cNvSpPr txBox="1">
            <a:spLocks noChangeArrowheads="1"/>
          </p:cNvSpPr>
          <p:nvPr/>
        </p:nvSpPr>
        <p:spPr bwMode="auto">
          <a:xfrm>
            <a:off x="2466975" y="6034088"/>
            <a:ext cx="620875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(Vermont Agency of Education, Accessed July 27, 2016, based</a:t>
            </a:r>
          </a:p>
          <a:p>
            <a:r>
              <a:rPr lang="en-US" sz="1600" dirty="0"/>
              <a:t> the work of the </a:t>
            </a:r>
            <a:r>
              <a:rPr lang="en-US" sz="1600" dirty="0">
                <a:hlinkClick r:id="rId8"/>
              </a:rPr>
              <a:t>National Center of School Climate</a:t>
            </a:r>
            <a:r>
              <a:rPr lang="en-US" sz="1600" dirty="0"/>
              <a:t>) </a:t>
            </a:r>
            <a:r>
              <a:rPr lang="zh-TW" altLang="en-US" sz="1600" u="sng" dirty="0"/>
              <a:t>佛蒙特教育局</a:t>
            </a:r>
            <a:r>
              <a:rPr lang="en-US" altLang="zh-TW" sz="1600" u="sng" dirty="0"/>
              <a:t>, </a:t>
            </a:r>
          </a:p>
          <a:p>
            <a:r>
              <a:rPr lang="zh-TW" altLang="en-US" sz="1600" u="sng" dirty="0"/>
              <a:t>參考自國家學校氛圍中心</a:t>
            </a:r>
            <a:endParaRPr lang="en-US" sz="1600" u="sng" dirty="0"/>
          </a:p>
        </p:txBody>
      </p:sp>
    </p:spTree>
    <p:extLst>
      <p:ext uri="{BB962C8B-B14F-4D97-AF65-F5344CB8AC3E}">
        <p14:creationId xmlns:p14="http://schemas.microsoft.com/office/powerpoint/2010/main" val="292130064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2E6625-FB4F-8DB4-CFF0-9CD469051121}"/>
              </a:ext>
            </a:extLst>
          </p:cNvPr>
          <p:cNvPicPr>
            <a:picLocks noChangeAspect="1"/>
          </p:cNvPicPr>
          <p:nvPr/>
        </p:nvPicPr>
        <p:blipFill>
          <a:blip r:embed="rId2"/>
          <a:stretch>
            <a:fillRect/>
          </a:stretch>
        </p:blipFill>
        <p:spPr>
          <a:xfrm>
            <a:off x="0" y="927179"/>
            <a:ext cx="9144000" cy="5003642"/>
          </a:xfrm>
          <a:prstGeom prst="rect">
            <a:avLst/>
          </a:prstGeom>
        </p:spPr>
      </p:pic>
      <p:sp>
        <p:nvSpPr>
          <p:cNvPr id="9" name="TextBox 8">
            <a:extLst>
              <a:ext uri="{FF2B5EF4-FFF2-40B4-BE49-F238E27FC236}">
                <a16:creationId xmlns:a16="http://schemas.microsoft.com/office/drawing/2014/main" id="{A723C6FD-4E4C-9C12-B83F-872F8FA5F6E1}"/>
              </a:ext>
            </a:extLst>
          </p:cNvPr>
          <p:cNvSpPr txBox="1"/>
          <p:nvPr/>
        </p:nvSpPr>
        <p:spPr>
          <a:xfrm>
            <a:off x="2106592" y="6099858"/>
            <a:ext cx="3110147" cy="369332"/>
          </a:xfrm>
          <a:prstGeom prst="rect">
            <a:avLst/>
          </a:prstGeom>
          <a:noFill/>
        </p:spPr>
        <p:txBody>
          <a:bodyPr wrap="none" rtlCol="0">
            <a:spAutoFit/>
          </a:bodyPr>
          <a:lstStyle/>
          <a:p>
            <a:r>
              <a:rPr lang="en-US" sz="1800" b="0" i="0" u="none" strike="noStrike" baseline="0" dirty="0">
                <a:solidFill>
                  <a:srgbClr val="021C38"/>
                </a:solidFill>
                <a:latin typeface="Roboto-Regular"/>
              </a:rPr>
              <a:t>(</a:t>
            </a:r>
            <a:r>
              <a:rPr lang="en-US" sz="1800" b="0" i="0" u="none" strike="noStrike" baseline="0" dirty="0" err="1">
                <a:solidFill>
                  <a:srgbClr val="021C38"/>
                </a:solidFill>
                <a:latin typeface="Roboto-Regular"/>
              </a:rPr>
              <a:t>Luh</a:t>
            </a:r>
            <a:r>
              <a:rPr lang="en-US" sz="1800" b="0" i="0" u="none" strike="noStrike" baseline="0" dirty="0">
                <a:solidFill>
                  <a:srgbClr val="021C38"/>
                </a:solidFill>
                <a:latin typeface="Roboto-Regular"/>
              </a:rPr>
              <a:t>, Ni, Chen, &amp; Feng, 2024)</a:t>
            </a:r>
            <a:endParaRPr lang="en-US" dirty="0"/>
          </a:p>
        </p:txBody>
      </p:sp>
    </p:spTree>
    <p:extLst>
      <p:ext uri="{BB962C8B-B14F-4D97-AF65-F5344CB8AC3E}">
        <p14:creationId xmlns:p14="http://schemas.microsoft.com/office/powerpoint/2010/main" val="6736171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DB33D-EC9B-003F-7FE1-65B97036A088}"/>
              </a:ext>
            </a:extLst>
          </p:cNvPr>
          <p:cNvSpPr>
            <a:spLocks noGrp="1"/>
          </p:cNvSpPr>
          <p:nvPr>
            <p:ph type="title"/>
          </p:nvPr>
        </p:nvSpPr>
        <p:spPr/>
        <p:txBody>
          <a:bodyPr/>
          <a:lstStyle/>
          <a:p>
            <a:r>
              <a:rPr lang="en-US" dirty="0"/>
              <a:t>Posting Reflection Question</a:t>
            </a:r>
            <a:r>
              <a:rPr lang="zh-TW" altLang="en-US" dirty="0"/>
              <a:t> 公告反思問題</a:t>
            </a:r>
            <a:endParaRPr lang="en-US" dirty="0"/>
          </a:p>
        </p:txBody>
      </p:sp>
      <p:sp>
        <p:nvSpPr>
          <p:cNvPr id="3" name="Content Placeholder 2">
            <a:extLst>
              <a:ext uri="{FF2B5EF4-FFF2-40B4-BE49-F238E27FC236}">
                <a16:creationId xmlns:a16="http://schemas.microsoft.com/office/drawing/2014/main" id="{E50CD80C-96F8-06FC-56CE-9DBF08EE3B8E}"/>
              </a:ext>
            </a:extLst>
          </p:cNvPr>
          <p:cNvSpPr>
            <a:spLocks noGrp="1"/>
          </p:cNvSpPr>
          <p:nvPr>
            <p:ph idx="1"/>
          </p:nvPr>
        </p:nvSpPr>
        <p:spPr>
          <a:xfrm>
            <a:off x="628650" y="1825625"/>
            <a:ext cx="4200402" cy="4351338"/>
          </a:xfrm>
        </p:spPr>
        <p:txBody>
          <a:bodyPr>
            <a:normAutofit/>
          </a:bodyPr>
          <a:lstStyle/>
          <a:p>
            <a:r>
              <a:rPr lang="en-US" sz="3200" dirty="0"/>
              <a:t>What expectations do you consistently need to prompt?</a:t>
            </a:r>
            <a:r>
              <a:rPr lang="zh-TW" altLang="en-US" sz="3200" dirty="0"/>
              <a:t> 你需要一致性地提醒哪些期待</a:t>
            </a:r>
            <a:r>
              <a:rPr lang="en-US" altLang="zh-TW" sz="3200" dirty="0"/>
              <a:t>?</a:t>
            </a:r>
            <a:endParaRPr lang="en-US" sz="3200" dirty="0"/>
          </a:p>
          <a:p>
            <a:pPr marL="0" indent="0">
              <a:buNone/>
            </a:pPr>
            <a:endParaRPr lang="en-US" sz="3200" dirty="0"/>
          </a:p>
          <a:p>
            <a:r>
              <a:rPr lang="en-US" sz="3200" dirty="0"/>
              <a:t>How could/do visual examples help?</a:t>
            </a:r>
            <a:r>
              <a:rPr lang="zh-TW" altLang="en-US" sz="3200" dirty="0"/>
              <a:t> 這些視覺範例如何提供說明</a:t>
            </a:r>
            <a:r>
              <a:rPr lang="en-US" altLang="zh-TW" sz="3200" dirty="0"/>
              <a:t>?</a:t>
            </a:r>
            <a:endParaRPr lang="en-US" sz="3200" dirty="0"/>
          </a:p>
        </p:txBody>
      </p:sp>
      <p:pic>
        <p:nvPicPr>
          <p:cNvPr id="4" name="Picture 2" descr="picture of expectations">
            <a:extLst>
              <a:ext uri="{FF2B5EF4-FFF2-40B4-BE49-F238E27FC236}">
                <a16:creationId xmlns:a16="http://schemas.microsoft.com/office/drawing/2014/main" id="{35625C9A-0535-B923-6E4A-88B58F0D032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1273" r="10197"/>
          <a:stretch>
            <a:fillRect/>
          </a:stretch>
        </p:blipFill>
        <p:spPr bwMode="auto">
          <a:xfrm>
            <a:off x="4943598" y="1825627"/>
            <a:ext cx="4200402" cy="4745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5702796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6B876-7397-1AEA-6353-CAA2D3D406FA}"/>
              </a:ext>
            </a:extLst>
          </p:cNvPr>
          <p:cNvSpPr>
            <a:spLocks noGrp="1"/>
          </p:cNvSpPr>
          <p:nvPr>
            <p:ph type="title"/>
          </p:nvPr>
        </p:nvSpPr>
        <p:spPr/>
        <p:txBody>
          <a:bodyPr/>
          <a:lstStyle/>
          <a:p>
            <a:r>
              <a:rPr lang="en-US" dirty="0"/>
              <a:t>Teaching Expectations</a:t>
            </a:r>
            <a:r>
              <a:rPr lang="zh-TW" altLang="en-US" dirty="0"/>
              <a:t> 教導期待</a:t>
            </a:r>
            <a:endParaRPr lang="en-US" dirty="0"/>
          </a:p>
        </p:txBody>
      </p:sp>
      <p:sp>
        <p:nvSpPr>
          <p:cNvPr id="3" name="Content Placeholder 2">
            <a:extLst>
              <a:ext uri="{FF2B5EF4-FFF2-40B4-BE49-F238E27FC236}">
                <a16:creationId xmlns:a16="http://schemas.microsoft.com/office/drawing/2014/main" id="{9956FFB2-60C6-0D53-B996-B75D7F2D1538}"/>
              </a:ext>
            </a:extLst>
          </p:cNvPr>
          <p:cNvSpPr>
            <a:spLocks noGrp="1"/>
          </p:cNvSpPr>
          <p:nvPr>
            <p:ph idx="1"/>
          </p:nvPr>
        </p:nvSpPr>
        <p:spPr>
          <a:xfrm>
            <a:off x="311727" y="1858042"/>
            <a:ext cx="7886700" cy="4351338"/>
          </a:xfrm>
        </p:spPr>
        <p:txBody>
          <a:bodyPr>
            <a:normAutofit fontScale="92500" lnSpcReduction="10000"/>
          </a:bodyPr>
          <a:lstStyle/>
          <a:p>
            <a:pPr marL="0" indent="0">
              <a:spcBef>
                <a:spcPct val="20000"/>
              </a:spcBef>
              <a:buNone/>
            </a:pPr>
            <a:r>
              <a:rPr lang="en-US" sz="3600" dirty="0"/>
              <a:t>Key Elements</a:t>
            </a:r>
            <a:r>
              <a:rPr lang="zh-TW" altLang="en-US" sz="3600" dirty="0"/>
              <a:t> 關鍵要素</a:t>
            </a:r>
            <a:endParaRPr lang="en-US" sz="3600" dirty="0"/>
          </a:p>
          <a:p>
            <a:pPr marL="342900" indent="-342900">
              <a:spcBef>
                <a:spcPct val="20000"/>
              </a:spcBef>
              <a:buFontTx/>
              <a:buChar char="•"/>
            </a:pPr>
            <a:r>
              <a:rPr lang="en-US" sz="3200" dirty="0"/>
              <a:t>Rationale</a:t>
            </a:r>
            <a:r>
              <a:rPr lang="zh-TW" altLang="en-US" sz="3200" dirty="0"/>
              <a:t> 理由</a:t>
            </a:r>
            <a:endParaRPr lang="en-US" sz="3200" dirty="0"/>
          </a:p>
          <a:p>
            <a:pPr marL="342900" indent="-342900">
              <a:spcBef>
                <a:spcPct val="20000"/>
              </a:spcBef>
              <a:buFontTx/>
              <a:buChar char="•"/>
            </a:pPr>
            <a:r>
              <a:rPr lang="en-US" sz="3200" dirty="0"/>
              <a:t>Negative examples</a:t>
            </a:r>
          </a:p>
          <a:p>
            <a:pPr marL="0" indent="0">
              <a:spcBef>
                <a:spcPct val="20000"/>
              </a:spcBef>
              <a:buNone/>
            </a:pPr>
            <a:r>
              <a:rPr lang="zh-TW" altLang="en-US" sz="3200" dirty="0"/>
              <a:t>負向範例</a:t>
            </a:r>
            <a:endParaRPr lang="en-US" sz="3200" dirty="0"/>
          </a:p>
          <a:p>
            <a:pPr marL="342900" indent="-342900">
              <a:spcBef>
                <a:spcPct val="20000"/>
              </a:spcBef>
              <a:buFontTx/>
              <a:buChar char="•"/>
            </a:pPr>
            <a:r>
              <a:rPr lang="en-US" sz="3200" dirty="0"/>
              <a:t>Positive examples</a:t>
            </a:r>
          </a:p>
          <a:p>
            <a:pPr marL="0" indent="0">
              <a:spcBef>
                <a:spcPct val="20000"/>
              </a:spcBef>
              <a:buNone/>
            </a:pPr>
            <a:r>
              <a:rPr lang="zh-TW" altLang="en-US" sz="3200" dirty="0"/>
              <a:t>正向範例</a:t>
            </a:r>
            <a:endParaRPr lang="en-US" sz="3200" dirty="0"/>
          </a:p>
          <a:p>
            <a:pPr marL="342900" indent="-342900">
              <a:spcBef>
                <a:spcPct val="20000"/>
              </a:spcBef>
              <a:buFontTx/>
              <a:buChar char="•"/>
            </a:pPr>
            <a:r>
              <a:rPr lang="en-US" sz="3200" dirty="0"/>
              <a:t>Practice/Feedback</a:t>
            </a:r>
          </a:p>
          <a:p>
            <a:pPr marL="0" indent="0">
              <a:spcBef>
                <a:spcPct val="20000"/>
              </a:spcBef>
              <a:buNone/>
            </a:pPr>
            <a:r>
              <a:rPr lang="zh-TW" altLang="en-US" sz="3200" dirty="0"/>
              <a:t>練習</a:t>
            </a:r>
            <a:r>
              <a:rPr lang="en-US" altLang="zh-TW" sz="3200" dirty="0"/>
              <a:t>/</a:t>
            </a:r>
            <a:r>
              <a:rPr lang="zh-TW" altLang="en-US" sz="3200" dirty="0"/>
              <a:t>回饋</a:t>
            </a:r>
            <a:endParaRPr lang="en-US" sz="3200" dirty="0"/>
          </a:p>
          <a:p>
            <a:pPr marL="342900" indent="-342900">
              <a:spcBef>
                <a:spcPct val="20000"/>
              </a:spcBef>
              <a:buFontTx/>
              <a:buChar char="•"/>
            </a:pPr>
            <a:r>
              <a:rPr lang="en-US" sz="3200" dirty="0"/>
              <a:t>Evaluate</a:t>
            </a:r>
            <a:r>
              <a:rPr lang="zh-TW" altLang="en-US" sz="3200" dirty="0"/>
              <a:t> 評估</a:t>
            </a:r>
            <a:endParaRPr lang="en-US" sz="3200" dirty="0"/>
          </a:p>
          <a:p>
            <a:endParaRPr lang="en-US" dirty="0"/>
          </a:p>
        </p:txBody>
      </p:sp>
      <p:pic>
        <p:nvPicPr>
          <p:cNvPr id="5" name="Picture 4" descr="A picture containing person, indoor, wall&#10;&#10;Description automatically generated">
            <a:extLst>
              <a:ext uri="{FF2B5EF4-FFF2-40B4-BE49-F238E27FC236}">
                <a16:creationId xmlns:a16="http://schemas.microsoft.com/office/drawing/2014/main" id="{2FF3268A-ABE5-3CEF-9EAE-F5F4D4A22D8D}"/>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255077" y="2795955"/>
            <a:ext cx="4712874" cy="3141916"/>
          </a:xfrm>
          <a:prstGeom prst="rect">
            <a:avLst/>
          </a:prstGeom>
        </p:spPr>
      </p:pic>
      <p:sp>
        <p:nvSpPr>
          <p:cNvPr id="6" name="TextBox 5">
            <a:extLst>
              <a:ext uri="{FF2B5EF4-FFF2-40B4-BE49-F238E27FC236}">
                <a16:creationId xmlns:a16="http://schemas.microsoft.com/office/drawing/2014/main" id="{F3FC9577-6A83-90FA-E6DE-7D7C665CE2C8}"/>
              </a:ext>
            </a:extLst>
          </p:cNvPr>
          <p:cNvSpPr txBox="1"/>
          <p:nvPr/>
        </p:nvSpPr>
        <p:spPr>
          <a:xfrm>
            <a:off x="7865744" y="5172635"/>
            <a:ext cx="966529" cy="784830"/>
          </a:xfrm>
          <a:prstGeom prst="rect">
            <a:avLst/>
          </a:prstGeom>
          <a:noFill/>
        </p:spPr>
        <p:txBody>
          <a:bodyPr wrap="square" rtlCol="0">
            <a:spAutoFit/>
          </a:bodyPr>
          <a:lstStyle/>
          <a:p>
            <a:r>
              <a:rPr lang="en-US" sz="900" dirty="0">
                <a:hlinkClick r:id="rId3" tooltip="https://www.oist.jp/news-center/photos/classroom-language-teaching"/>
              </a:rPr>
              <a:t>This Photo</a:t>
            </a:r>
            <a:r>
              <a:rPr lang="en-US" sz="900" dirty="0"/>
              <a:t> by Unknown Author is licensed under </a:t>
            </a:r>
            <a:r>
              <a:rPr lang="en-US" sz="900" dirty="0">
                <a:hlinkClick r:id="rId4" tooltip="https://creativecommons.org/licenses/by/3.0/"/>
              </a:rPr>
              <a:t>CC BY</a:t>
            </a:r>
            <a:endParaRPr lang="en-US" sz="900" dirty="0"/>
          </a:p>
        </p:txBody>
      </p:sp>
    </p:spTree>
    <p:extLst>
      <p:ext uri="{BB962C8B-B14F-4D97-AF65-F5344CB8AC3E}">
        <p14:creationId xmlns:p14="http://schemas.microsoft.com/office/powerpoint/2010/main" val="424314392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D230-DEB2-189A-CCAC-D87DB6B3A5AD}"/>
              </a:ext>
            </a:extLst>
          </p:cNvPr>
          <p:cNvSpPr>
            <a:spLocks noGrp="1"/>
          </p:cNvSpPr>
          <p:nvPr>
            <p:ph type="title"/>
          </p:nvPr>
        </p:nvSpPr>
        <p:spPr>
          <a:xfrm>
            <a:off x="373818" y="799843"/>
            <a:ext cx="2924019" cy="1325563"/>
          </a:xfrm>
        </p:spPr>
        <p:txBody>
          <a:bodyPr/>
          <a:lstStyle/>
          <a:p>
            <a:r>
              <a:rPr lang="en-US" dirty="0"/>
              <a:t>Non-Examples</a:t>
            </a:r>
          </a:p>
        </p:txBody>
      </p:sp>
      <p:pic>
        <p:nvPicPr>
          <p:cNvPr id="5" name="Content Placeholder 4" descr="A sign on a wall&#10;&#10;Description automatically generated">
            <a:extLst>
              <a:ext uri="{FF2B5EF4-FFF2-40B4-BE49-F238E27FC236}">
                <a16:creationId xmlns:a16="http://schemas.microsoft.com/office/drawing/2014/main" id="{67822AFB-C20C-F8AF-3F4B-7555EA689C8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72589" y="248273"/>
            <a:ext cx="4976735" cy="6609727"/>
          </a:xfrm>
        </p:spPr>
      </p:pic>
    </p:spTree>
    <p:extLst>
      <p:ext uri="{BB962C8B-B14F-4D97-AF65-F5344CB8AC3E}">
        <p14:creationId xmlns:p14="http://schemas.microsoft.com/office/powerpoint/2010/main" val="221183326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of students playing PBIS card game">
            <a:extLst>
              <a:ext uri="{FF2B5EF4-FFF2-40B4-BE49-F238E27FC236}">
                <a16:creationId xmlns:a16="http://schemas.microsoft.com/office/drawing/2014/main" id="{3DFD4784-7A89-9C23-8B2C-2E38264312B3}"/>
              </a:ext>
            </a:extLst>
          </p:cNvPr>
          <p:cNvPicPr>
            <a:picLocks noChangeAspect="1"/>
          </p:cNvPicPr>
          <p:nvPr/>
        </p:nvPicPr>
        <p:blipFill>
          <a:blip r:embed="rId2"/>
          <a:stretch>
            <a:fillRect/>
          </a:stretch>
        </p:blipFill>
        <p:spPr>
          <a:xfrm>
            <a:off x="0" y="711356"/>
            <a:ext cx="9144000" cy="5435288"/>
          </a:xfrm>
          <a:prstGeom prst="rect">
            <a:avLst/>
          </a:prstGeom>
        </p:spPr>
      </p:pic>
      <p:sp>
        <p:nvSpPr>
          <p:cNvPr id="8" name="TextBox 7">
            <a:extLst>
              <a:ext uri="{FF2B5EF4-FFF2-40B4-BE49-F238E27FC236}">
                <a16:creationId xmlns:a16="http://schemas.microsoft.com/office/drawing/2014/main" id="{3739DAA4-8EE3-91D7-5C4B-254775C23D26}"/>
              </a:ext>
            </a:extLst>
          </p:cNvPr>
          <p:cNvSpPr txBox="1"/>
          <p:nvPr/>
        </p:nvSpPr>
        <p:spPr>
          <a:xfrm>
            <a:off x="2500131" y="6296627"/>
            <a:ext cx="3110147" cy="369332"/>
          </a:xfrm>
          <a:prstGeom prst="rect">
            <a:avLst/>
          </a:prstGeom>
          <a:noFill/>
        </p:spPr>
        <p:txBody>
          <a:bodyPr wrap="none" rtlCol="0">
            <a:spAutoFit/>
          </a:bodyPr>
          <a:lstStyle/>
          <a:p>
            <a:r>
              <a:rPr lang="en-US" sz="1800" b="0" i="0" u="none" strike="noStrike" baseline="0" dirty="0">
                <a:solidFill>
                  <a:srgbClr val="021C38"/>
                </a:solidFill>
                <a:latin typeface="Roboto-Regular"/>
              </a:rPr>
              <a:t>(</a:t>
            </a:r>
            <a:r>
              <a:rPr lang="en-US" sz="1800" b="0" i="0" u="none" strike="noStrike" baseline="0" dirty="0" err="1">
                <a:solidFill>
                  <a:srgbClr val="021C38"/>
                </a:solidFill>
                <a:latin typeface="Roboto-Regular"/>
              </a:rPr>
              <a:t>Luh</a:t>
            </a:r>
            <a:r>
              <a:rPr lang="en-US" sz="1800" b="0" i="0" u="none" strike="noStrike" baseline="0" dirty="0">
                <a:solidFill>
                  <a:srgbClr val="021C38"/>
                </a:solidFill>
                <a:latin typeface="Roboto-Regular"/>
              </a:rPr>
              <a:t>, Ni, Chen, &amp; Feng, 2024)</a:t>
            </a:r>
            <a:endParaRPr lang="en-US" dirty="0"/>
          </a:p>
        </p:txBody>
      </p:sp>
    </p:spTree>
    <p:extLst>
      <p:ext uri="{BB962C8B-B14F-4D97-AF65-F5344CB8AC3E}">
        <p14:creationId xmlns:p14="http://schemas.microsoft.com/office/powerpoint/2010/main" val="381621985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udents playing PBS games to learn new skills">
            <a:extLst>
              <a:ext uri="{FF2B5EF4-FFF2-40B4-BE49-F238E27FC236}">
                <a16:creationId xmlns:a16="http://schemas.microsoft.com/office/drawing/2014/main" id="{F7EF2EC3-9ED4-7D4F-B7F4-89286E2E871A}"/>
              </a:ext>
            </a:extLst>
          </p:cNvPr>
          <p:cNvPicPr>
            <a:picLocks noChangeAspect="1"/>
          </p:cNvPicPr>
          <p:nvPr/>
        </p:nvPicPr>
        <p:blipFill>
          <a:blip r:embed="rId2"/>
          <a:stretch>
            <a:fillRect/>
          </a:stretch>
        </p:blipFill>
        <p:spPr>
          <a:xfrm>
            <a:off x="0" y="322158"/>
            <a:ext cx="9144000" cy="6213683"/>
          </a:xfrm>
          <a:prstGeom prst="rect">
            <a:avLst/>
          </a:prstGeom>
        </p:spPr>
      </p:pic>
      <p:sp>
        <p:nvSpPr>
          <p:cNvPr id="4" name="TextBox 3">
            <a:extLst>
              <a:ext uri="{FF2B5EF4-FFF2-40B4-BE49-F238E27FC236}">
                <a16:creationId xmlns:a16="http://schemas.microsoft.com/office/drawing/2014/main" id="{30F0B222-363C-9674-EC2B-732FE948DADA}"/>
              </a:ext>
            </a:extLst>
          </p:cNvPr>
          <p:cNvSpPr txBox="1"/>
          <p:nvPr/>
        </p:nvSpPr>
        <p:spPr>
          <a:xfrm>
            <a:off x="2592728" y="6488668"/>
            <a:ext cx="3110147" cy="369332"/>
          </a:xfrm>
          <a:prstGeom prst="rect">
            <a:avLst/>
          </a:prstGeom>
          <a:noFill/>
        </p:spPr>
        <p:txBody>
          <a:bodyPr wrap="none" rtlCol="0">
            <a:spAutoFit/>
          </a:bodyPr>
          <a:lstStyle/>
          <a:p>
            <a:r>
              <a:rPr lang="en-US" sz="1800" b="0" i="0" u="none" strike="noStrike" baseline="0" dirty="0">
                <a:solidFill>
                  <a:srgbClr val="021C38"/>
                </a:solidFill>
                <a:latin typeface="Roboto-Regular"/>
              </a:rPr>
              <a:t>(</a:t>
            </a:r>
            <a:r>
              <a:rPr lang="en-US" sz="1800" b="0" i="0" u="none" strike="noStrike" baseline="0" dirty="0" err="1">
                <a:solidFill>
                  <a:srgbClr val="021C38"/>
                </a:solidFill>
                <a:latin typeface="Roboto-Regular"/>
              </a:rPr>
              <a:t>Luh</a:t>
            </a:r>
            <a:r>
              <a:rPr lang="en-US" sz="1800" b="0" i="0" u="none" strike="noStrike" baseline="0" dirty="0">
                <a:solidFill>
                  <a:srgbClr val="021C38"/>
                </a:solidFill>
                <a:latin typeface="Roboto-Regular"/>
              </a:rPr>
              <a:t>, Ni, Chen, &amp; Feng, 2024)</a:t>
            </a:r>
            <a:endParaRPr lang="en-US" dirty="0"/>
          </a:p>
        </p:txBody>
      </p:sp>
    </p:spTree>
    <p:extLst>
      <p:ext uri="{BB962C8B-B14F-4D97-AF65-F5344CB8AC3E}">
        <p14:creationId xmlns:p14="http://schemas.microsoft.com/office/powerpoint/2010/main" val="4885010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a:t>Prepare your staff</a:t>
            </a:r>
            <a:r>
              <a:rPr lang="zh-TW" altLang="en-US" dirty="0"/>
              <a:t> 讓教職員準備好</a:t>
            </a:r>
            <a:endParaRPr lang="en-US" dirty="0"/>
          </a:p>
        </p:txBody>
      </p:sp>
      <p:sp>
        <p:nvSpPr>
          <p:cNvPr id="25603" name="Content Placeholder 2"/>
          <p:cNvSpPr>
            <a:spLocks noGrp="1"/>
          </p:cNvSpPr>
          <p:nvPr>
            <p:ph idx="1"/>
          </p:nvPr>
        </p:nvSpPr>
        <p:spPr>
          <a:xfrm>
            <a:off x="628652" y="1825625"/>
            <a:ext cx="4504459" cy="4351338"/>
          </a:xfrm>
        </p:spPr>
        <p:txBody>
          <a:bodyPr>
            <a:normAutofit fontScale="70000" lnSpcReduction="20000"/>
          </a:bodyPr>
          <a:lstStyle/>
          <a:p>
            <a:r>
              <a:rPr lang="en-US" sz="3000" dirty="0"/>
              <a:t>See the example lesson plan p. 51</a:t>
            </a:r>
            <a:r>
              <a:rPr lang="zh-TW" altLang="en-US" sz="3000" dirty="0"/>
              <a:t> 見</a:t>
            </a:r>
            <a:r>
              <a:rPr lang="en-US" altLang="zh-TW" sz="3000" dirty="0"/>
              <a:t>p.51</a:t>
            </a:r>
            <a:r>
              <a:rPr lang="zh-TW" altLang="en-US" sz="3000" dirty="0"/>
              <a:t>的教案範例</a:t>
            </a:r>
            <a:endParaRPr lang="en-US" sz="3000" dirty="0">
              <a:hlinkClick r:id="rId3"/>
            </a:endParaRPr>
          </a:p>
          <a:p>
            <a:r>
              <a:rPr lang="en-US" sz="3000" dirty="0">
                <a:hlinkClick r:id="rId3"/>
              </a:rPr>
              <a:t>High School example (at two minutes)</a:t>
            </a:r>
          </a:p>
          <a:p>
            <a:r>
              <a:rPr lang="en-US" sz="3000" dirty="0">
                <a:hlinkClick r:id="rId4"/>
              </a:rPr>
              <a:t>Elementary Example </a:t>
            </a:r>
            <a:endParaRPr lang="en-US" sz="3000" dirty="0">
              <a:hlinkClick r:id="rId3"/>
            </a:endParaRPr>
          </a:p>
          <a:p>
            <a:endParaRPr lang="en-US" sz="3000" dirty="0"/>
          </a:p>
          <a:p>
            <a:r>
              <a:rPr lang="en-US" sz="3000" i="1" dirty="0"/>
              <a:t>What elements of teaching did you see?</a:t>
            </a:r>
            <a:r>
              <a:rPr lang="zh-TW" altLang="en-US" sz="3000" i="1" dirty="0"/>
              <a:t> </a:t>
            </a:r>
            <a:r>
              <a:rPr lang="zh-TW" altLang="en-US" sz="3000" dirty="0"/>
              <a:t>你看到了哪些教學的要素</a:t>
            </a:r>
            <a:r>
              <a:rPr lang="en-US" altLang="zh-TW" sz="3000" dirty="0"/>
              <a:t>?</a:t>
            </a:r>
            <a:endParaRPr lang="en-US" sz="3000" dirty="0"/>
          </a:p>
          <a:p>
            <a:pPr marL="0" indent="0">
              <a:buNone/>
            </a:pPr>
            <a:endParaRPr lang="en-US" sz="3000" dirty="0"/>
          </a:p>
          <a:p>
            <a:r>
              <a:rPr lang="en-US" sz="3000" i="1" dirty="0"/>
              <a:t> How long does it take to teach an expectation?</a:t>
            </a:r>
            <a:r>
              <a:rPr lang="zh-TW" altLang="en-US" sz="3000" i="1" dirty="0"/>
              <a:t> </a:t>
            </a:r>
            <a:r>
              <a:rPr lang="zh-TW" altLang="en-US" sz="3000" dirty="0"/>
              <a:t>教導一個期待行為需要多長時間</a:t>
            </a:r>
            <a:r>
              <a:rPr lang="en-US" altLang="zh-TW" sz="3000" dirty="0"/>
              <a:t>?</a:t>
            </a:r>
          </a:p>
          <a:p>
            <a:endParaRPr lang="en-US" sz="3000" dirty="0"/>
          </a:p>
          <a:p>
            <a:r>
              <a:rPr lang="en-US" sz="3000" i="1" dirty="0"/>
              <a:t>What is one routine you could teach?</a:t>
            </a:r>
          </a:p>
          <a:p>
            <a:pPr marL="0" indent="0">
              <a:buNone/>
            </a:pPr>
            <a:endParaRPr lang="en-US" dirty="0"/>
          </a:p>
        </p:txBody>
      </p:sp>
      <p:pic>
        <p:nvPicPr>
          <p:cNvPr id="3" name="Picture 2" descr="Picture of teacher teaching expectations - from https://vimeo.com/14818677">
            <a:extLst>
              <a:ext uri="{FF2B5EF4-FFF2-40B4-BE49-F238E27FC236}">
                <a16:creationId xmlns:a16="http://schemas.microsoft.com/office/drawing/2014/main" id="{D71029FA-6122-15B2-8DCC-CD045BD09598}"/>
              </a:ext>
            </a:extLst>
          </p:cNvPr>
          <p:cNvPicPr>
            <a:picLocks noChangeAspect="1"/>
          </p:cNvPicPr>
          <p:nvPr/>
        </p:nvPicPr>
        <p:blipFill>
          <a:blip r:embed="rId5"/>
          <a:stretch>
            <a:fillRect/>
          </a:stretch>
        </p:blipFill>
        <p:spPr>
          <a:xfrm>
            <a:off x="5351770" y="2250932"/>
            <a:ext cx="3163580" cy="2356139"/>
          </a:xfrm>
          <a:prstGeom prst="rect">
            <a:avLst/>
          </a:prstGeom>
        </p:spPr>
      </p:pic>
    </p:spTree>
    <p:extLst>
      <p:ext uri="{BB962C8B-B14F-4D97-AF65-F5344CB8AC3E}">
        <p14:creationId xmlns:p14="http://schemas.microsoft.com/office/powerpoint/2010/main" val="344506487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more plans</a:t>
            </a:r>
            <a:r>
              <a:rPr lang="zh-TW" altLang="en-US" dirty="0"/>
              <a:t> 更多教案</a:t>
            </a:r>
            <a:endParaRPr lang="en-US" dirty="0"/>
          </a:p>
        </p:txBody>
      </p:sp>
      <p:sp>
        <p:nvSpPr>
          <p:cNvPr id="3" name="Content Placeholder 2"/>
          <p:cNvSpPr>
            <a:spLocks noGrp="1"/>
          </p:cNvSpPr>
          <p:nvPr>
            <p:ph idx="1"/>
          </p:nvPr>
        </p:nvSpPr>
        <p:spPr>
          <a:xfrm>
            <a:off x="628650" y="1771652"/>
            <a:ext cx="7143750" cy="4351338"/>
          </a:xfrm>
        </p:spPr>
        <p:txBody>
          <a:bodyPr/>
          <a:lstStyle/>
          <a:p>
            <a:pPr>
              <a:lnSpc>
                <a:spcPct val="90000"/>
              </a:lnSpc>
            </a:pPr>
            <a:r>
              <a:rPr lang="en-US" altLang="en-US" sz="4000" dirty="0"/>
              <a:t>Sample Lesson plans</a:t>
            </a:r>
          </a:p>
          <a:p>
            <a:pPr lvl="1"/>
            <a:r>
              <a:rPr lang="en-US" sz="4000" dirty="0">
                <a:hlinkClick r:id="rId3"/>
              </a:rPr>
              <a:t>http://www.hankbohanon.net</a:t>
            </a:r>
            <a:r>
              <a:rPr lang="en-US" sz="4000" dirty="0"/>
              <a:t> </a:t>
            </a:r>
          </a:p>
          <a:p>
            <a:r>
              <a:rPr lang="en-US" sz="4000" dirty="0"/>
              <a:t>More Video Examples</a:t>
            </a:r>
          </a:p>
          <a:p>
            <a:pPr lvl="1"/>
            <a:r>
              <a:rPr lang="en-US" dirty="0">
                <a:hlinkClick r:id="rId4"/>
              </a:rPr>
              <a:t>http://vimeo.com/groups/pbisvideos</a:t>
            </a:r>
            <a:r>
              <a:rPr lang="en-US" dirty="0"/>
              <a:t> </a:t>
            </a:r>
          </a:p>
        </p:txBody>
      </p:sp>
      <p:pic>
        <p:nvPicPr>
          <p:cNvPr id="5" name="Picture 4">
            <a:extLst>
              <a:ext uri="{FF2B5EF4-FFF2-40B4-BE49-F238E27FC236}">
                <a16:creationId xmlns:a16="http://schemas.microsoft.com/office/drawing/2014/main" id="{0A2E1575-9D88-4202-42D2-F5C36DBF7712}"/>
              </a:ext>
            </a:extLst>
          </p:cNvPr>
          <p:cNvPicPr>
            <a:picLocks noChangeAspect="1"/>
          </p:cNvPicPr>
          <p:nvPr/>
        </p:nvPicPr>
        <p:blipFill>
          <a:blip r:embed="rId5"/>
          <a:stretch>
            <a:fillRect/>
          </a:stretch>
        </p:blipFill>
        <p:spPr>
          <a:xfrm>
            <a:off x="6150621" y="4171228"/>
            <a:ext cx="2598524" cy="2722418"/>
          </a:xfrm>
          <a:prstGeom prst="rect">
            <a:avLst/>
          </a:prstGeom>
        </p:spPr>
      </p:pic>
    </p:spTree>
    <p:extLst>
      <p:ext uri="{BB962C8B-B14F-4D97-AF65-F5344CB8AC3E}">
        <p14:creationId xmlns:p14="http://schemas.microsoft.com/office/powerpoint/2010/main" val="201134763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ctrTitle"/>
          </p:nvPr>
        </p:nvSpPr>
        <p:spPr/>
        <p:txBody>
          <a:bodyPr/>
          <a:lstStyle/>
          <a:p>
            <a:r>
              <a:rPr lang="en-US" dirty="0"/>
              <a:t>Acknowledgement </a:t>
            </a:r>
            <a:r>
              <a:rPr lang="zh-TW" altLang="en-US" dirty="0"/>
              <a:t>認同</a:t>
            </a:r>
            <a:endParaRPr lang="en-US" dirty="0"/>
          </a:p>
        </p:txBody>
      </p:sp>
      <p:sp>
        <p:nvSpPr>
          <p:cNvPr id="32771" name="Rectangle 5"/>
          <p:cNvSpPr>
            <a:spLocks noGrp="1" noChangeArrowheads="1"/>
          </p:cNvSpPr>
          <p:nvPr>
            <p:ph type="subTitle" idx="1"/>
          </p:nvPr>
        </p:nvSpPr>
        <p:spPr/>
        <p:txBody>
          <a:bodyPr/>
          <a:lstStyle/>
          <a:p>
            <a:endParaRPr lang="en-US" dirty="0"/>
          </a:p>
        </p:txBody>
      </p:sp>
      <p:sp>
        <p:nvSpPr>
          <p:cNvPr id="4" name="TextBox 3"/>
          <p:cNvSpPr txBox="1"/>
          <p:nvPr/>
        </p:nvSpPr>
        <p:spPr>
          <a:xfrm>
            <a:off x="5334002" y="6019800"/>
            <a:ext cx="1999265" cy="369332"/>
          </a:xfrm>
          <a:prstGeom prst="rect">
            <a:avLst/>
          </a:prstGeom>
          <a:noFill/>
        </p:spPr>
        <p:txBody>
          <a:bodyPr wrap="none" rtlCol="0">
            <a:spAutoFit/>
          </a:bodyPr>
          <a:lstStyle/>
          <a:p>
            <a:r>
              <a:rPr lang="en-US" i="1" dirty="0">
                <a:hlinkClick r:id="rId3"/>
              </a:rPr>
              <a:t>Cheerleading Video</a:t>
            </a:r>
            <a:endParaRPr lang="en-US" i="1" dirty="0"/>
          </a:p>
        </p:txBody>
      </p:sp>
    </p:spTree>
    <p:extLst>
      <p:ext uri="{BB962C8B-B14F-4D97-AF65-F5344CB8AC3E}">
        <p14:creationId xmlns:p14="http://schemas.microsoft.com/office/powerpoint/2010/main" val="12048447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dirty="0"/>
              <a:t>Earned this bag on SW…</a:t>
            </a:r>
          </a:p>
        </p:txBody>
      </p:sp>
      <p:pic>
        <p:nvPicPr>
          <p:cNvPr id="33795" name="Content Placeholder 3" descr="IMAGE_00018.jpg"/>
          <p:cNvPicPr>
            <a:picLocks noGrp="1" noChangeAspect="1"/>
          </p:cNvPicPr>
          <p:nvPr>
            <p:ph idx="1"/>
          </p:nvPr>
        </p:nvPicPr>
        <p:blipFill>
          <a:blip r:embed="rId3" cstate="print"/>
          <a:srcRect t="13336" b="13336"/>
          <a:stretch>
            <a:fillRect/>
          </a:stretch>
        </p:blipFill>
        <p:spPr/>
      </p:pic>
    </p:spTree>
    <p:extLst>
      <p:ext uri="{BB962C8B-B14F-4D97-AF65-F5344CB8AC3E}">
        <p14:creationId xmlns:p14="http://schemas.microsoft.com/office/powerpoint/2010/main" val="217273036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1FE22-DE2A-3946-B3F6-0FBC8D8E20BB}"/>
              </a:ext>
            </a:extLst>
          </p:cNvPr>
          <p:cNvSpPr>
            <a:spLocks noGrp="1"/>
          </p:cNvSpPr>
          <p:nvPr>
            <p:ph type="title"/>
          </p:nvPr>
        </p:nvSpPr>
        <p:spPr/>
        <p:txBody>
          <a:bodyPr/>
          <a:lstStyle/>
          <a:p>
            <a:pPr algn="ctr"/>
            <a:r>
              <a:rPr lang="en-US" b="1" dirty="0"/>
              <a:t>Activity – Handout</a:t>
            </a:r>
            <a:br>
              <a:rPr lang="en-US" b="1" dirty="0"/>
            </a:br>
            <a:r>
              <a:rPr lang="zh-TW" altLang="en-US" sz="3600" u="sng" dirty="0"/>
              <a:t>活動</a:t>
            </a:r>
            <a:r>
              <a:rPr lang="en-US" altLang="zh-TW" sz="3600" u="sng" dirty="0"/>
              <a:t>—</a:t>
            </a:r>
            <a:r>
              <a:rPr lang="zh-TW" altLang="en-US" sz="3600" u="sng" dirty="0"/>
              <a:t>講義</a:t>
            </a:r>
            <a:endParaRPr lang="en-US" sz="3600" u="sng" dirty="0"/>
          </a:p>
        </p:txBody>
      </p:sp>
      <p:sp>
        <p:nvSpPr>
          <p:cNvPr id="3" name="Content Placeholder 2">
            <a:extLst>
              <a:ext uri="{FF2B5EF4-FFF2-40B4-BE49-F238E27FC236}">
                <a16:creationId xmlns:a16="http://schemas.microsoft.com/office/drawing/2014/main" id="{5C7B176F-F165-E54A-A3FA-DB55C412C4B6}"/>
              </a:ext>
            </a:extLst>
          </p:cNvPr>
          <p:cNvSpPr>
            <a:spLocks noGrp="1"/>
          </p:cNvSpPr>
          <p:nvPr>
            <p:ph idx="1"/>
          </p:nvPr>
        </p:nvSpPr>
        <p:spPr/>
        <p:txBody>
          <a:bodyPr>
            <a:normAutofit fontScale="92500" lnSpcReduction="10000"/>
          </a:bodyPr>
          <a:lstStyle/>
          <a:p>
            <a:r>
              <a:rPr lang="en-US" sz="3600" dirty="0"/>
              <a:t>Complete checklist of domains for effective schools (p. 3)</a:t>
            </a:r>
          </a:p>
          <a:p>
            <a:pPr marL="0" indent="0">
              <a:buNone/>
            </a:pPr>
            <a:r>
              <a:rPr lang="zh-TW" altLang="en-US" sz="2400" u="sng" dirty="0"/>
              <a:t>完成第三頁</a:t>
            </a:r>
            <a:r>
              <a:rPr lang="en-US" altLang="zh-TW" sz="2400" u="sng" dirty="0"/>
              <a:t>—</a:t>
            </a:r>
            <a:r>
              <a:rPr lang="zh-TW" altLang="en-US" sz="2400" u="sng" dirty="0"/>
              <a:t>學校效能領域檢核表</a:t>
            </a:r>
            <a:endParaRPr lang="en-US" sz="2400" u="sng" dirty="0"/>
          </a:p>
          <a:p>
            <a:pPr lvl="1"/>
            <a:endParaRPr lang="en-US" sz="3200" dirty="0"/>
          </a:p>
          <a:p>
            <a:pPr lvl="1"/>
            <a:r>
              <a:rPr lang="en-US" sz="3200" dirty="0"/>
              <a:t>Rate your current level from 1-5</a:t>
            </a:r>
          </a:p>
          <a:p>
            <a:pPr marL="457200" lvl="1" indent="0">
              <a:buNone/>
            </a:pPr>
            <a:r>
              <a:rPr lang="zh-TW" altLang="en-US" u="sng" dirty="0"/>
              <a:t>將現況由</a:t>
            </a:r>
            <a:r>
              <a:rPr lang="en-US" altLang="zh-TW" u="sng" dirty="0"/>
              <a:t>1-5</a:t>
            </a:r>
            <a:r>
              <a:rPr lang="zh-TW" altLang="en-US" u="sng" dirty="0"/>
              <a:t>進行評分</a:t>
            </a:r>
            <a:endParaRPr lang="en-US" u="sng" dirty="0"/>
          </a:p>
          <a:p>
            <a:pPr lvl="1"/>
            <a:r>
              <a:rPr lang="en-US" sz="3200" dirty="0"/>
              <a:t>What are your current strengths?</a:t>
            </a:r>
          </a:p>
          <a:p>
            <a:pPr marL="457200" lvl="1" indent="0">
              <a:buNone/>
            </a:pPr>
            <a:r>
              <a:rPr lang="zh-TW" altLang="en-US" u="sng" dirty="0"/>
              <a:t>你的學校現在的優勢為何</a:t>
            </a:r>
            <a:r>
              <a:rPr lang="en-US" altLang="zh-TW" u="sng" dirty="0"/>
              <a:t>?</a:t>
            </a:r>
            <a:endParaRPr lang="en-US" u="sng" dirty="0"/>
          </a:p>
          <a:p>
            <a:pPr lvl="1"/>
            <a:r>
              <a:rPr lang="en-US" sz="3200" dirty="0"/>
              <a:t>What are your areas for improvement?</a:t>
            </a:r>
          </a:p>
          <a:p>
            <a:pPr marL="457200" lvl="1" indent="0">
              <a:buNone/>
            </a:pPr>
            <a:r>
              <a:rPr lang="zh-TW" altLang="en-US" sz="2600" u="sng" dirty="0"/>
              <a:t>哪些領域是需要改善的</a:t>
            </a:r>
            <a:r>
              <a:rPr lang="en-US" altLang="zh-TW" sz="2600" u="sng" dirty="0"/>
              <a:t>?</a:t>
            </a:r>
            <a:endParaRPr lang="en-US" sz="2600" u="sng" dirty="0"/>
          </a:p>
        </p:txBody>
      </p:sp>
    </p:spTree>
    <p:extLst>
      <p:ext uri="{BB962C8B-B14F-4D97-AF65-F5344CB8AC3E}">
        <p14:creationId xmlns:p14="http://schemas.microsoft.com/office/powerpoint/2010/main" val="264718622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normAutofit/>
          </a:bodyPr>
          <a:lstStyle/>
          <a:p>
            <a:r>
              <a:rPr lang="en-US" dirty="0"/>
              <a:t>Acknowledgement</a:t>
            </a:r>
            <a:r>
              <a:rPr lang="zh-TW" altLang="en-US" dirty="0"/>
              <a:t> 認同</a:t>
            </a:r>
            <a:r>
              <a:rPr lang="en-US" dirty="0"/>
              <a:t>…</a:t>
            </a:r>
          </a:p>
        </p:txBody>
      </p:sp>
      <p:sp>
        <p:nvSpPr>
          <p:cNvPr id="4" name="Content Placeholder 3"/>
          <p:cNvSpPr>
            <a:spLocks noGrp="1"/>
          </p:cNvSpPr>
          <p:nvPr>
            <p:ph idx="1"/>
          </p:nvPr>
        </p:nvSpPr>
        <p:spPr/>
        <p:txBody>
          <a:bodyPr>
            <a:normAutofit fontScale="92500"/>
          </a:bodyPr>
          <a:lstStyle/>
          <a:p>
            <a:r>
              <a:rPr lang="en-US" sz="3200" dirty="0"/>
              <a:t>As part of schoolwide approach, can lead to improved performance  </a:t>
            </a:r>
            <a:r>
              <a:rPr lang="zh-TW" altLang="en-US" sz="3200" dirty="0"/>
              <a:t>全校性作法可以提高效能</a:t>
            </a:r>
            <a:endParaRPr lang="en-US" sz="3200" dirty="0"/>
          </a:p>
          <a:p>
            <a:pPr lvl="1"/>
            <a:r>
              <a:rPr lang="en-US" dirty="0"/>
              <a:t> </a:t>
            </a:r>
            <a:r>
              <a:rPr lang="en-US" sz="2800" dirty="0"/>
              <a:t>Improved attendance</a:t>
            </a:r>
            <a:r>
              <a:rPr lang="zh-TW" altLang="en-US" sz="2800" dirty="0"/>
              <a:t> 出席率改善</a:t>
            </a:r>
            <a:r>
              <a:rPr lang="en-US" sz="2800" dirty="0"/>
              <a:t> </a:t>
            </a:r>
            <a:r>
              <a:rPr lang="en-US" sz="1200" dirty="0"/>
              <a:t>(de Baca, Rinaldi, Billig, &amp; Kinnison, 1991). </a:t>
            </a:r>
          </a:p>
          <a:p>
            <a:pPr lvl="1"/>
            <a:r>
              <a:rPr lang="en-US" sz="2800" dirty="0"/>
              <a:t> Reductions in discipline problems</a:t>
            </a:r>
            <a:r>
              <a:rPr lang="zh-TW" altLang="en-US" sz="2800" dirty="0"/>
              <a:t> 減少送懲處問題</a:t>
            </a:r>
            <a:r>
              <a:rPr lang="en-US" sz="2800" dirty="0"/>
              <a:t> </a:t>
            </a:r>
            <a:r>
              <a:rPr lang="en-US" sz="1200" dirty="0"/>
              <a:t>(Bohanon et al., 2012) </a:t>
            </a:r>
          </a:p>
          <a:p>
            <a:r>
              <a:rPr lang="en-US" dirty="0"/>
              <a:t> </a:t>
            </a:r>
            <a:r>
              <a:rPr lang="en-US" sz="3200" dirty="0"/>
              <a:t>Functional outcomes are important</a:t>
            </a:r>
            <a:r>
              <a:rPr lang="zh-TW" altLang="en-US" sz="3200" dirty="0"/>
              <a:t> 功能性結果很重要</a:t>
            </a:r>
            <a:endParaRPr lang="en-US" sz="3200" dirty="0"/>
          </a:p>
          <a:p>
            <a:pPr lvl="1"/>
            <a:r>
              <a:rPr lang="en-US" sz="2800" dirty="0"/>
              <a:t>Relevant curriculum</a:t>
            </a:r>
            <a:r>
              <a:rPr lang="zh-TW" altLang="en-US" sz="2800" dirty="0"/>
              <a:t> 相關課程</a:t>
            </a:r>
            <a:endParaRPr lang="en-US" sz="2800" dirty="0"/>
          </a:p>
          <a:p>
            <a:pPr lvl="1"/>
            <a:r>
              <a:rPr lang="en-US" sz="2800" dirty="0"/>
              <a:t>Social connection</a:t>
            </a:r>
            <a:r>
              <a:rPr lang="zh-TW" altLang="en-US" sz="2800" dirty="0"/>
              <a:t> 社會連結</a:t>
            </a:r>
            <a:r>
              <a:rPr lang="en-US" sz="2800" dirty="0"/>
              <a:t> </a:t>
            </a:r>
            <a:r>
              <a:rPr lang="en-US" sz="1200" dirty="0"/>
              <a:t>(Dunlap,  Foster-Johnson, Clarke, Kern, &amp; Childs, 1995).</a:t>
            </a:r>
          </a:p>
        </p:txBody>
      </p:sp>
    </p:spTree>
    <p:extLst>
      <p:ext uri="{BB962C8B-B14F-4D97-AF65-F5344CB8AC3E}">
        <p14:creationId xmlns:p14="http://schemas.microsoft.com/office/powerpoint/2010/main" val="29873386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Advantages of Specific Praise</a:t>
            </a:r>
            <a:r>
              <a:rPr lang="zh-TW" altLang="en-US" dirty="0"/>
              <a:t> 具體讚美的其他優點</a:t>
            </a:r>
            <a:endParaRPr lang="en-US" dirty="0"/>
          </a:p>
        </p:txBody>
      </p:sp>
      <p:pic>
        <p:nvPicPr>
          <p:cNvPr id="4" name="Picture 3" descr="489407136_4cbb63a17a_m (1).jpg"/>
          <p:cNvPicPr>
            <a:picLocks noChangeAspect="1"/>
          </p:cNvPicPr>
          <p:nvPr/>
        </p:nvPicPr>
        <p:blipFill>
          <a:blip r:embed="rId3" cstate="print"/>
          <a:stretch>
            <a:fillRect/>
          </a:stretch>
        </p:blipFill>
        <p:spPr>
          <a:xfrm>
            <a:off x="533400" y="1981200"/>
            <a:ext cx="3683000" cy="2762250"/>
          </a:xfrm>
          <a:prstGeom prst="rect">
            <a:avLst/>
          </a:prstGeom>
        </p:spPr>
      </p:pic>
      <p:pic>
        <p:nvPicPr>
          <p:cNvPr id="5" name="Picture 4">
            <a:hlinkClick r:id="rId4"/>
          </p:cNvPr>
          <p:cNvPicPr>
            <a:picLocks noChangeAspect="1" noChangeArrowheads="1"/>
          </p:cNvPicPr>
          <p:nvPr/>
        </p:nvPicPr>
        <p:blipFill>
          <a:blip r:embed="rId5" cstate="print"/>
          <a:srcRect/>
          <a:stretch>
            <a:fillRect/>
          </a:stretch>
        </p:blipFill>
        <p:spPr bwMode="auto">
          <a:xfrm>
            <a:off x="4648202" y="1676400"/>
            <a:ext cx="3577509" cy="3562350"/>
          </a:xfrm>
          <a:prstGeom prst="rect">
            <a:avLst/>
          </a:prstGeom>
          <a:noFill/>
          <a:ln w="9525">
            <a:noFill/>
            <a:miter lim="800000"/>
            <a:headEnd/>
            <a:tailEnd/>
          </a:ln>
        </p:spPr>
      </p:pic>
      <p:sp>
        <p:nvSpPr>
          <p:cNvPr id="6" name="TextBox 5"/>
          <p:cNvSpPr txBox="1"/>
          <p:nvPr/>
        </p:nvSpPr>
        <p:spPr>
          <a:xfrm>
            <a:off x="-14518" y="4876802"/>
            <a:ext cx="4810997" cy="1354217"/>
          </a:xfrm>
          <a:prstGeom prst="rect">
            <a:avLst/>
          </a:prstGeom>
          <a:noFill/>
        </p:spPr>
        <p:txBody>
          <a:bodyPr wrap="none" rtlCol="0">
            <a:spAutoFit/>
          </a:bodyPr>
          <a:lstStyle/>
          <a:p>
            <a:pPr algn="ctr"/>
            <a:r>
              <a:rPr lang="en-US" sz="3200" dirty="0"/>
              <a:t>Decreases in emotional </a:t>
            </a:r>
          </a:p>
          <a:p>
            <a:pPr algn="ctr"/>
            <a:r>
              <a:rPr lang="en-US" sz="3200" dirty="0"/>
              <a:t>Exhaustion</a:t>
            </a:r>
            <a:r>
              <a:rPr lang="zh-TW" altLang="en-US" sz="3200" dirty="0"/>
              <a:t> 減少情緒耗竭</a:t>
            </a:r>
            <a:endParaRPr lang="en-US" sz="3200" dirty="0"/>
          </a:p>
          <a:p>
            <a:endParaRPr lang="en-US" dirty="0"/>
          </a:p>
        </p:txBody>
      </p:sp>
      <p:sp>
        <p:nvSpPr>
          <p:cNvPr id="7" name="TextBox 6"/>
          <p:cNvSpPr txBox="1"/>
          <p:nvPr/>
        </p:nvSpPr>
        <p:spPr>
          <a:xfrm>
            <a:off x="5257800" y="5334000"/>
            <a:ext cx="2744854" cy="1354217"/>
          </a:xfrm>
          <a:prstGeom prst="rect">
            <a:avLst/>
          </a:prstGeom>
          <a:noFill/>
        </p:spPr>
        <p:txBody>
          <a:bodyPr wrap="none" rtlCol="0">
            <a:spAutoFit/>
          </a:bodyPr>
          <a:lstStyle/>
          <a:p>
            <a:r>
              <a:rPr lang="en-US" sz="3200" dirty="0"/>
              <a:t>Higher efficacy</a:t>
            </a:r>
            <a:r>
              <a:rPr lang="zh-TW" altLang="en-US" sz="3200" dirty="0"/>
              <a:t> </a:t>
            </a:r>
            <a:endParaRPr lang="en-US" altLang="zh-TW" sz="3200" dirty="0"/>
          </a:p>
          <a:p>
            <a:r>
              <a:rPr lang="zh-TW" altLang="en-US" sz="3200" dirty="0"/>
              <a:t> 提高效能</a:t>
            </a:r>
            <a:r>
              <a:rPr lang="en-US" sz="3200" dirty="0"/>
              <a:t> </a:t>
            </a:r>
          </a:p>
          <a:p>
            <a:endParaRPr lang="en-US" dirty="0"/>
          </a:p>
        </p:txBody>
      </p:sp>
      <p:sp>
        <p:nvSpPr>
          <p:cNvPr id="8" name="TextBox 7"/>
          <p:cNvSpPr txBox="1"/>
          <p:nvPr/>
        </p:nvSpPr>
        <p:spPr>
          <a:xfrm>
            <a:off x="1905002" y="6248400"/>
            <a:ext cx="5199885" cy="369332"/>
          </a:xfrm>
          <a:prstGeom prst="rect">
            <a:avLst/>
          </a:prstGeom>
          <a:noFill/>
        </p:spPr>
        <p:txBody>
          <a:bodyPr wrap="none" rtlCol="0">
            <a:spAutoFit/>
          </a:bodyPr>
          <a:lstStyle/>
          <a:p>
            <a:r>
              <a:rPr lang="en-US" dirty="0"/>
              <a:t>Reinke, W. M., Herman, K. C., &amp; Stormont, M. (2013). </a:t>
            </a:r>
          </a:p>
        </p:txBody>
      </p:sp>
      <p:sp>
        <p:nvSpPr>
          <p:cNvPr id="3" name="TextBox 2"/>
          <p:cNvSpPr txBox="1"/>
          <p:nvPr/>
        </p:nvSpPr>
        <p:spPr>
          <a:xfrm>
            <a:off x="152400" y="6617732"/>
            <a:ext cx="1358064" cy="230832"/>
          </a:xfrm>
          <a:prstGeom prst="rect">
            <a:avLst/>
          </a:prstGeom>
          <a:noFill/>
        </p:spPr>
        <p:txBody>
          <a:bodyPr wrap="none" rtlCol="0">
            <a:spAutoFit/>
          </a:bodyPr>
          <a:lstStyle/>
          <a:p>
            <a:r>
              <a:rPr lang="en-US" sz="900" dirty="0"/>
              <a:t>Photo by Josh Thompson</a:t>
            </a:r>
          </a:p>
        </p:txBody>
      </p:sp>
    </p:spTree>
    <p:extLst>
      <p:ext uri="{BB962C8B-B14F-4D97-AF65-F5344CB8AC3E}">
        <p14:creationId xmlns:p14="http://schemas.microsoft.com/office/powerpoint/2010/main" val="36637047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dirty="0"/>
              <a:t>Video</a:t>
            </a:r>
            <a:r>
              <a:rPr lang="zh-TW" altLang="en-US" dirty="0"/>
              <a:t> 影片</a:t>
            </a:r>
            <a:endParaRPr lang="en-US" dirty="0"/>
          </a:p>
        </p:txBody>
      </p:sp>
      <p:sp>
        <p:nvSpPr>
          <p:cNvPr id="34819" name="Content Placeholder 2"/>
          <p:cNvSpPr>
            <a:spLocks noGrp="1"/>
          </p:cNvSpPr>
          <p:nvPr>
            <p:ph idx="1"/>
          </p:nvPr>
        </p:nvSpPr>
        <p:spPr/>
        <p:txBody>
          <a:bodyPr>
            <a:normAutofit/>
          </a:bodyPr>
          <a:lstStyle/>
          <a:p>
            <a:r>
              <a:rPr lang="en-US" sz="3200" dirty="0"/>
              <a:t>See examples of why this is important</a:t>
            </a:r>
            <a:r>
              <a:rPr lang="zh-TW" altLang="en-US" sz="3200" dirty="0"/>
              <a:t> 參見範例了解為什麼重要</a:t>
            </a:r>
            <a:endParaRPr lang="en-US" sz="3200" dirty="0"/>
          </a:p>
          <a:p>
            <a:pPr lvl="1"/>
            <a:r>
              <a:rPr lang="en-US" sz="2800" dirty="0"/>
              <a:t> One-page document “Acknowledging Students for Good Behaviors” p. 55</a:t>
            </a:r>
            <a:r>
              <a:rPr lang="zh-TW" altLang="en-US" sz="2800" dirty="0"/>
              <a:t> 一頁文件檔</a:t>
            </a:r>
            <a:r>
              <a:rPr lang="en-US" altLang="zh-TW" sz="2800" dirty="0"/>
              <a:t>—</a:t>
            </a:r>
            <a:r>
              <a:rPr lang="zh-TW" altLang="en-US" sz="2800" dirty="0"/>
              <a:t>認同學生的好行為</a:t>
            </a:r>
            <a:endParaRPr lang="en-US" sz="2800" dirty="0"/>
          </a:p>
          <a:p>
            <a:pPr lvl="1"/>
            <a:r>
              <a:rPr lang="en-US" sz="2800" dirty="0"/>
              <a:t>Page 56 – How could the principles from Japanese businesses apply to your school? </a:t>
            </a:r>
            <a:r>
              <a:rPr lang="zh-TW" altLang="en-US" sz="2800" dirty="0"/>
              <a:t>日本企業的原則如何用在你的學校</a:t>
            </a:r>
            <a:r>
              <a:rPr lang="en-US" altLang="zh-TW" sz="2800" dirty="0"/>
              <a:t>?</a:t>
            </a:r>
            <a:r>
              <a:rPr lang="en-US" sz="2800" dirty="0"/>
              <a:t> (</a:t>
            </a:r>
            <a:r>
              <a:rPr lang="en-US" sz="2800" dirty="0">
                <a:hlinkClick r:id="rId3"/>
              </a:rPr>
              <a:t>link</a:t>
            </a:r>
            <a:r>
              <a:rPr lang="en-US" sz="2800" dirty="0"/>
              <a:t>)</a:t>
            </a:r>
          </a:p>
          <a:p>
            <a:pPr marL="457200" lvl="1" indent="0">
              <a:buNone/>
            </a:pPr>
            <a:endParaRPr lang="en-US" i="1" dirty="0"/>
          </a:p>
          <a:p>
            <a:pPr marL="457200" lvl="1" indent="0">
              <a:buNone/>
            </a:pPr>
            <a:endParaRPr lang="en-US" dirty="0"/>
          </a:p>
        </p:txBody>
      </p:sp>
    </p:spTree>
    <p:extLst>
      <p:ext uri="{BB962C8B-B14F-4D97-AF65-F5344CB8AC3E}">
        <p14:creationId xmlns:p14="http://schemas.microsoft.com/office/powerpoint/2010/main" val="68370174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ctrTitle"/>
          </p:nvPr>
        </p:nvSpPr>
        <p:spPr/>
        <p:txBody>
          <a:bodyPr/>
          <a:lstStyle/>
          <a:p>
            <a:pPr eaLnBrk="1" hangingPunct="1"/>
            <a:r>
              <a:rPr lang="en-US" dirty="0"/>
              <a:t>High Frequency</a:t>
            </a:r>
            <a:r>
              <a:rPr lang="zh-TW" altLang="en-US" dirty="0"/>
              <a:t> 高頻率的</a:t>
            </a:r>
            <a:endParaRPr lang="en-US" dirty="0"/>
          </a:p>
        </p:txBody>
      </p:sp>
    </p:spTree>
    <p:extLst>
      <p:ext uri="{BB962C8B-B14F-4D97-AF65-F5344CB8AC3E}">
        <p14:creationId xmlns:p14="http://schemas.microsoft.com/office/powerpoint/2010/main" val="20174387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590550" y="274638"/>
            <a:ext cx="8229600" cy="1143000"/>
          </a:xfrm>
        </p:spPr>
        <p:txBody>
          <a:bodyPr/>
          <a:lstStyle/>
          <a:p>
            <a:pPr eaLnBrk="1" hangingPunct="1"/>
            <a:r>
              <a:rPr lang="en-US" sz="4000" dirty="0"/>
              <a:t>Buzzy Buck</a:t>
            </a:r>
            <a:endParaRPr lang="en-US" dirty="0"/>
          </a:p>
        </p:txBody>
      </p:sp>
      <p:pic>
        <p:nvPicPr>
          <p:cNvPr id="37891" name="Picture 3" descr="Picture5"/>
          <p:cNvPicPr>
            <a:picLocks noChangeAspect="1" noChangeArrowheads="1"/>
          </p:cNvPicPr>
          <p:nvPr/>
        </p:nvPicPr>
        <p:blipFill>
          <a:blip r:embed="rId3" cstate="print"/>
          <a:srcRect l="4108" r="2408" b="3568"/>
          <a:stretch>
            <a:fillRect/>
          </a:stretch>
        </p:blipFill>
        <p:spPr bwMode="auto">
          <a:xfrm>
            <a:off x="2463800" y="2116138"/>
            <a:ext cx="4191000" cy="2532062"/>
          </a:xfrm>
          <a:prstGeom prst="rect">
            <a:avLst/>
          </a:prstGeom>
          <a:noFill/>
          <a:ln w="9525">
            <a:noFill/>
            <a:miter lim="800000"/>
            <a:headEnd/>
            <a:tailEnd/>
          </a:ln>
        </p:spPr>
      </p:pic>
    </p:spTree>
    <p:extLst>
      <p:ext uri="{BB962C8B-B14F-4D97-AF65-F5344CB8AC3E}">
        <p14:creationId xmlns:p14="http://schemas.microsoft.com/office/powerpoint/2010/main" val="145130958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438402"/>
            <a:ext cx="4572000" cy="2633663"/>
          </a:xfrm>
          <a:prstGeom prst="rect">
            <a:avLst/>
          </a:prstGeom>
          <a:noFill/>
          <a:ln w="762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3" name="Rectangle 2"/>
          <p:cNvSpPr txBox="1">
            <a:spLocks noChangeArrowheads="1"/>
          </p:cNvSpPr>
          <p:nvPr/>
        </p:nvSpPr>
        <p:spPr>
          <a:xfrm>
            <a:off x="0" y="274638"/>
            <a:ext cx="9144000" cy="1143000"/>
          </a:xfrm>
          <a:prstGeom prst="rect">
            <a:avLst/>
          </a:prstGeom>
        </p:spPr>
        <p:txBody>
          <a:bodyPr lIns="0" tIns="0" rIns="0" bIns="0" anchor="ctr"/>
          <a:lstStyle/>
          <a:p>
            <a:pPr algn="ctr" defTabSz="914363">
              <a:lnSpc>
                <a:spcPct val="90000"/>
              </a:lnSpc>
              <a:defRPr/>
            </a:pPr>
            <a:r>
              <a:rPr lang="en-US" sz="5100" b="1" spc="-150" dirty="0">
                <a:ln w="3175">
                  <a:noFill/>
                </a:ln>
                <a:solidFill>
                  <a:srgbClr val="FFFF00"/>
                </a:solidFill>
                <a:effectLst>
                  <a:outerShdw blurRad="50800" dist="38100" dir="2700000" algn="tl" rotWithShape="0">
                    <a:prstClr val="black">
                      <a:alpha val="40000"/>
                    </a:prstClr>
                  </a:outerShdw>
                </a:effectLst>
                <a:latin typeface="Mirage" pitchFamily="18" charset="0"/>
                <a:cs typeface="Arial" charset="0"/>
              </a:rPr>
              <a:t>Teacher Rewards Program</a:t>
            </a:r>
          </a:p>
        </p:txBody>
      </p:sp>
      <p:sp>
        <p:nvSpPr>
          <p:cNvPr id="4" name="TextBox 6"/>
          <p:cNvSpPr txBox="1">
            <a:spLocks noChangeArrowheads="1"/>
          </p:cNvSpPr>
          <p:nvPr/>
        </p:nvSpPr>
        <p:spPr bwMode="auto">
          <a:xfrm>
            <a:off x="5410200" y="1447802"/>
            <a:ext cx="3733800" cy="540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300" b="1" dirty="0">
                <a:solidFill>
                  <a:srgbClr val="000000"/>
                </a:solidFill>
                <a:latin typeface="Calibri" pitchFamily="34" charset="0"/>
              </a:rPr>
              <a:t>  2 – Soft Drink</a:t>
            </a:r>
          </a:p>
          <a:p>
            <a:pPr eaLnBrk="1" fontAlgn="base" hangingPunct="1">
              <a:spcBef>
                <a:spcPct val="0"/>
              </a:spcBef>
              <a:spcAft>
                <a:spcPct val="0"/>
              </a:spcAft>
            </a:pPr>
            <a:endParaRPr lang="en-US" altLang="en-US" sz="2300" b="1" dirty="0">
              <a:solidFill>
                <a:srgbClr val="000000"/>
              </a:solidFill>
              <a:latin typeface="Calibri" pitchFamily="34" charset="0"/>
            </a:endParaRPr>
          </a:p>
          <a:p>
            <a:pPr eaLnBrk="1" fontAlgn="base" hangingPunct="1">
              <a:spcBef>
                <a:spcPct val="0"/>
              </a:spcBef>
              <a:spcAft>
                <a:spcPct val="0"/>
              </a:spcAft>
            </a:pPr>
            <a:r>
              <a:rPr lang="en-US" altLang="en-US" sz="2300" b="1" dirty="0">
                <a:solidFill>
                  <a:srgbClr val="000000"/>
                </a:solidFill>
                <a:latin typeface="Calibri" pitchFamily="34" charset="0"/>
              </a:rPr>
              <a:t>  3 – Candy Bar</a:t>
            </a:r>
          </a:p>
          <a:p>
            <a:pPr eaLnBrk="1" fontAlgn="base" hangingPunct="1">
              <a:spcBef>
                <a:spcPct val="0"/>
              </a:spcBef>
              <a:spcAft>
                <a:spcPct val="0"/>
              </a:spcAft>
            </a:pPr>
            <a:endParaRPr lang="en-US" altLang="en-US" sz="2300" b="1" dirty="0">
              <a:solidFill>
                <a:srgbClr val="000000"/>
              </a:solidFill>
              <a:latin typeface="Calibri" pitchFamily="34" charset="0"/>
            </a:endParaRPr>
          </a:p>
          <a:p>
            <a:pPr eaLnBrk="1" fontAlgn="base" hangingPunct="1">
              <a:spcBef>
                <a:spcPct val="0"/>
              </a:spcBef>
              <a:spcAft>
                <a:spcPct val="0"/>
              </a:spcAft>
            </a:pPr>
            <a:r>
              <a:rPr lang="en-US" altLang="en-US" sz="2300" b="1" dirty="0">
                <a:solidFill>
                  <a:srgbClr val="000000"/>
                </a:solidFill>
                <a:latin typeface="Calibri" pitchFamily="34" charset="0"/>
              </a:rPr>
              <a:t>  5 – Preferred Parking</a:t>
            </a:r>
          </a:p>
          <a:p>
            <a:pPr eaLnBrk="1" fontAlgn="base" hangingPunct="1">
              <a:spcBef>
                <a:spcPct val="0"/>
              </a:spcBef>
              <a:spcAft>
                <a:spcPct val="0"/>
              </a:spcAft>
            </a:pPr>
            <a:endParaRPr lang="en-US" altLang="en-US" sz="2300" b="1" dirty="0">
              <a:solidFill>
                <a:srgbClr val="000000"/>
              </a:solidFill>
              <a:latin typeface="Calibri" pitchFamily="34" charset="0"/>
            </a:endParaRPr>
          </a:p>
          <a:p>
            <a:pPr eaLnBrk="1" fontAlgn="base" hangingPunct="1">
              <a:spcBef>
                <a:spcPct val="0"/>
              </a:spcBef>
              <a:spcAft>
                <a:spcPct val="0"/>
              </a:spcAft>
            </a:pPr>
            <a:r>
              <a:rPr lang="en-US" altLang="en-US" sz="2300" b="1" dirty="0">
                <a:solidFill>
                  <a:srgbClr val="000000"/>
                </a:solidFill>
                <a:latin typeface="Calibri" pitchFamily="34" charset="0"/>
              </a:rPr>
              <a:t>  8 – Free Lunch</a:t>
            </a:r>
          </a:p>
          <a:p>
            <a:pPr eaLnBrk="1" fontAlgn="base" hangingPunct="1">
              <a:spcBef>
                <a:spcPct val="0"/>
              </a:spcBef>
              <a:spcAft>
                <a:spcPct val="0"/>
              </a:spcAft>
            </a:pPr>
            <a:endParaRPr lang="en-US" altLang="en-US" sz="2300" b="1" dirty="0">
              <a:solidFill>
                <a:srgbClr val="000000"/>
              </a:solidFill>
              <a:latin typeface="Calibri" pitchFamily="34" charset="0"/>
            </a:endParaRPr>
          </a:p>
          <a:p>
            <a:pPr eaLnBrk="1" fontAlgn="base" hangingPunct="1">
              <a:spcBef>
                <a:spcPct val="0"/>
              </a:spcBef>
              <a:spcAft>
                <a:spcPct val="0"/>
              </a:spcAft>
            </a:pPr>
            <a:r>
              <a:rPr lang="en-US" altLang="en-US" sz="2300" b="1" dirty="0">
                <a:solidFill>
                  <a:srgbClr val="000000"/>
                </a:solidFill>
                <a:latin typeface="Calibri" pitchFamily="34" charset="0"/>
              </a:rPr>
              <a:t>10 – No Bus Duty</a:t>
            </a:r>
          </a:p>
          <a:p>
            <a:pPr eaLnBrk="1" fontAlgn="base" hangingPunct="1">
              <a:spcBef>
                <a:spcPct val="0"/>
              </a:spcBef>
              <a:spcAft>
                <a:spcPct val="0"/>
              </a:spcAft>
            </a:pPr>
            <a:endParaRPr lang="en-US" altLang="en-US" sz="2300" b="1" dirty="0">
              <a:solidFill>
                <a:srgbClr val="000000"/>
              </a:solidFill>
              <a:latin typeface="Calibri" pitchFamily="34" charset="0"/>
            </a:endParaRPr>
          </a:p>
          <a:p>
            <a:pPr eaLnBrk="1" fontAlgn="base" hangingPunct="1">
              <a:spcBef>
                <a:spcPct val="0"/>
              </a:spcBef>
              <a:spcAft>
                <a:spcPct val="0"/>
              </a:spcAft>
            </a:pPr>
            <a:r>
              <a:rPr lang="en-US" altLang="en-US" sz="2300" b="1" dirty="0">
                <a:solidFill>
                  <a:srgbClr val="000000"/>
                </a:solidFill>
                <a:latin typeface="Calibri" pitchFamily="34" charset="0"/>
              </a:rPr>
              <a:t>15 – No Morning or    </a:t>
            </a:r>
          </a:p>
          <a:p>
            <a:pPr eaLnBrk="1" fontAlgn="base" hangingPunct="1">
              <a:spcBef>
                <a:spcPct val="0"/>
              </a:spcBef>
              <a:spcAft>
                <a:spcPct val="0"/>
              </a:spcAft>
            </a:pPr>
            <a:r>
              <a:rPr lang="en-US" altLang="en-US" sz="2300" b="1" dirty="0">
                <a:solidFill>
                  <a:srgbClr val="000000"/>
                </a:solidFill>
                <a:latin typeface="Calibri" pitchFamily="34" charset="0"/>
              </a:rPr>
              <a:t>        Lunch Duty</a:t>
            </a:r>
          </a:p>
          <a:p>
            <a:pPr eaLnBrk="1" fontAlgn="base" hangingPunct="1">
              <a:spcBef>
                <a:spcPct val="0"/>
              </a:spcBef>
              <a:spcAft>
                <a:spcPct val="0"/>
              </a:spcAft>
            </a:pPr>
            <a:endParaRPr lang="en-US" altLang="en-US" sz="2300" b="1" dirty="0">
              <a:solidFill>
                <a:srgbClr val="000000"/>
              </a:solidFill>
              <a:latin typeface="Calibri" pitchFamily="34" charset="0"/>
            </a:endParaRPr>
          </a:p>
          <a:p>
            <a:pPr eaLnBrk="1" fontAlgn="base" hangingPunct="1">
              <a:spcBef>
                <a:spcPct val="0"/>
              </a:spcBef>
              <a:spcAft>
                <a:spcPct val="0"/>
              </a:spcAft>
            </a:pPr>
            <a:r>
              <a:rPr lang="en-US" altLang="en-US" sz="2300" b="1" dirty="0">
                <a:solidFill>
                  <a:srgbClr val="000000"/>
                </a:solidFill>
                <a:latin typeface="Calibri" pitchFamily="34" charset="0"/>
              </a:rPr>
              <a:t>20 – Extra Planning             </a:t>
            </a:r>
          </a:p>
          <a:p>
            <a:pPr eaLnBrk="1" fontAlgn="base" hangingPunct="1">
              <a:spcBef>
                <a:spcPct val="0"/>
              </a:spcBef>
              <a:spcAft>
                <a:spcPct val="0"/>
              </a:spcAft>
            </a:pPr>
            <a:r>
              <a:rPr lang="en-US" altLang="en-US" sz="2300" b="1" dirty="0">
                <a:solidFill>
                  <a:srgbClr val="000000"/>
                </a:solidFill>
                <a:latin typeface="Calibri" pitchFamily="34" charset="0"/>
              </a:rPr>
              <a:t>        Period</a:t>
            </a:r>
          </a:p>
        </p:txBody>
      </p:sp>
      <p:sp>
        <p:nvSpPr>
          <p:cNvPr id="5" name="TextBox 4"/>
          <p:cNvSpPr txBox="1"/>
          <p:nvPr/>
        </p:nvSpPr>
        <p:spPr>
          <a:xfrm>
            <a:off x="381000" y="5410202"/>
            <a:ext cx="4343400" cy="923925"/>
          </a:xfrm>
          <a:prstGeom prst="rect">
            <a:avLst/>
          </a:prstGeom>
          <a:noFill/>
        </p:spPr>
        <p:txBody>
          <a:bodyPr>
            <a:spAutoFit/>
          </a:bodyPr>
          <a:lstStyle/>
          <a:p>
            <a:pPr algn="ctr">
              <a:defRPr/>
            </a:pPr>
            <a:r>
              <a:rPr lang="en-US" sz="1200" b="1" dirty="0">
                <a:solidFill>
                  <a:prstClr val="black"/>
                </a:solidFill>
                <a:effectLst>
                  <a:outerShdw blurRad="38100" dist="38100" dir="2700000" algn="tl">
                    <a:srgbClr val="000000">
                      <a:alpha val="43137"/>
                    </a:srgbClr>
                  </a:outerShdw>
                </a:effectLst>
                <a:latin typeface="Maiandra GD" pitchFamily="34" charset="0"/>
                <a:cs typeface="Arial" charset="0"/>
              </a:rPr>
              <a:t>Tonya Ryder, Assistant Principal</a:t>
            </a:r>
          </a:p>
          <a:p>
            <a:pPr algn="ctr">
              <a:defRPr/>
            </a:pPr>
            <a:r>
              <a:rPr lang="en-US" sz="1200" b="1" dirty="0">
                <a:solidFill>
                  <a:prstClr val="black"/>
                </a:solidFill>
                <a:effectLst>
                  <a:outerShdw blurRad="38100" dist="38100" dir="2700000" algn="tl">
                    <a:srgbClr val="000000">
                      <a:alpha val="43137"/>
                    </a:srgbClr>
                  </a:outerShdw>
                </a:effectLst>
                <a:latin typeface="Maiandra GD" pitchFamily="34" charset="0"/>
                <a:cs typeface="Arial" charset="0"/>
              </a:rPr>
              <a:t>Selena Gomes, Graduation Coach / Teacher </a:t>
            </a:r>
          </a:p>
          <a:p>
            <a:pPr algn="ctr">
              <a:defRPr/>
            </a:pPr>
            <a:r>
              <a:rPr lang="en-US" sz="1200" b="1" dirty="0">
                <a:solidFill>
                  <a:prstClr val="black"/>
                </a:solidFill>
                <a:effectLst>
                  <a:outerShdw blurRad="38100" dist="38100" dir="2700000" algn="tl">
                    <a:srgbClr val="000000">
                      <a:alpha val="43137"/>
                    </a:srgbClr>
                  </a:outerShdw>
                </a:effectLst>
                <a:latin typeface="Maiandra GD" pitchFamily="34" charset="0"/>
                <a:cs typeface="Arial" charset="0"/>
              </a:rPr>
              <a:t>Oberlin High School, LA</a:t>
            </a:r>
          </a:p>
          <a:p>
            <a:pPr>
              <a:defRPr/>
            </a:pP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53547771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8" descr="March 2010 01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6934202" y="5486400"/>
            <a:ext cx="2170113" cy="877888"/>
          </a:xfrm>
          <a:prstGeom prst="rect">
            <a:avLst/>
          </a:prstGeom>
          <a:noFill/>
        </p:spPr>
        <p:txBody>
          <a:bodyPr wrap="none">
            <a:spAutoFit/>
          </a:bodyPr>
          <a:lstStyle/>
          <a:p>
            <a:pPr>
              <a:defRPr/>
            </a:pPr>
            <a:r>
              <a:rPr lang="en-US" sz="1100" b="1" dirty="0">
                <a:solidFill>
                  <a:prstClr val="black"/>
                </a:solidFill>
                <a:latin typeface="Arial" charset="0"/>
              </a:rPr>
              <a:t>CHUCK HANSEN, Principal</a:t>
            </a:r>
          </a:p>
          <a:p>
            <a:pPr algn="ctr">
              <a:defRPr/>
            </a:pPr>
            <a:r>
              <a:rPr lang="en-US" sz="1100" b="1" dirty="0">
                <a:solidFill>
                  <a:prstClr val="black"/>
                </a:solidFill>
                <a:latin typeface="Arial" charset="0"/>
              </a:rPr>
              <a:t>AMY PALMER, Teacher</a:t>
            </a:r>
          </a:p>
          <a:p>
            <a:pPr algn="ctr">
              <a:defRPr/>
            </a:pPr>
            <a:r>
              <a:rPr lang="en-US" sz="1100" b="1" i="1" dirty="0">
                <a:solidFill>
                  <a:prstClr val="black"/>
                </a:solidFill>
                <a:effectLst>
                  <a:outerShdw blurRad="38100" dist="38100" dir="2700000" algn="tl">
                    <a:srgbClr val="000000">
                      <a:alpha val="43137"/>
                    </a:srgbClr>
                  </a:outerShdw>
                </a:effectLst>
                <a:latin typeface="Arial" charset="0"/>
              </a:rPr>
              <a:t>SULPHUR HIGH SCHOOL, LA</a:t>
            </a:r>
            <a:endParaRPr lang="en-US" sz="1100" b="1" dirty="0">
              <a:solidFill>
                <a:prstClr val="black"/>
              </a:solidFill>
              <a:latin typeface="Arial" charset="0"/>
            </a:endParaRPr>
          </a:p>
          <a:p>
            <a:pPr>
              <a:defRPr/>
            </a:pP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40351007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Picture6"/>
          <p:cNvPicPr>
            <a:picLocks noChangeAspect="1" noChangeArrowheads="1"/>
          </p:cNvPicPr>
          <p:nvPr/>
        </p:nvPicPr>
        <p:blipFill>
          <a:blip r:embed="rId3">
            <a:extLst>
              <a:ext uri="{28A0092B-C50C-407E-A947-70E740481C1C}">
                <a14:useLocalDpi xmlns:a14="http://schemas.microsoft.com/office/drawing/2010/main" val="0"/>
              </a:ext>
            </a:extLst>
          </a:blip>
          <a:srcRect l="5127" t="1163" r="4582" b="13815"/>
          <a:stretch>
            <a:fillRect/>
          </a:stretch>
        </p:blipFill>
        <p:spPr bwMode="auto">
          <a:xfrm>
            <a:off x="1511300" y="279400"/>
            <a:ext cx="6097588"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542833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FHS depot"/>
          <p:cNvPicPr>
            <a:picLocks noChangeAspect="1" noChangeArrowheads="1"/>
          </p:cNvPicPr>
          <p:nvPr/>
        </p:nvPicPr>
        <p:blipFill>
          <a:blip r:embed="rId3">
            <a:extLst>
              <a:ext uri="{28A0092B-C50C-407E-A947-70E740481C1C}">
                <a14:useLocalDpi xmlns:a14="http://schemas.microsoft.com/office/drawing/2010/main" val="0"/>
              </a:ext>
            </a:extLst>
          </a:blip>
          <a:srcRect l="6064" t="2299" r="4485" b="2299"/>
          <a:stretch>
            <a:fillRect/>
          </a:stretch>
        </p:blipFill>
        <p:spPr bwMode="auto">
          <a:xfrm>
            <a:off x="2222502" y="139700"/>
            <a:ext cx="4659313"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996934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ctrTitle"/>
          </p:nvPr>
        </p:nvSpPr>
        <p:spPr/>
        <p:txBody>
          <a:bodyPr/>
          <a:lstStyle/>
          <a:p>
            <a:pPr eaLnBrk="1" hangingPunct="1"/>
            <a:r>
              <a:rPr lang="en-US" dirty="0"/>
              <a:t>Intermediate</a:t>
            </a:r>
            <a:r>
              <a:rPr lang="zh-TW" altLang="en-US" dirty="0"/>
              <a:t> 中級的</a:t>
            </a:r>
            <a:endParaRPr lang="en-US" dirty="0"/>
          </a:p>
        </p:txBody>
      </p:sp>
    </p:spTree>
    <p:extLst>
      <p:ext uri="{BB962C8B-B14F-4D97-AF65-F5344CB8AC3E}">
        <p14:creationId xmlns:p14="http://schemas.microsoft.com/office/powerpoint/2010/main" val="33011306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4FC00-D6C4-8201-3118-25DFF3156AAB}"/>
              </a:ext>
            </a:extLst>
          </p:cNvPr>
          <p:cNvSpPr>
            <a:spLocks noGrp="1"/>
          </p:cNvSpPr>
          <p:nvPr>
            <p:ph type="title"/>
          </p:nvPr>
        </p:nvSpPr>
        <p:spPr>
          <a:xfrm>
            <a:off x="522630" y="-297656"/>
            <a:ext cx="8621369" cy="1325563"/>
          </a:xfrm>
        </p:spPr>
        <p:txBody>
          <a:bodyPr/>
          <a:lstStyle/>
          <a:p>
            <a:r>
              <a:rPr lang="en-US" dirty="0"/>
              <a:t>School Improvement Cycle</a:t>
            </a:r>
            <a:r>
              <a:rPr lang="zh-TW" altLang="en-US" dirty="0"/>
              <a:t> </a:t>
            </a:r>
            <a:r>
              <a:rPr lang="zh-TW" altLang="en-US" sz="2400" dirty="0"/>
              <a:t>學校精進循環</a:t>
            </a:r>
            <a:endParaRPr lang="en-US" sz="2400" dirty="0"/>
          </a:p>
        </p:txBody>
      </p:sp>
      <p:pic>
        <p:nvPicPr>
          <p:cNvPr id="5" name="Content Placeholder 4">
            <a:extLst>
              <a:ext uri="{FF2B5EF4-FFF2-40B4-BE49-F238E27FC236}">
                <a16:creationId xmlns:a16="http://schemas.microsoft.com/office/drawing/2014/main" id="{25AA2869-663E-8BC1-2798-73E2DB54FE56}"/>
              </a:ext>
            </a:extLst>
          </p:cNvPr>
          <p:cNvPicPr>
            <a:picLocks noGrp="1" noChangeAspect="1"/>
          </p:cNvPicPr>
          <p:nvPr>
            <p:ph idx="1"/>
          </p:nvPr>
        </p:nvPicPr>
        <p:blipFill>
          <a:blip r:embed="rId3"/>
          <a:stretch>
            <a:fillRect/>
          </a:stretch>
        </p:blipFill>
        <p:spPr>
          <a:xfrm>
            <a:off x="1340737" y="764420"/>
            <a:ext cx="6250491" cy="5724248"/>
          </a:xfrm>
        </p:spPr>
      </p:pic>
      <p:sp>
        <p:nvSpPr>
          <p:cNvPr id="4" name="TextBox 3">
            <a:extLst>
              <a:ext uri="{FF2B5EF4-FFF2-40B4-BE49-F238E27FC236}">
                <a16:creationId xmlns:a16="http://schemas.microsoft.com/office/drawing/2014/main" id="{08CD544B-3E1C-CE62-646E-BFCB1A1F2942}"/>
              </a:ext>
            </a:extLst>
          </p:cNvPr>
          <p:cNvSpPr txBox="1"/>
          <p:nvPr/>
        </p:nvSpPr>
        <p:spPr>
          <a:xfrm flipH="1">
            <a:off x="204032" y="6488668"/>
            <a:ext cx="2273411" cy="369332"/>
          </a:xfrm>
          <a:prstGeom prst="rect">
            <a:avLst/>
          </a:prstGeom>
          <a:noFill/>
        </p:spPr>
        <p:txBody>
          <a:bodyPr wrap="square" rtlCol="0">
            <a:spAutoFit/>
          </a:bodyPr>
          <a:lstStyle/>
          <a:p>
            <a:r>
              <a:rPr lang="en-US" dirty="0"/>
              <a:t>p. 3 and Handout</a:t>
            </a:r>
          </a:p>
        </p:txBody>
      </p:sp>
      <p:sp>
        <p:nvSpPr>
          <p:cNvPr id="3" name="文字方塊 2"/>
          <p:cNvSpPr txBox="1"/>
          <p:nvPr/>
        </p:nvSpPr>
        <p:spPr>
          <a:xfrm>
            <a:off x="204032" y="5582093"/>
            <a:ext cx="965549" cy="369332"/>
          </a:xfrm>
          <a:prstGeom prst="rect">
            <a:avLst/>
          </a:prstGeom>
          <a:noFill/>
        </p:spPr>
        <p:txBody>
          <a:bodyPr wrap="square" rtlCol="0">
            <a:spAutoFit/>
          </a:bodyPr>
          <a:lstStyle/>
          <a:p>
            <a:r>
              <a:rPr lang="zh-TW" altLang="en-US" dirty="0"/>
              <a:t>實施前</a:t>
            </a:r>
          </a:p>
        </p:txBody>
      </p:sp>
      <p:sp>
        <p:nvSpPr>
          <p:cNvPr id="6" name="文字方塊 5"/>
          <p:cNvSpPr txBox="1"/>
          <p:nvPr/>
        </p:nvSpPr>
        <p:spPr>
          <a:xfrm>
            <a:off x="193399" y="3388955"/>
            <a:ext cx="965549" cy="646331"/>
          </a:xfrm>
          <a:prstGeom prst="rect">
            <a:avLst/>
          </a:prstGeom>
          <a:noFill/>
        </p:spPr>
        <p:txBody>
          <a:bodyPr wrap="square" rtlCol="0">
            <a:spAutoFit/>
          </a:bodyPr>
          <a:lstStyle/>
          <a:p>
            <a:r>
              <a:rPr lang="zh-TW" altLang="en-US" dirty="0"/>
              <a:t>準備實施</a:t>
            </a:r>
          </a:p>
        </p:txBody>
      </p:sp>
      <p:sp>
        <p:nvSpPr>
          <p:cNvPr id="7" name="文字方塊 6"/>
          <p:cNvSpPr txBox="1"/>
          <p:nvPr/>
        </p:nvSpPr>
        <p:spPr>
          <a:xfrm>
            <a:off x="204031" y="1247312"/>
            <a:ext cx="965549" cy="923330"/>
          </a:xfrm>
          <a:prstGeom prst="rect">
            <a:avLst/>
          </a:prstGeom>
          <a:noFill/>
        </p:spPr>
        <p:txBody>
          <a:bodyPr wrap="square" rtlCol="0">
            <a:spAutoFit/>
          </a:bodyPr>
          <a:lstStyle/>
          <a:p>
            <a:r>
              <a:rPr lang="zh-TW" altLang="en-US" dirty="0"/>
              <a:t>實施進步最大化</a:t>
            </a:r>
          </a:p>
        </p:txBody>
      </p:sp>
      <p:sp>
        <p:nvSpPr>
          <p:cNvPr id="8" name="文字方塊 7"/>
          <p:cNvSpPr txBox="1"/>
          <p:nvPr/>
        </p:nvSpPr>
        <p:spPr>
          <a:xfrm>
            <a:off x="4701825" y="1293478"/>
            <a:ext cx="928269" cy="830997"/>
          </a:xfrm>
          <a:prstGeom prst="rect">
            <a:avLst/>
          </a:prstGeom>
          <a:noFill/>
        </p:spPr>
        <p:txBody>
          <a:bodyPr wrap="square" rtlCol="0">
            <a:spAutoFit/>
          </a:bodyPr>
          <a:lstStyle/>
          <a:p>
            <a:r>
              <a:rPr lang="zh-TW" altLang="en-US" sz="1600" dirty="0">
                <a:solidFill>
                  <a:schemeClr val="bg1"/>
                </a:solidFill>
              </a:rPr>
              <a:t>差異化教導和學習</a:t>
            </a:r>
          </a:p>
        </p:txBody>
      </p:sp>
      <p:sp>
        <p:nvSpPr>
          <p:cNvPr id="10" name="文字方塊 9"/>
          <p:cNvSpPr txBox="1"/>
          <p:nvPr/>
        </p:nvSpPr>
        <p:spPr>
          <a:xfrm>
            <a:off x="5337753" y="5959796"/>
            <a:ext cx="2317898" cy="338554"/>
          </a:xfrm>
          <a:prstGeom prst="rect">
            <a:avLst/>
          </a:prstGeom>
          <a:noFill/>
        </p:spPr>
        <p:txBody>
          <a:bodyPr wrap="square" rtlCol="0">
            <a:spAutoFit/>
          </a:bodyPr>
          <a:lstStyle/>
          <a:p>
            <a:r>
              <a:rPr lang="zh-TW" altLang="en-US" sz="1600" dirty="0">
                <a:solidFill>
                  <a:schemeClr val="bg1"/>
                </a:solidFill>
              </a:rPr>
              <a:t>促進學習的文化</a:t>
            </a:r>
          </a:p>
        </p:txBody>
      </p:sp>
      <p:sp>
        <p:nvSpPr>
          <p:cNvPr id="11" name="文字方塊 10"/>
          <p:cNvSpPr txBox="1"/>
          <p:nvPr/>
        </p:nvSpPr>
        <p:spPr>
          <a:xfrm>
            <a:off x="3175591" y="5940476"/>
            <a:ext cx="2317898" cy="338554"/>
          </a:xfrm>
          <a:prstGeom prst="rect">
            <a:avLst/>
          </a:prstGeom>
          <a:noFill/>
        </p:spPr>
        <p:txBody>
          <a:bodyPr wrap="square" rtlCol="0">
            <a:spAutoFit/>
          </a:bodyPr>
          <a:lstStyle/>
          <a:p>
            <a:r>
              <a:rPr lang="zh-TW" altLang="en-US" sz="1600" dirty="0">
                <a:solidFill>
                  <a:schemeClr val="bg1"/>
                </a:solidFill>
              </a:rPr>
              <a:t>分析和討論資料</a:t>
            </a:r>
          </a:p>
        </p:txBody>
      </p:sp>
      <p:sp>
        <p:nvSpPr>
          <p:cNvPr id="12" name="文字方塊 11"/>
          <p:cNvSpPr txBox="1"/>
          <p:nvPr/>
        </p:nvSpPr>
        <p:spPr>
          <a:xfrm>
            <a:off x="3416595" y="4186421"/>
            <a:ext cx="1399953" cy="584775"/>
          </a:xfrm>
          <a:prstGeom prst="rect">
            <a:avLst/>
          </a:prstGeom>
          <a:noFill/>
        </p:spPr>
        <p:txBody>
          <a:bodyPr wrap="square" rtlCol="0">
            <a:spAutoFit/>
          </a:bodyPr>
          <a:lstStyle/>
          <a:p>
            <a:r>
              <a:rPr lang="zh-TW" altLang="en-US" sz="1600" dirty="0">
                <a:solidFill>
                  <a:schemeClr val="bg1"/>
                </a:solidFill>
              </a:rPr>
              <a:t>系統化課程實施</a:t>
            </a:r>
          </a:p>
        </p:txBody>
      </p:sp>
      <p:sp>
        <p:nvSpPr>
          <p:cNvPr id="13" name="文字方塊 12"/>
          <p:cNvSpPr txBox="1"/>
          <p:nvPr/>
        </p:nvSpPr>
        <p:spPr>
          <a:xfrm>
            <a:off x="4625491" y="4186420"/>
            <a:ext cx="1081355" cy="584775"/>
          </a:xfrm>
          <a:prstGeom prst="rect">
            <a:avLst/>
          </a:prstGeom>
          <a:noFill/>
        </p:spPr>
        <p:txBody>
          <a:bodyPr wrap="square" rtlCol="0">
            <a:spAutoFit/>
          </a:bodyPr>
          <a:lstStyle/>
          <a:p>
            <a:r>
              <a:rPr lang="zh-TW" altLang="en-US" sz="1600" dirty="0">
                <a:solidFill>
                  <a:schemeClr val="bg1"/>
                </a:solidFill>
              </a:rPr>
              <a:t>有效的教學實施</a:t>
            </a:r>
          </a:p>
        </p:txBody>
      </p:sp>
      <p:sp>
        <p:nvSpPr>
          <p:cNvPr id="14" name="文字方塊 13"/>
          <p:cNvSpPr txBox="1"/>
          <p:nvPr/>
        </p:nvSpPr>
        <p:spPr>
          <a:xfrm>
            <a:off x="5953254" y="4126092"/>
            <a:ext cx="939151" cy="584775"/>
          </a:xfrm>
          <a:prstGeom prst="rect">
            <a:avLst/>
          </a:prstGeom>
          <a:noFill/>
        </p:spPr>
        <p:txBody>
          <a:bodyPr wrap="square" rtlCol="0">
            <a:spAutoFit/>
          </a:bodyPr>
          <a:lstStyle/>
          <a:p>
            <a:r>
              <a:rPr lang="zh-TW" altLang="en-US" sz="1600" dirty="0">
                <a:solidFill>
                  <a:schemeClr val="bg1"/>
                </a:solidFill>
              </a:rPr>
              <a:t>專家教學團隊</a:t>
            </a:r>
          </a:p>
        </p:txBody>
      </p:sp>
    </p:spTree>
    <p:extLst>
      <p:ext uri="{BB962C8B-B14F-4D97-AF65-F5344CB8AC3E}">
        <p14:creationId xmlns:p14="http://schemas.microsoft.com/office/powerpoint/2010/main" val="355498783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srcRect/>
          <a:stretch>
            <a:fillRect/>
          </a:stretch>
        </p:blipFill>
        <p:spPr bwMode="auto">
          <a:xfrm>
            <a:off x="838200" y="914400"/>
            <a:ext cx="7170738" cy="5405438"/>
          </a:xfrm>
          <a:prstGeom prst="rect">
            <a:avLst/>
          </a:prstGeom>
          <a:noFill/>
          <a:ln w="9525">
            <a:noFill/>
            <a:miter lim="800000"/>
            <a:headEnd/>
            <a:tailEnd/>
          </a:ln>
        </p:spPr>
      </p:pic>
      <p:sp>
        <p:nvSpPr>
          <p:cNvPr id="46083" name="TextBox 6"/>
          <p:cNvSpPr txBox="1">
            <a:spLocks noChangeArrowheads="1"/>
          </p:cNvSpPr>
          <p:nvPr/>
        </p:nvSpPr>
        <p:spPr bwMode="auto">
          <a:xfrm>
            <a:off x="1143000" y="6488115"/>
            <a:ext cx="5791200" cy="369887"/>
          </a:xfrm>
          <a:prstGeom prst="rect">
            <a:avLst/>
          </a:prstGeom>
          <a:noFill/>
          <a:ln w="9525">
            <a:noFill/>
            <a:miter lim="800000"/>
            <a:headEnd/>
            <a:tailEnd/>
          </a:ln>
        </p:spPr>
        <p:txBody>
          <a:bodyPr>
            <a:spAutoFit/>
          </a:bodyPr>
          <a:lstStyle/>
          <a:p>
            <a:r>
              <a:rPr lang="en-US" dirty="0">
                <a:latin typeface="Calibri" pitchFamily="34" charset="0"/>
              </a:rPr>
              <a:t>Timber Creek High School, FL,  JOHN WRIGHT, PRINCIPAL</a:t>
            </a:r>
          </a:p>
        </p:txBody>
      </p:sp>
      <p:sp>
        <p:nvSpPr>
          <p:cNvPr id="2" name="TextBox 1">
            <a:extLst>
              <a:ext uri="{FF2B5EF4-FFF2-40B4-BE49-F238E27FC236}">
                <a16:creationId xmlns:a16="http://schemas.microsoft.com/office/drawing/2014/main" id="{829F38D3-3C72-2390-4AB4-A7B93FE2E960}"/>
              </a:ext>
            </a:extLst>
          </p:cNvPr>
          <p:cNvSpPr txBox="1"/>
          <p:nvPr/>
        </p:nvSpPr>
        <p:spPr>
          <a:xfrm>
            <a:off x="599660" y="168830"/>
            <a:ext cx="4956312" cy="369332"/>
          </a:xfrm>
          <a:prstGeom prst="rect">
            <a:avLst/>
          </a:prstGeom>
          <a:noFill/>
        </p:spPr>
        <p:txBody>
          <a:bodyPr wrap="square" rtlCol="0">
            <a:spAutoFit/>
          </a:bodyPr>
          <a:lstStyle/>
          <a:p>
            <a:r>
              <a:rPr lang="en-US" dirty="0"/>
              <a:t>Woodridge Example (</a:t>
            </a:r>
            <a:r>
              <a:rPr lang="en-US" dirty="0">
                <a:hlinkClick r:id="rId4"/>
              </a:rPr>
              <a:t>link</a:t>
            </a:r>
            <a:r>
              <a:rPr lang="en-US" dirty="0"/>
              <a:t>)</a:t>
            </a:r>
          </a:p>
        </p:txBody>
      </p:sp>
    </p:spTree>
    <p:extLst>
      <p:ext uri="{BB962C8B-B14F-4D97-AF65-F5344CB8AC3E}">
        <p14:creationId xmlns:p14="http://schemas.microsoft.com/office/powerpoint/2010/main" val="370756727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62" name="Object 2"/>
          <p:cNvGraphicFramePr>
            <a:graphicFrameLocks noChangeAspect="1"/>
          </p:cNvGraphicFramePr>
          <p:nvPr/>
        </p:nvGraphicFramePr>
        <p:xfrm>
          <a:off x="1812927" y="190500"/>
          <a:ext cx="5491163" cy="6502400"/>
        </p:xfrm>
        <a:graphic>
          <a:graphicData uri="http://schemas.openxmlformats.org/presentationml/2006/ole">
            <mc:AlternateContent xmlns:mc="http://schemas.openxmlformats.org/markup-compatibility/2006">
              <mc:Choice xmlns:v="urn:schemas-microsoft-com:vml" Requires="v">
                <p:oleObj name="Document" r:id="rId3" imgW="7231842" imgH="8578889" progId="Word.Document.8">
                  <p:embed/>
                </p:oleObj>
              </mc:Choice>
              <mc:Fallback>
                <p:oleObj name="Document" r:id="rId3" imgW="7231842" imgH="8578889" progId="Word.Document.8">
                  <p:embed/>
                  <p:pic>
                    <p:nvPicPr>
                      <p:cNvPr id="14336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2927" y="190500"/>
                        <a:ext cx="5491163" cy="650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497079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idx="4294967295"/>
          </p:nvPr>
        </p:nvSpPr>
        <p:spPr>
          <a:xfrm>
            <a:off x="419100" y="274638"/>
            <a:ext cx="8229600" cy="1143000"/>
          </a:xfrm>
        </p:spPr>
        <p:txBody>
          <a:bodyPr/>
          <a:lstStyle/>
          <a:p>
            <a:r>
              <a:rPr lang="en-US" altLang="en-US" sz="4000" dirty="0"/>
              <a:t>Gold and Silver ID Cards</a:t>
            </a:r>
            <a:endParaRPr lang="en-US" altLang="en-US" dirty="0"/>
          </a:p>
        </p:txBody>
      </p:sp>
      <p:pic>
        <p:nvPicPr>
          <p:cNvPr id="144387"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2387600" y="1828800"/>
            <a:ext cx="43434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4975855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eaLnBrk="1" hangingPunct="1"/>
            <a:r>
              <a:rPr lang="en-US" dirty="0"/>
              <a:t>Ron our Liaison</a:t>
            </a:r>
          </a:p>
        </p:txBody>
      </p:sp>
      <p:pic>
        <p:nvPicPr>
          <p:cNvPr id="87043" name="Content Placeholder 3" descr="IMG_0871.JPG"/>
          <p:cNvPicPr>
            <a:picLocks noGrp="1" noChangeAspect="1"/>
          </p:cNvPicPr>
          <p:nvPr>
            <p:ph idx="1"/>
          </p:nvPr>
        </p:nvPicPr>
        <p:blipFill>
          <a:blip r:embed="rId2" cstate="print"/>
          <a:srcRect/>
          <a:stretch>
            <a:fillRect/>
          </a:stretch>
        </p:blipFill>
        <p:spPr>
          <a:xfrm>
            <a:off x="1894370" y="1362743"/>
            <a:ext cx="4678363" cy="4494213"/>
          </a:xfrm>
        </p:spPr>
      </p:pic>
      <p:sp>
        <p:nvSpPr>
          <p:cNvPr id="87044" name="TextBox 4"/>
          <p:cNvSpPr txBox="1">
            <a:spLocks noChangeArrowheads="1"/>
          </p:cNvSpPr>
          <p:nvPr/>
        </p:nvSpPr>
        <p:spPr bwMode="auto">
          <a:xfrm>
            <a:off x="533403" y="6248403"/>
            <a:ext cx="6551217" cy="646331"/>
          </a:xfrm>
          <a:prstGeom prst="rect">
            <a:avLst/>
          </a:prstGeom>
          <a:noFill/>
          <a:ln w="9525">
            <a:noFill/>
            <a:miter lim="800000"/>
            <a:headEnd/>
            <a:tailEnd/>
          </a:ln>
        </p:spPr>
        <p:txBody>
          <a:bodyPr wrap="none">
            <a:spAutoFit/>
          </a:bodyPr>
          <a:lstStyle/>
          <a:p>
            <a:r>
              <a:rPr lang="en-US" dirty="0">
                <a:latin typeface="Calibri" pitchFamily="34" charset="0"/>
              </a:rPr>
              <a:t>Jody Mimmack, PhD  Fruita Monument High School, CO                      </a:t>
            </a:r>
          </a:p>
          <a:p>
            <a:endParaRPr lang="en-US" dirty="0">
              <a:latin typeface="Calibri" pitchFamily="34" charset="0"/>
            </a:endParaRPr>
          </a:p>
        </p:txBody>
      </p:sp>
    </p:spTree>
    <p:extLst>
      <p:ext uri="{BB962C8B-B14F-4D97-AF65-F5344CB8AC3E}">
        <p14:creationId xmlns:p14="http://schemas.microsoft.com/office/powerpoint/2010/main" val="30551695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ctrTitle"/>
          </p:nvPr>
        </p:nvSpPr>
        <p:spPr/>
        <p:txBody>
          <a:bodyPr/>
          <a:lstStyle/>
          <a:p>
            <a:pPr eaLnBrk="1" hangingPunct="1"/>
            <a:r>
              <a:rPr lang="en-US" dirty="0"/>
              <a:t>Large Scale</a:t>
            </a:r>
            <a:r>
              <a:rPr lang="zh-TW" altLang="en-US" dirty="0"/>
              <a:t> 大型的</a:t>
            </a:r>
            <a:endParaRPr lang="en-US" dirty="0"/>
          </a:p>
        </p:txBody>
      </p:sp>
    </p:spTree>
    <p:extLst>
      <p:ext uri="{BB962C8B-B14F-4D97-AF65-F5344CB8AC3E}">
        <p14:creationId xmlns:p14="http://schemas.microsoft.com/office/powerpoint/2010/main" val="422642118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DSC_0069.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4648200" y="2"/>
            <a:ext cx="4495800" cy="461665"/>
          </a:xfrm>
          <a:prstGeom prst="rect">
            <a:avLst/>
          </a:prstGeom>
          <a:solidFill>
            <a:schemeClr val="bg1"/>
          </a:solidFill>
        </p:spPr>
        <p:txBody>
          <a:bodyPr>
            <a:spAutoFit/>
          </a:bodyPr>
          <a:lstStyle/>
          <a:p>
            <a:pPr algn="ctr">
              <a:defRPr/>
            </a:pPr>
            <a:r>
              <a:rPr lang="en-US" sz="2400" b="1" i="1" u="sng" dirty="0">
                <a:solidFill>
                  <a:srgbClr val="0000FF"/>
                </a:solidFill>
                <a:effectLst>
                  <a:outerShdw blurRad="38100" dist="38100" dir="2700000" algn="tl">
                    <a:srgbClr val="000000">
                      <a:alpha val="43137"/>
                    </a:srgbClr>
                  </a:outerShdw>
                </a:effectLst>
                <a:latin typeface="Arial" charset="0"/>
                <a:cs typeface="Arial" charset="0"/>
              </a:rPr>
              <a:t>1</a:t>
            </a:r>
            <a:r>
              <a:rPr lang="en-US" sz="2400" b="1" i="1" u="sng" baseline="30000" dirty="0">
                <a:solidFill>
                  <a:srgbClr val="0000FF"/>
                </a:solidFill>
                <a:effectLst>
                  <a:outerShdw blurRad="38100" dist="38100" dir="2700000" algn="tl">
                    <a:srgbClr val="000000">
                      <a:alpha val="43137"/>
                    </a:srgbClr>
                  </a:outerShdw>
                </a:effectLst>
                <a:latin typeface="Arial" charset="0"/>
                <a:cs typeface="Arial" charset="0"/>
              </a:rPr>
              <a:t>st</a:t>
            </a:r>
            <a:r>
              <a:rPr lang="en-US" sz="2400" b="1" i="1" u="sng" dirty="0">
                <a:solidFill>
                  <a:srgbClr val="0000FF"/>
                </a:solidFill>
                <a:effectLst>
                  <a:outerShdw blurRad="38100" dist="38100" dir="2700000" algn="tl">
                    <a:srgbClr val="000000">
                      <a:alpha val="43137"/>
                    </a:srgbClr>
                  </a:outerShdw>
                </a:effectLst>
                <a:latin typeface="Arial" charset="0"/>
                <a:cs typeface="Arial" charset="0"/>
              </a:rPr>
              <a:t> Six Weeks Party </a:t>
            </a:r>
            <a:r>
              <a:rPr lang="en-US" sz="2400" b="1" i="1" dirty="0">
                <a:solidFill>
                  <a:srgbClr val="0000FF"/>
                </a:solidFill>
                <a:effectLst>
                  <a:outerShdw blurRad="38100" dist="38100" dir="2700000" algn="tl">
                    <a:srgbClr val="000000">
                      <a:alpha val="43137"/>
                    </a:srgbClr>
                  </a:outerShdw>
                </a:effectLst>
                <a:latin typeface="Arial" charset="0"/>
                <a:cs typeface="Arial" charset="0"/>
              </a:rPr>
              <a:t>– </a:t>
            </a:r>
          </a:p>
        </p:txBody>
      </p:sp>
      <p:sp>
        <p:nvSpPr>
          <p:cNvPr id="4" name="TextBox 3"/>
          <p:cNvSpPr txBox="1"/>
          <p:nvPr/>
        </p:nvSpPr>
        <p:spPr>
          <a:xfrm>
            <a:off x="1447802" y="5181600"/>
            <a:ext cx="2170113" cy="877888"/>
          </a:xfrm>
          <a:prstGeom prst="rect">
            <a:avLst/>
          </a:prstGeom>
          <a:noFill/>
        </p:spPr>
        <p:txBody>
          <a:bodyPr wrap="none">
            <a:spAutoFit/>
          </a:bodyPr>
          <a:lstStyle/>
          <a:p>
            <a:pPr>
              <a:defRPr/>
            </a:pPr>
            <a:r>
              <a:rPr lang="en-US" sz="1100" b="1" dirty="0">
                <a:latin typeface="Arial" charset="0"/>
              </a:rPr>
              <a:t>CHUCK HANSEN, Principal</a:t>
            </a:r>
          </a:p>
          <a:p>
            <a:pPr algn="ctr">
              <a:defRPr/>
            </a:pPr>
            <a:r>
              <a:rPr lang="en-US" sz="1100" b="1" dirty="0">
                <a:latin typeface="Arial" charset="0"/>
              </a:rPr>
              <a:t>AMY PALMER, Teacher</a:t>
            </a:r>
          </a:p>
          <a:p>
            <a:pPr algn="ctr">
              <a:defRPr/>
            </a:pPr>
            <a:r>
              <a:rPr lang="en-US" sz="1100" b="1" i="1" dirty="0">
                <a:effectLst>
                  <a:outerShdw blurRad="38100" dist="38100" dir="2700000" algn="tl">
                    <a:srgbClr val="000000">
                      <a:alpha val="43137"/>
                    </a:srgbClr>
                  </a:outerShdw>
                </a:effectLst>
                <a:latin typeface="Arial" charset="0"/>
              </a:rPr>
              <a:t>SULPHUR HIGH SCHOOL, LA</a:t>
            </a:r>
            <a:endParaRPr lang="en-US" sz="1100" b="1" dirty="0">
              <a:latin typeface="Arial" charset="0"/>
            </a:endParaRPr>
          </a:p>
          <a:p>
            <a:pPr>
              <a:defRPr/>
            </a:pPr>
            <a:endParaRPr lang="en-US" dirty="0">
              <a:latin typeface="Arial" charset="0"/>
              <a:cs typeface="Arial" charset="0"/>
            </a:endParaRPr>
          </a:p>
        </p:txBody>
      </p:sp>
    </p:spTree>
    <p:extLst>
      <p:ext uri="{BB962C8B-B14F-4D97-AF65-F5344CB8AC3E}">
        <p14:creationId xmlns:p14="http://schemas.microsoft.com/office/powerpoint/2010/main" val="113591226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Picture 002 Pain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143002"/>
            <a:ext cx="5626100" cy="550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0" y="76200"/>
            <a:ext cx="9144000" cy="1066800"/>
          </a:xfrm>
          <a:prstGeom prst="rect">
            <a:avLst/>
          </a:prstGeom>
          <a:noFill/>
          <a:ln w="9525">
            <a:noFill/>
            <a:miter lim="800000"/>
            <a:headEnd/>
            <a:tailEnd/>
          </a:ln>
          <a:effectLst/>
        </p:spPr>
        <p:txBody>
          <a:bodyPr anchor="b" anchorCtr="1"/>
          <a:lstStyle/>
          <a:p>
            <a:pPr>
              <a:defRPr/>
            </a:pPr>
            <a:r>
              <a:rPr lang="en-US" sz="5100" b="1" dirty="0">
                <a:solidFill>
                  <a:srgbClr val="FFFF00"/>
                </a:solidFill>
                <a:effectLst>
                  <a:outerShdw blurRad="38100" dist="38100" dir="2700000" algn="tl">
                    <a:srgbClr val="C0C0C0"/>
                  </a:outerShdw>
                </a:effectLst>
                <a:latin typeface="Mirage"/>
                <a:cs typeface="Arial" charset="0"/>
              </a:rPr>
              <a:t>A Night in Paradise…</a:t>
            </a:r>
          </a:p>
        </p:txBody>
      </p:sp>
      <p:sp>
        <p:nvSpPr>
          <p:cNvPr id="4" name="TextBox 3"/>
          <p:cNvSpPr txBox="1"/>
          <p:nvPr/>
        </p:nvSpPr>
        <p:spPr>
          <a:xfrm>
            <a:off x="0" y="4495802"/>
            <a:ext cx="3276600" cy="923925"/>
          </a:xfrm>
          <a:prstGeom prst="rect">
            <a:avLst/>
          </a:prstGeom>
          <a:noFill/>
        </p:spPr>
        <p:txBody>
          <a:bodyPr>
            <a:spAutoFit/>
          </a:bodyPr>
          <a:lstStyle/>
          <a:p>
            <a:pPr algn="ctr">
              <a:defRPr/>
            </a:pPr>
            <a:r>
              <a:rPr lang="en-US" sz="1200" b="1" dirty="0">
                <a:solidFill>
                  <a:prstClr val="black"/>
                </a:solidFill>
                <a:effectLst>
                  <a:outerShdw blurRad="38100" dist="38100" dir="2700000" algn="tl">
                    <a:srgbClr val="C0C0C0"/>
                  </a:outerShdw>
                </a:effectLst>
                <a:latin typeface="Maiandra GD" pitchFamily="34" charset="0"/>
                <a:cs typeface="Arial" charset="0"/>
              </a:rPr>
              <a:t>Tonya Ryder, Assistant Principal</a:t>
            </a:r>
          </a:p>
          <a:p>
            <a:pPr algn="ctr">
              <a:defRPr/>
            </a:pPr>
            <a:r>
              <a:rPr lang="en-US" sz="1200" b="1" dirty="0">
                <a:solidFill>
                  <a:prstClr val="black"/>
                </a:solidFill>
                <a:effectLst>
                  <a:outerShdw blurRad="38100" dist="38100" dir="2700000" algn="tl">
                    <a:srgbClr val="C0C0C0"/>
                  </a:outerShdw>
                </a:effectLst>
                <a:latin typeface="Maiandra GD" pitchFamily="34" charset="0"/>
                <a:cs typeface="Arial" charset="0"/>
              </a:rPr>
              <a:t>Selena Gomes, Graduation Coach / Teacher </a:t>
            </a:r>
          </a:p>
          <a:p>
            <a:pPr algn="ctr">
              <a:defRPr/>
            </a:pPr>
            <a:r>
              <a:rPr lang="en-US" sz="1200" b="1" dirty="0">
                <a:solidFill>
                  <a:prstClr val="black"/>
                </a:solidFill>
                <a:effectLst>
                  <a:outerShdw blurRad="38100" dist="38100" dir="2700000" algn="tl">
                    <a:srgbClr val="C0C0C0"/>
                  </a:outerShdw>
                </a:effectLst>
                <a:latin typeface="Maiandra GD" pitchFamily="34" charset="0"/>
                <a:cs typeface="Arial" charset="0"/>
              </a:rPr>
              <a:t>Oberlin High School, LA</a:t>
            </a:r>
          </a:p>
          <a:p>
            <a:pPr>
              <a:defRPr/>
            </a:pP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412620149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3"/>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cstate="print"/>
          <a:srcRect/>
          <a:stretch>
            <a:fillRect/>
          </a:stretch>
        </p:blipFill>
        <p:spPr bwMode="auto">
          <a:xfrm>
            <a:off x="1600200" y="2209800"/>
            <a:ext cx="5486400" cy="3505200"/>
          </a:xfrm>
          <a:prstGeom prst="rect">
            <a:avLst/>
          </a:prstGeom>
          <a:noFill/>
          <a:ln w="9525">
            <a:noFill/>
            <a:miter lim="800000"/>
            <a:headEnd/>
            <a:tailEnd/>
          </a:ln>
        </p:spPr>
      </p:pic>
      <p:sp>
        <p:nvSpPr>
          <p:cNvPr id="50179" name="Title 2"/>
          <p:cNvSpPr>
            <a:spLocks noGrp="1"/>
          </p:cNvSpPr>
          <p:nvPr>
            <p:ph type="title"/>
          </p:nvPr>
        </p:nvSpPr>
        <p:spPr/>
        <p:txBody>
          <a:bodyPr/>
          <a:lstStyle/>
          <a:p>
            <a:pPr eaLnBrk="1" hangingPunct="1"/>
            <a:r>
              <a:rPr lang="en-US" dirty="0"/>
              <a:t>Teacher earns vacation</a:t>
            </a:r>
            <a:r>
              <a:rPr lang="zh-TW" altLang="en-US" dirty="0"/>
              <a:t> 教師獲得放假</a:t>
            </a:r>
            <a:endParaRPr lang="en-US" dirty="0"/>
          </a:p>
        </p:txBody>
      </p:sp>
      <p:sp>
        <p:nvSpPr>
          <p:cNvPr id="50180" name="TextBox 4"/>
          <p:cNvSpPr txBox="1">
            <a:spLocks noChangeArrowheads="1"/>
          </p:cNvSpPr>
          <p:nvPr/>
        </p:nvSpPr>
        <p:spPr bwMode="auto">
          <a:xfrm>
            <a:off x="1066800" y="6019802"/>
            <a:ext cx="6858000" cy="276225"/>
          </a:xfrm>
          <a:prstGeom prst="rect">
            <a:avLst/>
          </a:prstGeom>
          <a:noFill/>
          <a:ln w="9525">
            <a:noFill/>
            <a:miter lim="800000"/>
            <a:headEnd/>
            <a:tailEnd/>
          </a:ln>
        </p:spPr>
        <p:txBody>
          <a:bodyPr>
            <a:spAutoFit/>
          </a:bodyPr>
          <a:lstStyle/>
          <a:p>
            <a:r>
              <a:rPr lang="en-US" sz="1200" dirty="0">
                <a:latin typeface="Calibri" pitchFamily="34" charset="0"/>
              </a:rPr>
              <a:t>Timber Creek High School, FL,  JOHN WRIGHT, PRINCIPAL</a:t>
            </a:r>
          </a:p>
        </p:txBody>
      </p:sp>
    </p:spTree>
    <p:extLst>
      <p:ext uri="{BB962C8B-B14F-4D97-AF65-F5344CB8AC3E}">
        <p14:creationId xmlns:p14="http://schemas.microsoft.com/office/powerpoint/2010/main" val="193948161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Freebies</a:t>
            </a:r>
          </a:p>
        </p:txBody>
      </p:sp>
      <p:sp>
        <p:nvSpPr>
          <p:cNvPr id="3" name="Content Placeholder 2"/>
          <p:cNvSpPr>
            <a:spLocks noGrp="1"/>
          </p:cNvSpPr>
          <p:nvPr>
            <p:ph idx="1"/>
          </p:nvPr>
        </p:nvSpPr>
        <p:spPr/>
        <p:txBody>
          <a:bodyPr/>
          <a:lstStyle/>
          <a:p>
            <a:r>
              <a:rPr lang="en-US" dirty="0">
                <a:hlinkClick r:id="rId2"/>
              </a:rPr>
              <a:t>http://www.kipbs.org/new_kipbs/familyInfo/freebies/</a:t>
            </a:r>
            <a:r>
              <a:rPr lang="en-US" dirty="0"/>
              <a:t> </a:t>
            </a:r>
          </a:p>
        </p:txBody>
      </p:sp>
    </p:spTree>
    <p:extLst>
      <p:ext uri="{BB962C8B-B14F-4D97-AF65-F5344CB8AC3E}">
        <p14:creationId xmlns:p14="http://schemas.microsoft.com/office/powerpoint/2010/main" val="111250543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95300" y="381002"/>
            <a:ext cx="7658100" cy="642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5" name="WordArt 3"/>
          <p:cNvSpPr>
            <a:spLocks noChangeArrowheads="1" noChangeShapeType="1" noTextEdit="1"/>
          </p:cNvSpPr>
          <p:nvPr/>
        </p:nvSpPr>
        <p:spPr bwMode="auto">
          <a:xfrm>
            <a:off x="819152" y="885827"/>
            <a:ext cx="6638925" cy="1343025"/>
          </a:xfrm>
          <a:prstGeom prst="rect">
            <a:avLst/>
          </a:prstGeom>
        </p:spPr>
        <p:txBody>
          <a:bodyPr spcFirstLastPara="1" wrap="none" fromWordArt="1">
            <a:prstTxWarp prst="textArchUp">
              <a:avLst>
                <a:gd name="adj" fmla="val 10800004"/>
              </a:avLst>
            </a:prstTxWarp>
          </a:bodyPr>
          <a:lstStyle/>
          <a:p>
            <a:pPr algn="ctr" fontAlgn="base">
              <a:spcBef>
                <a:spcPct val="0"/>
              </a:spcBef>
              <a:spcAft>
                <a:spcPct val="0"/>
              </a:spcAft>
            </a:pPr>
            <a:r>
              <a:rPr lang="en-US" sz="3600" kern="10" dirty="0">
                <a:ln w="6350">
                  <a:solidFill>
                    <a:srgbClr val="FF6600"/>
                  </a:solidFill>
                  <a:round/>
                  <a:headEnd/>
                  <a:tailEnd/>
                </a:ln>
                <a:solidFill>
                  <a:srgbClr val="000080"/>
                </a:solidFill>
                <a:latin typeface="Georgia"/>
              </a:rPr>
              <a:t>Certificate of Appreciation</a:t>
            </a:r>
          </a:p>
        </p:txBody>
      </p:sp>
      <p:sp>
        <p:nvSpPr>
          <p:cNvPr id="151556" name="WordArt 4"/>
          <p:cNvSpPr>
            <a:spLocks noChangeArrowheads="1" noChangeShapeType="1" noTextEdit="1"/>
          </p:cNvSpPr>
          <p:nvPr/>
        </p:nvSpPr>
        <p:spPr bwMode="auto">
          <a:xfrm>
            <a:off x="1009650" y="2057400"/>
            <a:ext cx="659130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a:ln w="9525">
                  <a:solidFill>
                    <a:srgbClr val="FF6600"/>
                  </a:solidFill>
                  <a:round/>
                  <a:headEnd/>
                  <a:tailEnd/>
                </a:ln>
                <a:solidFill>
                  <a:srgbClr val="000080"/>
                </a:solidFill>
                <a:latin typeface="Arial Black"/>
              </a:rPr>
              <a:t>Teaching Spartan of the Month</a:t>
            </a:r>
          </a:p>
        </p:txBody>
      </p:sp>
      <p:sp>
        <p:nvSpPr>
          <p:cNvPr id="151557" name="Text Box 5"/>
          <p:cNvSpPr txBox="1">
            <a:spLocks noChangeArrowheads="1"/>
          </p:cNvSpPr>
          <p:nvPr/>
        </p:nvSpPr>
        <p:spPr bwMode="auto">
          <a:xfrm>
            <a:off x="914400" y="3048002"/>
            <a:ext cx="7658100"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2400" dirty="0">
                <a:solidFill>
                  <a:srgbClr val="000000"/>
                </a:solidFill>
                <a:latin typeface="Times New Roman" pitchFamily="18" charset="0"/>
                <a:cs typeface="Arial" pitchFamily="34" charset="0"/>
              </a:rPr>
              <a:t>     </a:t>
            </a:r>
            <a:r>
              <a:rPr lang="en-US" altLang="en-US" sz="2800" dirty="0">
                <a:solidFill>
                  <a:srgbClr val="0000FF"/>
                </a:solidFill>
                <a:latin typeface="Times New Roman" pitchFamily="18" charset="0"/>
                <a:cs typeface="Arial" pitchFamily="34" charset="0"/>
              </a:rPr>
              <a:t>In recognition of excellence in teaching,  __________ is awarded this certificate for devotion to the students, commitment to learning, and dedication to the core values of R High School.</a:t>
            </a:r>
          </a:p>
        </p:txBody>
      </p:sp>
      <p:sp>
        <p:nvSpPr>
          <p:cNvPr id="151558" name="Line 6"/>
          <p:cNvSpPr>
            <a:spLocks noChangeShapeType="1"/>
          </p:cNvSpPr>
          <p:nvPr/>
        </p:nvSpPr>
        <p:spPr bwMode="auto">
          <a:xfrm>
            <a:off x="5429250" y="5705475"/>
            <a:ext cx="3067050" cy="0"/>
          </a:xfrm>
          <a:prstGeom prst="line">
            <a:avLst/>
          </a:prstGeom>
          <a:noFill/>
          <a:ln w="38100">
            <a:solidFill>
              <a:srgbClr val="000080"/>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dirty="0">
              <a:solidFill>
                <a:prstClr val="black"/>
              </a:solidFill>
              <a:latin typeface="Arial" pitchFamily="34" charset="0"/>
            </a:endParaRPr>
          </a:p>
        </p:txBody>
      </p:sp>
      <p:sp>
        <p:nvSpPr>
          <p:cNvPr id="151559" name="Text Box 7"/>
          <p:cNvSpPr txBox="1">
            <a:spLocks noChangeArrowheads="1"/>
          </p:cNvSpPr>
          <p:nvPr/>
        </p:nvSpPr>
        <p:spPr bwMode="auto">
          <a:xfrm>
            <a:off x="5848350" y="5762625"/>
            <a:ext cx="230505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1800" dirty="0">
                <a:solidFill>
                  <a:srgbClr val="000000"/>
                </a:solidFill>
                <a:cs typeface="Arial" pitchFamily="34" charset="0"/>
              </a:rPr>
              <a:t>Date</a:t>
            </a:r>
          </a:p>
        </p:txBody>
      </p:sp>
      <p:sp>
        <p:nvSpPr>
          <p:cNvPr id="151560" name="Line 8"/>
          <p:cNvSpPr>
            <a:spLocks noChangeShapeType="1"/>
          </p:cNvSpPr>
          <p:nvPr/>
        </p:nvSpPr>
        <p:spPr bwMode="auto">
          <a:xfrm>
            <a:off x="5448300" y="6305550"/>
            <a:ext cx="3067050" cy="0"/>
          </a:xfrm>
          <a:prstGeom prst="line">
            <a:avLst/>
          </a:prstGeom>
          <a:noFill/>
          <a:ln w="38100">
            <a:solidFill>
              <a:srgbClr val="000080"/>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dirty="0">
              <a:solidFill>
                <a:prstClr val="black"/>
              </a:solidFill>
              <a:latin typeface="Arial" pitchFamily="34" charset="0"/>
            </a:endParaRPr>
          </a:p>
        </p:txBody>
      </p:sp>
      <p:sp>
        <p:nvSpPr>
          <p:cNvPr id="151561" name="Text Box 9"/>
          <p:cNvSpPr txBox="1">
            <a:spLocks noChangeArrowheads="1"/>
          </p:cNvSpPr>
          <p:nvPr/>
        </p:nvSpPr>
        <p:spPr bwMode="auto">
          <a:xfrm>
            <a:off x="5943600" y="6391275"/>
            <a:ext cx="2305050" cy="36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1800" dirty="0">
                <a:solidFill>
                  <a:srgbClr val="000000"/>
                </a:solidFill>
                <a:cs typeface="Arial" pitchFamily="34" charset="0"/>
              </a:rPr>
              <a:t>, Principal</a:t>
            </a:r>
          </a:p>
        </p:txBody>
      </p:sp>
      <p:sp>
        <p:nvSpPr>
          <p:cNvPr id="151562" name="Text Box 18"/>
          <p:cNvSpPr txBox="1">
            <a:spLocks noChangeArrowheads="1"/>
          </p:cNvSpPr>
          <p:nvPr/>
        </p:nvSpPr>
        <p:spPr bwMode="auto">
          <a:xfrm>
            <a:off x="228602" y="6248402"/>
            <a:ext cx="106471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1200" dirty="0">
                <a:solidFill>
                  <a:srgbClr val="000000"/>
                </a:solidFill>
                <a:cs typeface="Arial" pitchFamily="34" charset="0"/>
              </a:rPr>
              <a:t>R324A070157</a:t>
            </a:r>
          </a:p>
        </p:txBody>
      </p:sp>
    </p:spTree>
    <p:extLst>
      <p:ext uri="{BB962C8B-B14F-4D97-AF65-F5344CB8AC3E}">
        <p14:creationId xmlns:p14="http://schemas.microsoft.com/office/powerpoint/2010/main" val="196326691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72B1E-3818-55A0-40CC-8780A875C855}"/>
              </a:ext>
            </a:extLst>
          </p:cNvPr>
          <p:cNvSpPr>
            <a:spLocks noGrp="1"/>
          </p:cNvSpPr>
          <p:nvPr>
            <p:ph type="title"/>
          </p:nvPr>
        </p:nvSpPr>
        <p:spPr/>
        <p:txBody>
          <a:bodyPr/>
          <a:lstStyle/>
          <a:p>
            <a:r>
              <a:rPr lang="en-US" dirty="0"/>
              <a:t>Napkin Test</a:t>
            </a:r>
            <a:r>
              <a:rPr lang="zh-TW" altLang="en-US" dirty="0"/>
              <a:t>  </a:t>
            </a:r>
            <a:r>
              <a:rPr lang="zh-TW" altLang="en-US" sz="2800" dirty="0"/>
              <a:t>餐巾紙的測試</a:t>
            </a:r>
            <a:endParaRPr lang="en-US" sz="2800" dirty="0"/>
          </a:p>
        </p:txBody>
      </p:sp>
      <p:sp>
        <p:nvSpPr>
          <p:cNvPr id="3" name="Content Placeholder 2">
            <a:extLst>
              <a:ext uri="{FF2B5EF4-FFF2-40B4-BE49-F238E27FC236}">
                <a16:creationId xmlns:a16="http://schemas.microsoft.com/office/drawing/2014/main" id="{77454305-245C-3411-2991-A2471CC81921}"/>
              </a:ext>
            </a:extLst>
          </p:cNvPr>
          <p:cNvSpPr>
            <a:spLocks noGrp="1"/>
          </p:cNvSpPr>
          <p:nvPr>
            <p:ph idx="1"/>
          </p:nvPr>
        </p:nvSpPr>
        <p:spPr>
          <a:xfrm>
            <a:off x="628651" y="1825625"/>
            <a:ext cx="3625298" cy="4351338"/>
          </a:xfrm>
        </p:spPr>
        <p:txBody>
          <a:bodyPr/>
          <a:lstStyle/>
          <a:p>
            <a:r>
              <a:rPr lang="en-US" dirty="0"/>
              <a:t>Read Table 1.2, P. 8</a:t>
            </a:r>
          </a:p>
          <a:p>
            <a:r>
              <a:rPr lang="en-US" dirty="0"/>
              <a:t>On a napkin – write how MTSS could support your school improvement efforts</a:t>
            </a:r>
          </a:p>
          <a:p>
            <a:r>
              <a:rPr lang="en-US" dirty="0"/>
              <a:t>Share with someone, not at your table</a:t>
            </a:r>
          </a:p>
        </p:txBody>
      </p:sp>
      <p:pic>
        <p:nvPicPr>
          <p:cNvPr id="5" name="Picture 4" descr="Stainless steel knife and fork on folded napkin on table">
            <a:extLst>
              <a:ext uri="{FF2B5EF4-FFF2-40B4-BE49-F238E27FC236}">
                <a16:creationId xmlns:a16="http://schemas.microsoft.com/office/drawing/2014/main" id="{B0983932-DFE0-7626-2691-24CB3CF552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5081" y="1825627"/>
            <a:ext cx="4596641" cy="3064427"/>
          </a:xfrm>
          <a:prstGeom prst="rect">
            <a:avLst/>
          </a:prstGeom>
        </p:spPr>
      </p:pic>
    </p:spTree>
    <p:extLst>
      <p:ext uri="{BB962C8B-B14F-4D97-AF65-F5344CB8AC3E}">
        <p14:creationId xmlns:p14="http://schemas.microsoft.com/office/powerpoint/2010/main" val="278259932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Reflective Question</a:t>
            </a:r>
            <a:r>
              <a:rPr lang="zh-TW" altLang="en-US" dirty="0"/>
              <a:t> 反思問題</a:t>
            </a:r>
            <a:endParaRPr lang="en-US" dirty="0"/>
          </a:p>
        </p:txBody>
      </p:sp>
      <p:sp>
        <p:nvSpPr>
          <p:cNvPr id="3" name="Content Placeholder 2"/>
          <p:cNvSpPr>
            <a:spLocks noGrp="1"/>
          </p:cNvSpPr>
          <p:nvPr>
            <p:ph idx="1"/>
          </p:nvPr>
        </p:nvSpPr>
        <p:spPr>
          <a:xfrm>
            <a:off x="457200" y="1600202"/>
            <a:ext cx="8229600" cy="4525963"/>
          </a:xfrm>
        </p:spPr>
        <p:txBody>
          <a:bodyPr>
            <a:normAutofit fontScale="92500" lnSpcReduction="20000"/>
          </a:bodyPr>
          <a:lstStyle/>
          <a:p>
            <a:r>
              <a:rPr lang="en-US" i="1" dirty="0"/>
              <a:t>See sample and blank reinforcement matrix, p. 34</a:t>
            </a:r>
            <a:r>
              <a:rPr lang="zh-TW" altLang="en-US" i="1" dirty="0"/>
              <a:t> </a:t>
            </a:r>
            <a:r>
              <a:rPr lang="zh-TW" altLang="en-US" dirty="0"/>
              <a:t>見範例以及空白的增強物矩陣</a:t>
            </a:r>
            <a:endParaRPr lang="en-US" dirty="0"/>
          </a:p>
          <a:p>
            <a:r>
              <a:rPr lang="en-US" i="1" dirty="0"/>
              <a:t>What is one high-frequency acknowledgment that might work for your students or teachers?</a:t>
            </a:r>
            <a:r>
              <a:rPr lang="zh-TW" altLang="en-US" i="1" dirty="0"/>
              <a:t> </a:t>
            </a:r>
            <a:r>
              <a:rPr lang="zh-TW" altLang="en-US" dirty="0"/>
              <a:t>什麼樣高頻率的增強物對你的學生或教師可能有用</a:t>
            </a:r>
            <a:r>
              <a:rPr lang="en-US" altLang="zh-TW" dirty="0"/>
              <a:t>?</a:t>
            </a:r>
            <a:endParaRPr lang="en-US" dirty="0"/>
          </a:p>
          <a:p>
            <a:r>
              <a:rPr lang="en-US" i="1" dirty="0"/>
              <a:t>What is one unpredictable/intermittent “BOOSTERS” acknowledgment that might work for your students or teachers?</a:t>
            </a:r>
            <a:r>
              <a:rPr lang="zh-TW" altLang="en-US" i="1" dirty="0"/>
              <a:t> </a:t>
            </a:r>
            <a:r>
              <a:rPr lang="zh-TW" altLang="en-US" dirty="0"/>
              <a:t>什麼樣無法預測</a:t>
            </a:r>
            <a:r>
              <a:rPr lang="en-US" altLang="zh-TW" dirty="0"/>
              <a:t>/</a:t>
            </a:r>
            <a:r>
              <a:rPr lang="zh-TW" altLang="en-US" dirty="0"/>
              <a:t>間歇性的增強物對你的學生或教師可能有用</a:t>
            </a:r>
            <a:r>
              <a:rPr lang="en-US" altLang="zh-TW" i="1" dirty="0"/>
              <a:t>?</a:t>
            </a:r>
            <a:endParaRPr lang="en-US" i="1" dirty="0"/>
          </a:p>
          <a:p>
            <a:r>
              <a:rPr lang="en-US" i="1" dirty="0"/>
              <a:t>What is Attention-Grabbing “Celebrations” acknowledgment that might work for your students or teachers? See matrix</a:t>
            </a:r>
            <a:r>
              <a:rPr lang="zh-TW" altLang="en-US" i="1" dirty="0"/>
              <a:t> </a:t>
            </a:r>
            <a:r>
              <a:rPr lang="zh-TW" altLang="en-US" dirty="0"/>
              <a:t>什麼樣的引起注意的慶祝活動對你的學生或教師有用</a:t>
            </a:r>
            <a:r>
              <a:rPr lang="en-US" altLang="zh-TW" dirty="0"/>
              <a:t>?</a:t>
            </a:r>
            <a:r>
              <a:rPr lang="zh-TW" altLang="en-US" dirty="0"/>
              <a:t> 見矩陣</a:t>
            </a:r>
            <a:endParaRPr lang="en-US" dirty="0"/>
          </a:p>
          <a:p>
            <a:endParaRPr lang="en-US" i="1" dirty="0"/>
          </a:p>
          <a:p>
            <a:endParaRPr lang="en-US" i="1" dirty="0"/>
          </a:p>
          <a:p>
            <a:pPr marL="0" indent="0">
              <a:buNone/>
            </a:pPr>
            <a:endParaRPr lang="en-US" dirty="0"/>
          </a:p>
        </p:txBody>
      </p:sp>
    </p:spTree>
    <p:extLst>
      <p:ext uri="{BB962C8B-B14F-4D97-AF65-F5344CB8AC3E}">
        <p14:creationId xmlns:p14="http://schemas.microsoft.com/office/powerpoint/2010/main" val="366789472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Engagement and Opportunities to Respond</a:t>
            </a:r>
            <a:r>
              <a:rPr lang="zh-TW" altLang="en-US" dirty="0"/>
              <a:t> 參與和回應機會</a:t>
            </a:r>
            <a:endParaRPr lang="en-US" dirty="0"/>
          </a:p>
        </p:txBody>
      </p:sp>
      <p:sp>
        <p:nvSpPr>
          <p:cNvPr id="3" name="Subtitle 2"/>
          <p:cNvSpPr>
            <a:spLocks noGrp="1"/>
          </p:cNvSpPr>
          <p:nvPr>
            <p:ph type="subTitle" idx="1"/>
          </p:nvPr>
        </p:nvSpPr>
        <p:spPr>
          <a:xfrm>
            <a:off x="1371600" y="4267200"/>
            <a:ext cx="6400800" cy="1752600"/>
          </a:xfrm>
        </p:spPr>
        <p:txBody>
          <a:bodyPr/>
          <a:lstStyle/>
          <a:p>
            <a:r>
              <a:rPr lang="en-US" dirty="0">
                <a:solidFill>
                  <a:schemeClr val="tx1"/>
                </a:solidFill>
              </a:rPr>
              <a:t>Non-example – Ferris</a:t>
            </a:r>
          </a:p>
          <a:p>
            <a:r>
              <a:rPr lang="en-US" dirty="0">
                <a:solidFill>
                  <a:schemeClr val="tx1"/>
                </a:solidFill>
              </a:rPr>
              <a:t>Jeff Bliss Video Example</a:t>
            </a:r>
          </a:p>
        </p:txBody>
      </p:sp>
    </p:spTree>
    <p:extLst>
      <p:ext uri="{BB962C8B-B14F-4D97-AF65-F5344CB8AC3E}">
        <p14:creationId xmlns:p14="http://schemas.microsoft.com/office/powerpoint/2010/main" val="235870164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a:xfrm>
            <a:off x="628650" y="16189"/>
            <a:ext cx="7886700" cy="1325563"/>
          </a:xfrm>
        </p:spPr>
        <p:txBody>
          <a:bodyPr/>
          <a:lstStyle/>
          <a:p>
            <a:r>
              <a:rPr lang="en-US" altLang="en-US" dirty="0"/>
              <a:t>Quiz</a:t>
            </a:r>
            <a:r>
              <a:rPr lang="zh-TW" altLang="en-US" dirty="0"/>
              <a:t> 小測驗</a:t>
            </a:r>
            <a:endParaRPr lang="en-US" altLang="en-US" dirty="0"/>
          </a:p>
        </p:txBody>
      </p:sp>
      <p:pic>
        <p:nvPicPr>
          <p:cNvPr id="15667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64358" y="3181903"/>
            <a:ext cx="4419600" cy="2941637"/>
          </a:xfrm>
        </p:spPr>
      </p:pic>
      <p:sp>
        <p:nvSpPr>
          <p:cNvPr id="156676" name="TextBox 4"/>
          <p:cNvSpPr txBox="1">
            <a:spLocks noChangeArrowheads="1"/>
          </p:cNvSpPr>
          <p:nvPr/>
        </p:nvSpPr>
        <p:spPr bwMode="auto">
          <a:xfrm>
            <a:off x="628650" y="965651"/>
            <a:ext cx="78867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3000" dirty="0">
                <a:solidFill>
                  <a:srgbClr val="000000"/>
                </a:solidFill>
                <a:latin typeface="Calibri" pitchFamily="34" charset="0"/>
              </a:rPr>
              <a:t>What percentage of workers worldwide </a:t>
            </a:r>
          </a:p>
          <a:p>
            <a:pPr algn="ctr" eaLnBrk="1" fontAlgn="base" hangingPunct="1">
              <a:spcBef>
                <a:spcPct val="0"/>
              </a:spcBef>
              <a:spcAft>
                <a:spcPct val="0"/>
              </a:spcAft>
            </a:pPr>
            <a:r>
              <a:rPr lang="en-US" altLang="en-US" sz="3000" dirty="0">
                <a:solidFill>
                  <a:srgbClr val="000000"/>
                </a:solidFill>
                <a:latin typeface="Calibri" pitchFamily="34" charset="0"/>
              </a:rPr>
              <a:t>consider themselves engaged at their jobs?</a:t>
            </a:r>
            <a:r>
              <a:rPr lang="zh-TW" altLang="en-US" sz="3000" dirty="0">
                <a:solidFill>
                  <a:srgbClr val="000000"/>
                </a:solidFill>
                <a:latin typeface="Calibri" pitchFamily="34" charset="0"/>
              </a:rPr>
              <a:t> 全世界的工作人口中</a:t>
            </a:r>
            <a:endParaRPr lang="en-US" altLang="zh-TW" sz="3000" dirty="0">
              <a:solidFill>
                <a:srgbClr val="000000"/>
              </a:solidFill>
              <a:latin typeface="Calibri" pitchFamily="34" charset="0"/>
            </a:endParaRPr>
          </a:p>
          <a:p>
            <a:pPr algn="ctr" eaLnBrk="1" fontAlgn="base" hangingPunct="1">
              <a:spcBef>
                <a:spcPct val="0"/>
              </a:spcBef>
              <a:spcAft>
                <a:spcPct val="0"/>
              </a:spcAft>
            </a:pPr>
            <a:r>
              <a:rPr lang="zh-TW" altLang="en-US" sz="3000" dirty="0">
                <a:solidFill>
                  <a:srgbClr val="000000"/>
                </a:solidFill>
                <a:latin typeface="Calibri" pitchFamily="34" charset="0"/>
              </a:rPr>
              <a:t>認為自己很投入工作的百分比有多少</a:t>
            </a:r>
            <a:r>
              <a:rPr lang="en-US" altLang="zh-TW" sz="3000" dirty="0">
                <a:solidFill>
                  <a:srgbClr val="000000"/>
                </a:solidFill>
                <a:latin typeface="Calibri" pitchFamily="34" charset="0"/>
              </a:rPr>
              <a:t>?</a:t>
            </a:r>
            <a:endParaRPr lang="en-US" altLang="en-US" sz="3000" dirty="0">
              <a:solidFill>
                <a:srgbClr val="000000"/>
              </a:solidFill>
              <a:latin typeface="Calibri" pitchFamily="34" charset="0"/>
            </a:endParaRPr>
          </a:p>
        </p:txBody>
      </p:sp>
      <p:sp>
        <p:nvSpPr>
          <p:cNvPr id="156677" name="TextBox 5"/>
          <p:cNvSpPr txBox="1">
            <a:spLocks noChangeArrowheads="1"/>
          </p:cNvSpPr>
          <p:nvPr/>
        </p:nvSpPr>
        <p:spPr bwMode="auto">
          <a:xfrm>
            <a:off x="609602" y="6400800"/>
            <a:ext cx="432911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800" dirty="0">
                <a:solidFill>
                  <a:srgbClr val="000000"/>
                </a:solidFill>
                <a:latin typeface="Calibri" pitchFamily="34" charset="0"/>
              </a:rPr>
              <a:t>Photo from Flicker Creative Commons </a:t>
            </a:r>
            <a:r>
              <a:rPr lang="en-US" altLang="en-US" sz="100" dirty="0">
                <a:solidFill>
                  <a:srgbClr val="000000"/>
                </a:solidFill>
                <a:latin typeface="Calibri" pitchFamily="34" charset="0"/>
              </a:rPr>
              <a:t>https://www.flickr.com/photos/pennwic/8142281815/in/photolist-dpvjHe-dpvjNz-dpvths-pQoPx7-aMi2SZ-8vEXtU-8vBWcM-5C6oVt-pEQiQm-97vCko-rKn1F-h7BuWg-h7ybkV-h7wXts-h7y2AF-h7y1NP-8vBVJ2-8vBW8g-8vBVL8-8vBVZr-8vEXGf-8vBWgB-8vBWdB-8vBVTe-8vBW8X-8vBW4Z-h7wVwR-h7x7bs-aMi6nD-5pYDTp-aMiarZ-aMi2xk-aMhLrn-aMhSLR-aMhUsa-aMhK7i-aMhJQz-aMhUbT-aMhJxr-aMhYfc-aMhURP-aMhTt2-aMhV48-aMhKk8-aMhKyV-aMhKRR-aMhLHT-aMhTFt-aMhTXz-aMhUEp</a:t>
            </a:r>
          </a:p>
        </p:txBody>
      </p:sp>
      <p:sp>
        <p:nvSpPr>
          <p:cNvPr id="7" name="TextBox 6"/>
          <p:cNvSpPr txBox="1">
            <a:spLocks noChangeArrowheads="1"/>
          </p:cNvSpPr>
          <p:nvPr/>
        </p:nvSpPr>
        <p:spPr bwMode="auto">
          <a:xfrm>
            <a:off x="5965015" y="3726625"/>
            <a:ext cx="1529586"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4800" dirty="0">
                <a:solidFill>
                  <a:srgbClr val="000000"/>
                </a:solidFill>
                <a:latin typeface="Calibri" pitchFamily="34" charset="0"/>
              </a:rPr>
              <a:t>21 % </a:t>
            </a:r>
          </a:p>
          <a:p>
            <a:pPr algn="ctr" eaLnBrk="1" fontAlgn="base" hangingPunct="1">
              <a:spcBef>
                <a:spcPct val="0"/>
              </a:spcBef>
              <a:spcAft>
                <a:spcPct val="0"/>
              </a:spcAft>
            </a:pPr>
            <a:r>
              <a:rPr lang="en-US" altLang="en-US" sz="1200" dirty="0">
                <a:solidFill>
                  <a:srgbClr val="000000"/>
                </a:solidFill>
                <a:latin typeface="Calibri" pitchFamily="34" charset="0"/>
                <a:hlinkClick r:id="rId3"/>
              </a:rPr>
              <a:t>(Gallup, 2025)</a:t>
            </a:r>
            <a:endParaRPr lang="en-US" altLang="en-US" dirty="0">
              <a:solidFill>
                <a:srgbClr val="000000"/>
              </a:solidFill>
              <a:latin typeface="Calibri" pitchFamily="34" charset="0"/>
            </a:endParaRPr>
          </a:p>
        </p:txBody>
      </p:sp>
    </p:spTree>
    <p:extLst>
      <p:ext uri="{BB962C8B-B14F-4D97-AF65-F5344CB8AC3E}">
        <p14:creationId xmlns:p14="http://schemas.microsoft.com/office/powerpoint/2010/main" val="269198964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0FE39-3976-EE9A-2549-9559CAC2FB13}"/>
              </a:ext>
            </a:extLst>
          </p:cNvPr>
          <p:cNvSpPr>
            <a:spLocks noGrp="1"/>
          </p:cNvSpPr>
          <p:nvPr>
            <p:ph type="title"/>
          </p:nvPr>
        </p:nvSpPr>
        <p:spPr/>
        <p:txBody>
          <a:bodyPr/>
          <a:lstStyle/>
          <a:p>
            <a:r>
              <a:rPr lang="en-US" dirty="0"/>
              <a:t>To Engage Students, Save the Cat</a:t>
            </a:r>
            <a:r>
              <a:rPr lang="zh-TW" altLang="en-US" dirty="0"/>
              <a:t>為了讓學生參與</a:t>
            </a:r>
            <a:r>
              <a:rPr lang="en-US" altLang="zh-TW" dirty="0"/>
              <a:t>, </a:t>
            </a:r>
            <a:r>
              <a:rPr lang="zh-TW" altLang="en-US" dirty="0"/>
              <a:t>拯救貓咪</a:t>
            </a:r>
            <a:endParaRPr lang="en-US" dirty="0"/>
          </a:p>
        </p:txBody>
      </p:sp>
      <p:pic>
        <p:nvPicPr>
          <p:cNvPr id="5" name="Picture 4" descr="A cat peeking out from behind a tree&#10;&#10;Description automatically generated with low confidence">
            <a:extLst>
              <a:ext uri="{FF2B5EF4-FFF2-40B4-BE49-F238E27FC236}">
                <a16:creationId xmlns:a16="http://schemas.microsoft.com/office/drawing/2014/main" id="{5C27AB5B-44E7-DD53-C61A-A1569AB1B9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079" y="2530830"/>
            <a:ext cx="3538330" cy="2356583"/>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0E20B2CD-2F68-2215-7028-9AC3E50C9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5593" y="1690689"/>
            <a:ext cx="4001328" cy="4001328"/>
          </a:xfrm>
          <a:prstGeom prst="rect">
            <a:avLst/>
          </a:prstGeom>
        </p:spPr>
      </p:pic>
      <p:sp>
        <p:nvSpPr>
          <p:cNvPr id="9" name="TextBox 8">
            <a:extLst>
              <a:ext uri="{FF2B5EF4-FFF2-40B4-BE49-F238E27FC236}">
                <a16:creationId xmlns:a16="http://schemas.microsoft.com/office/drawing/2014/main" id="{DB068634-990B-43F2-F915-20638614317B}"/>
              </a:ext>
            </a:extLst>
          </p:cNvPr>
          <p:cNvSpPr txBox="1"/>
          <p:nvPr/>
        </p:nvSpPr>
        <p:spPr>
          <a:xfrm flipH="1">
            <a:off x="867354" y="5923722"/>
            <a:ext cx="4001328" cy="646331"/>
          </a:xfrm>
          <a:prstGeom prst="rect">
            <a:avLst/>
          </a:prstGeom>
          <a:noFill/>
        </p:spPr>
        <p:txBody>
          <a:bodyPr wrap="square" rtlCol="0">
            <a:spAutoFit/>
          </a:bodyPr>
          <a:lstStyle/>
          <a:p>
            <a:r>
              <a:rPr lang="en-US" dirty="0"/>
              <a:t>Why is this scene in Moana</a:t>
            </a:r>
            <a:r>
              <a:rPr lang="zh-TW" altLang="en-US" dirty="0"/>
              <a:t> 為何在海洋奇緣中有這個場景</a:t>
            </a:r>
            <a:r>
              <a:rPr lang="en-US" altLang="zh-TW" dirty="0"/>
              <a:t>?</a:t>
            </a:r>
            <a:r>
              <a:rPr lang="en-US" dirty="0"/>
              <a:t> (</a:t>
            </a:r>
            <a:r>
              <a:rPr lang="en-US" dirty="0">
                <a:hlinkClick r:id="rId5"/>
              </a:rPr>
              <a:t>link</a:t>
            </a:r>
            <a:r>
              <a:rPr lang="en-US" dirty="0"/>
              <a:t>)?</a:t>
            </a:r>
          </a:p>
        </p:txBody>
      </p:sp>
    </p:spTree>
    <p:extLst>
      <p:ext uri="{BB962C8B-B14F-4D97-AF65-F5344CB8AC3E}">
        <p14:creationId xmlns:p14="http://schemas.microsoft.com/office/powerpoint/2010/main" val="367627642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Title 1"/>
          <p:cNvSpPr>
            <a:spLocks noGrp="1"/>
          </p:cNvSpPr>
          <p:nvPr>
            <p:ph type="title"/>
          </p:nvPr>
        </p:nvSpPr>
        <p:spPr>
          <a:xfrm>
            <a:off x="628650" y="250976"/>
            <a:ext cx="7886700" cy="1325563"/>
          </a:xfrm>
        </p:spPr>
        <p:txBody>
          <a:bodyPr>
            <a:normAutofit/>
          </a:bodyPr>
          <a:lstStyle/>
          <a:p>
            <a:pPr algn="ctr"/>
            <a:r>
              <a:rPr lang="en-US" altLang="en-US" b="1" dirty="0"/>
              <a:t>Engagement</a:t>
            </a:r>
          </a:p>
        </p:txBody>
      </p:sp>
      <p:sp>
        <p:nvSpPr>
          <p:cNvPr id="3" name="Content Placeholder 2"/>
          <p:cNvSpPr>
            <a:spLocks noGrp="1"/>
          </p:cNvSpPr>
          <p:nvPr>
            <p:ph idx="1"/>
          </p:nvPr>
        </p:nvSpPr>
        <p:spPr>
          <a:xfrm>
            <a:off x="385295" y="4876802"/>
            <a:ext cx="8277097" cy="4379079"/>
          </a:xfrm>
        </p:spPr>
        <p:txBody>
          <a:bodyPr/>
          <a:lstStyle/>
          <a:p>
            <a:pPr marL="0" indent="0">
              <a:buNone/>
              <a:defRPr/>
            </a:pPr>
            <a:r>
              <a:rPr lang="en-US" i="1" dirty="0"/>
              <a:t>Good merchandise alone will not appeal to the customer, it …[stores]…must attract the five senses </a:t>
            </a:r>
            <a:r>
              <a:rPr lang="en-US" dirty="0"/>
              <a:t>(ANA Innovations)</a:t>
            </a:r>
            <a:endParaRPr lang="en-US" i="1" dirty="0"/>
          </a:p>
          <a:p>
            <a:pPr marL="457200" lvl="1" indent="0">
              <a:buNone/>
              <a:defRPr/>
            </a:pPr>
            <a:r>
              <a:rPr lang="en-US" sz="1800" dirty="0"/>
              <a:t>Goichi Itokazu, President of Ryubo Holdings, and former president of Family Mart</a:t>
            </a:r>
          </a:p>
        </p:txBody>
      </p:sp>
      <p:pic>
        <p:nvPicPr>
          <p:cNvPr id="2" name="Picture 1" descr="IMAG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072" y="1548097"/>
            <a:ext cx="3690014" cy="2894129"/>
          </a:xfrm>
          <a:prstGeom prst="rect">
            <a:avLst/>
          </a:prstGeom>
        </p:spPr>
      </p:pic>
      <p:pic>
        <p:nvPicPr>
          <p:cNvPr id="4" name="Picture 3" descr="image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8634" y="1366372"/>
            <a:ext cx="3060932" cy="3056992"/>
          </a:xfrm>
          <a:prstGeom prst="rect">
            <a:avLst/>
          </a:prstGeom>
        </p:spPr>
      </p:pic>
      <p:sp>
        <p:nvSpPr>
          <p:cNvPr id="5" name="TextBox 4"/>
          <p:cNvSpPr txBox="1"/>
          <p:nvPr/>
        </p:nvSpPr>
        <p:spPr>
          <a:xfrm>
            <a:off x="781291" y="4466173"/>
            <a:ext cx="3471999" cy="276999"/>
          </a:xfrm>
          <a:prstGeom prst="rect">
            <a:avLst/>
          </a:prstGeom>
          <a:noFill/>
        </p:spPr>
        <p:txBody>
          <a:bodyPr wrap="none" rtlCol="0">
            <a:spAutoFit/>
          </a:bodyPr>
          <a:lstStyle/>
          <a:p>
            <a:r>
              <a:rPr lang="en-US" sz="1200" dirty="0"/>
              <a:t>Image from http://2015.oimf.jp/en/news/detail/104</a:t>
            </a:r>
          </a:p>
        </p:txBody>
      </p:sp>
      <p:sp>
        <p:nvSpPr>
          <p:cNvPr id="6" name="TextBox 5"/>
          <p:cNvSpPr txBox="1"/>
          <p:nvPr/>
        </p:nvSpPr>
        <p:spPr>
          <a:xfrm>
            <a:off x="5682048" y="4384346"/>
            <a:ext cx="2190248" cy="276999"/>
          </a:xfrm>
          <a:prstGeom prst="rect">
            <a:avLst/>
          </a:prstGeom>
          <a:noFill/>
        </p:spPr>
        <p:txBody>
          <a:bodyPr wrap="none" rtlCol="0">
            <a:spAutoFit/>
          </a:bodyPr>
          <a:lstStyle/>
          <a:p>
            <a:r>
              <a:rPr lang="en-US" sz="1200" dirty="0"/>
              <a:t>Image from http://bit.ly/1ZIfcPF</a:t>
            </a:r>
          </a:p>
        </p:txBody>
      </p:sp>
    </p:spTree>
    <p:extLst>
      <p:ext uri="{BB962C8B-B14F-4D97-AF65-F5344CB8AC3E}">
        <p14:creationId xmlns:p14="http://schemas.microsoft.com/office/powerpoint/2010/main" val="112777606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709955"/>
          </a:xfrm>
        </p:spPr>
        <p:txBody>
          <a:bodyPr>
            <a:normAutofit fontScale="90000"/>
          </a:bodyPr>
          <a:lstStyle/>
          <a:p>
            <a:r>
              <a:rPr lang="en-US" dirty="0"/>
              <a:t>Instructional/Emotional Support</a:t>
            </a:r>
            <a:r>
              <a:rPr lang="zh-TW" altLang="en-US" dirty="0"/>
              <a:t> 教學</a:t>
            </a:r>
            <a:r>
              <a:rPr lang="en-US" altLang="zh-TW" dirty="0"/>
              <a:t>/</a:t>
            </a:r>
            <a:r>
              <a:rPr lang="zh-TW" altLang="en-US" dirty="0"/>
              <a:t>情緒支持</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527" y="1322806"/>
            <a:ext cx="2751822" cy="1953794"/>
          </a:xfrm>
          <a:prstGeom prst="rect">
            <a:avLst/>
          </a:prstGeom>
        </p:spPr>
      </p:pic>
      <p:sp>
        <p:nvSpPr>
          <p:cNvPr id="5" name="TextBox 4"/>
          <p:cNvSpPr txBox="1"/>
          <p:nvPr/>
        </p:nvSpPr>
        <p:spPr>
          <a:xfrm>
            <a:off x="826805" y="3276602"/>
            <a:ext cx="2361672" cy="646331"/>
          </a:xfrm>
          <a:prstGeom prst="rect">
            <a:avLst/>
          </a:prstGeom>
          <a:noFill/>
        </p:spPr>
        <p:txBody>
          <a:bodyPr wrap="none" rtlCol="0">
            <a:spAutoFit/>
          </a:bodyPr>
          <a:lstStyle/>
          <a:p>
            <a:pPr marL="0" lvl="1"/>
            <a:r>
              <a:rPr lang="en-US" dirty="0"/>
              <a:t>Laughing with students</a:t>
            </a:r>
          </a:p>
          <a:p>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7228" y="1371602"/>
            <a:ext cx="1671124" cy="2228165"/>
          </a:xfrm>
          <a:prstGeom prst="rect">
            <a:avLst/>
          </a:prstGeom>
        </p:spPr>
      </p:pic>
      <p:sp>
        <p:nvSpPr>
          <p:cNvPr id="7" name="TextBox 6"/>
          <p:cNvSpPr txBox="1"/>
          <p:nvPr/>
        </p:nvSpPr>
        <p:spPr>
          <a:xfrm>
            <a:off x="6477000" y="3599767"/>
            <a:ext cx="2094420" cy="646331"/>
          </a:xfrm>
          <a:prstGeom prst="rect">
            <a:avLst/>
          </a:prstGeom>
          <a:noFill/>
        </p:spPr>
        <p:txBody>
          <a:bodyPr wrap="none" rtlCol="0">
            <a:spAutoFit/>
          </a:bodyPr>
          <a:lstStyle/>
          <a:p>
            <a:pPr marL="0" lvl="1"/>
            <a:r>
              <a:rPr lang="en-US" dirty="0"/>
              <a:t>Out of desk greeting</a:t>
            </a:r>
          </a:p>
          <a:p>
            <a:r>
              <a:rPr lang="zh-TW" altLang="en-US" dirty="0"/>
              <a:t>辦公外的問候</a:t>
            </a:r>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528" y="3886202"/>
            <a:ext cx="2751823" cy="2066925"/>
          </a:xfrm>
          <a:prstGeom prst="rect">
            <a:avLst/>
          </a:prstGeom>
        </p:spPr>
      </p:pic>
      <p:sp>
        <p:nvSpPr>
          <p:cNvPr id="9" name="TextBox 8"/>
          <p:cNvSpPr txBox="1"/>
          <p:nvPr/>
        </p:nvSpPr>
        <p:spPr>
          <a:xfrm>
            <a:off x="1113359" y="5997280"/>
            <a:ext cx="1788567" cy="646331"/>
          </a:xfrm>
          <a:prstGeom prst="rect">
            <a:avLst/>
          </a:prstGeom>
          <a:noFill/>
        </p:spPr>
        <p:txBody>
          <a:bodyPr wrap="none" rtlCol="0">
            <a:spAutoFit/>
          </a:bodyPr>
          <a:lstStyle/>
          <a:p>
            <a:pPr marL="0" lvl="1"/>
            <a:r>
              <a:rPr lang="en-US" dirty="0"/>
              <a:t>Ask about events</a:t>
            </a:r>
          </a:p>
          <a:p>
            <a:endParaRPr lang="en-US" dirty="0"/>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1801" y="4194115"/>
            <a:ext cx="4286250" cy="1828800"/>
          </a:xfrm>
          <a:prstGeom prst="rect">
            <a:avLst/>
          </a:prstGeom>
        </p:spPr>
      </p:pic>
      <p:sp>
        <p:nvSpPr>
          <p:cNvPr id="12" name="TextBox 11"/>
          <p:cNvSpPr txBox="1"/>
          <p:nvPr/>
        </p:nvSpPr>
        <p:spPr>
          <a:xfrm>
            <a:off x="5675845" y="6086182"/>
            <a:ext cx="1258165" cy="646331"/>
          </a:xfrm>
          <a:prstGeom prst="rect">
            <a:avLst/>
          </a:prstGeom>
          <a:noFill/>
        </p:spPr>
        <p:txBody>
          <a:bodyPr wrap="none" rtlCol="0">
            <a:spAutoFit/>
          </a:bodyPr>
          <a:lstStyle/>
          <a:p>
            <a:pPr marL="0" lvl="1"/>
            <a:r>
              <a:rPr lang="en-US" dirty="0"/>
              <a:t>Ask “why”?</a:t>
            </a:r>
          </a:p>
          <a:p>
            <a:endParaRPr lang="en-US" dirty="0"/>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9000" y="1371602"/>
            <a:ext cx="2748486" cy="1532281"/>
          </a:xfrm>
          <a:prstGeom prst="rect">
            <a:avLst/>
          </a:prstGeom>
        </p:spPr>
      </p:pic>
      <p:sp>
        <p:nvSpPr>
          <p:cNvPr id="14" name="TextBox 13"/>
          <p:cNvSpPr txBox="1"/>
          <p:nvPr/>
        </p:nvSpPr>
        <p:spPr>
          <a:xfrm>
            <a:off x="3850424" y="2971800"/>
            <a:ext cx="2169376" cy="369332"/>
          </a:xfrm>
          <a:prstGeom prst="rect">
            <a:avLst/>
          </a:prstGeom>
          <a:noFill/>
        </p:spPr>
        <p:txBody>
          <a:bodyPr wrap="none" rtlCol="0">
            <a:spAutoFit/>
          </a:bodyPr>
          <a:lstStyle/>
          <a:p>
            <a:pPr marL="0" lvl="1"/>
            <a:r>
              <a:rPr lang="en-US" dirty="0"/>
              <a:t>Choice of responding</a:t>
            </a:r>
          </a:p>
        </p:txBody>
      </p:sp>
      <p:sp>
        <p:nvSpPr>
          <p:cNvPr id="15" name="TextBox 14"/>
          <p:cNvSpPr txBox="1"/>
          <p:nvPr/>
        </p:nvSpPr>
        <p:spPr>
          <a:xfrm>
            <a:off x="304800" y="6381690"/>
            <a:ext cx="2307042" cy="400110"/>
          </a:xfrm>
          <a:prstGeom prst="rect">
            <a:avLst/>
          </a:prstGeom>
          <a:noFill/>
        </p:spPr>
        <p:txBody>
          <a:bodyPr wrap="none" rtlCol="0">
            <a:spAutoFit/>
          </a:bodyPr>
          <a:lstStyle/>
          <a:p>
            <a:r>
              <a:rPr lang="en-US" sz="400" dirty="0">
                <a:hlinkClick r:id="rId8"/>
              </a:rPr>
              <a:t>http://mzteachuh.blogspot.com/2012/05/that-kid-drives-me-nuts-tweets-of-day.html</a:t>
            </a:r>
            <a:endParaRPr lang="en-US" sz="400" dirty="0"/>
          </a:p>
          <a:p>
            <a:r>
              <a:rPr lang="en-US" sz="400" dirty="0">
                <a:hlinkClick r:id="rId9"/>
              </a:rPr>
              <a:t>http://ignitebrownsville.blogspot.com/p/picture-gallery.html</a:t>
            </a:r>
            <a:endParaRPr lang="en-US" sz="400" dirty="0"/>
          </a:p>
          <a:p>
            <a:r>
              <a:rPr lang="en-US" sz="400" dirty="0">
                <a:hlinkClick r:id="rId10"/>
              </a:rPr>
              <a:t>http://english.vietnamnet.vn/fms/sports/57762/hanoi-to-host-5th-asean-student-sports-games.html</a:t>
            </a:r>
            <a:endParaRPr lang="en-US" sz="400" dirty="0"/>
          </a:p>
          <a:p>
            <a:r>
              <a:rPr lang="en-US" sz="400" dirty="0">
                <a:hlinkClick r:id="rId11"/>
              </a:rPr>
              <a:t>http://www.phy.bris.ac.uk/news_archive1.html</a:t>
            </a:r>
            <a:r>
              <a:rPr lang="en-US" sz="400" dirty="0"/>
              <a:t>   </a:t>
            </a:r>
          </a:p>
          <a:p>
            <a:r>
              <a:rPr lang="en-US" sz="400" dirty="0">
                <a:hlinkClick r:id="rId12"/>
              </a:rPr>
              <a:t>http://www.hillel.org/jewish/ask-big-questions</a:t>
            </a:r>
            <a:r>
              <a:rPr lang="en-US" sz="400" dirty="0"/>
              <a:t> </a:t>
            </a:r>
          </a:p>
        </p:txBody>
      </p:sp>
      <p:sp>
        <p:nvSpPr>
          <p:cNvPr id="16" name="Down Arrow 15"/>
          <p:cNvSpPr/>
          <p:nvPr/>
        </p:nvSpPr>
        <p:spPr>
          <a:xfrm>
            <a:off x="2782389" y="1033865"/>
            <a:ext cx="1379410" cy="426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Failure rates</a:t>
            </a:r>
          </a:p>
          <a:p>
            <a:pPr algn="ctr"/>
            <a:r>
              <a:rPr lang="en-US" dirty="0"/>
              <a:t>from 17% to 11%</a:t>
            </a:r>
          </a:p>
        </p:txBody>
      </p:sp>
      <p:sp>
        <p:nvSpPr>
          <p:cNvPr id="17" name="Rectangle 16"/>
          <p:cNvSpPr/>
          <p:nvPr/>
        </p:nvSpPr>
        <p:spPr>
          <a:xfrm>
            <a:off x="1295400" y="5486400"/>
            <a:ext cx="5105400" cy="369332"/>
          </a:xfrm>
          <a:prstGeom prst="rect">
            <a:avLst/>
          </a:prstGeom>
          <a:solidFill>
            <a:schemeClr val="bg1"/>
          </a:solidFill>
        </p:spPr>
        <p:txBody>
          <a:bodyPr wrap="square">
            <a:spAutoFit/>
          </a:bodyPr>
          <a:lstStyle/>
          <a:p>
            <a:r>
              <a:rPr lang="en-US" dirty="0"/>
              <a:t>Allen, Gregory, Mikami, Lun, Hamre, &amp; Pinata (2013)</a:t>
            </a:r>
          </a:p>
        </p:txBody>
      </p:sp>
      <p:sp>
        <p:nvSpPr>
          <p:cNvPr id="3" name="文字方塊 2">
            <a:extLst>
              <a:ext uri="{FF2B5EF4-FFF2-40B4-BE49-F238E27FC236}">
                <a16:creationId xmlns:a16="http://schemas.microsoft.com/office/drawing/2014/main" id="{62C97FE9-DD82-4517-93B2-1BFA1F9767CC}"/>
              </a:ext>
            </a:extLst>
          </p:cNvPr>
          <p:cNvSpPr txBox="1"/>
          <p:nvPr/>
        </p:nvSpPr>
        <p:spPr>
          <a:xfrm>
            <a:off x="927463" y="3599767"/>
            <a:ext cx="2142308" cy="369332"/>
          </a:xfrm>
          <a:prstGeom prst="rect">
            <a:avLst/>
          </a:prstGeom>
          <a:noFill/>
        </p:spPr>
        <p:txBody>
          <a:bodyPr wrap="square" rtlCol="0">
            <a:spAutoFit/>
          </a:bodyPr>
          <a:lstStyle/>
          <a:p>
            <a:r>
              <a:rPr lang="zh-TW" altLang="en-US" dirty="0"/>
              <a:t>和學生一起笑</a:t>
            </a:r>
          </a:p>
        </p:txBody>
      </p:sp>
      <p:sp>
        <p:nvSpPr>
          <p:cNvPr id="10" name="文字方塊 9">
            <a:extLst>
              <a:ext uri="{FF2B5EF4-FFF2-40B4-BE49-F238E27FC236}">
                <a16:creationId xmlns:a16="http://schemas.microsoft.com/office/drawing/2014/main" id="{010F283F-57D0-439F-892F-9F3F26FF05DA}"/>
              </a:ext>
            </a:extLst>
          </p:cNvPr>
          <p:cNvSpPr txBox="1"/>
          <p:nvPr/>
        </p:nvSpPr>
        <p:spPr>
          <a:xfrm>
            <a:off x="4448352" y="3341132"/>
            <a:ext cx="1568373" cy="369332"/>
          </a:xfrm>
          <a:prstGeom prst="rect">
            <a:avLst/>
          </a:prstGeom>
          <a:noFill/>
        </p:spPr>
        <p:txBody>
          <a:bodyPr wrap="square" rtlCol="0">
            <a:spAutoFit/>
          </a:bodyPr>
          <a:lstStyle/>
          <a:p>
            <a:r>
              <a:rPr lang="zh-TW" altLang="en-US" dirty="0"/>
              <a:t>回應的選擇</a:t>
            </a:r>
          </a:p>
        </p:txBody>
      </p:sp>
      <p:sp>
        <p:nvSpPr>
          <p:cNvPr id="18" name="文字方塊 17">
            <a:extLst>
              <a:ext uri="{FF2B5EF4-FFF2-40B4-BE49-F238E27FC236}">
                <a16:creationId xmlns:a16="http://schemas.microsoft.com/office/drawing/2014/main" id="{970B0D88-3327-4EEC-AED7-DE513BA87E6B}"/>
              </a:ext>
            </a:extLst>
          </p:cNvPr>
          <p:cNvSpPr txBox="1"/>
          <p:nvPr/>
        </p:nvSpPr>
        <p:spPr>
          <a:xfrm>
            <a:off x="2901926" y="6191794"/>
            <a:ext cx="1258165" cy="646331"/>
          </a:xfrm>
          <a:prstGeom prst="rect">
            <a:avLst/>
          </a:prstGeom>
          <a:noFill/>
        </p:spPr>
        <p:txBody>
          <a:bodyPr wrap="square" rtlCol="0">
            <a:spAutoFit/>
          </a:bodyPr>
          <a:lstStyle/>
          <a:p>
            <a:r>
              <a:rPr lang="zh-TW" altLang="en-US" dirty="0"/>
              <a:t>問有什麼活動</a:t>
            </a:r>
          </a:p>
        </p:txBody>
      </p:sp>
      <p:sp>
        <p:nvSpPr>
          <p:cNvPr id="19" name="文字方塊 18">
            <a:extLst>
              <a:ext uri="{FF2B5EF4-FFF2-40B4-BE49-F238E27FC236}">
                <a16:creationId xmlns:a16="http://schemas.microsoft.com/office/drawing/2014/main" id="{0039662A-CE81-4536-ABBB-59BFD435E5BF}"/>
              </a:ext>
            </a:extLst>
          </p:cNvPr>
          <p:cNvSpPr txBox="1"/>
          <p:nvPr/>
        </p:nvSpPr>
        <p:spPr>
          <a:xfrm>
            <a:off x="7106194" y="6191794"/>
            <a:ext cx="1465226" cy="369332"/>
          </a:xfrm>
          <a:prstGeom prst="rect">
            <a:avLst/>
          </a:prstGeom>
          <a:noFill/>
        </p:spPr>
        <p:txBody>
          <a:bodyPr wrap="square" rtlCol="0">
            <a:spAutoFit/>
          </a:bodyPr>
          <a:lstStyle/>
          <a:p>
            <a:r>
              <a:rPr lang="zh-TW" altLang="en-US" dirty="0"/>
              <a:t>問為什麼</a:t>
            </a:r>
          </a:p>
        </p:txBody>
      </p:sp>
      <p:sp>
        <p:nvSpPr>
          <p:cNvPr id="20" name="文字方塊 19">
            <a:extLst>
              <a:ext uri="{FF2B5EF4-FFF2-40B4-BE49-F238E27FC236}">
                <a16:creationId xmlns:a16="http://schemas.microsoft.com/office/drawing/2014/main" id="{98B5EB26-622D-46DF-B338-9C18F6EA4633}"/>
              </a:ext>
            </a:extLst>
          </p:cNvPr>
          <p:cNvSpPr txBox="1"/>
          <p:nvPr/>
        </p:nvSpPr>
        <p:spPr>
          <a:xfrm>
            <a:off x="3709851" y="3710464"/>
            <a:ext cx="2407532" cy="369332"/>
          </a:xfrm>
          <a:prstGeom prst="rect">
            <a:avLst/>
          </a:prstGeom>
          <a:noFill/>
        </p:spPr>
        <p:txBody>
          <a:bodyPr wrap="square" rtlCol="0">
            <a:spAutoFit/>
          </a:bodyPr>
          <a:lstStyle/>
          <a:p>
            <a:r>
              <a:rPr lang="zh-TW" altLang="en-US" dirty="0"/>
              <a:t>失敗率</a:t>
            </a:r>
            <a:r>
              <a:rPr lang="zh-TW" altLang="en-US"/>
              <a:t>從</a:t>
            </a:r>
            <a:r>
              <a:rPr lang="en-US" altLang="zh-TW" dirty="0"/>
              <a:t>17</a:t>
            </a:r>
            <a:r>
              <a:rPr lang="zh-TW" altLang="en-US" dirty="0"/>
              <a:t>降到</a:t>
            </a:r>
            <a:r>
              <a:rPr lang="en-US" altLang="zh-TW" dirty="0"/>
              <a:t>11%</a:t>
            </a:r>
            <a:endParaRPr lang="zh-TW" altLang="en-US" dirty="0"/>
          </a:p>
        </p:txBody>
      </p:sp>
    </p:spTree>
    <p:extLst>
      <p:ext uri="{BB962C8B-B14F-4D97-AF65-F5344CB8AC3E}">
        <p14:creationId xmlns:p14="http://schemas.microsoft.com/office/powerpoint/2010/main" val="403139531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EAF73-B92A-57FB-6071-6B59D65B0881}"/>
              </a:ext>
            </a:extLst>
          </p:cNvPr>
          <p:cNvSpPr>
            <a:spLocks noGrp="1"/>
          </p:cNvSpPr>
          <p:nvPr>
            <p:ph type="title"/>
          </p:nvPr>
        </p:nvSpPr>
        <p:spPr>
          <a:xfrm>
            <a:off x="628650" y="681039"/>
            <a:ext cx="7886700" cy="1325563"/>
          </a:xfrm>
        </p:spPr>
        <p:txBody>
          <a:bodyPr>
            <a:normAutofit fontScale="90000"/>
          </a:bodyPr>
          <a:lstStyle/>
          <a:p>
            <a:r>
              <a:rPr lang="en-AU" sz="4000" b="1" dirty="0">
                <a:latin typeface="+mn-lt"/>
                <a:ea typeface="Calibri" panose="020F0502020204030204" pitchFamily="34" charset="0"/>
                <a:cs typeface="Times New Roman" panose="02020603050405020304" pitchFamily="18" charset="0"/>
              </a:rPr>
              <a:t>Reflection on Universal Design for Learning – Providing Flexible Means of Engagement</a:t>
            </a:r>
            <a:br>
              <a:rPr lang="en-US" sz="1800" dirty="0">
                <a:latin typeface="Calibri" panose="020F0502020204030204" pitchFamily="34" charset="0"/>
                <a:ea typeface="MS Mincho" panose="02020609040205080304" pitchFamily="49" charset="-128"/>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FDCA0A0A-7450-E682-4A88-C676E57DFBA5}"/>
              </a:ext>
            </a:extLst>
          </p:cNvPr>
          <p:cNvSpPr>
            <a:spLocks noGrp="1"/>
          </p:cNvSpPr>
          <p:nvPr>
            <p:ph idx="1"/>
          </p:nvPr>
        </p:nvSpPr>
        <p:spPr>
          <a:xfrm>
            <a:off x="628650" y="2325687"/>
            <a:ext cx="7886700" cy="4351338"/>
          </a:xfrm>
        </p:spPr>
        <p:txBody>
          <a:bodyPr/>
          <a:lstStyle/>
          <a:p>
            <a:r>
              <a:rPr lang="en-US" dirty="0"/>
              <a:t>Think about the worst class you ever attended, why was it so bad/frustrating?</a:t>
            </a:r>
          </a:p>
        </p:txBody>
      </p:sp>
      <p:pic>
        <p:nvPicPr>
          <p:cNvPr id="5" name="Picture 4" descr="A group of students in a classroom&#10;&#10;Description automatically generated with low confidence">
            <a:extLst>
              <a:ext uri="{FF2B5EF4-FFF2-40B4-BE49-F238E27FC236}">
                <a16:creationId xmlns:a16="http://schemas.microsoft.com/office/drawing/2014/main" id="{BAD1D11A-AE2B-4D07-4576-DDC6715D879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969525" y="3429002"/>
            <a:ext cx="5398684" cy="2834309"/>
          </a:xfrm>
          <a:prstGeom prst="rect">
            <a:avLst/>
          </a:prstGeom>
        </p:spPr>
      </p:pic>
      <p:sp>
        <p:nvSpPr>
          <p:cNvPr id="6" name="TextBox 5">
            <a:extLst>
              <a:ext uri="{FF2B5EF4-FFF2-40B4-BE49-F238E27FC236}">
                <a16:creationId xmlns:a16="http://schemas.microsoft.com/office/drawing/2014/main" id="{5A5FE785-D7A8-0813-A7EE-0BB9FAC8DD91}"/>
              </a:ext>
            </a:extLst>
          </p:cNvPr>
          <p:cNvSpPr txBox="1"/>
          <p:nvPr/>
        </p:nvSpPr>
        <p:spPr>
          <a:xfrm>
            <a:off x="2796209" y="6357856"/>
            <a:ext cx="4572000" cy="230832"/>
          </a:xfrm>
          <a:prstGeom prst="rect">
            <a:avLst/>
          </a:prstGeom>
          <a:noFill/>
        </p:spPr>
        <p:txBody>
          <a:bodyPr wrap="square" rtlCol="0">
            <a:spAutoFit/>
          </a:bodyPr>
          <a:lstStyle/>
          <a:p>
            <a:r>
              <a:rPr lang="en-US" sz="900" dirty="0">
                <a:hlinkClick r:id="rId3" tooltip="https://www.slaapoefentherapie.nl/blog/slaapproblemen-adolescenten-puber-gevolg-oplossing"/>
              </a:rPr>
              <a:t>This Photo</a:t>
            </a:r>
            <a:r>
              <a:rPr lang="en-US" sz="900" dirty="0"/>
              <a:t> by Unknown Author is licensed under </a:t>
            </a:r>
            <a:r>
              <a:rPr lang="en-US" sz="900" dirty="0">
                <a:hlinkClick r:id="rId4" tooltip="https://creativecommons.org/licenses/by-nc/3.0/"/>
              </a:rPr>
              <a:t>CC BY-NC</a:t>
            </a:r>
            <a:endParaRPr lang="en-US" sz="900" dirty="0"/>
          </a:p>
        </p:txBody>
      </p:sp>
    </p:spTree>
    <p:extLst>
      <p:ext uri="{BB962C8B-B14F-4D97-AF65-F5344CB8AC3E}">
        <p14:creationId xmlns:p14="http://schemas.microsoft.com/office/powerpoint/2010/main" val="421172284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460EA-9052-5243-ADC1-3AA1CF86D769}"/>
              </a:ext>
            </a:extLst>
          </p:cNvPr>
          <p:cNvSpPr>
            <a:spLocks noGrp="1"/>
          </p:cNvSpPr>
          <p:nvPr>
            <p:ph type="title"/>
          </p:nvPr>
        </p:nvSpPr>
        <p:spPr/>
        <p:txBody>
          <a:bodyPr/>
          <a:lstStyle/>
          <a:p>
            <a:r>
              <a:rPr lang="en-US" dirty="0"/>
              <a:t>Universal Design Slide</a:t>
            </a:r>
          </a:p>
        </p:txBody>
      </p:sp>
      <p:sp>
        <p:nvSpPr>
          <p:cNvPr id="3" name="Content Placeholder 2">
            <a:extLst>
              <a:ext uri="{FF2B5EF4-FFF2-40B4-BE49-F238E27FC236}">
                <a16:creationId xmlns:a16="http://schemas.microsoft.com/office/drawing/2014/main" id="{8E01F591-27E6-545B-1D50-40AF7CD2302E}"/>
              </a:ext>
            </a:extLst>
          </p:cNvPr>
          <p:cNvSpPr>
            <a:spLocks noGrp="1"/>
          </p:cNvSpPr>
          <p:nvPr>
            <p:ph idx="1"/>
          </p:nvPr>
        </p:nvSpPr>
        <p:spPr/>
        <p:txBody>
          <a:bodyPr/>
          <a:lstStyle/>
          <a:p>
            <a:r>
              <a:rPr lang="en-US" dirty="0"/>
              <a:t>Get from old UDL presentation</a:t>
            </a:r>
          </a:p>
        </p:txBody>
      </p:sp>
      <p:pic>
        <p:nvPicPr>
          <p:cNvPr id="5" name="Picture 4" descr="Diagram of universal design for learning">
            <a:extLst>
              <a:ext uri="{FF2B5EF4-FFF2-40B4-BE49-F238E27FC236}">
                <a16:creationId xmlns:a16="http://schemas.microsoft.com/office/drawing/2014/main" id="{38CA4615-D756-323E-B141-081B17B43F9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20CED689-F4E8-6995-5130-D2E9690D38F1}"/>
              </a:ext>
            </a:extLst>
          </p:cNvPr>
          <p:cNvSpPr txBox="1"/>
          <p:nvPr/>
        </p:nvSpPr>
        <p:spPr>
          <a:xfrm>
            <a:off x="0" y="6858000"/>
            <a:ext cx="9144000" cy="230832"/>
          </a:xfrm>
          <a:prstGeom prst="rect">
            <a:avLst/>
          </a:prstGeom>
          <a:noFill/>
        </p:spPr>
        <p:txBody>
          <a:bodyPr wrap="square" rtlCol="0">
            <a:spAutoFit/>
          </a:bodyPr>
          <a:lstStyle/>
          <a:p>
            <a:r>
              <a:rPr lang="en-US" sz="900" dirty="0">
                <a:hlinkClick r:id="rId3" tooltip="https://www.flickr.com/photos/36224492@N06/8973962812"/>
              </a:rPr>
              <a:t>This Photo</a:t>
            </a:r>
            <a:r>
              <a:rPr lang="en-US" sz="900" dirty="0"/>
              <a:t> by Unknown Author is licensed under </a:t>
            </a:r>
            <a:r>
              <a:rPr lang="en-US" sz="900" dirty="0">
                <a:hlinkClick r:id="rId4" tooltip="https://creativecommons.org/licenses/by-nc/3.0/"/>
              </a:rPr>
              <a:t>CC BY-NC</a:t>
            </a:r>
            <a:endParaRPr lang="en-US" sz="900" dirty="0"/>
          </a:p>
        </p:txBody>
      </p:sp>
      <p:sp>
        <p:nvSpPr>
          <p:cNvPr id="4" name="Oval 3">
            <a:extLst>
              <a:ext uri="{FF2B5EF4-FFF2-40B4-BE49-F238E27FC236}">
                <a16:creationId xmlns:a16="http://schemas.microsoft.com/office/drawing/2014/main" id="{CB24D4EC-4949-6217-A2F3-3EA83F7F4426}"/>
              </a:ext>
            </a:extLst>
          </p:cNvPr>
          <p:cNvSpPr/>
          <p:nvPr/>
        </p:nvSpPr>
        <p:spPr>
          <a:xfrm>
            <a:off x="7015163" y="681037"/>
            <a:ext cx="1814512" cy="59886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9277514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69457-ED70-5DE3-2D6C-B244E6A9E5F0}"/>
              </a:ext>
            </a:extLst>
          </p:cNvPr>
          <p:cNvSpPr>
            <a:spLocks noGrp="1"/>
          </p:cNvSpPr>
          <p:nvPr>
            <p:ph type="title"/>
          </p:nvPr>
        </p:nvSpPr>
        <p:spPr/>
        <p:txBody>
          <a:bodyPr/>
          <a:lstStyle/>
          <a:p>
            <a:r>
              <a:rPr lang="en-US" dirty="0"/>
              <a:t>Flexible Means of Engagement</a:t>
            </a:r>
          </a:p>
        </p:txBody>
      </p:sp>
      <p:sp>
        <p:nvSpPr>
          <p:cNvPr id="3" name="Content Placeholder 2">
            <a:extLst>
              <a:ext uri="{FF2B5EF4-FFF2-40B4-BE49-F238E27FC236}">
                <a16:creationId xmlns:a16="http://schemas.microsoft.com/office/drawing/2014/main" id="{9EDEFEEE-F4A0-0258-EC39-86E4324B0FA2}"/>
              </a:ext>
            </a:extLst>
          </p:cNvPr>
          <p:cNvSpPr>
            <a:spLocks noGrp="1"/>
          </p:cNvSpPr>
          <p:nvPr>
            <p:ph idx="1"/>
          </p:nvPr>
        </p:nvSpPr>
        <p:spPr/>
        <p:txBody>
          <a:bodyPr/>
          <a:lstStyle/>
          <a:p>
            <a:r>
              <a:rPr lang="en-US" dirty="0"/>
              <a:t>Explicit teaching, modeling, guided practice</a:t>
            </a:r>
          </a:p>
          <a:p>
            <a:pPr lvl="1"/>
            <a:r>
              <a:rPr lang="en-AU" sz="1800" b="1"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3"/>
              </a:rPr>
              <a:t>www.cast.org</a:t>
            </a:r>
            <a:endParaRPr lang="en-US" dirty="0"/>
          </a:p>
          <a:p>
            <a:r>
              <a:rPr lang="en-US" dirty="0"/>
              <a:t>Make choices </a:t>
            </a:r>
          </a:p>
          <a:p>
            <a:pPr lvl="1"/>
            <a:r>
              <a:rPr lang="en-US" dirty="0"/>
              <a:t>Content</a:t>
            </a:r>
          </a:p>
          <a:p>
            <a:pPr lvl="1"/>
            <a:r>
              <a:rPr lang="en-US" dirty="0"/>
              <a:t>Who to work with</a:t>
            </a:r>
          </a:p>
          <a:p>
            <a:pPr lvl="1"/>
            <a:r>
              <a:rPr lang="en-US" dirty="0"/>
              <a:t>Where to work</a:t>
            </a:r>
          </a:p>
          <a:p>
            <a:r>
              <a:rPr lang="en-US" dirty="0"/>
              <a:t>Explore content of interest</a:t>
            </a:r>
          </a:p>
          <a:p>
            <a:r>
              <a:rPr lang="en-US" dirty="0"/>
              <a:t>Using technology (e.g., Kahoot)</a:t>
            </a:r>
          </a:p>
          <a:p>
            <a:r>
              <a:rPr lang="en-US" dirty="0"/>
              <a:t>Instructional Routines (</a:t>
            </a:r>
            <a:r>
              <a:rPr lang="en-AU" b="1" dirty="0">
                <a:latin typeface="Times New Roman" panose="02020603050405020304" pitchFamily="18" charset="0"/>
                <a:ea typeface="Calibri" panose="020F0502020204030204" pitchFamily="34" charset="0"/>
                <a:cs typeface="Times New Roman" panose="02020603050405020304" pitchFamily="18" charset="0"/>
              </a:rPr>
              <a:t>The Core Six )</a:t>
            </a:r>
            <a:endParaRPr lang="en-US" dirty="0"/>
          </a:p>
        </p:txBody>
      </p:sp>
      <p:pic>
        <p:nvPicPr>
          <p:cNvPr id="5" name="Picture 4">
            <a:extLst>
              <a:ext uri="{FF2B5EF4-FFF2-40B4-BE49-F238E27FC236}">
                <a16:creationId xmlns:a16="http://schemas.microsoft.com/office/drawing/2014/main" id="{C55AD418-CA73-E17E-94CC-2CC87C208ED1}"/>
              </a:ext>
            </a:extLst>
          </p:cNvPr>
          <p:cNvPicPr>
            <a:picLocks noChangeAspect="1"/>
          </p:cNvPicPr>
          <p:nvPr/>
        </p:nvPicPr>
        <p:blipFill>
          <a:blip r:embed="rId4"/>
          <a:stretch>
            <a:fillRect/>
          </a:stretch>
        </p:blipFill>
        <p:spPr>
          <a:xfrm>
            <a:off x="7200719" y="2052064"/>
            <a:ext cx="1314633" cy="4124901"/>
          </a:xfrm>
          <a:prstGeom prst="rect">
            <a:avLst/>
          </a:prstGeom>
        </p:spPr>
      </p:pic>
    </p:spTree>
    <p:extLst>
      <p:ext uri="{BB962C8B-B14F-4D97-AF65-F5344CB8AC3E}">
        <p14:creationId xmlns:p14="http://schemas.microsoft.com/office/powerpoint/2010/main" val="387762619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7EBDC423-C8DA-CD40-91E7-7714ED310D17}"/>
              </a:ext>
            </a:extLst>
          </p:cNvPr>
          <p:cNvSpPr>
            <a:spLocks noGrp="1"/>
          </p:cNvSpPr>
          <p:nvPr>
            <p:ph type="title"/>
          </p:nvPr>
        </p:nvSpPr>
        <p:spPr>
          <a:xfrm>
            <a:off x="709749" y="513806"/>
            <a:ext cx="8229600" cy="1143000"/>
          </a:xfrm>
        </p:spPr>
        <p:txBody>
          <a:bodyPr>
            <a:normAutofit/>
          </a:bodyPr>
          <a:lstStyle/>
          <a:p>
            <a:r>
              <a:rPr lang="en-US" altLang="en-US" sz="3200" b="1" i="1" dirty="0">
                <a:ea typeface="ＭＳ Ｐゴシック"/>
              </a:rPr>
              <a:t>Instructional routines </a:t>
            </a:r>
            <a:r>
              <a:rPr lang="en-US" altLang="en-US" sz="3200" i="1" dirty="0">
                <a:ea typeface="ＭＳ Ｐゴシック"/>
              </a:rPr>
              <a:t>reduce cognitive load and allow students to be more independent learners</a:t>
            </a:r>
            <a:endParaRPr lang="en-US" altLang="en-US" sz="3200" i="1" dirty="0">
              <a:ea typeface="ＭＳ Ｐゴシック" panose="020B0600070205080204" pitchFamily="34" charset="-128"/>
              <a:cs typeface="Calibri Light"/>
            </a:endParaRPr>
          </a:p>
        </p:txBody>
      </p:sp>
      <p:sp>
        <p:nvSpPr>
          <p:cNvPr id="41987" name="TextBox 5">
            <a:extLst>
              <a:ext uri="{FF2B5EF4-FFF2-40B4-BE49-F238E27FC236}">
                <a16:creationId xmlns:a16="http://schemas.microsoft.com/office/drawing/2014/main" id="{769FC9EA-8129-0943-805E-192B6A92F604}"/>
              </a:ext>
            </a:extLst>
          </p:cNvPr>
          <p:cNvSpPr txBox="1">
            <a:spLocks noChangeArrowheads="1"/>
          </p:cNvSpPr>
          <p:nvPr/>
        </p:nvSpPr>
        <p:spPr bwMode="auto">
          <a:xfrm>
            <a:off x="1565277" y="6096000"/>
            <a:ext cx="5749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 dirty="0"/>
              <a:t>https://www.flickr.com/photos/docsearls/5500118475/in/photolist-cXMNUQ-bC1HTo-9o2xAT-9o5AEY-69MYfV-bubVYL-fu5X2f-E9aS-8DnR9y-bxgyP7-5qSgwP-dSA9Bi-5shMyD-8usn4k-5kZNd-89XiCo-2BGoqb-79hKaP-6wBTN-d7tNeN-7Sp5BB-9gfYVD-bA5evD-7i8Yvi-7WuQSP-4pTi29-cFS2Bs-9bk1ib-vxLgw-CJ6Cg-8GYAwP-5y9gAy-9PykmB-s4Zdf-gtS4jP-5gF5YM-6wBUr-57aEQb-6ALHfs-auR8jn-h8TtVm-3FHzm8-nTvUk-xKH84-4Vc2E6-3pSKw-5W5NMW-ma4TR-29BGFW-7Sp6Wg</a:t>
            </a:r>
          </a:p>
          <a:p>
            <a:pPr eaLnBrk="1" hangingPunct="1"/>
            <a:endParaRPr lang="en-US" altLang="en-US" sz="1800" dirty="0"/>
          </a:p>
        </p:txBody>
      </p:sp>
      <p:sp>
        <p:nvSpPr>
          <p:cNvPr id="3" name="TextBox 2">
            <a:extLst>
              <a:ext uri="{FF2B5EF4-FFF2-40B4-BE49-F238E27FC236}">
                <a16:creationId xmlns:a16="http://schemas.microsoft.com/office/drawing/2014/main" id="{E833EC6E-4AF9-4EE9-BF25-16827AE47D3C}"/>
              </a:ext>
            </a:extLst>
          </p:cNvPr>
          <p:cNvSpPr txBox="1"/>
          <p:nvPr/>
        </p:nvSpPr>
        <p:spPr>
          <a:xfrm>
            <a:off x="295277" y="1531729"/>
            <a:ext cx="8609158"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cs typeface="Calibri"/>
              </a:rPr>
              <a:t>Examples</a:t>
            </a:r>
          </a:p>
          <a:p>
            <a:pPr marL="285750" indent="-285750">
              <a:buFont typeface="Arial"/>
              <a:buChar char="•"/>
            </a:pPr>
            <a:r>
              <a:rPr lang="en-US" sz="2000" dirty="0">
                <a:cs typeface="Calibri"/>
              </a:rPr>
              <a:t>Reading for Meaning graphic organizer (Silver) - </a:t>
            </a:r>
            <a:r>
              <a:rPr lang="en-US" sz="2000" b="1" dirty="0">
                <a:cs typeface="Calibri"/>
              </a:rPr>
              <a:t>example below</a:t>
            </a:r>
            <a:endParaRPr lang="en-US" sz="2000" b="1" i="1" dirty="0">
              <a:cs typeface="Calibri"/>
            </a:endParaRPr>
          </a:p>
          <a:p>
            <a:pPr marL="285750" indent="-285750">
              <a:buFont typeface="Arial"/>
              <a:buChar char="•"/>
            </a:pPr>
            <a:r>
              <a:rPr lang="en-US" sz="2000" dirty="0">
                <a:cs typeface="Calibri"/>
              </a:rPr>
              <a:t>Cornell style notes (Pauk)</a:t>
            </a:r>
          </a:p>
          <a:p>
            <a:pPr marL="285750" indent="-285750">
              <a:buFont typeface="Arial"/>
              <a:buChar char="•"/>
            </a:pPr>
            <a:r>
              <a:rPr lang="en-US" sz="2000" dirty="0">
                <a:cs typeface="Calibri"/>
              </a:rPr>
              <a:t>Collaborative Strategic Reading (Klingner and Vaughn)</a:t>
            </a:r>
          </a:p>
          <a:p>
            <a:pPr marL="285750" indent="-285750">
              <a:buFont typeface="Arial"/>
              <a:buChar char="•"/>
            </a:pPr>
            <a:r>
              <a:rPr lang="en-US" sz="2000" dirty="0">
                <a:cs typeface="Calibri"/>
              </a:rPr>
              <a:t>Claim-Evidence-Reasoning writing graphic organizer (many to choose from)</a:t>
            </a:r>
          </a:p>
          <a:p>
            <a:pPr marL="285750" indent="-285750">
              <a:buFont typeface="Arial"/>
              <a:buChar char="•"/>
            </a:pPr>
            <a:endParaRPr lang="en-US" dirty="0">
              <a:cs typeface="Calibri"/>
            </a:endParaRPr>
          </a:p>
        </p:txBody>
      </p:sp>
      <p:graphicFrame>
        <p:nvGraphicFramePr>
          <p:cNvPr id="4" name="Table 4">
            <a:extLst>
              <a:ext uri="{FF2B5EF4-FFF2-40B4-BE49-F238E27FC236}">
                <a16:creationId xmlns:a16="http://schemas.microsoft.com/office/drawing/2014/main" id="{3CCD4C4F-EF3D-4149-8932-E358077A4A59}"/>
              </a:ext>
            </a:extLst>
          </p:cNvPr>
          <p:cNvGraphicFramePr>
            <a:graphicFrameLocks noGrp="1"/>
          </p:cNvGraphicFramePr>
          <p:nvPr/>
        </p:nvGraphicFramePr>
        <p:xfrm>
          <a:off x="460077" y="3321170"/>
          <a:ext cx="8290557" cy="3296920"/>
        </p:xfrm>
        <a:graphic>
          <a:graphicData uri="http://schemas.openxmlformats.org/drawingml/2006/table">
            <a:tbl>
              <a:tblPr firstRow="1" bandRow="1">
                <a:tableStyleId>{5C22544A-7EE6-4342-B048-85BDC9FD1C3A}</a:tableStyleId>
              </a:tblPr>
              <a:tblGrid>
                <a:gridCol w="2763519">
                  <a:extLst>
                    <a:ext uri="{9D8B030D-6E8A-4147-A177-3AD203B41FA5}">
                      <a16:colId xmlns:a16="http://schemas.microsoft.com/office/drawing/2014/main" val="2711594498"/>
                    </a:ext>
                  </a:extLst>
                </a:gridCol>
                <a:gridCol w="2763519">
                  <a:extLst>
                    <a:ext uri="{9D8B030D-6E8A-4147-A177-3AD203B41FA5}">
                      <a16:colId xmlns:a16="http://schemas.microsoft.com/office/drawing/2014/main" val="196284331"/>
                    </a:ext>
                  </a:extLst>
                </a:gridCol>
                <a:gridCol w="2763519">
                  <a:extLst>
                    <a:ext uri="{9D8B030D-6E8A-4147-A177-3AD203B41FA5}">
                      <a16:colId xmlns:a16="http://schemas.microsoft.com/office/drawing/2014/main" val="2305807613"/>
                    </a:ext>
                  </a:extLst>
                </a:gridCol>
              </a:tblGrid>
              <a:tr h="370840">
                <a:tc>
                  <a:txBody>
                    <a:bodyPr/>
                    <a:lstStyle/>
                    <a:p>
                      <a:pPr algn="ctr"/>
                      <a:r>
                        <a:rPr lang="en-US" dirty="0"/>
                        <a:t>Evidence to prove</a:t>
                      </a:r>
                    </a:p>
                  </a:txBody>
                  <a:tcPr/>
                </a:tc>
                <a:tc>
                  <a:txBody>
                    <a:bodyPr/>
                    <a:lstStyle/>
                    <a:p>
                      <a:pPr algn="ctr"/>
                      <a:r>
                        <a:rPr lang="en-US" dirty="0"/>
                        <a:t>Claim</a:t>
                      </a:r>
                    </a:p>
                  </a:txBody>
                  <a:tcPr/>
                </a:tc>
                <a:tc>
                  <a:txBody>
                    <a:bodyPr/>
                    <a:lstStyle/>
                    <a:p>
                      <a:pPr algn="ctr"/>
                      <a:r>
                        <a:rPr lang="en-US" dirty="0"/>
                        <a:t>Evidence to refute</a:t>
                      </a:r>
                    </a:p>
                  </a:txBody>
                  <a:tcPr/>
                </a:tc>
                <a:extLst>
                  <a:ext uri="{0D108BD9-81ED-4DB2-BD59-A6C34878D82A}">
                    <a16:rowId xmlns:a16="http://schemas.microsoft.com/office/drawing/2014/main" val="1181296053"/>
                  </a:ext>
                </a:extLst>
              </a:tr>
              <a:tr h="370840">
                <a:tc>
                  <a:txBody>
                    <a:bodyPr/>
                    <a:lstStyle/>
                    <a:p>
                      <a:r>
                        <a:rPr lang="en-US" dirty="0"/>
                        <a:t>Table 1 shows that people with PhDs make an average income of $80,000 versus those with BAs make an average of $40,000</a:t>
                      </a:r>
                    </a:p>
                  </a:txBody>
                  <a:tcPr/>
                </a:tc>
                <a:tc>
                  <a:txBody>
                    <a:bodyPr/>
                    <a:lstStyle/>
                    <a:p>
                      <a:r>
                        <a:rPr lang="en-US" dirty="0"/>
                        <a:t>People with more advanced degrees make more money</a:t>
                      </a:r>
                    </a:p>
                  </a:txBody>
                  <a:tcPr/>
                </a:tc>
                <a:tc>
                  <a:txBody>
                    <a:bodyPr/>
                    <a:lstStyle/>
                    <a:p>
                      <a:endParaRPr lang="en-US" dirty="0"/>
                    </a:p>
                  </a:txBody>
                  <a:tcPr/>
                </a:tc>
                <a:extLst>
                  <a:ext uri="{0D108BD9-81ED-4DB2-BD59-A6C34878D82A}">
                    <a16:rowId xmlns:a16="http://schemas.microsoft.com/office/drawing/2014/main" val="640267132"/>
                  </a:ext>
                </a:extLst>
              </a:tr>
              <a:tr h="370840">
                <a:tc>
                  <a:txBody>
                    <a:bodyPr/>
                    <a:lstStyle/>
                    <a:p>
                      <a:endParaRPr lang="en-US" dirty="0"/>
                    </a:p>
                  </a:txBody>
                  <a:tcPr/>
                </a:tc>
                <a:tc>
                  <a:txBody>
                    <a:bodyPr/>
                    <a:lstStyle/>
                    <a:p>
                      <a:r>
                        <a:rPr lang="en-US" dirty="0"/>
                        <a:t>Most people work in the field the study for in college</a:t>
                      </a:r>
                    </a:p>
                  </a:txBody>
                  <a:tcPr/>
                </a:tc>
                <a:tc>
                  <a:txBody>
                    <a:bodyPr/>
                    <a:lstStyle/>
                    <a:p>
                      <a:r>
                        <a:rPr lang="en-US" dirty="0"/>
                        <a:t>Paragraph 5 stated that "75% of college graduates work in a different field than their BA was geared toward"</a:t>
                      </a:r>
                    </a:p>
                  </a:txBody>
                  <a:tcPr/>
                </a:tc>
                <a:extLst>
                  <a:ext uri="{0D108BD9-81ED-4DB2-BD59-A6C34878D82A}">
                    <a16:rowId xmlns:a16="http://schemas.microsoft.com/office/drawing/2014/main" val="1133302855"/>
                  </a:ext>
                </a:extLst>
              </a:tr>
            </a:tbl>
          </a:graphicData>
        </a:graphic>
      </p:graphicFrame>
    </p:spTree>
    <p:extLst>
      <p:ext uri="{BB962C8B-B14F-4D97-AF65-F5344CB8AC3E}">
        <p14:creationId xmlns:p14="http://schemas.microsoft.com/office/powerpoint/2010/main" val="9314233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icture of 4 elements of PBL https://www.pbis.org/topics/equity">
            <a:extLst>
              <a:ext uri="{FF2B5EF4-FFF2-40B4-BE49-F238E27FC236}">
                <a16:creationId xmlns:a16="http://schemas.microsoft.com/office/drawing/2014/main" id="{5F923580-2E34-2E31-45B9-24F7CAC03A63}"/>
              </a:ext>
            </a:extLst>
          </p:cNvPr>
          <p:cNvPicPr>
            <a:picLocks noGrp="1" noChangeAspect="1"/>
          </p:cNvPicPr>
          <p:nvPr>
            <p:ph idx="1"/>
          </p:nvPr>
        </p:nvPicPr>
        <p:blipFill>
          <a:blip r:embed="rId3"/>
          <a:stretch>
            <a:fillRect/>
          </a:stretch>
        </p:blipFill>
        <p:spPr>
          <a:xfrm>
            <a:off x="1705346" y="1342849"/>
            <a:ext cx="7107351" cy="5394179"/>
          </a:xfrm>
        </p:spPr>
      </p:pic>
      <p:sp>
        <p:nvSpPr>
          <p:cNvPr id="6" name="Text Box 12">
            <a:extLst>
              <a:ext uri="{FF2B5EF4-FFF2-40B4-BE49-F238E27FC236}">
                <a16:creationId xmlns:a16="http://schemas.microsoft.com/office/drawing/2014/main" id="{60ED0F6B-A96A-F042-78F7-AEF7FB1DB9EC}"/>
              </a:ext>
            </a:extLst>
          </p:cNvPr>
          <p:cNvSpPr txBox="1">
            <a:spLocks noChangeArrowheads="1"/>
          </p:cNvSpPr>
          <p:nvPr/>
        </p:nvSpPr>
        <p:spPr bwMode="auto">
          <a:xfrm>
            <a:off x="3532586" y="288927"/>
            <a:ext cx="5334794" cy="1200329"/>
          </a:xfrm>
          <a:prstGeom prst="rect">
            <a:avLst/>
          </a:prstGeom>
          <a:noFill/>
          <a:ln w="9525">
            <a:noFill/>
            <a:miter lim="800000"/>
            <a:headEnd/>
            <a:tailEnd/>
          </a:ln>
        </p:spPr>
        <p:txBody>
          <a:bodyPr wrap="none">
            <a:spAutoFit/>
          </a:bodyPr>
          <a:lstStyle/>
          <a:p>
            <a:pPr algn="ctr" eaLnBrk="0" hangingPunct="0"/>
            <a:r>
              <a:rPr lang="en-US" altLang="en-US" sz="2400" dirty="0">
                <a:solidFill>
                  <a:schemeClr val="accent2"/>
                </a:solidFill>
              </a:rPr>
              <a:t>Supporting Social Competence &amp;</a:t>
            </a:r>
          </a:p>
          <a:p>
            <a:pPr algn="ctr" eaLnBrk="0" hangingPunct="0"/>
            <a:r>
              <a:rPr lang="en-US" altLang="en-US" sz="2400" dirty="0">
                <a:solidFill>
                  <a:schemeClr val="accent2"/>
                </a:solidFill>
              </a:rPr>
              <a:t>Academic Achievement</a:t>
            </a:r>
            <a:r>
              <a:rPr lang="zh-TW" altLang="en-US" sz="2400" dirty="0">
                <a:solidFill>
                  <a:schemeClr val="accent2"/>
                </a:solidFill>
              </a:rPr>
              <a:t> </a:t>
            </a:r>
            <a:r>
              <a:rPr lang="zh-TW" altLang="en-US" sz="2400" u="sng" dirty="0">
                <a:solidFill>
                  <a:schemeClr val="accent2"/>
                </a:solidFill>
              </a:rPr>
              <a:t>支持社會能力與</a:t>
            </a:r>
            <a:endParaRPr lang="en-US" altLang="zh-TW" sz="2400" u="sng" dirty="0">
              <a:solidFill>
                <a:schemeClr val="accent2"/>
              </a:solidFill>
            </a:endParaRPr>
          </a:p>
          <a:p>
            <a:pPr algn="ctr" eaLnBrk="0" hangingPunct="0"/>
            <a:r>
              <a:rPr lang="zh-TW" altLang="en-US" sz="2400" u="sng" dirty="0">
                <a:solidFill>
                  <a:schemeClr val="accent2"/>
                </a:solidFill>
              </a:rPr>
              <a:t>學業成就</a:t>
            </a:r>
            <a:endParaRPr lang="en-US" altLang="en-US" sz="2400" u="sng" dirty="0">
              <a:solidFill>
                <a:schemeClr val="accent2"/>
              </a:solidFill>
            </a:endParaRPr>
          </a:p>
        </p:txBody>
      </p:sp>
      <p:sp>
        <p:nvSpPr>
          <p:cNvPr id="7" name="Rectangle 14">
            <a:extLst>
              <a:ext uri="{FF2B5EF4-FFF2-40B4-BE49-F238E27FC236}">
                <a16:creationId xmlns:a16="http://schemas.microsoft.com/office/drawing/2014/main" id="{E5B052E5-37DD-8B68-DB35-DE8D4475899F}"/>
              </a:ext>
            </a:extLst>
          </p:cNvPr>
          <p:cNvSpPr>
            <a:spLocks noChangeArrowheads="1"/>
          </p:cNvSpPr>
          <p:nvPr/>
        </p:nvSpPr>
        <p:spPr bwMode="auto">
          <a:xfrm>
            <a:off x="228599" y="203200"/>
            <a:ext cx="2876107" cy="2629931"/>
          </a:xfrm>
          <a:prstGeom prst="rect">
            <a:avLst/>
          </a:prstGeom>
          <a:solidFill>
            <a:srgbClr val="CCFFCC"/>
          </a:solidFill>
          <a:ln w="9525">
            <a:solidFill>
              <a:schemeClr val="tx1"/>
            </a:solidFill>
            <a:miter lim="800000"/>
            <a:headEnd/>
            <a:tailEnd/>
          </a:ln>
        </p:spPr>
        <p:txBody>
          <a:bodyPr anchor="ctr"/>
          <a:lstStyle/>
          <a:p>
            <a:pPr algn="ctr"/>
            <a:r>
              <a:rPr lang="en-US" altLang="en-US" sz="3200" dirty="0">
                <a:solidFill>
                  <a:srgbClr val="008000"/>
                </a:solidFill>
              </a:rPr>
              <a:t>4 SWPBIS</a:t>
            </a:r>
          </a:p>
          <a:p>
            <a:pPr algn="ctr"/>
            <a:r>
              <a:rPr lang="en-US" altLang="en-US" sz="3200" dirty="0">
                <a:solidFill>
                  <a:srgbClr val="008000"/>
                </a:solidFill>
              </a:rPr>
              <a:t>MTSS-B</a:t>
            </a:r>
          </a:p>
          <a:p>
            <a:pPr algn="ctr"/>
            <a:r>
              <a:rPr lang="en-US" altLang="en-US" sz="3200" dirty="0">
                <a:solidFill>
                  <a:srgbClr val="008000"/>
                </a:solidFill>
              </a:rPr>
              <a:t> Elements</a:t>
            </a:r>
          </a:p>
          <a:p>
            <a:pPr algn="ctr"/>
            <a:r>
              <a:rPr lang="zh-TW" altLang="en-US" sz="2400" u="sng" dirty="0">
                <a:solidFill>
                  <a:srgbClr val="008000"/>
                </a:solidFill>
              </a:rPr>
              <a:t>全校性正向行為支持多層級支持系統的四個要素</a:t>
            </a:r>
            <a:endParaRPr lang="en-US" altLang="en-US" sz="2400" u="sng" dirty="0">
              <a:solidFill>
                <a:srgbClr val="008000"/>
              </a:solidFill>
            </a:endParaRPr>
          </a:p>
        </p:txBody>
      </p:sp>
      <p:sp>
        <p:nvSpPr>
          <p:cNvPr id="8" name="TextBox 7">
            <a:extLst>
              <a:ext uri="{FF2B5EF4-FFF2-40B4-BE49-F238E27FC236}">
                <a16:creationId xmlns:a16="http://schemas.microsoft.com/office/drawing/2014/main" id="{B7D5326E-CCC9-43D9-B01A-9B3E18082EEC}"/>
              </a:ext>
            </a:extLst>
          </p:cNvPr>
          <p:cNvSpPr txBox="1"/>
          <p:nvPr/>
        </p:nvSpPr>
        <p:spPr>
          <a:xfrm flipH="1">
            <a:off x="228602" y="6118502"/>
            <a:ext cx="6341829" cy="261610"/>
          </a:xfrm>
          <a:prstGeom prst="rect">
            <a:avLst/>
          </a:prstGeom>
          <a:noFill/>
        </p:spPr>
        <p:txBody>
          <a:bodyPr wrap="square" rtlCol="0">
            <a:spAutoFit/>
          </a:bodyPr>
          <a:lstStyle/>
          <a:p>
            <a:r>
              <a:rPr lang="en-US" sz="1100" dirty="0"/>
              <a:t>From https://www.pbis.org/topics/equity</a:t>
            </a:r>
          </a:p>
        </p:txBody>
      </p:sp>
      <p:sp>
        <p:nvSpPr>
          <p:cNvPr id="2" name="文字方塊 1">
            <a:extLst>
              <a:ext uri="{FF2B5EF4-FFF2-40B4-BE49-F238E27FC236}">
                <a16:creationId xmlns:a16="http://schemas.microsoft.com/office/drawing/2014/main" id="{A9CB7C44-805E-487B-BA21-E994F245D07E}"/>
              </a:ext>
            </a:extLst>
          </p:cNvPr>
          <p:cNvSpPr txBox="1"/>
          <p:nvPr/>
        </p:nvSpPr>
        <p:spPr>
          <a:xfrm>
            <a:off x="6908800" y="1378727"/>
            <a:ext cx="1903897" cy="923330"/>
          </a:xfrm>
          <a:prstGeom prst="rect">
            <a:avLst/>
          </a:prstGeom>
          <a:noFill/>
        </p:spPr>
        <p:txBody>
          <a:bodyPr wrap="square" rtlCol="0">
            <a:spAutoFit/>
          </a:bodyPr>
          <a:lstStyle/>
          <a:p>
            <a:r>
              <a:rPr lang="zh-TW" altLang="en-US" u="sng" dirty="0"/>
              <a:t>透過公平為中心的專業發展支持教師</a:t>
            </a:r>
          </a:p>
        </p:txBody>
      </p:sp>
      <p:sp>
        <p:nvSpPr>
          <p:cNvPr id="3" name="文字方塊 2">
            <a:extLst>
              <a:ext uri="{FF2B5EF4-FFF2-40B4-BE49-F238E27FC236}">
                <a16:creationId xmlns:a16="http://schemas.microsoft.com/office/drawing/2014/main" id="{F8C60DBA-8AC4-4A15-968A-1E59288E1362}"/>
              </a:ext>
            </a:extLst>
          </p:cNvPr>
          <p:cNvSpPr txBox="1"/>
          <p:nvPr/>
        </p:nvSpPr>
        <p:spPr>
          <a:xfrm>
            <a:off x="331303" y="3695700"/>
            <a:ext cx="1374043" cy="923330"/>
          </a:xfrm>
          <a:prstGeom prst="rect">
            <a:avLst/>
          </a:prstGeom>
          <a:noFill/>
        </p:spPr>
        <p:txBody>
          <a:bodyPr wrap="square" rtlCol="0">
            <a:spAutoFit/>
          </a:bodyPr>
          <a:lstStyle/>
          <a:p>
            <a:r>
              <a:rPr lang="zh-TW" altLang="en-US" dirty="0"/>
              <a:t>根據不同學生團體分解所有數據</a:t>
            </a:r>
          </a:p>
        </p:txBody>
      </p:sp>
      <p:sp>
        <p:nvSpPr>
          <p:cNvPr id="4" name="文字方塊 3">
            <a:extLst>
              <a:ext uri="{FF2B5EF4-FFF2-40B4-BE49-F238E27FC236}">
                <a16:creationId xmlns:a16="http://schemas.microsoft.com/office/drawing/2014/main" id="{85E8E42A-DDF7-4243-8D84-1837018E8256}"/>
              </a:ext>
            </a:extLst>
          </p:cNvPr>
          <p:cNvSpPr txBox="1"/>
          <p:nvPr/>
        </p:nvSpPr>
        <p:spPr>
          <a:xfrm>
            <a:off x="7442200" y="4864100"/>
            <a:ext cx="1425180" cy="923330"/>
          </a:xfrm>
          <a:prstGeom prst="rect">
            <a:avLst/>
          </a:prstGeom>
          <a:noFill/>
        </p:spPr>
        <p:txBody>
          <a:bodyPr wrap="square" rtlCol="0">
            <a:spAutoFit/>
          </a:bodyPr>
          <a:lstStyle/>
          <a:p>
            <a:r>
              <a:rPr lang="zh-TW" altLang="en-US" dirty="0"/>
              <a:t>調整實務以符合需求與價值觀</a:t>
            </a:r>
          </a:p>
        </p:txBody>
      </p:sp>
      <p:sp>
        <p:nvSpPr>
          <p:cNvPr id="10" name="文字方塊 9">
            <a:extLst>
              <a:ext uri="{FF2B5EF4-FFF2-40B4-BE49-F238E27FC236}">
                <a16:creationId xmlns:a16="http://schemas.microsoft.com/office/drawing/2014/main" id="{09D3D5E4-C7BB-4D06-8ABF-6150CF0D3469}"/>
              </a:ext>
            </a:extLst>
          </p:cNvPr>
          <p:cNvSpPr txBox="1"/>
          <p:nvPr/>
        </p:nvSpPr>
        <p:spPr>
          <a:xfrm>
            <a:off x="6807200" y="6080443"/>
            <a:ext cx="1425180" cy="646331"/>
          </a:xfrm>
          <a:prstGeom prst="rect">
            <a:avLst/>
          </a:prstGeom>
          <a:noFill/>
        </p:spPr>
        <p:txBody>
          <a:bodyPr wrap="square" rtlCol="0">
            <a:spAutoFit/>
          </a:bodyPr>
          <a:lstStyle/>
          <a:p>
            <a:r>
              <a:rPr lang="zh-TW" altLang="en-US" dirty="0"/>
              <a:t>對每位學生設定高期待</a:t>
            </a:r>
          </a:p>
        </p:txBody>
      </p:sp>
      <p:sp>
        <p:nvSpPr>
          <p:cNvPr id="12" name="文字方塊 11">
            <a:extLst>
              <a:ext uri="{FF2B5EF4-FFF2-40B4-BE49-F238E27FC236}">
                <a16:creationId xmlns:a16="http://schemas.microsoft.com/office/drawing/2014/main" id="{437702CE-B8C9-460D-8784-AFA4BAA2F00D}"/>
              </a:ext>
            </a:extLst>
          </p:cNvPr>
          <p:cNvSpPr txBox="1"/>
          <p:nvPr/>
        </p:nvSpPr>
        <p:spPr>
          <a:xfrm>
            <a:off x="4991100" y="2463800"/>
            <a:ext cx="685800" cy="369332"/>
          </a:xfrm>
          <a:prstGeom prst="rect">
            <a:avLst/>
          </a:prstGeom>
          <a:noFill/>
        </p:spPr>
        <p:txBody>
          <a:bodyPr wrap="square" rtlCol="0">
            <a:spAutoFit/>
          </a:bodyPr>
          <a:lstStyle/>
          <a:p>
            <a:r>
              <a:rPr lang="zh-TW" altLang="en-US" dirty="0"/>
              <a:t>系統</a:t>
            </a:r>
          </a:p>
        </p:txBody>
      </p:sp>
      <p:sp>
        <p:nvSpPr>
          <p:cNvPr id="13" name="文字方塊 12">
            <a:extLst>
              <a:ext uri="{FF2B5EF4-FFF2-40B4-BE49-F238E27FC236}">
                <a16:creationId xmlns:a16="http://schemas.microsoft.com/office/drawing/2014/main" id="{9FF079E0-57F7-4E2E-9131-4AAE606E1530}"/>
              </a:ext>
            </a:extLst>
          </p:cNvPr>
          <p:cNvSpPr txBox="1"/>
          <p:nvPr/>
        </p:nvSpPr>
        <p:spPr>
          <a:xfrm>
            <a:off x="4000500" y="4178300"/>
            <a:ext cx="749300" cy="369332"/>
          </a:xfrm>
          <a:prstGeom prst="rect">
            <a:avLst/>
          </a:prstGeom>
          <a:noFill/>
        </p:spPr>
        <p:txBody>
          <a:bodyPr wrap="square" rtlCol="0">
            <a:spAutoFit/>
          </a:bodyPr>
          <a:lstStyle/>
          <a:p>
            <a:r>
              <a:rPr lang="zh-TW" altLang="en-US" dirty="0"/>
              <a:t>數據</a:t>
            </a:r>
          </a:p>
        </p:txBody>
      </p:sp>
      <p:sp>
        <p:nvSpPr>
          <p:cNvPr id="14" name="文字方塊 13">
            <a:extLst>
              <a:ext uri="{FF2B5EF4-FFF2-40B4-BE49-F238E27FC236}">
                <a16:creationId xmlns:a16="http://schemas.microsoft.com/office/drawing/2014/main" id="{E930BD80-3E7A-4564-A1F4-742A25F78D7D}"/>
              </a:ext>
            </a:extLst>
          </p:cNvPr>
          <p:cNvSpPr txBox="1"/>
          <p:nvPr/>
        </p:nvSpPr>
        <p:spPr>
          <a:xfrm>
            <a:off x="6226544" y="4660326"/>
            <a:ext cx="834656" cy="369332"/>
          </a:xfrm>
          <a:prstGeom prst="rect">
            <a:avLst/>
          </a:prstGeom>
          <a:noFill/>
        </p:spPr>
        <p:txBody>
          <a:bodyPr wrap="square" rtlCol="0">
            <a:spAutoFit/>
          </a:bodyPr>
          <a:lstStyle/>
          <a:p>
            <a:r>
              <a:rPr lang="zh-TW" altLang="en-US" dirty="0"/>
              <a:t>實務</a:t>
            </a:r>
          </a:p>
        </p:txBody>
      </p:sp>
      <p:sp>
        <p:nvSpPr>
          <p:cNvPr id="15" name="文字方塊 14">
            <a:extLst>
              <a:ext uri="{FF2B5EF4-FFF2-40B4-BE49-F238E27FC236}">
                <a16:creationId xmlns:a16="http://schemas.microsoft.com/office/drawing/2014/main" id="{2263C519-AF2B-472A-A9B1-BC052095EFE0}"/>
              </a:ext>
            </a:extLst>
          </p:cNvPr>
          <p:cNvSpPr txBox="1"/>
          <p:nvPr/>
        </p:nvSpPr>
        <p:spPr>
          <a:xfrm flipH="1">
            <a:off x="5120482" y="3517722"/>
            <a:ext cx="1028699" cy="369332"/>
          </a:xfrm>
          <a:prstGeom prst="rect">
            <a:avLst/>
          </a:prstGeom>
          <a:noFill/>
        </p:spPr>
        <p:txBody>
          <a:bodyPr wrap="square" rtlCol="0">
            <a:spAutoFit/>
          </a:bodyPr>
          <a:lstStyle/>
          <a:p>
            <a:r>
              <a:rPr lang="zh-TW" altLang="en-US" dirty="0"/>
              <a:t>公平</a:t>
            </a:r>
          </a:p>
        </p:txBody>
      </p:sp>
    </p:spTree>
    <p:extLst>
      <p:ext uri="{BB962C8B-B14F-4D97-AF65-F5344CB8AC3E}">
        <p14:creationId xmlns:p14="http://schemas.microsoft.com/office/powerpoint/2010/main" val="402719880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4EFD0-BF92-FA92-25E0-8DCD66CF4FD6}"/>
              </a:ext>
            </a:extLst>
          </p:cNvPr>
          <p:cNvSpPr>
            <a:spLocks noGrp="1"/>
          </p:cNvSpPr>
          <p:nvPr>
            <p:ph type="title"/>
          </p:nvPr>
        </p:nvSpPr>
        <p:spPr/>
        <p:txBody>
          <a:bodyPr/>
          <a:lstStyle/>
          <a:p>
            <a:r>
              <a:rPr lang="en-US" dirty="0"/>
              <a:t>Example for Reading for Meaning</a:t>
            </a:r>
          </a:p>
        </p:txBody>
      </p:sp>
      <p:sp>
        <p:nvSpPr>
          <p:cNvPr id="3" name="Content Placeholder 2">
            <a:extLst>
              <a:ext uri="{FF2B5EF4-FFF2-40B4-BE49-F238E27FC236}">
                <a16:creationId xmlns:a16="http://schemas.microsoft.com/office/drawing/2014/main" id="{08BF79B8-EC11-E8A9-CC16-33845BF121C9}"/>
              </a:ext>
            </a:extLst>
          </p:cNvPr>
          <p:cNvSpPr>
            <a:spLocks noGrp="1"/>
          </p:cNvSpPr>
          <p:nvPr>
            <p:ph idx="1"/>
          </p:nvPr>
        </p:nvSpPr>
        <p:spPr/>
        <p:txBody>
          <a:bodyPr/>
          <a:lstStyle/>
          <a:p>
            <a:r>
              <a:rPr lang="en-US" dirty="0"/>
              <a:t>See p. 26-27 for practice example</a:t>
            </a:r>
          </a:p>
        </p:txBody>
      </p:sp>
      <p:graphicFrame>
        <p:nvGraphicFramePr>
          <p:cNvPr id="6" name="Table 4">
            <a:extLst>
              <a:ext uri="{FF2B5EF4-FFF2-40B4-BE49-F238E27FC236}">
                <a16:creationId xmlns:a16="http://schemas.microsoft.com/office/drawing/2014/main" id="{227B8780-028D-280D-6178-BA6E4595ADB2}"/>
              </a:ext>
            </a:extLst>
          </p:cNvPr>
          <p:cNvGraphicFramePr>
            <a:graphicFrameLocks noGrp="1"/>
          </p:cNvGraphicFramePr>
          <p:nvPr>
            <p:extLst>
              <p:ext uri="{D42A27DB-BD31-4B8C-83A1-F6EECF244321}">
                <p14:modId xmlns:p14="http://schemas.microsoft.com/office/powerpoint/2010/main" val="4041065854"/>
              </p:ext>
            </p:extLst>
          </p:nvPr>
        </p:nvGraphicFramePr>
        <p:xfrm>
          <a:off x="426723" y="2646559"/>
          <a:ext cx="8290557" cy="3665340"/>
        </p:xfrm>
        <a:graphic>
          <a:graphicData uri="http://schemas.openxmlformats.org/drawingml/2006/table">
            <a:tbl>
              <a:tblPr firstRow="1" bandRow="1">
                <a:tableStyleId>{5C22544A-7EE6-4342-B048-85BDC9FD1C3A}</a:tableStyleId>
              </a:tblPr>
              <a:tblGrid>
                <a:gridCol w="2763519">
                  <a:extLst>
                    <a:ext uri="{9D8B030D-6E8A-4147-A177-3AD203B41FA5}">
                      <a16:colId xmlns:a16="http://schemas.microsoft.com/office/drawing/2014/main" val="2711594498"/>
                    </a:ext>
                  </a:extLst>
                </a:gridCol>
                <a:gridCol w="2763519">
                  <a:extLst>
                    <a:ext uri="{9D8B030D-6E8A-4147-A177-3AD203B41FA5}">
                      <a16:colId xmlns:a16="http://schemas.microsoft.com/office/drawing/2014/main" val="196284331"/>
                    </a:ext>
                  </a:extLst>
                </a:gridCol>
                <a:gridCol w="2763519">
                  <a:extLst>
                    <a:ext uri="{9D8B030D-6E8A-4147-A177-3AD203B41FA5}">
                      <a16:colId xmlns:a16="http://schemas.microsoft.com/office/drawing/2014/main" val="2305807613"/>
                    </a:ext>
                  </a:extLst>
                </a:gridCol>
              </a:tblGrid>
              <a:tr h="739260">
                <a:tc>
                  <a:txBody>
                    <a:bodyPr/>
                    <a:lstStyle/>
                    <a:p>
                      <a:pPr algn="ctr"/>
                      <a:r>
                        <a:rPr lang="en-US" dirty="0"/>
                        <a:t>Evidence to prove</a:t>
                      </a:r>
                    </a:p>
                  </a:txBody>
                  <a:tcPr/>
                </a:tc>
                <a:tc>
                  <a:txBody>
                    <a:bodyPr/>
                    <a:lstStyle/>
                    <a:p>
                      <a:pPr algn="ctr"/>
                      <a:r>
                        <a:rPr lang="en-US" dirty="0"/>
                        <a:t>Claim</a:t>
                      </a:r>
                    </a:p>
                  </a:txBody>
                  <a:tcPr/>
                </a:tc>
                <a:tc>
                  <a:txBody>
                    <a:bodyPr/>
                    <a:lstStyle/>
                    <a:p>
                      <a:pPr algn="ctr"/>
                      <a:r>
                        <a:rPr lang="en-US" dirty="0"/>
                        <a:t>Evidence to refute</a:t>
                      </a:r>
                    </a:p>
                  </a:txBody>
                  <a:tcPr/>
                </a:tc>
                <a:extLst>
                  <a:ext uri="{0D108BD9-81ED-4DB2-BD59-A6C34878D82A}">
                    <a16:rowId xmlns:a16="http://schemas.microsoft.com/office/drawing/2014/main" val="1181296053"/>
                  </a:ext>
                </a:extLst>
              </a:tr>
              <a:tr h="370840">
                <a:tc>
                  <a:txBody>
                    <a:bodyPr/>
                    <a:lstStyle/>
                    <a:p>
                      <a:r>
                        <a:rPr lang="en-US" dirty="0"/>
                        <a:t>Table 1 shows that people with PhDs make an average income of $80,000 versus those with BAs make an average of $40,000</a:t>
                      </a:r>
                    </a:p>
                  </a:txBody>
                  <a:tcPr/>
                </a:tc>
                <a:tc>
                  <a:txBody>
                    <a:bodyPr/>
                    <a:lstStyle/>
                    <a:p>
                      <a:r>
                        <a:rPr lang="en-US" dirty="0"/>
                        <a:t>People with more advanced degrees make more money</a:t>
                      </a:r>
                    </a:p>
                  </a:txBody>
                  <a:tcPr/>
                </a:tc>
                <a:tc>
                  <a:txBody>
                    <a:bodyPr/>
                    <a:lstStyle/>
                    <a:p>
                      <a:endParaRPr lang="en-US" dirty="0"/>
                    </a:p>
                  </a:txBody>
                  <a:tcPr/>
                </a:tc>
                <a:extLst>
                  <a:ext uri="{0D108BD9-81ED-4DB2-BD59-A6C34878D82A}">
                    <a16:rowId xmlns:a16="http://schemas.microsoft.com/office/drawing/2014/main" val="640267132"/>
                  </a:ext>
                </a:extLst>
              </a:tr>
              <a:tr h="370840">
                <a:tc>
                  <a:txBody>
                    <a:bodyPr/>
                    <a:lstStyle/>
                    <a:p>
                      <a:endParaRPr lang="en-US" dirty="0"/>
                    </a:p>
                  </a:txBody>
                  <a:tcPr/>
                </a:tc>
                <a:tc>
                  <a:txBody>
                    <a:bodyPr/>
                    <a:lstStyle/>
                    <a:p>
                      <a:r>
                        <a:rPr lang="en-US" dirty="0"/>
                        <a:t>Most people work in the field the study for in college</a:t>
                      </a:r>
                    </a:p>
                  </a:txBody>
                  <a:tcPr/>
                </a:tc>
                <a:tc>
                  <a:txBody>
                    <a:bodyPr/>
                    <a:lstStyle/>
                    <a:p>
                      <a:r>
                        <a:rPr lang="en-US" dirty="0"/>
                        <a:t>Paragraph 5 stated that "75% of college graduates work in a different field than their BA was geared toward"</a:t>
                      </a:r>
                    </a:p>
                  </a:txBody>
                  <a:tcPr/>
                </a:tc>
                <a:extLst>
                  <a:ext uri="{0D108BD9-81ED-4DB2-BD59-A6C34878D82A}">
                    <a16:rowId xmlns:a16="http://schemas.microsoft.com/office/drawing/2014/main" val="1133302855"/>
                  </a:ext>
                </a:extLst>
              </a:tr>
            </a:tbl>
          </a:graphicData>
        </a:graphic>
      </p:graphicFrame>
    </p:spTree>
    <p:extLst>
      <p:ext uri="{BB962C8B-B14F-4D97-AF65-F5344CB8AC3E}">
        <p14:creationId xmlns:p14="http://schemas.microsoft.com/office/powerpoint/2010/main" val="427724029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Reflective Question </a:t>
            </a:r>
            <a:r>
              <a:rPr lang="zh-TW" altLang="en-US" dirty="0"/>
              <a:t>反思問題</a:t>
            </a:r>
            <a:endParaRPr lang="en-US" dirty="0"/>
          </a:p>
        </p:txBody>
      </p:sp>
      <p:sp>
        <p:nvSpPr>
          <p:cNvPr id="3" name="Content Placeholder 2"/>
          <p:cNvSpPr>
            <a:spLocks noGrp="1"/>
          </p:cNvSpPr>
          <p:nvPr>
            <p:ph idx="1"/>
          </p:nvPr>
        </p:nvSpPr>
        <p:spPr>
          <a:xfrm>
            <a:off x="628650" y="1844675"/>
            <a:ext cx="7886700" cy="4351338"/>
          </a:xfrm>
        </p:spPr>
        <p:txBody>
          <a:bodyPr/>
          <a:lstStyle/>
          <a:p>
            <a:r>
              <a:rPr lang="en-US" altLang="en-US" dirty="0"/>
              <a:t>See Table 14.2, Rank order the strategies by personal preference, p. 37</a:t>
            </a:r>
            <a:r>
              <a:rPr lang="zh-TW" altLang="en-US" dirty="0"/>
              <a:t> 見表</a:t>
            </a:r>
            <a:r>
              <a:rPr lang="en-US" altLang="zh-TW" dirty="0"/>
              <a:t>14.2, </a:t>
            </a:r>
            <a:r>
              <a:rPr lang="zh-TW" altLang="en-US" dirty="0"/>
              <a:t>根據個人喜好對策略進行排序</a:t>
            </a:r>
            <a:endParaRPr lang="en-US" altLang="en-US" dirty="0"/>
          </a:p>
          <a:p>
            <a:endParaRPr lang="en-US" dirty="0"/>
          </a:p>
        </p:txBody>
      </p:sp>
      <p:pic>
        <p:nvPicPr>
          <p:cNvPr id="5" name="Picture 4" descr="image of table with choices for engagement strategies">
            <a:extLst>
              <a:ext uri="{FF2B5EF4-FFF2-40B4-BE49-F238E27FC236}">
                <a16:creationId xmlns:a16="http://schemas.microsoft.com/office/drawing/2014/main" id="{A67C365B-7DBE-8AD5-F280-34CDB27D19A4}"/>
              </a:ext>
            </a:extLst>
          </p:cNvPr>
          <p:cNvPicPr>
            <a:picLocks noChangeAspect="1"/>
          </p:cNvPicPr>
          <p:nvPr/>
        </p:nvPicPr>
        <p:blipFill>
          <a:blip r:embed="rId2"/>
          <a:stretch>
            <a:fillRect/>
          </a:stretch>
        </p:blipFill>
        <p:spPr>
          <a:xfrm>
            <a:off x="1289749" y="3079810"/>
            <a:ext cx="6264059" cy="3778190"/>
          </a:xfrm>
          <a:prstGeom prst="rect">
            <a:avLst/>
          </a:prstGeom>
        </p:spPr>
      </p:pic>
    </p:spTree>
    <p:extLst>
      <p:ext uri="{BB962C8B-B14F-4D97-AF65-F5344CB8AC3E}">
        <p14:creationId xmlns:p14="http://schemas.microsoft.com/office/powerpoint/2010/main" val="400116033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Engagement</a:t>
            </a:r>
          </a:p>
        </p:txBody>
      </p:sp>
      <p:sp>
        <p:nvSpPr>
          <p:cNvPr id="3" name="Content Placeholder 2"/>
          <p:cNvSpPr>
            <a:spLocks noGrp="1"/>
          </p:cNvSpPr>
          <p:nvPr>
            <p:ph idx="1"/>
          </p:nvPr>
        </p:nvSpPr>
        <p:spPr/>
        <p:txBody>
          <a:bodyPr>
            <a:normAutofit fontScale="92500"/>
          </a:bodyPr>
          <a:lstStyle/>
          <a:p>
            <a:r>
              <a:rPr lang="en-US" dirty="0"/>
              <a:t>Webinar on using data to improve student engagement </a:t>
            </a:r>
            <a:r>
              <a:rPr lang="en-US" dirty="0">
                <a:hlinkClick r:id="rId2"/>
              </a:rPr>
              <a:t>http://fb.me/4vHawmKtz</a:t>
            </a:r>
            <a:r>
              <a:rPr lang="en-US" dirty="0"/>
              <a:t> </a:t>
            </a:r>
          </a:p>
          <a:p>
            <a:r>
              <a:rPr lang="en-US" dirty="0"/>
              <a:t>Webinar for increasing student engagement through real world projects </a:t>
            </a:r>
            <a:r>
              <a:rPr lang="en-US" dirty="0">
                <a:hlinkClick r:id="rId3"/>
              </a:rPr>
              <a:t>http://bit.ly/1K5ZplN</a:t>
            </a:r>
            <a:r>
              <a:rPr lang="en-US" dirty="0"/>
              <a:t> </a:t>
            </a:r>
          </a:p>
          <a:p>
            <a:r>
              <a:rPr lang="en-US" dirty="0"/>
              <a:t>Assessing school climate webinar </a:t>
            </a:r>
            <a:r>
              <a:rPr lang="en-US" dirty="0">
                <a:hlinkClick r:id="rId4"/>
              </a:rPr>
              <a:t>http://bit.ly/1IRJgBH</a:t>
            </a:r>
            <a:endParaRPr lang="en-US" dirty="0"/>
          </a:p>
          <a:p>
            <a:r>
              <a:rPr lang="en-US" dirty="0"/>
              <a:t>Online survey: student hope, engagement, belonging, and classroom management.... </a:t>
            </a:r>
            <a:r>
              <a:rPr lang="en-US" dirty="0">
                <a:hlinkClick r:id="rId5" tooltip="http://fb.me/2bX9tbQh4"/>
              </a:rPr>
              <a:t>http://fb.me/2bX9tbQh4</a:t>
            </a:r>
            <a:endParaRPr lang="en-US" dirty="0"/>
          </a:p>
          <a:p>
            <a:r>
              <a:rPr lang="en-US" dirty="0"/>
              <a:t>Teaching algebra in middle and high school </a:t>
            </a:r>
            <a:r>
              <a:rPr lang="en-US" dirty="0">
                <a:hlinkClick r:id="rId6"/>
              </a:rPr>
              <a:t>http://buff.ly/1CqNf2c</a:t>
            </a:r>
            <a:r>
              <a:rPr lang="en-US" dirty="0"/>
              <a:t> </a:t>
            </a:r>
          </a:p>
        </p:txBody>
      </p:sp>
    </p:spTree>
    <p:extLst>
      <p:ext uri="{BB962C8B-B14F-4D97-AF65-F5344CB8AC3E}">
        <p14:creationId xmlns:p14="http://schemas.microsoft.com/office/powerpoint/2010/main" val="372948377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8722" name="Title 1"/>
          <p:cNvSpPr>
            <a:spLocks noGrp="1"/>
          </p:cNvSpPr>
          <p:nvPr>
            <p:ph type="title"/>
          </p:nvPr>
        </p:nvSpPr>
        <p:spPr/>
        <p:txBody>
          <a:bodyPr/>
          <a:lstStyle/>
          <a:p>
            <a:r>
              <a:rPr lang="en-US" altLang="en-US" dirty="0"/>
              <a:t>Example</a:t>
            </a:r>
          </a:p>
        </p:txBody>
      </p:sp>
      <p:sp>
        <p:nvSpPr>
          <p:cNvPr id="158723" name="Content Placeholder 2"/>
          <p:cNvSpPr>
            <a:spLocks noGrp="1"/>
          </p:cNvSpPr>
          <p:nvPr>
            <p:ph idx="1"/>
          </p:nvPr>
        </p:nvSpPr>
        <p:spPr/>
        <p:txBody>
          <a:bodyPr/>
          <a:lstStyle/>
          <a:p>
            <a:r>
              <a:rPr lang="en-US" altLang="en-US" i="1" dirty="0"/>
              <a:t>What connections do you make with behavior and your instructional model?</a:t>
            </a:r>
          </a:p>
          <a:p>
            <a:r>
              <a:rPr lang="en-US" altLang="en-US" dirty="0"/>
              <a:t>Schoolwide examples 	</a:t>
            </a:r>
            <a:r>
              <a:rPr lang="en-US" altLang="en-US" sz="1400" dirty="0">
                <a:hlinkClick r:id="rId2"/>
              </a:rPr>
              <a:t>https://www.youtube.com/watch?v=y0H5XsZ1gzA</a:t>
            </a:r>
            <a:r>
              <a:rPr lang="en-US" altLang="en-US" sz="1400" dirty="0"/>
              <a:t> </a:t>
            </a:r>
          </a:p>
          <a:p>
            <a:r>
              <a:rPr lang="en-US" altLang="en-US" dirty="0"/>
              <a:t> See example, how is this teacher preventing problem behavior through engagement?</a:t>
            </a:r>
          </a:p>
          <a:p>
            <a:pPr lvl="1"/>
            <a:r>
              <a:rPr lang="en-US" altLang="en-US" dirty="0"/>
              <a:t>See steps in handout (see video up to 2:43)</a:t>
            </a:r>
          </a:p>
          <a:p>
            <a:pPr lvl="1"/>
            <a:r>
              <a:rPr lang="en-US" altLang="en-US" sz="1200" dirty="0">
                <a:hlinkClick r:id="rId3"/>
              </a:rPr>
              <a:t>https://www.youtube.com/watch?v=zxTuPVtayOI</a:t>
            </a:r>
            <a:r>
              <a:rPr lang="en-US" altLang="en-US" sz="1200" dirty="0"/>
              <a:t> </a:t>
            </a:r>
          </a:p>
        </p:txBody>
      </p:sp>
    </p:spTree>
    <p:extLst>
      <p:ext uri="{BB962C8B-B14F-4D97-AF65-F5344CB8AC3E}">
        <p14:creationId xmlns:p14="http://schemas.microsoft.com/office/powerpoint/2010/main" val="274277038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3"/>
          <p:cNvSpPr>
            <a:spLocks noGrp="1"/>
          </p:cNvSpPr>
          <p:nvPr>
            <p:ph type="ctrTitle"/>
          </p:nvPr>
        </p:nvSpPr>
        <p:spPr/>
        <p:txBody>
          <a:bodyPr>
            <a:normAutofit fontScale="90000"/>
          </a:bodyPr>
          <a:lstStyle/>
          <a:p>
            <a:r>
              <a:rPr lang="en-US" altLang="en-US" dirty="0"/>
              <a:t>Redirection and Active Supervision</a:t>
            </a:r>
            <a:r>
              <a:rPr lang="zh-TW" altLang="en-US" dirty="0"/>
              <a:t>重新定向與主動監督</a:t>
            </a:r>
            <a:endParaRPr lang="en-US" altLang="en-US" dirty="0"/>
          </a:p>
        </p:txBody>
      </p:sp>
      <p:sp>
        <p:nvSpPr>
          <p:cNvPr id="41987" name="Subtitle 4"/>
          <p:cNvSpPr>
            <a:spLocks noGrp="1"/>
          </p:cNvSpPr>
          <p:nvPr>
            <p:ph type="subTitle" idx="1"/>
          </p:nvPr>
        </p:nvSpPr>
        <p:spPr/>
        <p:txBody>
          <a:bodyPr/>
          <a:lstStyle/>
          <a:p>
            <a:r>
              <a:rPr lang="en-US" altLang="en-US" dirty="0">
                <a:solidFill>
                  <a:schemeClr val="tx1"/>
                </a:solidFill>
              </a:rPr>
              <a:t>JC Penny’s does this very well</a:t>
            </a:r>
          </a:p>
          <a:p>
            <a:r>
              <a:rPr lang="en-US" altLang="en-US" dirty="0"/>
              <a:t>How do you redirect </a:t>
            </a:r>
            <a:r>
              <a:rPr lang="en-US" altLang="en-US"/>
              <a:t>your students?</a:t>
            </a:r>
            <a:endParaRPr lang="en-US" altLang="en-US" dirty="0">
              <a:solidFill>
                <a:schemeClr val="tx1"/>
              </a:solidFill>
            </a:endParaRPr>
          </a:p>
        </p:txBody>
      </p:sp>
      <p:sp>
        <p:nvSpPr>
          <p:cNvPr id="41988" name="TextBox 3"/>
          <p:cNvSpPr txBox="1">
            <a:spLocks noChangeArrowheads="1"/>
          </p:cNvSpPr>
          <p:nvPr/>
        </p:nvSpPr>
        <p:spPr bwMode="auto">
          <a:xfrm>
            <a:off x="1801251" y="5867400"/>
            <a:ext cx="665695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dirty="0"/>
              <a:t>How  some mom’s handle  the pressure  video – </a:t>
            </a:r>
            <a:r>
              <a:rPr lang="en-US" altLang="en-US" dirty="0">
                <a:hlinkClick r:id="rId3"/>
              </a:rPr>
              <a:t>Whitney Young</a:t>
            </a:r>
            <a:endParaRPr lang="en-US" altLang="en-US" dirty="0"/>
          </a:p>
        </p:txBody>
      </p:sp>
    </p:spTree>
    <p:extLst>
      <p:ext uri="{BB962C8B-B14F-4D97-AF65-F5344CB8AC3E}">
        <p14:creationId xmlns:p14="http://schemas.microsoft.com/office/powerpoint/2010/main" val="14141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4290"/>
            <a:ext cx="7886700" cy="1325563"/>
          </a:xfrm>
        </p:spPr>
        <p:txBody>
          <a:bodyPr/>
          <a:lstStyle/>
          <a:p>
            <a:pPr algn="ctr"/>
            <a:r>
              <a:rPr lang="en-US" b="1" dirty="0"/>
              <a:t>Redirection</a:t>
            </a:r>
            <a:r>
              <a:rPr lang="zh-TW" altLang="en-US" b="1" dirty="0"/>
              <a:t> 重新定向</a:t>
            </a:r>
            <a:endParaRPr lang="en-US" b="1" dirty="0"/>
          </a:p>
        </p:txBody>
      </p:sp>
      <p:sp>
        <p:nvSpPr>
          <p:cNvPr id="3" name="Content Placeholder 2"/>
          <p:cNvSpPr>
            <a:spLocks noGrp="1"/>
          </p:cNvSpPr>
          <p:nvPr>
            <p:ph idx="1"/>
          </p:nvPr>
        </p:nvSpPr>
        <p:spPr>
          <a:xfrm>
            <a:off x="660756" y="4436839"/>
            <a:ext cx="7886700" cy="4351338"/>
          </a:xfrm>
        </p:spPr>
        <p:txBody>
          <a:bodyPr/>
          <a:lstStyle/>
          <a:p>
            <a:pPr marL="0" indent="0">
              <a:buNone/>
            </a:pPr>
            <a:r>
              <a:rPr lang="en-US" i="1" dirty="0"/>
              <a:t>If you need to correct someone, speak to the person personally – do not embarrass them in front of others. Treat the person with dignity</a:t>
            </a:r>
            <a:r>
              <a:rPr lang="zh-TW" altLang="en-US" sz="2400" dirty="0"/>
              <a:t>如果您需要糾正某人，請親自與此人交談</a:t>
            </a:r>
            <a:r>
              <a:rPr lang="en-US" altLang="zh-TW" sz="2400" dirty="0"/>
              <a:t>——</a:t>
            </a:r>
            <a:r>
              <a:rPr lang="zh-TW" altLang="en-US" sz="2400" dirty="0"/>
              <a:t>不要在他人面前讓他們難堪。有尊嚴地對待這個人</a:t>
            </a:r>
          </a:p>
          <a:p>
            <a:pPr marL="0" indent="0">
              <a:buNone/>
            </a:pPr>
            <a:r>
              <a:rPr lang="en-US" sz="1800" dirty="0"/>
              <a:t>(Ng &amp; Foo, 2016)</a:t>
            </a:r>
            <a:r>
              <a:rPr lang="zh-TW" altLang="en-US" sz="1800" dirty="0"/>
              <a:t>  </a:t>
            </a:r>
            <a:r>
              <a:rPr lang="en-US" sz="1800" dirty="0"/>
              <a:t>Stephen Raidy, president and CEO of the LIPPO Group</a:t>
            </a:r>
          </a:p>
        </p:txBody>
      </p:sp>
      <p:pic>
        <p:nvPicPr>
          <p:cNvPr id="4" name="Picture 3" descr="3290518806_8563a00695_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715" y="841869"/>
            <a:ext cx="1621444" cy="3247963"/>
          </a:xfrm>
          <a:prstGeom prst="rect">
            <a:avLst/>
          </a:prstGeom>
        </p:spPr>
      </p:pic>
      <p:pic>
        <p:nvPicPr>
          <p:cNvPr id="5" name="Picture 4" descr="8049250330_94bebe7954_z.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8031" y="1227345"/>
            <a:ext cx="3159640" cy="2810763"/>
          </a:xfrm>
          <a:prstGeom prst="rect">
            <a:avLst/>
          </a:prstGeom>
        </p:spPr>
      </p:pic>
      <p:sp>
        <p:nvSpPr>
          <p:cNvPr id="6" name="TextBox 5"/>
          <p:cNvSpPr txBox="1"/>
          <p:nvPr/>
        </p:nvSpPr>
        <p:spPr>
          <a:xfrm>
            <a:off x="2622128" y="4109451"/>
            <a:ext cx="2557110" cy="276999"/>
          </a:xfrm>
          <a:prstGeom prst="rect">
            <a:avLst/>
          </a:prstGeom>
          <a:noFill/>
        </p:spPr>
        <p:txBody>
          <a:bodyPr wrap="none" rtlCol="0">
            <a:spAutoFit/>
          </a:bodyPr>
          <a:lstStyle/>
          <a:p>
            <a:r>
              <a:rPr lang="en-US" sz="1200" dirty="0"/>
              <a:t>Images from Flickr Creative Commons</a:t>
            </a:r>
          </a:p>
        </p:txBody>
      </p:sp>
    </p:spTree>
    <p:extLst>
      <p:ext uri="{BB962C8B-B14F-4D97-AF65-F5344CB8AC3E}">
        <p14:creationId xmlns:p14="http://schemas.microsoft.com/office/powerpoint/2010/main" val="418019473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3050" y="2743200"/>
            <a:ext cx="6172200" cy="1143000"/>
          </a:xfrm>
        </p:spPr>
        <p:txBody>
          <a:bodyPr>
            <a:normAutofit fontScale="90000"/>
          </a:bodyPr>
          <a:lstStyle/>
          <a:p>
            <a:pPr algn="ctr">
              <a:defRPr/>
            </a:pPr>
            <a:r>
              <a:rPr lang="en-US" b="1" i="1" dirty="0"/>
              <a:t>What do people like about Starbucks? Is it just the coffee?</a:t>
            </a:r>
            <a:r>
              <a:rPr lang="zh-TW" altLang="en-US" b="1" i="1" dirty="0"/>
              <a:t>人們喜歡星巴克的什麼？只是咖啡嗎？</a:t>
            </a:r>
            <a:br>
              <a:rPr lang="zh-TW" altLang="en-US" b="1" i="1" dirty="0"/>
            </a:br>
            <a:endParaRPr lang="en-US" b="1" i="1" dirty="0"/>
          </a:p>
        </p:txBody>
      </p:sp>
    </p:spTree>
    <p:extLst>
      <p:ext uri="{BB962C8B-B14F-4D97-AF65-F5344CB8AC3E}">
        <p14:creationId xmlns:p14="http://schemas.microsoft.com/office/powerpoint/2010/main" val="97989012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dirty="0"/>
              <a:t>Redirection, Starbucks Style</a:t>
            </a:r>
            <a:r>
              <a:rPr lang="zh-TW" altLang="en-US" dirty="0"/>
              <a:t> 重新定向星巴克風格</a:t>
            </a:r>
            <a:endParaRPr lang="en-US" altLang="en-US" dirty="0"/>
          </a:p>
        </p:txBody>
      </p:sp>
      <p:pic>
        <p:nvPicPr>
          <p:cNvPr id="55299" name="Picture 3" descr="starbuck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7090" y="1663017"/>
            <a:ext cx="27432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00" name="Picture 4" descr="employeess_S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742618"/>
            <a:ext cx="3579018"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301" name="TextBox 5"/>
          <p:cNvSpPr txBox="1">
            <a:spLocks noChangeArrowheads="1"/>
          </p:cNvSpPr>
          <p:nvPr/>
        </p:nvSpPr>
        <p:spPr bwMode="auto">
          <a:xfrm>
            <a:off x="309609" y="4458144"/>
            <a:ext cx="230138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a:t>Problem=</a:t>
            </a:r>
          </a:p>
        </p:txBody>
      </p:sp>
      <p:sp>
        <p:nvSpPr>
          <p:cNvPr id="55302" name="TextBox 6"/>
          <p:cNvSpPr txBox="1">
            <a:spLocks noChangeArrowheads="1"/>
          </p:cNvSpPr>
          <p:nvPr/>
        </p:nvSpPr>
        <p:spPr bwMode="auto">
          <a:xfrm>
            <a:off x="2448451" y="4452841"/>
            <a:ext cx="6837128"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t>L</a:t>
            </a:r>
            <a:r>
              <a:rPr lang="en-US" altLang="en-US" sz="2800" dirty="0"/>
              <a:t>isten</a:t>
            </a:r>
            <a:r>
              <a:rPr lang="zh-TW" altLang="en-US" sz="2800" dirty="0"/>
              <a:t> 傾聽</a:t>
            </a:r>
            <a:br>
              <a:rPr lang="en-US" altLang="en-US" sz="2800" dirty="0"/>
            </a:br>
            <a:r>
              <a:rPr lang="en-US" altLang="en-US" sz="2800" b="1" dirty="0"/>
              <a:t>A</a:t>
            </a:r>
            <a:r>
              <a:rPr lang="en-US" altLang="en-US" sz="2800" dirty="0"/>
              <a:t>cknowledge the problem</a:t>
            </a:r>
            <a:r>
              <a:rPr lang="zh-TW" altLang="en-US" sz="2800" dirty="0"/>
              <a:t> 承認問題</a:t>
            </a:r>
            <a:br>
              <a:rPr lang="en-US" altLang="en-US" sz="2800" dirty="0"/>
            </a:br>
            <a:r>
              <a:rPr lang="en-US" altLang="en-US" sz="2800" b="1" dirty="0"/>
              <a:t>T</a:t>
            </a:r>
            <a:r>
              <a:rPr lang="en-US" altLang="en-US" sz="2800" dirty="0"/>
              <a:t>ake action </a:t>
            </a:r>
            <a:r>
              <a:rPr lang="zh-TW" altLang="en-US" sz="2800" dirty="0"/>
              <a:t>採取行動</a:t>
            </a:r>
            <a:br>
              <a:rPr lang="en-US" altLang="en-US" sz="2800" dirty="0"/>
            </a:br>
            <a:r>
              <a:rPr lang="en-US" altLang="en-US" sz="2800" b="1" dirty="0"/>
              <a:t>T</a:t>
            </a:r>
            <a:r>
              <a:rPr lang="en-US" altLang="en-US" sz="2800" dirty="0"/>
              <a:t>hank the customer </a:t>
            </a:r>
            <a:r>
              <a:rPr lang="zh-TW" altLang="en-US" sz="2800" dirty="0"/>
              <a:t>感謝顧客</a:t>
            </a:r>
            <a:br>
              <a:rPr lang="en-US" altLang="en-US" sz="2800" dirty="0"/>
            </a:br>
            <a:r>
              <a:rPr lang="en-US" altLang="en-US" sz="2800" b="1" dirty="0"/>
              <a:t>E</a:t>
            </a:r>
            <a:r>
              <a:rPr lang="en-US" altLang="en-US" sz="2800" dirty="0"/>
              <a:t>ncourage their return</a:t>
            </a:r>
            <a:r>
              <a:rPr lang="zh-TW" altLang="en-US" sz="2800" dirty="0"/>
              <a:t> 鼓勵他們再次光臨</a:t>
            </a:r>
            <a:endParaRPr lang="en-US" altLang="en-US" sz="2800" dirty="0"/>
          </a:p>
        </p:txBody>
      </p:sp>
      <p:sp>
        <p:nvSpPr>
          <p:cNvPr id="55303" name="TextBox 7"/>
          <p:cNvSpPr txBox="1">
            <a:spLocks noChangeArrowheads="1"/>
          </p:cNvSpPr>
          <p:nvPr/>
        </p:nvSpPr>
        <p:spPr bwMode="auto">
          <a:xfrm>
            <a:off x="1828801" y="6642100"/>
            <a:ext cx="5556604"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 dirty="0"/>
              <a:t>https://www.flickr.com/photos/jack79_mi/295241529/in/photolist-s6c2c-snPcA-cBe9L5-4MCv86-deQWpH-5Hrfq8-deQWmG-bs8WbE-8QwTKz-54v7jN-deQWkH-4LQZDz-pTk24-5Hrew-7zYn6p-jhtJ2-3PrS4-93M6u-5ZRgv-7iCBqP-7zXPki-cfkpQ1-cAWgMq-o3Essy-4bX7QK-jhB4Qw-oi8bk3-HPLbR-d11jb-cv4v-69dDt-5Zqe12-3KZ51j-7CSQRL-4BUac-deQWaJ-733Hyf-27bFgT-63CyTY-4JMpRY-4E56j9-dWAY9h-hHxqqw-bkD5C-5u4KaH-2ND7vr-dF4Szc-uigrX-5pETae-4V632M </a:t>
            </a:r>
          </a:p>
          <a:p>
            <a:pPr eaLnBrk="1" hangingPunct="1">
              <a:spcBef>
                <a:spcPct val="0"/>
              </a:spcBef>
              <a:buFontTx/>
              <a:buNone/>
            </a:pPr>
            <a:endParaRPr lang="en-US" altLang="en-US" sz="200" dirty="0"/>
          </a:p>
          <a:p>
            <a:pPr eaLnBrk="1" hangingPunct="1">
              <a:spcBef>
                <a:spcPct val="0"/>
              </a:spcBef>
              <a:buFontTx/>
              <a:buNone/>
            </a:pPr>
            <a:r>
              <a:rPr lang="en-US" altLang="en-US" sz="200" dirty="0"/>
              <a:t>https://www.flickr.com/photos/sfj/5460895004/in/photolist-9jyvQ9-4EDQCx-ciq9gq-acTCLV-or6MBF-opyZQr-7HD4bD-2VTQV-ecdhtd-oc3FqA-7uuFQf-2vECfM-5HQQga-EZgJA-7eVbg-a95T3-jGwNrD-atfY75-MaAHM-5T63vU-8Nx9W-c51DLd-4D98Gt-2WbnRa-cdr3WN-dvcKjv-7iGxjN-3jVKDf-dsbnCL-5iSejM-ci7Qe-cUGZfN-4pH6PT-8xfZ1S-9oTxv4-u8Rr6-5HXUFU-6jkHSR-cBaiHL-h6VisX-ctjB7u-dHpzzL-69sPWA-5nXi3n-s2Qe-478wUK-neMFoz-dGVCiR-jJgKTt-8MnN24</a:t>
            </a:r>
          </a:p>
          <a:p>
            <a:pPr eaLnBrk="1" hangingPunct="1">
              <a:spcBef>
                <a:spcPct val="0"/>
              </a:spcBef>
              <a:buFontTx/>
              <a:buNone/>
            </a:pPr>
            <a:endParaRPr lang="en-US" altLang="en-US" sz="200" dirty="0"/>
          </a:p>
        </p:txBody>
      </p:sp>
    </p:spTree>
    <p:extLst>
      <p:ext uri="{BB962C8B-B14F-4D97-AF65-F5344CB8AC3E}">
        <p14:creationId xmlns:p14="http://schemas.microsoft.com/office/powerpoint/2010/main" val="267665413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2" y="1200150"/>
            <a:ext cx="4754563" cy="535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2" y="228600"/>
            <a:ext cx="3992563" cy="985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2" name="Text Box 6"/>
          <p:cNvSpPr txBox="1">
            <a:spLocks noChangeArrowheads="1"/>
          </p:cNvSpPr>
          <p:nvPr/>
        </p:nvSpPr>
        <p:spPr bwMode="auto">
          <a:xfrm>
            <a:off x="4343400" y="1295402"/>
            <a:ext cx="83820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sz="800" dirty="0">
                <a:latin typeface="Times New Roman" pitchFamily="18" charset="0"/>
              </a:rPr>
              <a:t>Is the behavior office- managed?</a:t>
            </a:r>
          </a:p>
        </p:txBody>
      </p:sp>
      <p:sp>
        <p:nvSpPr>
          <p:cNvPr id="2" name="文字方塊 1">
            <a:extLst>
              <a:ext uri="{FF2B5EF4-FFF2-40B4-BE49-F238E27FC236}">
                <a16:creationId xmlns:a16="http://schemas.microsoft.com/office/drawing/2014/main" id="{EBF05258-31A7-4CE5-8487-FFAD359590BA}"/>
              </a:ext>
            </a:extLst>
          </p:cNvPr>
          <p:cNvSpPr txBox="1"/>
          <p:nvPr/>
        </p:nvSpPr>
        <p:spPr>
          <a:xfrm>
            <a:off x="6622869" y="228600"/>
            <a:ext cx="2050868" cy="646331"/>
          </a:xfrm>
          <a:prstGeom prst="rect">
            <a:avLst/>
          </a:prstGeom>
          <a:noFill/>
        </p:spPr>
        <p:txBody>
          <a:bodyPr wrap="square" rtlCol="0">
            <a:spAutoFit/>
          </a:bodyPr>
          <a:lstStyle/>
          <a:p>
            <a:r>
              <a:rPr lang="zh-TW" altLang="en-US" dirty="0"/>
              <a:t>處理問題行為的一般程序</a:t>
            </a:r>
          </a:p>
        </p:txBody>
      </p:sp>
      <p:sp>
        <p:nvSpPr>
          <p:cNvPr id="3" name="文字方塊 2">
            <a:extLst>
              <a:ext uri="{FF2B5EF4-FFF2-40B4-BE49-F238E27FC236}">
                <a16:creationId xmlns:a16="http://schemas.microsoft.com/office/drawing/2014/main" id="{1564E3F4-5F18-43F6-B0E7-B640B92DAB37}"/>
              </a:ext>
            </a:extLst>
          </p:cNvPr>
          <p:cNvSpPr txBox="1"/>
          <p:nvPr/>
        </p:nvSpPr>
        <p:spPr>
          <a:xfrm>
            <a:off x="2314303" y="690265"/>
            <a:ext cx="1737360" cy="369332"/>
          </a:xfrm>
          <a:prstGeom prst="rect">
            <a:avLst/>
          </a:prstGeom>
          <a:noFill/>
        </p:spPr>
        <p:txBody>
          <a:bodyPr wrap="square" rtlCol="0">
            <a:spAutoFit/>
          </a:bodyPr>
          <a:lstStyle/>
          <a:p>
            <a:r>
              <a:rPr lang="zh-TW" altLang="en-US" dirty="0"/>
              <a:t>觀察問題行為</a:t>
            </a:r>
          </a:p>
        </p:txBody>
      </p:sp>
      <p:sp>
        <p:nvSpPr>
          <p:cNvPr id="4" name="文字方塊 3">
            <a:extLst>
              <a:ext uri="{FF2B5EF4-FFF2-40B4-BE49-F238E27FC236}">
                <a16:creationId xmlns:a16="http://schemas.microsoft.com/office/drawing/2014/main" id="{08CE2986-3476-49DA-81D4-08FCC769EC50}"/>
              </a:ext>
            </a:extLst>
          </p:cNvPr>
          <p:cNvSpPr txBox="1"/>
          <p:nvPr/>
        </p:nvSpPr>
        <p:spPr>
          <a:xfrm>
            <a:off x="790575" y="1295402"/>
            <a:ext cx="2057400" cy="369332"/>
          </a:xfrm>
          <a:prstGeom prst="rect">
            <a:avLst/>
          </a:prstGeom>
          <a:noFill/>
        </p:spPr>
        <p:txBody>
          <a:bodyPr wrap="square" rtlCol="0">
            <a:spAutoFit/>
          </a:bodyPr>
          <a:lstStyle/>
          <a:p>
            <a:r>
              <a:rPr lang="zh-TW" altLang="en-US" dirty="0"/>
              <a:t>找個地方與學生談</a:t>
            </a:r>
          </a:p>
        </p:txBody>
      </p:sp>
      <p:sp>
        <p:nvSpPr>
          <p:cNvPr id="5" name="文字方塊 4">
            <a:extLst>
              <a:ext uri="{FF2B5EF4-FFF2-40B4-BE49-F238E27FC236}">
                <a16:creationId xmlns:a16="http://schemas.microsoft.com/office/drawing/2014/main" id="{FA5B3CAF-CA59-4E71-AB7C-448E806FB0E9}"/>
              </a:ext>
            </a:extLst>
          </p:cNvPr>
          <p:cNvSpPr txBox="1"/>
          <p:nvPr/>
        </p:nvSpPr>
        <p:spPr>
          <a:xfrm>
            <a:off x="1485900" y="1900539"/>
            <a:ext cx="1257302" cy="369332"/>
          </a:xfrm>
          <a:prstGeom prst="rect">
            <a:avLst/>
          </a:prstGeom>
          <a:noFill/>
        </p:spPr>
        <p:txBody>
          <a:bodyPr wrap="square" rtlCol="0">
            <a:spAutoFit/>
          </a:bodyPr>
          <a:lstStyle/>
          <a:p>
            <a:r>
              <a:rPr lang="zh-TW" altLang="en-US" dirty="0"/>
              <a:t>問題解決</a:t>
            </a:r>
          </a:p>
        </p:txBody>
      </p:sp>
      <p:sp>
        <p:nvSpPr>
          <p:cNvPr id="6" name="文字方塊 5">
            <a:extLst>
              <a:ext uri="{FF2B5EF4-FFF2-40B4-BE49-F238E27FC236}">
                <a16:creationId xmlns:a16="http://schemas.microsoft.com/office/drawing/2014/main" id="{282749DC-6698-40A9-B522-E76D7D379D57}"/>
              </a:ext>
            </a:extLst>
          </p:cNvPr>
          <p:cNvSpPr txBox="1"/>
          <p:nvPr/>
        </p:nvSpPr>
        <p:spPr>
          <a:xfrm>
            <a:off x="1562100" y="2543175"/>
            <a:ext cx="1285875" cy="369332"/>
          </a:xfrm>
          <a:prstGeom prst="rect">
            <a:avLst/>
          </a:prstGeom>
          <a:noFill/>
        </p:spPr>
        <p:txBody>
          <a:bodyPr wrap="square" rtlCol="0">
            <a:spAutoFit/>
          </a:bodyPr>
          <a:lstStyle/>
          <a:p>
            <a:r>
              <a:rPr lang="zh-TW" altLang="en-US" dirty="0"/>
              <a:t>決定後果</a:t>
            </a:r>
          </a:p>
        </p:txBody>
      </p:sp>
      <p:sp>
        <p:nvSpPr>
          <p:cNvPr id="7" name="文字方塊 6">
            <a:extLst>
              <a:ext uri="{FF2B5EF4-FFF2-40B4-BE49-F238E27FC236}">
                <a16:creationId xmlns:a16="http://schemas.microsoft.com/office/drawing/2014/main" id="{2AE0ABB4-17D9-4300-A093-57753A4CCE54}"/>
              </a:ext>
            </a:extLst>
          </p:cNvPr>
          <p:cNvSpPr txBox="1"/>
          <p:nvPr/>
        </p:nvSpPr>
        <p:spPr>
          <a:xfrm>
            <a:off x="876301" y="3219450"/>
            <a:ext cx="1866902" cy="369332"/>
          </a:xfrm>
          <a:prstGeom prst="rect">
            <a:avLst/>
          </a:prstGeom>
          <a:noFill/>
        </p:spPr>
        <p:txBody>
          <a:bodyPr wrap="square" rtlCol="0">
            <a:spAutoFit/>
          </a:bodyPr>
          <a:lstStyle/>
          <a:p>
            <a:r>
              <a:rPr lang="zh-TW" altLang="en-US" dirty="0"/>
              <a:t>遵循規定的程序</a:t>
            </a:r>
          </a:p>
        </p:txBody>
      </p:sp>
      <p:sp>
        <p:nvSpPr>
          <p:cNvPr id="8" name="文字方塊 7">
            <a:extLst>
              <a:ext uri="{FF2B5EF4-FFF2-40B4-BE49-F238E27FC236}">
                <a16:creationId xmlns:a16="http://schemas.microsoft.com/office/drawing/2014/main" id="{83C06942-7942-41A1-B981-28DA09579205}"/>
              </a:ext>
            </a:extLst>
          </p:cNvPr>
          <p:cNvSpPr txBox="1"/>
          <p:nvPr/>
        </p:nvSpPr>
        <p:spPr>
          <a:xfrm>
            <a:off x="5181600" y="1059597"/>
            <a:ext cx="3992562" cy="369332"/>
          </a:xfrm>
          <a:prstGeom prst="rect">
            <a:avLst/>
          </a:prstGeom>
          <a:noFill/>
        </p:spPr>
        <p:txBody>
          <a:bodyPr wrap="square" rtlCol="0">
            <a:spAutoFit/>
          </a:bodyPr>
          <a:lstStyle/>
          <a:p>
            <a:r>
              <a:rPr lang="zh-TW" altLang="en-US" dirty="0"/>
              <a:t>這個行為是學務</a:t>
            </a:r>
            <a:r>
              <a:rPr lang="en-US" altLang="zh-TW" dirty="0"/>
              <a:t>/</a:t>
            </a:r>
            <a:r>
              <a:rPr lang="zh-TW" altLang="en-US" dirty="0"/>
              <a:t>輔導處可以處理的嗎</a:t>
            </a:r>
            <a:r>
              <a:rPr lang="en-US" altLang="zh-TW" dirty="0"/>
              <a:t>?</a:t>
            </a:r>
            <a:endParaRPr lang="zh-TW" altLang="en-US" dirty="0"/>
          </a:p>
        </p:txBody>
      </p:sp>
      <p:sp>
        <p:nvSpPr>
          <p:cNvPr id="9" name="文字方塊 8">
            <a:extLst>
              <a:ext uri="{FF2B5EF4-FFF2-40B4-BE49-F238E27FC236}">
                <a16:creationId xmlns:a16="http://schemas.microsoft.com/office/drawing/2014/main" id="{FB325A2F-427D-44EF-BA44-6552858B1BAC}"/>
              </a:ext>
            </a:extLst>
          </p:cNvPr>
          <p:cNvSpPr txBox="1"/>
          <p:nvPr/>
        </p:nvSpPr>
        <p:spPr>
          <a:xfrm>
            <a:off x="4051663" y="1664734"/>
            <a:ext cx="291737" cy="369332"/>
          </a:xfrm>
          <a:prstGeom prst="rect">
            <a:avLst/>
          </a:prstGeom>
          <a:noFill/>
        </p:spPr>
        <p:txBody>
          <a:bodyPr wrap="square" rtlCol="0">
            <a:spAutoFit/>
          </a:bodyPr>
          <a:lstStyle/>
          <a:p>
            <a:r>
              <a:rPr lang="zh-TW" altLang="en-US" dirty="0"/>
              <a:t>否</a:t>
            </a:r>
          </a:p>
        </p:txBody>
      </p:sp>
      <p:sp>
        <p:nvSpPr>
          <p:cNvPr id="10" name="文字方塊 9">
            <a:extLst>
              <a:ext uri="{FF2B5EF4-FFF2-40B4-BE49-F238E27FC236}">
                <a16:creationId xmlns:a16="http://schemas.microsoft.com/office/drawing/2014/main" id="{297CD89C-01DE-4EB0-A7FA-29ADFA352721}"/>
              </a:ext>
            </a:extLst>
          </p:cNvPr>
          <p:cNvSpPr txBox="1"/>
          <p:nvPr/>
        </p:nvSpPr>
        <p:spPr>
          <a:xfrm>
            <a:off x="5143502" y="1676103"/>
            <a:ext cx="508359" cy="369332"/>
          </a:xfrm>
          <a:prstGeom prst="rect">
            <a:avLst/>
          </a:prstGeom>
          <a:noFill/>
        </p:spPr>
        <p:txBody>
          <a:bodyPr wrap="square" rtlCol="0">
            <a:spAutoFit/>
          </a:bodyPr>
          <a:lstStyle/>
          <a:p>
            <a:r>
              <a:rPr lang="zh-TW" altLang="en-US" dirty="0"/>
              <a:t>是</a:t>
            </a:r>
          </a:p>
        </p:txBody>
      </p:sp>
      <p:sp>
        <p:nvSpPr>
          <p:cNvPr id="11" name="文字方塊 10">
            <a:extLst>
              <a:ext uri="{FF2B5EF4-FFF2-40B4-BE49-F238E27FC236}">
                <a16:creationId xmlns:a16="http://schemas.microsoft.com/office/drawing/2014/main" id="{ECE0311A-A93F-4CFB-9B41-E872E2A1645E}"/>
              </a:ext>
            </a:extLst>
          </p:cNvPr>
          <p:cNvSpPr txBox="1"/>
          <p:nvPr/>
        </p:nvSpPr>
        <p:spPr>
          <a:xfrm>
            <a:off x="6829425" y="1509893"/>
            <a:ext cx="1222736" cy="369332"/>
          </a:xfrm>
          <a:prstGeom prst="rect">
            <a:avLst/>
          </a:prstGeom>
          <a:noFill/>
        </p:spPr>
        <p:txBody>
          <a:bodyPr wrap="square" rtlCol="0">
            <a:spAutoFit/>
          </a:bodyPr>
          <a:lstStyle/>
          <a:p>
            <a:r>
              <a:rPr lang="zh-TW" altLang="en-US" dirty="0"/>
              <a:t>確認安全</a:t>
            </a:r>
          </a:p>
        </p:txBody>
      </p:sp>
      <p:sp>
        <p:nvSpPr>
          <p:cNvPr id="12" name="文字方塊 11">
            <a:extLst>
              <a:ext uri="{FF2B5EF4-FFF2-40B4-BE49-F238E27FC236}">
                <a16:creationId xmlns:a16="http://schemas.microsoft.com/office/drawing/2014/main" id="{EA7519EF-827D-481F-A4F3-1A2C8647EBC9}"/>
              </a:ext>
            </a:extLst>
          </p:cNvPr>
          <p:cNvSpPr txBox="1"/>
          <p:nvPr/>
        </p:nvSpPr>
        <p:spPr>
          <a:xfrm>
            <a:off x="6735765" y="1900539"/>
            <a:ext cx="2513010" cy="369332"/>
          </a:xfrm>
          <a:prstGeom prst="rect">
            <a:avLst/>
          </a:prstGeom>
          <a:noFill/>
        </p:spPr>
        <p:txBody>
          <a:bodyPr wrap="square" rtlCol="0">
            <a:spAutoFit/>
          </a:bodyPr>
          <a:lstStyle/>
          <a:p>
            <a:r>
              <a:rPr lang="zh-TW" altLang="en-US" dirty="0"/>
              <a:t>通報並護送學生到處室</a:t>
            </a:r>
          </a:p>
        </p:txBody>
      </p:sp>
      <p:sp>
        <p:nvSpPr>
          <p:cNvPr id="13" name="文字方塊 12">
            <a:extLst>
              <a:ext uri="{FF2B5EF4-FFF2-40B4-BE49-F238E27FC236}">
                <a16:creationId xmlns:a16="http://schemas.microsoft.com/office/drawing/2014/main" id="{5D3CEF50-1095-4329-ABDC-E9257D012241}"/>
              </a:ext>
            </a:extLst>
          </p:cNvPr>
          <p:cNvSpPr txBox="1"/>
          <p:nvPr/>
        </p:nvSpPr>
        <p:spPr>
          <a:xfrm>
            <a:off x="6829425" y="2466975"/>
            <a:ext cx="1447800" cy="369332"/>
          </a:xfrm>
          <a:prstGeom prst="rect">
            <a:avLst/>
          </a:prstGeom>
          <a:noFill/>
        </p:spPr>
        <p:txBody>
          <a:bodyPr wrap="square" rtlCol="0">
            <a:spAutoFit/>
          </a:bodyPr>
          <a:lstStyle/>
          <a:p>
            <a:r>
              <a:rPr lang="zh-TW" altLang="en-US" dirty="0"/>
              <a:t>問題解決</a:t>
            </a:r>
          </a:p>
        </p:txBody>
      </p:sp>
      <p:sp>
        <p:nvSpPr>
          <p:cNvPr id="14" name="文字方塊 13">
            <a:extLst>
              <a:ext uri="{FF2B5EF4-FFF2-40B4-BE49-F238E27FC236}">
                <a16:creationId xmlns:a16="http://schemas.microsoft.com/office/drawing/2014/main" id="{652F8A51-B536-4791-AA80-8998C6907F19}"/>
              </a:ext>
            </a:extLst>
          </p:cNvPr>
          <p:cNvSpPr txBox="1"/>
          <p:nvPr/>
        </p:nvSpPr>
        <p:spPr>
          <a:xfrm>
            <a:off x="6905625" y="3057525"/>
            <a:ext cx="1362074" cy="369332"/>
          </a:xfrm>
          <a:prstGeom prst="rect">
            <a:avLst/>
          </a:prstGeom>
          <a:noFill/>
        </p:spPr>
        <p:txBody>
          <a:bodyPr wrap="square" rtlCol="0">
            <a:spAutoFit/>
          </a:bodyPr>
          <a:lstStyle/>
          <a:p>
            <a:r>
              <a:rPr lang="zh-TW" altLang="en-US" dirty="0"/>
              <a:t>決定後果</a:t>
            </a:r>
          </a:p>
        </p:txBody>
      </p:sp>
      <p:sp>
        <p:nvSpPr>
          <p:cNvPr id="15" name="文字方塊 14">
            <a:extLst>
              <a:ext uri="{FF2B5EF4-FFF2-40B4-BE49-F238E27FC236}">
                <a16:creationId xmlns:a16="http://schemas.microsoft.com/office/drawing/2014/main" id="{D8306A2C-4A84-4317-BDA8-AE38457C509E}"/>
              </a:ext>
            </a:extLst>
          </p:cNvPr>
          <p:cNvSpPr txBox="1"/>
          <p:nvPr/>
        </p:nvSpPr>
        <p:spPr>
          <a:xfrm>
            <a:off x="6905624" y="3588782"/>
            <a:ext cx="1990725" cy="369332"/>
          </a:xfrm>
          <a:prstGeom prst="rect">
            <a:avLst/>
          </a:prstGeom>
          <a:noFill/>
        </p:spPr>
        <p:txBody>
          <a:bodyPr wrap="square" rtlCol="0">
            <a:spAutoFit/>
          </a:bodyPr>
          <a:lstStyle/>
          <a:p>
            <a:r>
              <a:rPr lang="zh-TW" altLang="en-US" dirty="0"/>
              <a:t>遵循規定的程序</a:t>
            </a:r>
          </a:p>
        </p:txBody>
      </p:sp>
      <p:sp>
        <p:nvSpPr>
          <p:cNvPr id="16" name="文字方塊 15">
            <a:extLst>
              <a:ext uri="{FF2B5EF4-FFF2-40B4-BE49-F238E27FC236}">
                <a16:creationId xmlns:a16="http://schemas.microsoft.com/office/drawing/2014/main" id="{FD2CC7B6-994D-42E5-92DD-A99CC9DC8F2B}"/>
              </a:ext>
            </a:extLst>
          </p:cNvPr>
          <p:cNvSpPr txBox="1"/>
          <p:nvPr/>
        </p:nvSpPr>
        <p:spPr>
          <a:xfrm>
            <a:off x="6905625" y="4362450"/>
            <a:ext cx="2095500" cy="369332"/>
          </a:xfrm>
          <a:prstGeom prst="rect">
            <a:avLst/>
          </a:prstGeom>
          <a:noFill/>
        </p:spPr>
        <p:txBody>
          <a:bodyPr wrap="square" rtlCol="0">
            <a:spAutoFit/>
          </a:bodyPr>
          <a:lstStyle/>
          <a:p>
            <a:r>
              <a:rPr lang="zh-TW" altLang="en-US" dirty="0"/>
              <a:t>堅持後果的執行</a:t>
            </a:r>
          </a:p>
        </p:txBody>
      </p:sp>
      <p:sp>
        <p:nvSpPr>
          <p:cNvPr id="17" name="文字方塊 16">
            <a:extLst>
              <a:ext uri="{FF2B5EF4-FFF2-40B4-BE49-F238E27FC236}">
                <a16:creationId xmlns:a16="http://schemas.microsoft.com/office/drawing/2014/main" id="{15820005-0894-4985-9826-8382AFA3E8AF}"/>
              </a:ext>
            </a:extLst>
          </p:cNvPr>
          <p:cNvSpPr txBox="1"/>
          <p:nvPr/>
        </p:nvSpPr>
        <p:spPr>
          <a:xfrm>
            <a:off x="6829424" y="5019675"/>
            <a:ext cx="2314575" cy="369332"/>
          </a:xfrm>
          <a:prstGeom prst="rect">
            <a:avLst/>
          </a:prstGeom>
          <a:noFill/>
        </p:spPr>
        <p:txBody>
          <a:bodyPr wrap="square" rtlCol="0">
            <a:spAutoFit/>
          </a:bodyPr>
          <a:lstStyle/>
          <a:p>
            <a:r>
              <a:rPr lang="zh-TW" altLang="en-US" dirty="0"/>
              <a:t>提交必要的文件紀錄</a:t>
            </a:r>
          </a:p>
        </p:txBody>
      </p:sp>
      <p:sp>
        <p:nvSpPr>
          <p:cNvPr id="18" name="文字方塊 17">
            <a:extLst>
              <a:ext uri="{FF2B5EF4-FFF2-40B4-BE49-F238E27FC236}">
                <a16:creationId xmlns:a16="http://schemas.microsoft.com/office/drawing/2014/main" id="{F7F590F1-BA37-4A28-ADB2-C9E60F2793D5}"/>
              </a:ext>
            </a:extLst>
          </p:cNvPr>
          <p:cNvSpPr txBox="1"/>
          <p:nvPr/>
        </p:nvSpPr>
        <p:spPr>
          <a:xfrm>
            <a:off x="3429000" y="5905500"/>
            <a:ext cx="1143000" cy="646331"/>
          </a:xfrm>
          <a:prstGeom prst="rect">
            <a:avLst/>
          </a:prstGeom>
          <a:noFill/>
        </p:spPr>
        <p:txBody>
          <a:bodyPr wrap="square" rtlCol="0">
            <a:spAutoFit/>
          </a:bodyPr>
          <a:lstStyle/>
          <a:p>
            <a:r>
              <a:rPr lang="zh-TW" altLang="en-US" dirty="0"/>
              <a:t>一周內追蹤學生</a:t>
            </a:r>
          </a:p>
        </p:txBody>
      </p:sp>
      <p:sp>
        <p:nvSpPr>
          <p:cNvPr id="19" name="文字方塊 18">
            <a:extLst>
              <a:ext uri="{FF2B5EF4-FFF2-40B4-BE49-F238E27FC236}">
                <a16:creationId xmlns:a16="http://schemas.microsoft.com/office/drawing/2014/main" id="{75173CFB-F568-4CC8-B2A5-DB65D28EDA72}"/>
              </a:ext>
            </a:extLst>
          </p:cNvPr>
          <p:cNvSpPr txBox="1"/>
          <p:nvPr/>
        </p:nvSpPr>
        <p:spPr>
          <a:xfrm>
            <a:off x="4051663" y="5019675"/>
            <a:ext cx="1143000" cy="646331"/>
          </a:xfrm>
          <a:prstGeom prst="rect">
            <a:avLst/>
          </a:prstGeom>
          <a:noFill/>
        </p:spPr>
        <p:txBody>
          <a:bodyPr wrap="square" rtlCol="0">
            <a:spAutoFit/>
          </a:bodyPr>
          <a:lstStyle/>
          <a:p>
            <a:r>
              <a:rPr lang="zh-TW" altLang="en-US" dirty="0"/>
              <a:t>通報學務</a:t>
            </a:r>
            <a:r>
              <a:rPr lang="en-US" altLang="zh-TW" dirty="0"/>
              <a:t>/</a:t>
            </a:r>
            <a:r>
              <a:rPr lang="zh-TW" altLang="en-US" dirty="0"/>
              <a:t>輔導處</a:t>
            </a:r>
          </a:p>
        </p:txBody>
      </p:sp>
      <p:sp>
        <p:nvSpPr>
          <p:cNvPr id="20" name="文字方塊 19">
            <a:extLst>
              <a:ext uri="{FF2B5EF4-FFF2-40B4-BE49-F238E27FC236}">
                <a16:creationId xmlns:a16="http://schemas.microsoft.com/office/drawing/2014/main" id="{A485259C-617D-4EA3-843D-E90B9FADA1F3}"/>
              </a:ext>
            </a:extLst>
          </p:cNvPr>
          <p:cNvSpPr txBox="1"/>
          <p:nvPr/>
        </p:nvSpPr>
        <p:spPr>
          <a:xfrm>
            <a:off x="2167303" y="5181897"/>
            <a:ext cx="1480772" cy="646331"/>
          </a:xfrm>
          <a:prstGeom prst="rect">
            <a:avLst/>
          </a:prstGeom>
          <a:noFill/>
        </p:spPr>
        <p:txBody>
          <a:bodyPr wrap="square" rtlCol="0">
            <a:spAutoFit/>
          </a:bodyPr>
          <a:lstStyle/>
          <a:p>
            <a:r>
              <a:rPr lang="zh-TW" altLang="en-US" dirty="0"/>
              <a:t>提交必要的文件記錄</a:t>
            </a:r>
          </a:p>
        </p:txBody>
      </p:sp>
    </p:spTree>
    <p:extLst>
      <p:ext uri="{BB962C8B-B14F-4D97-AF65-F5344CB8AC3E}">
        <p14:creationId xmlns:p14="http://schemas.microsoft.com/office/powerpoint/2010/main" val="241321604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t="2542" b="1601"/>
          <a:stretch>
            <a:fillRect/>
          </a:stretch>
        </p:blipFill>
        <p:spPr bwMode="auto">
          <a:xfrm>
            <a:off x="1371600" y="165100"/>
            <a:ext cx="6553200" cy="600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5" name="TextBox 2"/>
          <p:cNvSpPr txBox="1">
            <a:spLocks noChangeArrowheads="1"/>
          </p:cNvSpPr>
          <p:nvPr/>
        </p:nvSpPr>
        <p:spPr bwMode="auto">
          <a:xfrm>
            <a:off x="5354654" y="6324600"/>
            <a:ext cx="36942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dirty="0"/>
              <a:t>McClatchy Students Video, Dean?</a:t>
            </a:r>
          </a:p>
        </p:txBody>
      </p:sp>
      <p:sp>
        <p:nvSpPr>
          <p:cNvPr id="2" name="文字方塊 1">
            <a:extLst>
              <a:ext uri="{FF2B5EF4-FFF2-40B4-BE49-F238E27FC236}">
                <a16:creationId xmlns:a16="http://schemas.microsoft.com/office/drawing/2014/main" id="{4EB3A0C0-5E59-4269-940E-191C79127051}"/>
              </a:ext>
            </a:extLst>
          </p:cNvPr>
          <p:cNvSpPr txBox="1"/>
          <p:nvPr/>
        </p:nvSpPr>
        <p:spPr>
          <a:xfrm>
            <a:off x="7201794" y="279400"/>
            <a:ext cx="1990910" cy="646331"/>
          </a:xfrm>
          <a:prstGeom prst="rect">
            <a:avLst/>
          </a:prstGeom>
          <a:noFill/>
        </p:spPr>
        <p:txBody>
          <a:bodyPr wrap="square" rtlCol="0">
            <a:spAutoFit/>
          </a:bodyPr>
          <a:lstStyle/>
          <a:p>
            <a:r>
              <a:rPr lang="zh-TW" altLang="en-US" dirty="0"/>
              <a:t>教師 </a:t>
            </a:r>
            <a:r>
              <a:rPr lang="en-US" altLang="zh-TW" dirty="0"/>
              <a:t>vs. </a:t>
            </a:r>
            <a:r>
              <a:rPr lang="zh-TW" altLang="en-US" dirty="0"/>
              <a:t>院長 </a:t>
            </a:r>
            <a:r>
              <a:rPr lang="en-US" altLang="zh-TW" dirty="0"/>
              <a:t>vs </a:t>
            </a:r>
            <a:r>
              <a:rPr lang="zh-TW" altLang="en-US" dirty="0"/>
              <a:t>學務處理的行為</a:t>
            </a:r>
            <a:r>
              <a:rPr lang="en-US" altLang="zh-TW" dirty="0"/>
              <a:t>. </a:t>
            </a:r>
            <a:endParaRPr lang="zh-TW" altLang="en-US" dirty="0"/>
          </a:p>
        </p:txBody>
      </p:sp>
      <p:sp>
        <p:nvSpPr>
          <p:cNvPr id="3" name="文字方塊 2">
            <a:extLst>
              <a:ext uri="{FF2B5EF4-FFF2-40B4-BE49-F238E27FC236}">
                <a16:creationId xmlns:a16="http://schemas.microsoft.com/office/drawing/2014/main" id="{707CD186-A579-43DB-8F88-CFA01A880AA7}"/>
              </a:ext>
            </a:extLst>
          </p:cNvPr>
          <p:cNvSpPr txBox="1"/>
          <p:nvPr/>
        </p:nvSpPr>
        <p:spPr>
          <a:xfrm>
            <a:off x="103696" y="602565"/>
            <a:ext cx="1877504" cy="369332"/>
          </a:xfrm>
          <a:prstGeom prst="rect">
            <a:avLst/>
          </a:prstGeom>
          <a:noFill/>
        </p:spPr>
        <p:txBody>
          <a:bodyPr wrap="square" rtlCol="0">
            <a:spAutoFit/>
          </a:bodyPr>
          <a:lstStyle/>
          <a:p>
            <a:r>
              <a:rPr lang="zh-TW" altLang="en-US" dirty="0"/>
              <a:t>教師處理的行為</a:t>
            </a:r>
          </a:p>
        </p:txBody>
      </p:sp>
      <p:sp>
        <p:nvSpPr>
          <p:cNvPr id="4" name="文字方塊 3">
            <a:extLst>
              <a:ext uri="{FF2B5EF4-FFF2-40B4-BE49-F238E27FC236}">
                <a16:creationId xmlns:a16="http://schemas.microsoft.com/office/drawing/2014/main" id="{21DAFB33-D923-49C9-AA34-258A34F0882B}"/>
              </a:ext>
            </a:extLst>
          </p:cNvPr>
          <p:cNvSpPr txBox="1"/>
          <p:nvPr/>
        </p:nvSpPr>
        <p:spPr>
          <a:xfrm>
            <a:off x="390525" y="1057275"/>
            <a:ext cx="1752600" cy="369332"/>
          </a:xfrm>
          <a:prstGeom prst="rect">
            <a:avLst/>
          </a:prstGeom>
          <a:noFill/>
        </p:spPr>
        <p:txBody>
          <a:bodyPr wrap="square" rtlCol="0">
            <a:spAutoFit/>
          </a:bodyPr>
          <a:lstStyle/>
          <a:p>
            <a:r>
              <a:rPr lang="zh-TW" altLang="en-US" dirty="0"/>
              <a:t>課堂出缺席</a:t>
            </a:r>
          </a:p>
        </p:txBody>
      </p:sp>
      <p:sp>
        <p:nvSpPr>
          <p:cNvPr id="5" name="文字方塊 4">
            <a:extLst>
              <a:ext uri="{FF2B5EF4-FFF2-40B4-BE49-F238E27FC236}">
                <a16:creationId xmlns:a16="http://schemas.microsoft.com/office/drawing/2014/main" id="{EB1172A5-3C3D-44C1-822A-14FED35D8FAA}"/>
              </a:ext>
            </a:extLst>
          </p:cNvPr>
          <p:cNvSpPr txBox="1"/>
          <p:nvPr/>
        </p:nvSpPr>
        <p:spPr>
          <a:xfrm>
            <a:off x="542925" y="1514475"/>
            <a:ext cx="1104900" cy="369332"/>
          </a:xfrm>
          <a:prstGeom prst="rect">
            <a:avLst/>
          </a:prstGeom>
          <a:noFill/>
        </p:spPr>
        <p:txBody>
          <a:bodyPr wrap="square" rtlCol="0">
            <a:spAutoFit/>
          </a:bodyPr>
          <a:lstStyle/>
          <a:p>
            <a:r>
              <a:rPr lang="zh-TW" altLang="en-US" dirty="0"/>
              <a:t>上課遲到</a:t>
            </a:r>
          </a:p>
        </p:txBody>
      </p:sp>
      <p:sp>
        <p:nvSpPr>
          <p:cNvPr id="6" name="文字方塊 5">
            <a:extLst>
              <a:ext uri="{FF2B5EF4-FFF2-40B4-BE49-F238E27FC236}">
                <a16:creationId xmlns:a16="http://schemas.microsoft.com/office/drawing/2014/main" id="{5737E03A-88EE-4614-B19E-CB7D23BDE69C}"/>
              </a:ext>
            </a:extLst>
          </p:cNvPr>
          <p:cNvSpPr txBox="1"/>
          <p:nvPr/>
        </p:nvSpPr>
        <p:spPr>
          <a:xfrm>
            <a:off x="276225" y="1883807"/>
            <a:ext cx="1457325" cy="3139321"/>
          </a:xfrm>
          <a:prstGeom prst="rect">
            <a:avLst/>
          </a:prstGeom>
          <a:noFill/>
        </p:spPr>
        <p:txBody>
          <a:bodyPr wrap="square" rtlCol="0">
            <a:spAutoFit/>
          </a:bodyPr>
          <a:lstStyle/>
          <a:p>
            <a:r>
              <a:rPr lang="zh-TW" altLang="en-US" dirty="0"/>
              <a:t>教師紀錄</a:t>
            </a:r>
            <a:r>
              <a:rPr lang="en-US" altLang="zh-TW" dirty="0"/>
              <a:t>:</a:t>
            </a:r>
            <a:r>
              <a:rPr lang="zh-TW" altLang="en-US" dirty="0"/>
              <a:t> 多話 違抗命令 不專心 傳紙條 飲食 使用耳機 使用手機 缺交作業 沒有準備好上課  不適當語言 不誠實 違反服儀 作弊</a:t>
            </a:r>
            <a:r>
              <a:rPr lang="en-US" altLang="zh-TW" dirty="0"/>
              <a:t>/</a:t>
            </a:r>
            <a:r>
              <a:rPr lang="zh-TW" altLang="en-US" dirty="0"/>
              <a:t>抄襲</a:t>
            </a:r>
          </a:p>
        </p:txBody>
      </p:sp>
      <p:sp>
        <p:nvSpPr>
          <p:cNvPr id="7" name="文字方塊 6">
            <a:extLst>
              <a:ext uri="{FF2B5EF4-FFF2-40B4-BE49-F238E27FC236}">
                <a16:creationId xmlns:a16="http://schemas.microsoft.com/office/drawing/2014/main" id="{8FCCFAF7-22FE-4448-9B5A-744B89536770}"/>
              </a:ext>
            </a:extLst>
          </p:cNvPr>
          <p:cNvSpPr txBox="1"/>
          <p:nvPr/>
        </p:nvSpPr>
        <p:spPr>
          <a:xfrm>
            <a:off x="7600950" y="1332973"/>
            <a:ext cx="1543050" cy="1477328"/>
          </a:xfrm>
          <a:prstGeom prst="rect">
            <a:avLst/>
          </a:prstGeom>
          <a:noFill/>
        </p:spPr>
        <p:txBody>
          <a:bodyPr wrap="square" rtlCol="0">
            <a:spAutoFit/>
          </a:bodyPr>
          <a:lstStyle/>
          <a:p>
            <a:r>
              <a:rPr lang="zh-TW" altLang="en-US" dirty="0"/>
              <a:t>學務處</a:t>
            </a:r>
            <a:r>
              <a:rPr lang="en-US" altLang="zh-TW" dirty="0"/>
              <a:t>:</a:t>
            </a:r>
            <a:r>
              <a:rPr lang="zh-TW" altLang="en-US" dirty="0"/>
              <a:t> 中斷課堂  過遲到課或到校  學校出缺席 安全問題</a:t>
            </a:r>
          </a:p>
        </p:txBody>
      </p:sp>
      <p:sp>
        <p:nvSpPr>
          <p:cNvPr id="8" name="文字方塊 7">
            <a:extLst>
              <a:ext uri="{FF2B5EF4-FFF2-40B4-BE49-F238E27FC236}">
                <a16:creationId xmlns:a16="http://schemas.microsoft.com/office/drawing/2014/main" id="{0E045620-D499-4B0D-933F-FFE770B17D4C}"/>
              </a:ext>
            </a:extLst>
          </p:cNvPr>
          <p:cNvSpPr txBox="1"/>
          <p:nvPr/>
        </p:nvSpPr>
        <p:spPr>
          <a:xfrm>
            <a:off x="7201794" y="3236500"/>
            <a:ext cx="1457325" cy="3139321"/>
          </a:xfrm>
          <a:prstGeom prst="rect">
            <a:avLst/>
          </a:prstGeom>
          <a:noFill/>
        </p:spPr>
        <p:txBody>
          <a:bodyPr wrap="square" rtlCol="0">
            <a:spAutoFit/>
          </a:bodyPr>
          <a:lstStyle/>
          <a:p>
            <a:r>
              <a:rPr lang="zh-TW" altLang="en-US" dirty="0"/>
              <a:t> 院長辦公室</a:t>
            </a:r>
            <a:r>
              <a:rPr lang="en-US" altLang="zh-TW" dirty="0"/>
              <a:t>:</a:t>
            </a:r>
          </a:p>
          <a:p>
            <a:r>
              <a:rPr lang="zh-TW" altLang="en-US" dirty="0"/>
              <a:t>重複記錄違規  打架  破壞  口語或肢體威脅  幫派代表  藥物濫用 縱火 走廊干擾行為  騷擾</a:t>
            </a:r>
            <a:r>
              <a:rPr lang="en-US" altLang="zh-TW" dirty="0"/>
              <a:t>(</a:t>
            </a:r>
            <a:r>
              <a:rPr lang="zh-TW" altLang="en-US" dirty="0"/>
              <a:t>性或霸凌</a:t>
            </a:r>
            <a:r>
              <a:rPr lang="en-US" altLang="zh-TW" dirty="0"/>
              <a:t>)</a:t>
            </a:r>
            <a:r>
              <a:rPr lang="zh-TW" altLang="en-US" dirty="0"/>
              <a:t>  攻擊  攜帶武器 </a:t>
            </a:r>
          </a:p>
        </p:txBody>
      </p:sp>
    </p:spTree>
    <p:extLst>
      <p:ext uri="{BB962C8B-B14F-4D97-AF65-F5344CB8AC3E}">
        <p14:creationId xmlns:p14="http://schemas.microsoft.com/office/powerpoint/2010/main" val="253670266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idx="4294967295"/>
          </p:nvPr>
        </p:nvSpPr>
        <p:spPr/>
        <p:txBody>
          <a:bodyPr/>
          <a:lstStyle/>
          <a:p>
            <a:pPr eaLnBrk="1" hangingPunct="1"/>
            <a:r>
              <a:rPr lang="en-US" dirty="0">
                <a:latin typeface="Times" charset="0"/>
              </a:rPr>
              <a:t>Key Elements</a:t>
            </a:r>
            <a:r>
              <a:rPr lang="zh-TW" altLang="en-US" dirty="0">
                <a:latin typeface="Times" charset="0"/>
              </a:rPr>
              <a:t> </a:t>
            </a:r>
            <a:r>
              <a:rPr lang="zh-TW" altLang="en-US" sz="3600" u="sng" dirty="0">
                <a:latin typeface="Times" charset="0"/>
              </a:rPr>
              <a:t>關鍵要素</a:t>
            </a:r>
            <a:endParaRPr lang="en-US" sz="3600" u="sng" dirty="0">
              <a:latin typeface="Times" charset="0"/>
            </a:endParaRPr>
          </a:p>
        </p:txBody>
      </p:sp>
      <p:sp>
        <p:nvSpPr>
          <p:cNvPr id="66562" name="Rectangle 3"/>
          <p:cNvSpPr>
            <a:spLocks noGrp="1" noChangeArrowheads="1"/>
          </p:cNvSpPr>
          <p:nvPr>
            <p:ph type="body" idx="4294967295"/>
          </p:nvPr>
        </p:nvSpPr>
        <p:spPr>
          <a:xfrm>
            <a:off x="381000" y="1600202"/>
            <a:ext cx="8229600" cy="4525963"/>
          </a:xfrm>
        </p:spPr>
        <p:txBody>
          <a:bodyPr>
            <a:normAutofit lnSpcReduction="10000"/>
          </a:bodyPr>
          <a:lstStyle/>
          <a:p>
            <a:pPr eaLnBrk="1" hangingPunct="1">
              <a:lnSpc>
                <a:spcPct val="90000"/>
              </a:lnSpc>
            </a:pPr>
            <a:r>
              <a:rPr lang="en-US" dirty="0">
                <a:latin typeface="Arial" charset="0"/>
              </a:rPr>
              <a:t> Systems</a:t>
            </a:r>
            <a:r>
              <a:rPr lang="zh-TW" altLang="en-US" dirty="0">
                <a:latin typeface="Arial" charset="0"/>
              </a:rPr>
              <a:t> </a:t>
            </a:r>
            <a:r>
              <a:rPr lang="zh-TW" altLang="en-US" u="sng" dirty="0">
                <a:latin typeface="Arial" charset="0"/>
              </a:rPr>
              <a:t>系統</a:t>
            </a:r>
            <a:r>
              <a:rPr lang="en-US" dirty="0">
                <a:latin typeface="Arial" charset="0"/>
              </a:rPr>
              <a:t> – </a:t>
            </a:r>
            <a:r>
              <a:rPr lang="en-US" b="1" dirty="0">
                <a:latin typeface="Arial" charset="0"/>
              </a:rPr>
              <a:t>Josh</a:t>
            </a:r>
            <a:r>
              <a:rPr lang="zh-TW" altLang="en-US" u="sng" dirty="0">
                <a:latin typeface="Arial" charset="0"/>
              </a:rPr>
              <a:t>約書亞</a:t>
            </a:r>
            <a:r>
              <a:rPr lang="en-US" b="1" dirty="0">
                <a:latin typeface="Arial" charset="0"/>
              </a:rPr>
              <a:t>, flight</a:t>
            </a:r>
            <a:r>
              <a:rPr lang="zh-TW" altLang="en-US" b="1" dirty="0">
                <a:latin typeface="Arial" charset="0"/>
              </a:rPr>
              <a:t> </a:t>
            </a:r>
            <a:r>
              <a:rPr lang="zh-TW" altLang="en-US" u="sng" dirty="0">
                <a:latin typeface="Arial" charset="0"/>
              </a:rPr>
              <a:t>班機</a:t>
            </a:r>
            <a:r>
              <a:rPr lang="en-US" b="1" dirty="0">
                <a:latin typeface="Arial" charset="0"/>
              </a:rPr>
              <a:t>, checklist</a:t>
            </a:r>
            <a:r>
              <a:rPr lang="zh-TW" altLang="en-US" b="1" dirty="0">
                <a:latin typeface="Arial" charset="0"/>
              </a:rPr>
              <a:t> </a:t>
            </a:r>
            <a:r>
              <a:rPr lang="zh-TW" altLang="en-US" u="sng" dirty="0">
                <a:latin typeface="Arial" charset="0"/>
              </a:rPr>
              <a:t>檢核表</a:t>
            </a:r>
            <a:endParaRPr lang="en-US" u="sng" dirty="0">
              <a:latin typeface="Arial" charset="0"/>
            </a:endParaRPr>
          </a:p>
          <a:p>
            <a:pPr lvl="1" eaLnBrk="1" hangingPunct="1">
              <a:lnSpc>
                <a:spcPct val="90000"/>
              </a:lnSpc>
            </a:pPr>
            <a:r>
              <a:rPr lang="en-US" dirty="0">
                <a:latin typeface="Arial" charset="0"/>
              </a:rPr>
              <a:t>Administrative Commitments</a:t>
            </a:r>
            <a:r>
              <a:rPr lang="zh-TW" altLang="en-US" dirty="0">
                <a:latin typeface="Arial" charset="0"/>
              </a:rPr>
              <a:t> </a:t>
            </a:r>
            <a:r>
              <a:rPr lang="zh-TW" altLang="en-US" u="sng" dirty="0">
                <a:latin typeface="Arial" charset="0"/>
              </a:rPr>
              <a:t>行政承諾</a:t>
            </a:r>
            <a:r>
              <a:rPr lang="en-US" u="sng" dirty="0">
                <a:latin typeface="Arial" charset="0"/>
              </a:rPr>
              <a:t>, </a:t>
            </a:r>
            <a:r>
              <a:rPr lang="en-US" dirty="0">
                <a:latin typeface="Arial" charset="0"/>
              </a:rPr>
              <a:t>Coaching</a:t>
            </a:r>
            <a:r>
              <a:rPr lang="zh-TW" altLang="en-US" u="sng" dirty="0">
                <a:latin typeface="Arial" charset="0"/>
              </a:rPr>
              <a:t>培訓</a:t>
            </a:r>
            <a:r>
              <a:rPr lang="en-US" dirty="0">
                <a:latin typeface="Arial" charset="0"/>
              </a:rPr>
              <a:t> (external</a:t>
            </a:r>
            <a:r>
              <a:rPr lang="zh-TW" altLang="en-US" u="sng" dirty="0">
                <a:latin typeface="Arial" charset="0"/>
              </a:rPr>
              <a:t>內部</a:t>
            </a:r>
            <a:r>
              <a:rPr lang="en-US" dirty="0">
                <a:latin typeface="Arial" charset="0"/>
              </a:rPr>
              <a:t>/internal</a:t>
            </a:r>
            <a:r>
              <a:rPr lang="zh-TW" altLang="en-US" u="sng" dirty="0">
                <a:latin typeface="Arial" charset="0"/>
              </a:rPr>
              <a:t>外部</a:t>
            </a:r>
            <a:r>
              <a:rPr lang="en-US" dirty="0">
                <a:latin typeface="Arial" charset="0"/>
              </a:rPr>
              <a:t>), Representative Teams</a:t>
            </a:r>
            <a:r>
              <a:rPr lang="zh-TW" altLang="en-US" u="sng" dirty="0">
                <a:latin typeface="Arial" charset="0"/>
              </a:rPr>
              <a:t>代表團</a:t>
            </a:r>
            <a:r>
              <a:rPr lang="en-US" dirty="0">
                <a:latin typeface="Arial" charset="0"/>
              </a:rPr>
              <a:t>, Audit of practices</a:t>
            </a:r>
            <a:r>
              <a:rPr lang="zh-TW" altLang="en-US" dirty="0">
                <a:latin typeface="Arial" charset="0"/>
              </a:rPr>
              <a:t> </a:t>
            </a:r>
            <a:r>
              <a:rPr lang="zh-TW" altLang="en-US" u="sng" dirty="0">
                <a:latin typeface="Arial" charset="0"/>
              </a:rPr>
              <a:t>實務審查</a:t>
            </a:r>
            <a:r>
              <a:rPr lang="en-US" dirty="0">
                <a:latin typeface="Arial" charset="0"/>
              </a:rPr>
              <a:t>, Priority</a:t>
            </a:r>
            <a:r>
              <a:rPr lang="zh-TW" altLang="en-US" dirty="0">
                <a:latin typeface="Arial" charset="0"/>
              </a:rPr>
              <a:t> </a:t>
            </a:r>
            <a:r>
              <a:rPr lang="zh-TW" altLang="en-US" u="sng" dirty="0">
                <a:latin typeface="Arial" charset="0"/>
              </a:rPr>
              <a:t>優先事項</a:t>
            </a:r>
            <a:r>
              <a:rPr lang="en-US" altLang="zh-TW" u="sng" dirty="0">
                <a:latin typeface="Arial" charset="0"/>
              </a:rPr>
              <a:t>, </a:t>
            </a:r>
            <a:r>
              <a:rPr lang="en-US" altLang="zh-TW" dirty="0">
                <a:latin typeface="Arial" charset="0"/>
              </a:rPr>
              <a:t>Action Plan</a:t>
            </a:r>
            <a:endParaRPr lang="en-US" dirty="0">
              <a:latin typeface="Arial" charset="0"/>
            </a:endParaRPr>
          </a:p>
          <a:p>
            <a:pPr eaLnBrk="1" hangingPunct="1">
              <a:lnSpc>
                <a:spcPct val="90000"/>
              </a:lnSpc>
            </a:pPr>
            <a:r>
              <a:rPr lang="en-US" dirty="0">
                <a:latin typeface="Arial" charset="0"/>
              </a:rPr>
              <a:t>Practices</a:t>
            </a:r>
            <a:r>
              <a:rPr lang="zh-TW" altLang="en-US" dirty="0">
                <a:latin typeface="Arial" charset="0"/>
              </a:rPr>
              <a:t> </a:t>
            </a:r>
            <a:r>
              <a:rPr lang="zh-TW" altLang="en-US" u="sng" dirty="0">
                <a:latin typeface="Arial" charset="0"/>
              </a:rPr>
              <a:t>實務</a:t>
            </a:r>
            <a:endParaRPr lang="en-US" u="sng" dirty="0">
              <a:latin typeface="Arial" charset="0"/>
            </a:endParaRPr>
          </a:p>
          <a:p>
            <a:pPr lvl="1" eaLnBrk="1" hangingPunct="1">
              <a:lnSpc>
                <a:spcPct val="90000"/>
              </a:lnSpc>
            </a:pPr>
            <a:r>
              <a:rPr lang="en-US" dirty="0">
                <a:latin typeface="Arial" charset="0"/>
              </a:rPr>
              <a:t>Based on evidence</a:t>
            </a:r>
            <a:r>
              <a:rPr lang="zh-TW" altLang="en-US" dirty="0">
                <a:latin typeface="Arial" charset="0"/>
              </a:rPr>
              <a:t> </a:t>
            </a:r>
            <a:r>
              <a:rPr lang="zh-TW" altLang="en-US" u="sng" dirty="0">
                <a:latin typeface="Arial" charset="0"/>
              </a:rPr>
              <a:t>根據實證</a:t>
            </a:r>
            <a:endParaRPr lang="en-US" u="sng" dirty="0">
              <a:latin typeface="Arial" charset="0"/>
            </a:endParaRPr>
          </a:p>
          <a:p>
            <a:pPr eaLnBrk="1" hangingPunct="1">
              <a:lnSpc>
                <a:spcPct val="90000"/>
              </a:lnSpc>
            </a:pPr>
            <a:r>
              <a:rPr lang="en-US" dirty="0">
                <a:latin typeface="Arial" charset="0"/>
              </a:rPr>
              <a:t>Data</a:t>
            </a:r>
            <a:r>
              <a:rPr lang="zh-TW" altLang="en-US" dirty="0">
                <a:latin typeface="Arial" charset="0"/>
              </a:rPr>
              <a:t> </a:t>
            </a:r>
            <a:r>
              <a:rPr lang="zh-TW" altLang="en-US" u="sng" dirty="0">
                <a:latin typeface="Arial" charset="0"/>
              </a:rPr>
              <a:t>數據</a:t>
            </a:r>
            <a:endParaRPr lang="en-US" u="sng" dirty="0">
              <a:latin typeface="Arial" charset="0"/>
            </a:endParaRPr>
          </a:p>
          <a:p>
            <a:pPr lvl="1" eaLnBrk="1" hangingPunct="1">
              <a:lnSpc>
                <a:spcPct val="90000"/>
              </a:lnSpc>
            </a:pPr>
            <a:r>
              <a:rPr lang="en-US" dirty="0">
                <a:latin typeface="Arial" charset="0"/>
              </a:rPr>
              <a:t>Process and impact</a:t>
            </a:r>
            <a:r>
              <a:rPr lang="zh-TW" altLang="en-US" dirty="0">
                <a:latin typeface="Arial" charset="0"/>
              </a:rPr>
              <a:t> </a:t>
            </a:r>
            <a:r>
              <a:rPr lang="zh-TW" altLang="en-US" u="sng" dirty="0">
                <a:latin typeface="Arial" charset="0"/>
              </a:rPr>
              <a:t>過程與影響</a:t>
            </a:r>
            <a:endParaRPr lang="en-US" altLang="zh-TW" u="sng" dirty="0">
              <a:latin typeface="Arial" charset="0"/>
            </a:endParaRPr>
          </a:p>
          <a:p>
            <a:pPr marL="457200" lvl="1" indent="0" eaLnBrk="1" hangingPunct="1">
              <a:lnSpc>
                <a:spcPct val="90000"/>
              </a:lnSpc>
              <a:buNone/>
            </a:pPr>
            <a:r>
              <a:rPr lang="en-US" dirty="0">
                <a:latin typeface="Arial" charset="0"/>
              </a:rPr>
              <a:t> – dropout</a:t>
            </a:r>
            <a:r>
              <a:rPr lang="zh-TW" altLang="en-US" dirty="0">
                <a:latin typeface="Arial" charset="0"/>
              </a:rPr>
              <a:t> </a:t>
            </a:r>
            <a:r>
              <a:rPr lang="zh-TW" altLang="en-US" u="sng" dirty="0">
                <a:latin typeface="Arial" charset="0"/>
              </a:rPr>
              <a:t>輟學</a:t>
            </a:r>
            <a:endParaRPr lang="en-US" u="sng" dirty="0">
              <a:latin typeface="Arial" charset="0"/>
            </a:endParaRPr>
          </a:p>
          <a:p>
            <a:pPr lvl="2" eaLnBrk="1" hangingPunct="1">
              <a:lnSpc>
                <a:spcPct val="90000"/>
              </a:lnSpc>
            </a:pPr>
            <a:r>
              <a:rPr lang="en-US" dirty="0">
                <a:latin typeface="Arial" charset="0"/>
              </a:rPr>
              <a:t> What and with whom?</a:t>
            </a:r>
            <a:r>
              <a:rPr lang="zh-TW" altLang="en-US" dirty="0">
                <a:latin typeface="Arial" charset="0"/>
              </a:rPr>
              <a:t>  </a:t>
            </a:r>
            <a:r>
              <a:rPr lang="zh-TW" altLang="en-US" u="sng" dirty="0">
                <a:latin typeface="Arial" charset="0"/>
              </a:rPr>
              <a:t>是什麼以及和誰</a:t>
            </a:r>
            <a:r>
              <a:rPr lang="en-US" altLang="zh-TW" u="sng" dirty="0">
                <a:latin typeface="Arial" charset="0"/>
              </a:rPr>
              <a:t>?</a:t>
            </a:r>
            <a:endParaRPr lang="en-US" u="sng" dirty="0">
              <a:latin typeface="Arial" charset="0"/>
            </a:endParaRPr>
          </a:p>
        </p:txBody>
      </p:sp>
      <p:pic>
        <p:nvPicPr>
          <p:cNvPr id="665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650" y="3772694"/>
            <a:ext cx="1371600" cy="192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4" name="TextBox 4"/>
          <p:cNvSpPr txBox="1">
            <a:spLocks noChangeArrowheads="1"/>
          </p:cNvSpPr>
          <p:nvPr/>
        </p:nvSpPr>
        <p:spPr bwMode="auto">
          <a:xfrm>
            <a:off x="609600" y="6172202"/>
            <a:ext cx="39068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hlinkClick r:id="rId4"/>
              </a:rPr>
              <a:t>http://en.wikipedia.org/wiki/Josh_Groban</a:t>
            </a:r>
            <a:endParaRPr lang="en-US" sz="1200" dirty="0"/>
          </a:p>
          <a:p>
            <a:pPr eaLnBrk="1" hangingPunct="1"/>
            <a:r>
              <a:rPr lang="en-US" sz="1200" dirty="0">
                <a:hlinkClick r:id="rId5"/>
              </a:rPr>
              <a:t>http://www.inmagine.com/searchterms/private_jet.html</a:t>
            </a:r>
            <a:r>
              <a:rPr lang="en-US" sz="1200" dirty="0"/>
              <a:t> </a:t>
            </a:r>
          </a:p>
        </p:txBody>
      </p:sp>
      <p:pic>
        <p:nvPicPr>
          <p:cNvPr id="6656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5250" y="3779838"/>
            <a:ext cx="12954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6" name="Picture 8" descr="C:\Users\Hank\AppData\Local\Microsoft\Windows\Temporary Internet Files\Content.IE5\6YRJY04H\MM900234700[1].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5699919"/>
            <a:ext cx="12382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8481266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rmAutofit fontScale="90000"/>
          </a:bodyPr>
          <a:lstStyle/>
          <a:p>
            <a:pPr eaLnBrk="1" hangingPunct="1"/>
            <a:r>
              <a:rPr lang="en-US" altLang="en-US" dirty="0"/>
              <a:t>Support Staff: Preventing and Responding</a:t>
            </a:r>
            <a:r>
              <a:rPr lang="zh-TW" altLang="en-US" dirty="0"/>
              <a:t> 支持人員</a:t>
            </a:r>
            <a:r>
              <a:rPr lang="en-US" altLang="zh-TW" dirty="0"/>
              <a:t>:</a:t>
            </a:r>
            <a:r>
              <a:rPr lang="zh-TW" altLang="en-US" dirty="0"/>
              <a:t>預防和應對</a:t>
            </a:r>
            <a:endParaRPr lang="en-US" altLang="en-US" dirty="0"/>
          </a:p>
        </p:txBody>
      </p:sp>
      <p:sp>
        <p:nvSpPr>
          <p:cNvPr id="34819" name="Content Placeholder 2"/>
          <p:cNvSpPr>
            <a:spLocks noGrp="1"/>
          </p:cNvSpPr>
          <p:nvPr>
            <p:ph idx="1"/>
          </p:nvPr>
        </p:nvSpPr>
        <p:spPr/>
        <p:txBody>
          <a:bodyPr>
            <a:normAutofit fontScale="85000" lnSpcReduction="20000"/>
          </a:bodyPr>
          <a:lstStyle/>
          <a:p>
            <a:pPr eaLnBrk="1" hangingPunct="1"/>
            <a:endParaRPr lang="en-US" altLang="en-US" dirty="0"/>
          </a:p>
          <a:p>
            <a:pPr eaLnBrk="1" hangingPunct="1"/>
            <a:r>
              <a:rPr lang="en-US" altLang="en-US" dirty="0"/>
              <a:t>Teach skills for prevention</a:t>
            </a:r>
          </a:p>
          <a:p>
            <a:pPr marL="0" indent="0" eaLnBrk="1" hangingPunct="1">
              <a:buNone/>
            </a:pPr>
            <a:r>
              <a:rPr lang="zh-TW" altLang="en-US" dirty="0"/>
              <a:t>教導預防性技能</a:t>
            </a:r>
            <a:endParaRPr lang="en-US" altLang="en-US" dirty="0"/>
          </a:p>
          <a:p>
            <a:pPr lvl="1" eaLnBrk="1" hangingPunct="1"/>
            <a:r>
              <a:rPr lang="en-US" altLang="en-US" dirty="0"/>
              <a:t>Good classroom instruction</a:t>
            </a:r>
          </a:p>
          <a:p>
            <a:pPr marL="457200" lvl="1" indent="0" eaLnBrk="1" hangingPunct="1">
              <a:buNone/>
            </a:pPr>
            <a:r>
              <a:rPr lang="zh-TW" altLang="en-US" dirty="0"/>
              <a:t>好的課堂教學</a:t>
            </a:r>
            <a:endParaRPr lang="en-US" altLang="en-US" dirty="0"/>
          </a:p>
          <a:p>
            <a:pPr lvl="1" eaLnBrk="1" hangingPunct="1"/>
            <a:r>
              <a:rPr lang="en-US" altLang="en-US" dirty="0"/>
              <a:t>Non-classroom settings</a:t>
            </a:r>
            <a:r>
              <a:rPr lang="zh-TW" altLang="en-US" dirty="0"/>
              <a:t> 教室外</a:t>
            </a:r>
            <a:endParaRPr lang="en-US" altLang="zh-TW" dirty="0"/>
          </a:p>
          <a:p>
            <a:pPr marL="457200" lvl="1" indent="0" eaLnBrk="1" hangingPunct="1">
              <a:buNone/>
            </a:pPr>
            <a:r>
              <a:rPr lang="zh-TW" altLang="en-US" dirty="0"/>
              <a:t>環境</a:t>
            </a:r>
            <a:endParaRPr lang="en-US" altLang="en-US" dirty="0"/>
          </a:p>
          <a:p>
            <a:pPr eaLnBrk="1" hangingPunct="1"/>
            <a:r>
              <a:rPr lang="en-US" altLang="en-US" dirty="0"/>
              <a:t>Teach skills for redirection</a:t>
            </a:r>
            <a:r>
              <a:rPr lang="zh-TW" altLang="en-US" dirty="0"/>
              <a:t> </a:t>
            </a:r>
            <a:endParaRPr lang="en-US" altLang="zh-TW" dirty="0"/>
          </a:p>
          <a:p>
            <a:pPr marL="0" indent="0" eaLnBrk="1" hangingPunct="1">
              <a:buNone/>
            </a:pPr>
            <a:r>
              <a:rPr lang="zh-TW" altLang="en-US" dirty="0"/>
              <a:t>教導重新導向的技能</a:t>
            </a:r>
            <a:endParaRPr lang="en-US" altLang="en-US" dirty="0"/>
          </a:p>
          <a:p>
            <a:pPr lvl="1" eaLnBrk="1" hangingPunct="1"/>
            <a:r>
              <a:rPr lang="en-US" altLang="en-US" dirty="0"/>
              <a:t>Classroom</a:t>
            </a:r>
            <a:r>
              <a:rPr lang="zh-TW" altLang="en-US" dirty="0"/>
              <a:t>課堂上</a:t>
            </a:r>
            <a:endParaRPr lang="en-US" altLang="zh-TW" dirty="0"/>
          </a:p>
          <a:p>
            <a:pPr lvl="1" eaLnBrk="1" hangingPunct="1"/>
            <a:r>
              <a:rPr lang="en-US" altLang="en-US" dirty="0"/>
              <a:t>Non-classroom settings</a:t>
            </a:r>
            <a:r>
              <a:rPr lang="zh-TW" altLang="en-US" dirty="0"/>
              <a:t> 教室外環境</a:t>
            </a:r>
            <a:endParaRPr lang="en-US" altLang="en-US" dirty="0"/>
          </a:p>
          <a:p>
            <a:r>
              <a:rPr lang="en-US" altLang="en-US" dirty="0"/>
              <a:t>See Handout “Professional Development on Redirection” p. 60</a:t>
            </a:r>
            <a:r>
              <a:rPr lang="zh-TW" altLang="en-US" dirty="0"/>
              <a:t> 見講義</a:t>
            </a:r>
            <a:r>
              <a:rPr lang="en-US" altLang="zh-TW" dirty="0"/>
              <a:t>p.60 </a:t>
            </a:r>
            <a:r>
              <a:rPr lang="zh-TW" altLang="en-US" dirty="0"/>
              <a:t>重新導向的專業發展</a:t>
            </a:r>
            <a:endParaRPr lang="en-US" altLang="en-US" dirty="0"/>
          </a:p>
          <a:p>
            <a:pPr eaLnBrk="1" hangingPunct="1"/>
            <a:endParaRPr lang="en-US" altLang="en-US" dirty="0"/>
          </a:p>
          <a:p>
            <a:pPr eaLnBrk="1" hangingPunct="1"/>
            <a:endParaRPr lang="en-US" altLang="en-US" dirty="0"/>
          </a:p>
        </p:txBody>
      </p:sp>
      <p:pic>
        <p:nvPicPr>
          <p:cNvPr id="3" name="Picture 2" descr="A teacher teaching her students&#10;&#10;Description automatically generated with low confidence">
            <a:extLst>
              <a:ext uri="{FF2B5EF4-FFF2-40B4-BE49-F238E27FC236}">
                <a16:creationId xmlns:a16="http://schemas.microsoft.com/office/drawing/2014/main" id="{374149CB-A5AD-AD30-0089-66ED806C8A4B}"/>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101681" y="2080903"/>
            <a:ext cx="4042321" cy="2696197"/>
          </a:xfrm>
          <a:prstGeom prst="rect">
            <a:avLst/>
          </a:prstGeom>
        </p:spPr>
      </p:pic>
      <p:sp>
        <p:nvSpPr>
          <p:cNvPr id="4" name="TextBox 3">
            <a:extLst>
              <a:ext uri="{FF2B5EF4-FFF2-40B4-BE49-F238E27FC236}">
                <a16:creationId xmlns:a16="http://schemas.microsoft.com/office/drawing/2014/main" id="{A1D62A44-C85B-F8EF-C2EB-85F82BA003F5}"/>
              </a:ext>
            </a:extLst>
          </p:cNvPr>
          <p:cNvSpPr txBox="1"/>
          <p:nvPr/>
        </p:nvSpPr>
        <p:spPr>
          <a:xfrm>
            <a:off x="8248442" y="4967394"/>
            <a:ext cx="895558" cy="784830"/>
          </a:xfrm>
          <a:prstGeom prst="rect">
            <a:avLst/>
          </a:prstGeom>
          <a:noFill/>
        </p:spPr>
        <p:txBody>
          <a:bodyPr wrap="square" rtlCol="0">
            <a:spAutoFit/>
          </a:bodyPr>
          <a:lstStyle/>
          <a:p>
            <a:r>
              <a:rPr lang="en-US" sz="900" dirty="0">
                <a:hlinkClick r:id="rId4" tooltip="https://www.flickr.com/photos/all4ed/35668535584/"/>
              </a:rPr>
              <a:t>This Photo</a:t>
            </a:r>
            <a:r>
              <a:rPr lang="en-US" sz="900" dirty="0"/>
              <a:t> by Unknown Author is licensed under </a:t>
            </a:r>
            <a:r>
              <a:rPr lang="en-US" sz="900" dirty="0">
                <a:hlinkClick r:id="rId5" tooltip="https://creativecommons.org/licenses/by-nc/3.0/"/>
              </a:rPr>
              <a:t>CC BY-NC</a:t>
            </a:r>
            <a:endParaRPr lang="en-US" sz="900" dirty="0"/>
          </a:p>
        </p:txBody>
      </p:sp>
    </p:spTree>
    <p:extLst>
      <p:ext uri="{BB962C8B-B14F-4D97-AF65-F5344CB8AC3E}">
        <p14:creationId xmlns:p14="http://schemas.microsoft.com/office/powerpoint/2010/main" val="12890349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175420"/>
            <a:ext cx="7886700" cy="1325563"/>
          </a:xfrm>
        </p:spPr>
        <p:txBody>
          <a:bodyPr>
            <a:normAutofit/>
          </a:bodyPr>
          <a:lstStyle/>
          <a:p>
            <a:pPr>
              <a:defRPr/>
            </a:pPr>
            <a:r>
              <a:rPr lang="en-US" dirty="0"/>
              <a:t>Videos</a:t>
            </a:r>
            <a:br>
              <a:rPr lang="en-US" dirty="0"/>
            </a:b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2" y="838202"/>
            <a:ext cx="5603167" cy="4382619"/>
          </a:xfrm>
          <a:prstGeom prst="rect">
            <a:avLst/>
          </a:prstGeom>
        </p:spPr>
      </p:pic>
      <p:sp>
        <p:nvSpPr>
          <p:cNvPr id="5" name="TextBox 4"/>
          <p:cNvSpPr txBox="1"/>
          <p:nvPr/>
        </p:nvSpPr>
        <p:spPr>
          <a:xfrm>
            <a:off x="1283203" y="5562600"/>
            <a:ext cx="7702493" cy="1754326"/>
          </a:xfrm>
          <a:prstGeom prst="rect">
            <a:avLst/>
          </a:prstGeom>
          <a:noFill/>
        </p:spPr>
        <p:txBody>
          <a:bodyPr wrap="none" rtlCol="0">
            <a:spAutoFit/>
          </a:bodyPr>
          <a:lstStyle/>
          <a:p>
            <a:pPr lvl="1"/>
            <a:r>
              <a:rPr lang="en-US" altLang="en-US" dirty="0"/>
              <a:t>What does PBIS Look Like? – Active Supervision and</a:t>
            </a:r>
          </a:p>
          <a:p>
            <a:pPr lvl="1"/>
            <a:r>
              <a:rPr lang="en-US" altLang="en-US" dirty="0"/>
              <a:t>Redirection examples 6.12 mins PBIS</a:t>
            </a:r>
            <a:r>
              <a:rPr lang="zh-TW" altLang="en-US" dirty="0"/>
              <a:t>是什麼樣的</a:t>
            </a:r>
            <a:r>
              <a:rPr lang="en-US" altLang="zh-TW" dirty="0"/>
              <a:t>?</a:t>
            </a:r>
            <a:r>
              <a:rPr lang="zh-TW" altLang="en-US" dirty="0"/>
              <a:t> 積極監督與重新導向的</a:t>
            </a:r>
            <a:endParaRPr lang="en-US" altLang="zh-TW" dirty="0"/>
          </a:p>
          <a:p>
            <a:pPr lvl="1"/>
            <a:r>
              <a:rPr lang="zh-TW" altLang="en-US" dirty="0"/>
              <a:t>範例</a:t>
            </a:r>
            <a:endParaRPr lang="en-US" altLang="en-US" dirty="0"/>
          </a:p>
          <a:p>
            <a:pPr lvl="1"/>
            <a:r>
              <a:rPr lang="en-US" altLang="en-US" dirty="0">
                <a:hlinkClick r:id="rId4"/>
              </a:rPr>
              <a:t>http://vimeo.com/14818677</a:t>
            </a:r>
            <a:r>
              <a:rPr lang="en-US" altLang="en-US" dirty="0"/>
              <a:t> </a:t>
            </a:r>
          </a:p>
          <a:p>
            <a:pPr lvl="1"/>
            <a:endParaRPr lang="en-US" altLang="en-US" dirty="0"/>
          </a:p>
          <a:p>
            <a:endParaRPr lang="en-US" dirty="0"/>
          </a:p>
        </p:txBody>
      </p:sp>
    </p:spTree>
    <p:extLst>
      <p:ext uri="{BB962C8B-B14F-4D97-AF65-F5344CB8AC3E}">
        <p14:creationId xmlns:p14="http://schemas.microsoft.com/office/powerpoint/2010/main" val="375637188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Reflective Question</a:t>
            </a:r>
            <a:r>
              <a:rPr lang="zh-TW" altLang="en-US" dirty="0"/>
              <a:t>反思問題</a:t>
            </a:r>
            <a:endParaRPr lang="en-US" dirty="0"/>
          </a:p>
        </p:txBody>
      </p:sp>
      <p:sp>
        <p:nvSpPr>
          <p:cNvPr id="3" name="Content Placeholder 2"/>
          <p:cNvSpPr>
            <a:spLocks noGrp="1"/>
          </p:cNvSpPr>
          <p:nvPr>
            <p:ph idx="1"/>
          </p:nvPr>
        </p:nvSpPr>
        <p:spPr/>
        <p:txBody>
          <a:bodyPr/>
          <a:lstStyle/>
          <a:p>
            <a:r>
              <a:rPr lang="en-US" dirty="0"/>
              <a:t>Create a T-Chart of expectations for handling problem behavior</a:t>
            </a:r>
            <a:r>
              <a:rPr lang="zh-TW" altLang="en-US" dirty="0"/>
              <a:t>創建處理問題行為的</a:t>
            </a:r>
            <a:r>
              <a:rPr lang="en-US" altLang="zh-TW" dirty="0"/>
              <a:t>T</a:t>
            </a:r>
            <a:r>
              <a:rPr lang="zh-TW" altLang="en-US" dirty="0"/>
              <a:t>型圖表</a:t>
            </a:r>
            <a:endParaRPr lang="en-US" altLang="zh-TW" dirty="0"/>
          </a:p>
          <a:p>
            <a:r>
              <a:rPr lang="en-US" dirty="0"/>
              <a:t>Identify who handles behaviors in your school</a:t>
            </a:r>
            <a:r>
              <a:rPr lang="zh-TW" altLang="en-US" dirty="0"/>
              <a:t> 確認校內誰來處理問題行為</a:t>
            </a:r>
            <a:endParaRPr lang="en-US" dirty="0"/>
          </a:p>
          <a:p>
            <a:r>
              <a:rPr lang="en-US" dirty="0"/>
              <a:t>List out behaviors that should be handled on each side. P. 61-62</a:t>
            </a:r>
            <a:r>
              <a:rPr lang="zh-TW" altLang="en-US" dirty="0"/>
              <a:t> 列出應由每一方處理的行為</a:t>
            </a:r>
            <a:endParaRPr lang="en-US" dirty="0"/>
          </a:p>
        </p:txBody>
      </p:sp>
    </p:spTree>
    <p:extLst>
      <p:ext uri="{BB962C8B-B14F-4D97-AF65-F5344CB8AC3E}">
        <p14:creationId xmlns:p14="http://schemas.microsoft.com/office/powerpoint/2010/main" val="95779410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9E706-3926-457A-B106-5EE3630A6B90}"/>
              </a:ext>
            </a:extLst>
          </p:cNvPr>
          <p:cNvSpPr>
            <a:spLocks noGrp="1"/>
          </p:cNvSpPr>
          <p:nvPr>
            <p:ph type="title"/>
          </p:nvPr>
        </p:nvSpPr>
        <p:spPr>
          <a:xfrm>
            <a:off x="758849" y="1654867"/>
            <a:ext cx="4461510" cy="994172"/>
          </a:xfrm>
        </p:spPr>
        <p:txBody>
          <a:bodyPr>
            <a:normAutofit fontScale="90000"/>
          </a:bodyPr>
          <a:lstStyle/>
          <a:p>
            <a:r>
              <a:rPr lang="en-US" dirty="0"/>
              <a:t>For more on MTSS in Secondary Schools (</a:t>
            </a:r>
            <a:r>
              <a:rPr lang="en-US" dirty="0">
                <a:hlinkClick r:id="rId2"/>
              </a:rPr>
              <a:t>link</a:t>
            </a:r>
            <a:r>
              <a:rPr lang="en-US" dirty="0"/>
              <a:t>)</a:t>
            </a:r>
          </a:p>
        </p:txBody>
      </p:sp>
      <p:pic>
        <p:nvPicPr>
          <p:cNvPr id="5" name="Picture 4">
            <a:extLst>
              <a:ext uri="{FF2B5EF4-FFF2-40B4-BE49-F238E27FC236}">
                <a16:creationId xmlns:a16="http://schemas.microsoft.com/office/drawing/2014/main" id="{672BC573-7F71-4E75-A279-600780D3F2EC}"/>
              </a:ext>
            </a:extLst>
          </p:cNvPr>
          <p:cNvPicPr>
            <a:picLocks noChangeAspect="1"/>
          </p:cNvPicPr>
          <p:nvPr/>
        </p:nvPicPr>
        <p:blipFill>
          <a:blip r:embed="rId3"/>
          <a:stretch>
            <a:fillRect/>
          </a:stretch>
        </p:blipFill>
        <p:spPr>
          <a:xfrm>
            <a:off x="5751730" y="1847211"/>
            <a:ext cx="2492833" cy="3696269"/>
          </a:xfrm>
          <a:prstGeom prst="rect">
            <a:avLst/>
          </a:prstGeom>
        </p:spPr>
      </p:pic>
      <p:sp>
        <p:nvSpPr>
          <p:cNvPr id="3" name="TextBox 2">
            <a:extLst>
              <a:ext uri="{FF2B5EF4-FFF2-40B4-BE49-F238E27FC236}">
                <a16:creationId xmlns:a16="http://schemas.microsoft.com/office/drawing/2014/main" id="{266E4BE0-EAD2-483A-9E7E-8716CAA66FDC}"/>
              </a:ext>
            </a:extLst>
          </p:cNvPr>
          <p:cNvSpPr txBox="1"/>
          <p:nvPr/>
        </p:nvSpPr>
        <p:spPr>
          <a:xfrm>
            <a:off x="3834581" y="5726905"/>
            <a:ext cx="2140938" cy="300082"/>
          </a:xfrm>
          <a:prstGeom prst="rect">
            <a:avLst/>
          </a:prstGeom>
          <a:noFill/>
        </p:spPr>
        <p:txBody>
          <a:bodyPr wrap="square" rtlCol="0">
            <a:spAutoFit/>
          </a:bodyPr>
          <a:lstStyle/>
          <a:p>
            <a:r>
              <a:rPr lang="en-US" sz="1350" dirty="0">
                <a:hlinkClick r:id="rId4"/>
              </a:rPr>
              <a:t>Amazon Link</a:t>
            </a:r>
            <a:endParaRPr lang="en-US" sz="1350" dirty="0"/>
          </a:p>
        </p:txBody>
      </p:sp>
      <p:pic>
        <p:nvPicPr>
          <p:cNvPr id="6" name="Picture 5" descr="QR code">
            <a:extLst>
              <a:ext uri="{FF2B5EF4-FFF2-40B4-BE49-F238E27FC236}">
                <a16:creationId xmlns:a16="http://schemas.microsoft.com/office/drawing/2014/main" id="{6AD4287D-0CA4-1F36-1DFA-E94D534A0626}"/>
              </a:ext>
            </a:extLst>
          </p:cNvPr>
          <p:cNvPicPr>
            <a:picLocks noChangeAspect="1"/>
          </p:cNvPicPr>
          <p:nvPr/>
        </p:nvPicPr>
        <p:blipFill>
          <a:blip r:embed="rId5"/>
          <a:stretch>
            <a:fillRect/>
          </a:stretch>
        </p:blipFill>
        <p:spPr>
          <a:xfrm>
            <a:off x="758849" y="3633152"/>
            <a:ext cx="2723198" cy="2723198"/>
          </a:xfrm>
          <a:prstGeom prst="rect">
            <a:avLst/>
          </a:prstGeom>
        </p:spPr>
      </p:pic>
      <p:sp>
        <p:nvSpPr>
          <p:cNvPr id="4" name="Footer Placeholder 3">
            <a:extLst>
              <a:ext uri="{FF2B5EF4-FFF2-40B4-BE49-F238E27FC236}">
                <a16:creationId xmlns:a16="http://schemas.microsoft.com/office/drawing/2014/main" id="{E2916852-754C-883F-FEE6-C62E01DD6719}"/>
              </a:ext>
            </a:extLst>
          </p:cNvPr>
          <p:cNvSpPr>
            <a:spLocks noGrp="1"/>
          </p:cNvSpPr>
          <p:nvPr>
            <p:ph type="ftr" sz="quarter" idx="11"/>
          </p:nvPr>
        </p:nvSpPr>
        <p:spPr/>
        <p:txBody>
          <a:bodyPr/>
          <a:lstStyle/>
          <a:p>
            <a:r>
              <a:rPr lang="en-US"/>
              <a:t>© Bohanon &amp; Heiser 2025 </a:t>
            </a:r>
          </a:p>
        </p:txBody>
      </p:sp>
      <p:sp>
        <p:nvSpPr>
          <p:cNvPr id="7" name="Slide Number Placeholder 6">
            <a:extLst>
              <a:ext uri="{FF2B5EF4-FFF2-40B4-BE49-F238E27FC236}">
                <a16:creationId xmlns:a16="http://schemas.microsoft.com/office/drawing/2014/main" id="{5552467B-D13A-A46B-28D8-DC590C00784F}"/>
              </a:ext>
            </a:extLst>
          </p:cNvPr>
          <p:cNvSpPr>
            <a:spLocks noGrp="1"/>
          </p:cNvSpPr>
          <p:nvPr>
            <p:ph type="sldNum" sz="quarter" idx="12"/>
          </p:nvPr>
        </p:nvSpPr>
        <p:spPr/>
        <p:txBody>
          <a:bodyPr/>
          <a:lstStyle/>
          <a:p>
            <a:fld id="{8CB6270D-8F7A-FD43-B3DA-4EBBF24B740A}" type="slidenum">
              <a:rPr lang="en-US" smtClean="0"/>
              <a:t>193</a:t>
            </a:fld>
            <a:endParaRPr lang="en-US"/>
          </a:p>
        </p:txBody>
      </p:sp>
    </p:spTree>
    <p:extLst>
      <p:ext uri="{BB962C8B-B14F-4D97-AF65-F5344CB8AC3E}">
        <p14:creationId xmlns:p14="http://schemas.microsoft.com/office/powerpoint/2010/main" val="311191609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FBE2E59-A1AB-8272-E975-2DB16675F376}"/>
              </a:ext>
            </a:extLst>
          </p:cNvPr>
          <p:cNvPicPr>
            <a:picLocks noGrp="1" noChangeAspect="1"/>
          </p:cNvPicPr>
          <p:nvPr>
            <p:ph idx="1"/>
          </p:nvPr>
        </p:nvPicPr>
        <p:blipFill>
          <a:blip r:embed="rId2"/>
          <a:stretch>
            <a:fillRect/>
          </a:stretch>
        </p:blipFill>
        <p:spPr>
          <a:xfrm>
            <a:off x="482600" y="1322959"/>
            <a:ext cx="8178799" cy="4212081"/>
          </a:xfrm>
          <a:prstGeom prst="rect">
            <a:avLst/>
          </a:prstGeom>
        </p:spPr>
      </p:pic>
      <p:sp>
        <p:nvSpPr>
          <p:cNvPr id="8" name="TextBox 7">
            <a:extLst>
              <a:ext uri="{FF2B5EF4-FFF2-40B4-BE49-F238E27FC236}">
                <a16:creationId xmlns:a16="http://schemas.microsoft.com/office/drawing/2014/main" id="{CC168A61-A4BC-9FD5-AD1B-C719B3C61B04}"/>
              </a:ext>
            </a:extLst>
          </p:cNvPr>
          <p:cNvSpPr txBox="1"/>
          <p:nvPr/>
        </p:nvSpPr>
        <p:spPr>
          <a:xfrm>
            <a:off x="4103761" y="5535040"/>
            <a:ext cx="936475" cy="646331"/>
          </a:xfrm>
          <a:prstGeom prst="rect">
            <a:avLst/>
          </a:prstGeom>
          <a:noFill/>
        </p:spPr>
        <p:txBody>
          <a:bodyPr wrap="none" rtlCol="0">
            <a:spAutoFit/>
          </a:bodyPr>
          <a:lstStyle/>
          <a:p>
            <a:r>
              <a:rPr lang="en-US" sz="3600" dirty="0">
                <a:hlinkClick r:id="rId3"/>
              </a:rPr>
              <a:t>Link</a:t>
            </a:r>
            <a:endParaRPr lang="en-US" sz="3600" dirty="0"/>
          </a:p>
        </p:txBody>
      </p:sp>
    </p:spTree>
    <p:extLst>
      <p:ext uri="{BB962C8B-B14F-4D97-AF65-F5344CB8AC3E}">
        <p14:creationId xmlns:p14="http://schemas.microsoft.com/office/powerpoint/2010/main" val="276854867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A44ED-FD2A-A49F-978D-B7B005ECB5E0}"/>
              </a:ext>
            </a:extLst>
          </p:cNvPr>
          <p:cNvSpPr>
            <a:spLocks noGrp="1"/>
          </p:cNvSpPr>
          <p:nvPr>
            <p:ph type="title"/>
          </p:nvPr>
        </p:nvSpPr>
        <p:spPr/>
        <p:txBody>
          <a:bodyPr/>
          <a:lstStyle/>
          <a:p>
            <a:r>
              <a:rPr lang="en-US" dirty="0"/>
              <a:t>See Woodridge High School Prezi (</a:t>
            </a:r>
            <a:r>
              <a:rPr lang="en-US" dirty="0">
                <a:hlinkClick r:id="rId2"/>
              </a:rPr>
              <a:t>link</a:t>
            </a:r>
            <a:r>
              <a:rPr lang="en-US" dirty="0"/>
              <a:t>)</a:t>
            </a:r>
          </a:p>
        </p:txBody>
      </p:sp>
      <p:sp>
        <p:nvSpPr>
          <p:cNvPr id="3" name="Content Placeholder 2">
            <a:extLst>
              <a:ext uri="{FF2B5EF4-FFF2-40B4-BE49-F238E27FC236}">
                <a16:creationId xmlns:a16="http://schemas.microsoft.com/office/drawing/2014/main" id="{AC752AC1-8702-2BFE-644D-C5AF87636CBA}"/>
              </a:ext>
            </a:extLst>
          </p:cNvPr>
          <p:cNvSpPr>
            <a:spLocks noGrp="1"/>
          </p:cNvSpPr>
          <p:nvPr>
            <p:ph idx="1"/>
          </p:nvPr>
        </p:nvSpPr>
        <p:spPr/>
        <p:txBody>
          <a:bodyPr/>
          <a:lstStyle/>
          <a:p>
            <a:endParaRPr lang="en-US" dirty="0"/>
          </a:p>
        </p:txBody>
      </p:sp>
      <p:pic>
        <p:nvPicPr>
          <p:cNvPr id="5" name="Picture 4">
            <a:hlinkClick r:id="rId2"/>
            <a:extLst>
              <a:ext uri="{FF2B5EF4-FFF2-40B4-BE49-F238E27FC236}">
                <a16:creationId xmlns:a16="http://schemas.microsoft.com/office/drawing/2014/main" id="{B0EBAA06-3E58-1005-EB06-A0BEF5DA9421}"/>
              </a:ext>
            </a:extLst>
          </p:cNvPr>
          <p:cNvPicPr>
            <a:picLocks noChangeAspect="1"/>
          </p:cNvPicPr>
          <p:nvPr/>
        </p:nvPicPr>
        <p:blipFill>
          <a:blip r:embed="rId3"/>
          <a:stretch>
            <a:fillRect/>
          </a:stretch>
        </p:blipFill>
        <p:spPr>
          <a:xfrm>
            <a:off x="751232" y="1825625"/>
            <a:ext cx="7429500" cy="4400550"/>
          </a:xfrm>
          <a:prstGeom prst="rect">
            <a:avLst/>
          </a:prstGeom>
        </p:spPr>
      </p:pic>
    </p:spTree>
    <p:extLst>
      <p:ext uri="{BB962C8B-B14F-4D97-AF65-F5344CB8AC3E}">
        <p14:creationId xmlns:p14="http://schemas.microsoft.com/office/powerpoint/2010/main" val="8458840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9830A-89E0-2D13-D2BE-FD8334ABD8AB}"/>
              </a:ext>
            </a:extLst>
          </p:cNvPr>
          <p:cNvSpPr>
            <a:spLocks noGrp="1"/>
          </p:cNvSpPr>
          <p:nvPr>
            <p:ph type="title"/>
          </p:nvPr>
        </p:nvSpPr>
        <p:spPr/>
        <p:txBody>
          <a:bodyPr/>
          <a:lstStyle/>
          <a:p>
            <a:r>
              <a:rPr lang="en-US" dirty="0"/>
              <a:t>Case Stories (</a:t>
            </a:r>
            <a:r>
              <a:rPr lang="en-US" dirty="0">
                <a:hlinkClick r:id="rId2"/>
              </a:rPr>
              <a:t>link</a:t>
            </a:r>
            <a:r>
              <a:rPr lang="en-US" dirty="0"/>
              <a:t>)</a:t>
            </a:r>
          </a:p>
        </p:txBody>
      </p:sp>
      <p:pic>
        <p:nvPicPr>
          <p:cNvPr id="5" name="Content Placeholder 4" descr="A screenshot of a school implementation stories website - linked to site in slide">
            <a:extLst>
              <a:ext uri="{FF2B5EF4-FFF2-40B4-BE49-F238E27FC236}">
                <a16:creationId xmlns:a16="http://schemas.microsoft.com/office/drawing/2014/main" id="{41D0C013-6D2E-9C00-0248-DD7B9CE2DF9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2003189"/>
            <a:ext cx="7886700" cy="3996209"/>
          </a:xfrm>
        </p:spPr>
      </p:pic>
    </p:spTree>
    <p:extLst>
      <p:ext uri="{BB962C8B-B14F-4D97-AF65-F5344CB8AC3E}">
        <p14:creationId xmlns:p14="http://schemas.microsoft.com/office/powerpoint/2010/main" val="110900623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r>
              <a:rPr lang="zh-TW" altLang="en-US" dirty="0"/>
              <a:t> 資源</a:t>
            </a:r>
            <a:endParaRPr lang="en-US" dirty="0"/>
          </a:p>
        </p:txBody>
      </p:sp>
      <p:sp>
        <p:nvSpPr>
          <p:cNvPr id="3" name="Content Placeholder 2"/>
          <p:cNvSpPr>
            <a:spLocks noGrp="1"/>
          </p:cNvSpPr>
          <p:nvPr>
            <p:ph idx="1"/>
          </p:nvPr>
        </p:nvSpPr>
        <p:spPr/>
        <p:txBody>
          <a:bodyPr>
            <a:normAutofit/>
          </a:bodyPr>
          <a:lstStyle/>
          <a:p>
            <a:r>
              <a:rPr lang="en-US" dirty="0"/>
              <a:t>Year-at-a-glance </a:t>
            </a:r>
          </a:p>
          <a:p>
            <a:pPr lvl="1"/>
            <a:r>
              <a:rPr lang="en-US" dirty="0">
                <a:hlinkClick r:id="rId3"/>
              </a:rPr>
              <a:t>http://www.hankbohanon.net/Resources_1.html</a:t>
            </a:r>
            <a:r>
              <a:rPr lang="en-US" dirty="0"/>
              <a:t> </a:t>
            </a:r>
          </a:p>
          <a:p>
            <a:r>
              <a:rPr lang="en-US" dirty="0"/>
              <a:t>Professional development outline, p 25 (</a:t>
            </a:r>
            <a:r>
              <a:rPr lang="en-US" dirty="0">
                <a:hlinkClick r:id="rId4"/>
              </a:rPr>
              <a:t>link</a:t>
            </a:r>
            <a:r>
              <a:rPr lang="en-US" dirty="0"/>
              <a:t>)</a:t>
            </a:r>
          </a:p>
          <a:p>
            <a:r>
              <a:rPr lang="en-US" dirty="0"/>
              <a:t>Training script for booster for staff</a:t>
            </a:r>
          </a:p>
          <a:p>
            <a:pPr lvl="1"/>
            <a:r>
              <a:rPr lang="en-US" dirty="0">
                <a:hlinkClick r:id="rId3"/>
              </a:rPr>
              <a:t>http://www.hankbohanon.net/Resources_1.html</a:t>
            </a:r>
            <a:r>
              <a:rPr lang="en-US" dirty="0"/>
              <a:t> </a:t>
            </a:r>
          </a:p>
        </p:txBody>
      </p:sp>
    </p:spTree>
    <p:extLst>
      <p:ext uri="{BB962C8B-B14F-4D97-AF65-F5344CB8AC3E}">
        <p14:creationId xmlns:p14="http://schemas.microsoft.com/office/powerpoint/2010/main" val="9796905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2"/>
          <p:cNvSpPr>
            <a:spLocks noGrp="1"/>
          </p:cNvSpPr>
          <p:nvPr>
            <p:ph type="title"/>
          </p:nvPr>
        </p:nvSpPr>
        <p:spPr/>
        <p:txBody>
          <a:bodyPr/>
          <a:lstStyle/>
          <a:p>
            <a:pPr eaLnBrk="1" hangingPunct="1"/>
            <a:r>
              <a:rPr lang="en-US" altLang="en-US" dirty="0"/>
              <a:t>Strategies</a:t>
            </a:r>
            <a:r>
              <a:rPr lang="zh-TW" altLang="en-US" dirty="0"/>
              <a:t>策略</a:t>
            </a:r>
            <a:endParaRPr lang="en-US" altLang="en-US" dirty="0"/>
          </a:p>
        </p:txBody>
      </p:sp>
      <p:sp>
        <p:nvSpPr>
          <p:cNvPr id="36867" name="Text Placeholder 3"/>
          <p:cNvSpPr>
            <a:spLocks noGrp="1"/>
          </p:cNvSpPr>
          <p:nvPr>
            <p:ph type="body" idx="1"/>
          </p:nvPr>
        </p:nvSpPr>
        <p:spPr/>
        <p:txBody>
          <a:bodyPr/>
          <a:lstStyle/>
          <a:p>
            <a:pPr eaLnBrk="1" hangingPunct="1"/>
            <a:endParaRPr lang="en-US" altLang="en-US" dirty="0"/>
          </a:p>
        </p:txBody>
      </p:sp>
      <p:sp>
        <p:nvSpPr>
          <p:cNvPr id="36868" name="Content Placeholder 4"/>
          <p:cNvSpPr>
            <a:spLocks noGrp="1"/>
          </p:cNvSpPr>
          <p:nvPr>
            <p:ph sz="half" idx="2"/>
          </p:nvPr>
        </p:nvSpPr>
        <p:spPr/>
        <p:txBody>
          <a:bodyPr/>
          <a:lstStyle/>
          <a:p>
            <a:pPr eaLnBrk="1" hangingPunct="1"/>
            <a:r>
              <a:rPr lang="en-US" altLang="en-US" dirty="0"/>
              <a:t>Mendler, A. N. &amp; Mendler B. D. (2011) </a:t>
            </a:r>
            <a:r>
              <a:rPr lang="en-US" altLang="en-US" i="1" dirty="0"/>
              <a:t>Power struggles: Successful techniques for teachers. </a:t>
            </a:r>
            <a:r>
              <a:rPr lang="en-US" altLang="en-US" dirty="0"/>
              <a:t>Bloomington, IN: Solution Tree.</a:t>
            </a:r>
          </a:p>
          <a:p>
            <a:pPr eaLnBrk="1" hangingPunct="1"/>
            <a:endParaRPr lang="en-US" altLang="en-US" dirty="0"/>
          </a:p>
        </p:txBody>
      </p:sp>
      <p:sp>
        <p:nvSpPr>
          <p:cNvPr id="36869" name="Text Placeholder 5"/>
          <p:cNvSpPr>
            <a:spLocks noGrp="1"/>
          </p:cNvSpPr>
          <p:nvPr>
            <p:ph type="body" sz="quarter" idx="3"/>
          </p:nvPr>
        </p:nvSpPr>
        <p:spPr/>
        <p:txBody>
          <a:bodyPr/>
          <a:lstStyle/>
          <a:p>
            <a:pPr eaLnBrk="1" hangingPunct="1"/>
            <a:endParaRPr lang="en-US" altLang="en-US" dirty="0"/>
          </a:p>
        </p:txBody>
      </p:sp>
      <p:sp>
        <p:nvSpPr>
          <p:cNvPr id="7" name="Content Placeholder 6"/>
          <p:cNvSpPr>
            <a:spLocks noGrp="1"/>
          </p:cNvSpPr>
          <p:nvPr>
            <p:ph sz="quarter" idx="4"/>
          </p:nvPr>
        </p:nvSpPr>
        <p:spPr/>
        <p:txBody>
          <a:bodyPr/>
          <a:lstStyle/>
          <a:p>
            <a:endParaRPr lang="en-US" dirty="0"/>
          </a:p>
        </p:txBody>
      </p:sp>
      <p:pic>
        <p:nvPicPr>
          <p:cNvPr id="61442" name="Picture 2"/>
          <p:cNvPicPr>
            <a:picLocks noChangeAspect="1" noChangeArrowheads="1"/>
          </p:cNvPicPr>
          <p:nvPr/>
        </p:nvPicPr>
        <p:blipFill>
          <a:blip r:embed="rId3" cstate="print"/>
          <a:srcRect/>
          <a:stretch>
            <a:fillRect/>
          </a:stretch>
        </p:blipFill>
        <p:spPr bwMode="auto">
          <a:xfrm>
            <a:off x="4876800" y="1487385"/>
            <a:ext cx="3048000" cy="4565402"/>
          </a:xfrm>
          <a:prstGeom prst="rect">
            <a:avLst/>
          </a:prstGeom>
          <a:noFill/>
          <a:ln w="9525">
            <a:noFill/>
            <a:miter lim="800000"/>
            <a:headEnd/>
            <a:tailEnd/>
          </a:ln>
        </p:spPr>
      </p:pic>
    </p:spTree>
    <p:extLst>
      <p:ext uri="{BB962C8B-B14F-4D97-AF65-F5344CB8AC3E}">
        <p14:creationId xmlns:p14="http://schemas.microsoft.com/office/powerpoint/2010/main" val="10377018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629841" y="365128"/>
            <a:ext cx="8028384" cy="1325563"/>
          </a:xfrm>
        </p:spPr>
        <p:txBody>
          <a:bodyPr/>
          <a:lstStyle/>
          <a:p>
            <a:r>
              <a:rPr lang="en-US" altLang="en-US" dirty="0"/>
              <a:t>Classroom Management</a:t>
            </a:r>
            <a:r>
              <a:rPr lang="zh-TW" altLang="en-US" dirty="0"/>
              <a:t> 班級經營</a:t>
            </a:r>
            <a:endParaRPr lang="en-US" altLang="en-US" dirty="0"/>
          </a:p>
        </p:txBody>
      </p:sp>
      <p:sp>
        <p:nvSpPr>
          <p:cNvPr id="49155" name="Text Placeholder 2"/>
          <p:cNvSpPr>
            <a:spLocks noGrp="1"/>
          </p:cNvSpPr>
          <p:nvPr>
            <p:ph type="body" idx="1"/>
          </p:nvPr>
        </p:nvSpPr>
        <p:spPr/>
        <p:txBody>
          <a:bodyPr/>
          <a:lstStyle/>
          <a:p>
            <a:endParaRPr lang="en-US" altLang="en-US" dirty="0"/>
          </a:p>
        </p:txBody>
      </p:sp>
      <p:sp>
        <p:nvSpPr>
          <p:cNvPr id="49156" name="Content Placeholder 3"/>
          <p:cNvSpPr>
            <a:spLocks noGrp="1"/>
          </p:cNvSpPr>
          <p:nvPr>
            <p:ph sz="half" idx="2"/>
          </p:nvPr>
        </p:nvSpPr>
        <p:spPr/>
        <p:txBody>
          <a:bodyPr/>
          <a:lstStyle/>
          <a:p>
            <a:r>
              <a:rPr lang="en-US" altLang="en-US" dirty="0"/>
              <a:t>Knoster, T. (2013). </a:t>
            </a:r>
            <a:r>
              <a:rPr lang="en-US" altLang="en-US" i="1" dirty="0"/>
              <a:t>The Teacher’s pocket guide effective classroom management </a:t>
            </a:r>
            <a:r>
              <a:rPr lang="en-US" altLang="en-US" dirty="0"/>
              <a:t>(2</a:t>
            </a:r>
            <a:r>
              <a:rPr lang="en-US" altLang="en-US" baseline="30000" dirty="0"/>
              <a:t>nd</a:t>
            </a:r>
            <a:r>
              <a:rPr lang="en-US" altLang="en-US" dirty="0"/>
              <a:t> Ed.)</a:t>
            </a:r>
            <a:r>
              <a:rPr lang="en-US" altLang="en-US" i="1" dirty="0"/>
              <a:t>, </a:t>
            </a:r>
            <a:r>
              <a:rPr lang="en-US" altLang="en-US" dirty="0"/>
              <a:t>Baltimore, MD: Paul H Brookes</a:t>
            </a:r>
          </a:p>
        </p:txBody>
      </p:sp>
      <p:sp>
        <p:nvSpPr>
          <p:cNvPr id="49157" name="Text Placeholder 4"/>
          <p:cNvSpPr>
            <a:spLocks noGrp="1"/>
          </p:cNvSpPr>
          <p:nvPr>
            <p:ph type="body" sz="quarter" idx="3"/>
          </p:nvPr>
        </p:nvSpPr>
        <p:spPr/>
        <p:txBody>
          <a:bodyPr/>
          <a:lstStyle/>
          <a:p>
            <a:endParaRPr lang="en-US" altLang="en-US" dirty="0"/>
          </a:p>
        </p:txBody>
      </p:sp>
      <p:pic>
        <p:nvPicPr>
          <p:cNvPr id="11" name="Content Placeholder 10" descr="download.jpg"/>
          <p:cNvPicPr>
            <a:picLocks noGrp="1" noChangeAspect="1"/>
          </p:cNvPicPr>
          <p:nvPr>
            <p:ph sz="quarter" idx="4"/>
          </p:nvPr>
        </p:nvPicPr>
        <p:blipFill>
          <a:blip r:embed="rId3" cstate="print"/>
          <a:stretch>
            <a:fillRect/>
          </a:stretch>
        </p:blipFill>
        <p:spPr>
          <a:xfrm>
            <a:off x="5029200" y="1372261"/>
            <a:ext cx="2971800" cy="4451267"/>
          </a:xfrm>
        </p:spPr>
      </p:pic>
      <p:sp>
        <p:nvSpPr>
          <p:cNvPr id="62468" name="AutoShape 4" descr="data:image/jpeg;base64,/9j/4AAQSkZJRgABAQAAAQABAAD/2wBDAAoHBwgHBgoICAgLCgoLDhgQDg0NDh0VFhEYIx8lJCIfIiEmKzcvJik0KSEiMEExNDk7Pj4+JS5ESUM8SDc9Pjv/2wBDAQoLCw4NDhwQEBw7KCIoOzs7Ozs7Ozs7Ozs7Ozs7Ozs7Ozs7Ozs7Ozs7Ozs7Ozs7Ozs7Ozs7Ozs7Ozs7Ozs7Ozv/wAARCAFaAOcDASIAAhEBAxEB/8QAGwAAAQUBAQAAAAAAAAAAAAAABQECAwQGAAf/xABREAABAwMCAgQJBQsJBwUBAAABAgMEAAUREiEGMRNBUWEUIjJxgZGSsdEVFpOhwQcjJDM0QlJTVHPhQ0RVYmNygpTwFzWDhKKysyU2RWR08f/EABoBAAIDAQEAAAAAAAAAAAAAAAABAgMEBQb/xAArEQACAgEDBAEEAgIDAAAAAAAAAQIRAxIhMQQTQVEyBSJhcRSBIzNCUvD/2gAMAwEAAhEDEQA/ANFJlOoecAdWAFkbKPbVYznx/Lue0ajmLIlPjP8AKK99VdRNY5SdmRydlwzn87Pue2a4TZH69z2zVTNKFVHUxWy0qZIxs+57ZqNcyTnaQ77ZqOmr50m2FscZsvP5S99Ia7w2V+0vfSGoevelxStitk3hkr9pe+kNIZsv9pe+kNQg7V1FsVsn8Ml/tL3tmnJlyifyl72zVYdVSgZFO2CbLAlSf2h32zTDMkj+cu+2ahKVjcL9FNKFkeV56l/ZPf2W0S5JP5Q77ZqQypGfx7vtmqSULxgLxkYqQtrCyQ4cH6qa/Yf2WVSZGNn3eX6ZrkSpBH49zn+mar9G5pH3zOB2U5oEIwTk5o/sV15LPhL+fxzntGmqlSAPx7ntmmkVGo7UrYWxypcj9od9s0nhcnH5Q77ZqE7k11Rtitk4lSf2h32zS+FSMfj3fbNRdVIo7UWwtkolSSfyh32zTzKkfr3PbNQpFKR4tFsLZIZUjP4932zXeEyMD8Id9s1CBk07qothbL1vfeXMbSt1ahvsVE9Rrqjtp/D2/T7jXVpxcGnF8ShM3myB/aq99RpRWXvF+uLF8ntNvJCUSXEpGgbAKPdVQcSXUfzhP0afhUHikyt4m2bXRXaKxXzkuv7Qn6NPwrvnJdB/Lp9hPwpdmQdpm2SDikWN6xXzluv7QPo0/CuPEl0POQPo0/CjsyDtSNljfNceysZ84rp+vT7A+FJ84bmT+OT7A+FLsyF2pGyxtS4rGDiK54/Hp9gfCl+cd06n0+wn4UdmQdmRtNOMU/kMViTxJdT/ADhP0afhXfOS6/tCfo0/Cn2ZD7Mja0uaxPzkun7Qn6NPwrvnJdP2hP0afhR2ZB2pG2TtTgsk1hvnJdP16fo0/Cl+cl0z+PT7CfhR2ZB2pG71jTvSpxgVg/nJdf2hP0afhSjia7DlIT9Gn4U+1IO1I35O1RL51hvnRd/2lP0afhSHia6n+cJ+jT8KO1IO1I24GTSnytqw/wA5brjHhA+jT8KQcS3X9oT9Gn4UuzIOzI3VNO5rEfOW6/tCfo0/Cu+ct1/aB9Gn4UdmQdqRuxypVHxawnznu37QPo0/CuPE92P85T9Gn4UdmQdqRuU1x3FYX5zXb9oH0afhS/Oe7ftCfo0/CjsyDtM9Dtg/D2/T7jXVlOEr7cJnEsSO+8FNr16hoA5IUfsrqthFxVMtxxcVTAF+/wDcFy//AFu/95ptrhx5rzrb7jiNDLjoKEg50IUojc91XL1a57l9uC0RHlJVKcIIQcEajVRq3XVlRU1GfQopKSQk7gjBHpBIqepE7ReicN+GOIKZKEtLZDoypJcGVBPkZz186iCothvaguKzcW2wUlt5QUknt8Uneom416ZWlxtqShSUBAIBBwDnHrpJMS7zHumkx33FnbUUUal7DUvZuL03ZY/Edls7PD0FCJ/gzq3Eg6hqXgp82Bj00O4tt0B25t2m0t29L6pnQhtiMtDiNyPGUSQfQKzzvzgflsS3RLW/HCQ04oHUgJORjzGrTl04vdcacclXBa2lamySfFOCMj0E0al7Fa9mq4o4MhNWJwwoHgy7c62lUgEHwlspAWsjPUrJ9HfVPiiNEsklVng8LNPsmNqTNUFqWs6d1hQ225nzdVZVhF+iuvOsiWhchKkvKGcuA8we3NWBN4qRAMASLgIyhp6LUrGOzzd1GpewtezVO8L2Bx3htbsuPDW+wypcYsqUZJJGdxtvy3q43ZbHF+cbzsOC2iHMQ2yqQypxDaSE7aUkHrrBLTxA85GdWJa1xAAwog5aA5AdlWmZvF0Zx51l+4NrfVrdUCQVq5ZNPUvYWvZq+H7XZ5NqelOxrWpTl3LCXHmlhBbOMJQM5SezJ266C3ZFhgXOfaBaXFO/KTfRBKT0ga21JG++eod+/VQZ1fET7a2nDMUhb3TqSc7ufpeeo5Ld9mTRNkIlOSRg9MQdW3Lfupal7DUvZoON7fCFujXK0xIaLe670aHGkLQ6FAboWFc+R3FErHC4djcH2ifdo8BKJDjyZDkhCy4sBSgAjT17DnWSuDnEl2DYuCpskN+QHMkD+PfUTke+OwWYTjUpUZglTbRB0oJ54FGpewtezXN261weHmLnbOHFXwTZTqR0oUssthRCU4HIkY37avOcKWWDdLxJZtnhi4sRp5q2lROlSs6u84xnHf5qxNvd4ltKVpt65sZK/KS3kA+jt76Yx84o05U1gzkSlHKnQVaj5z10al7C17NPw7Eg3+8umbw+xb2jbnlp0oUG1KCkgLAPZuNqdNscCHxXw/amrc2u3u6FGWoajMzzJPLHLbv81ZxyZxU7KVKcfuC3lNlorJVnQeae4VG25xG0zHZQZiW4q9bCd8Nq7U9nOjUvYWvYf4jlWez3VIj261TENOOIUwiO43p6hqUVEKPmpfug/JVrfTa4NjiMKeYbe8IQCFoJJyB6vroBcH+Jbq0lqeubJQhWpKXMkA9tQzmb7cnkvTW5UhxKQgKWCSEjkKNS9haNJZ7bDh8GRLoi1xZ8qXKLTjstKlNRk5wCoJ9Bz31Zf4ZQYvFDCrXGVcIiWFMtxNSw3kAq0Z33GTWYty+JbTq+T1TYwX5QbyAfRyrm18TM3BVxbXPTLX5T2pWpXnPWKepewtezV23hyA21wk1OtqESZjr3hCHEkKcSASnUPVUJi2+3cPPzG7HFnPm8uRUocQono9yEpwRvttWacc4mduKLi4ucuW35DyslSfN2eipY03iyE2tEV64MpcWXFhBIyo8z56NSC0bRHDNit14v6FMRizGjNPNiShTiY5VnIIByeX1isXKhRLnxK8zGdjIjhlSwqK0Wmzpb1HAWdtxjJPaaZFe4ohPvSIzk9t1/BdWCrUvHaeuoZDXEEuUuXITLdfcQULcUCSUkYx6tqWpewtex/wAiR1PCKiUsyVtKeR4gLYSAVAFQO5KRzG2TjtNQ3y0JtL6G0P8ASheob4/NUU9RI6uXMddOSxfkRfBktywzjGjBxg8x5u6mOwb0+kpejyXAVqcwpJ8o8z5zT1Idr2XOCP8A3dC/4n/jVXVZ4Otk6PxTDdeiuobTrypSSAPEVXUrsE7NVL/LHv3ivfVYAlWwJ81WZn5W9+8V76vcKJ1X5rIBwlR381ZKuVGPmVFFu3TpJwzDeX3hBx66lfsdyjMKeeiLS2kZJyDj66v3/iK5MXaRGZkFpptWkBIAPLtoO5dLg82pDkx9aFbKSXCQaGoobUUczClSGVvMsLW2g4UpIzg1O3Z7k6Mogv47Sgj31oeHbk8jhyW6oIAipPRnHPAzv20Be4mvDyvyxSAepAAp6YpJtj0xSshTbJ633GhEdLjY1LTp3ApWrTcHyNEJ8jt6MgfXWk4RucyYuUmU4XUtpCtShuCerPooFK4quzrikok9GnJxoSBtT0xqw0xSsrvQpMNwNPsLbWdwCOfmqRq23GT+KhPKHboIHrNGeEpkufdXXJbyni2yQkr3xkj4UOn8R3Rcx9tEpTbaXFBIQAMDPbRpjVhpjVlWXZ58FrppMVbaCcatiB6jUEeK/KeDTDanFnkkCnO3CbJb6N6W86gnOlbhIrTJWnhvhxDyAPC5WN1Dl1/UPrNJRTewlFN/gCybHcYLBeejkIHMgg48+KptsvPn700tz+6kmj/CdwlTLg/HlPLfbW0VELUTvkD7aHN3ybbC5DiOpDKHFBGUgnGe2npjyNxXJEizXJYyIL/pbI99NNpuAd0eBP6gM40HlWkvl2mwrJAcQ6USHgkrUAN/F3+sipuF7lLnQpLsx3pOjVhJwBtjNS0RuiWiN0ZBMKWtlb6YzpaQcKUEnAqDatXwxNekWa4NlZccb1KTk7+MCfeKyKVZquUaohJJLYITLXLgtNPPtgId8kg5qNmBKfOGozq/7qCa0V2JZasUAjxi4gnPVjA+0+qu4ovc23z0RorvRo6IKJCRzyfhUtC5JOCQI+QLoGyrwJeBvzGfVmhxO1WFXi5rzmdI354cOKqjJAzzqDrwQdeB4GwpTvXdVJnApERcZpRSDlS0AJTxypMUuDgUDLVt/Lm/T7jXUlu/L2vT7jXVoxfE0YfiVJp/C3v3ivfRThD/AH6n92qhkvCpr4/tFe+nQpq7TNaloTq0ndOeY66pW0rKVtKwxcb/AG+NdJKUWZpx5LhSt1wjcg4zjHdQS4TW58kPNxUR9sFLfI99GH5fCsh5U15uQp1w6lNDI39311WkXi0FpaI9lQkEEJWpeCO/b41OW/knLfyF7F0EfhOQ5JbLjSlkrQOsbChzk7h5aFIFsU2cbKS4cg+uoYV3jp4Xk298rDqiS3pGQeWPrFBW2So5JNDlSSQnKkqNhwj0TUWc9uUgDV5gCaofKPDhOPkhWD19Ic++l4enx7fHlsSSsJeTsUjPURigXgxBOCcd9PV9qG5faqNNwcpv5QmKaSUo0eKDzAzVBziW3NOq8GsTGSclThBJ+qoLPcvkib05SVoI0rSOeOe1XFOcItLL4ZfeUo56IZwn1kCkpfbsCf27AOZLRLlrfbYQwlf5iOQ2rR8bOHo7etO7ZSrBHLqoZMutrfYcaj2ZthRGEua9099WIV6iv25Ntu7CnWUfi3EeUjspKt1fIlW6sH2y7yLc28mM0guPp0hZHjJ81QyYMuE+lqU0WlKSFAHfb0UbYe4btLgkx0yZbyTlAXsEn6vtoTcrm9dJqpLuEk4CUjkkdlJqluxNbbsP8b5Q1AQOQCvspeFlj5CuQHNIJ/6aocQXmLd4ERSAtMhskLQRsARvv5xUNhvLNrEhuQ0pxqQkAhGMjGfjU9S12S1LXZb4OeDd0djnyH2jt2kfwzVOFalq4kEBSMpbdOv+6N8+ke+qUaaqFPRJj5+9rykK5kdhrRSeKrell2REjLROeSElSgNu/NJOLW4otNbkFxnCbxlFSndth5DYPbg7/XV+/wB2gw7kUPWxEl9KB98WRjHPsNZOO8UvpfBOtKgoE9uc1o5FwsFzUiTPQ8h9KdKkJzg+r+FNS5GpXYJuV1auAb0QmYxRnJb66ppVRhd2sbZCI9mC0geU4rB+2hClpU6tSEaElRISDnSOyq5fshIXOa7nsKQeNy5U8YFRICYxXHeuO57qXPVQBwzmnZpEjHM0pODQBYt35e16fca6nW4/hze3b7jXVpxcGnF8ShK/L3/3ivfUTgK8JAJKjgAVPKGZr/7xXvonwzHbfvjOoBXRArwe0cvfVFW6Kat0NRwsoBpEqcxHfd8hlW5ND12p5NwTb1gIdLgRk8t+R81WHJBm38vuuhsF7ylckpB2okX27jxg041ujpU4PbpHP6qlUXwSpMBy4LlvluRHilSmzjKeRzvSNjHdVziFeu/Sz2KA9QFVoUdc2U1FR5TigM9g6zUa3pEWt6QWt9kkT4xfbISnknUcaz3UPBSHiypCw4FadPXnsoncLkY99iR4uUxoK0oAB59SvqyPXTbupu3cWpkLRlGpLhAHrNWOqJNI5XDSkhKX5zDLznktqO9BZNtkR7gYSkZeCgkBO+rPLFaC8wVy5fyrEUZMdYSSW91Ix3eiopd5iOcSxpyEq6JtISskb533x3Z+qlKMQaRCeFFIKG3bhGbkrGzJO/mqmzbHTcvk9am2ntWk6ztn/WKJ3WA6Lmm7MqMmKpxLhW34xSMjapGNF54tRMitKLLRSpalbbgbHHoHqo0qwcUVZPCriHi0LjFLnUhStJPooTKt8iC+WJLZQsbjsI7RR662a4z7zIdDGlsq2WogJ0jbP1UtyejTrhbLe24Hg0UtuOj87JGfPy+uhxXoHFfoHxrA69ETKfeZisq8lTqsavNTZ1jehx0yUuNvsHbpGjkA99T8SyHHbw61n72zhCE9Q2qxw2S9GuMZw5ZLJUQeQPbSqN6RUroFQLVIuTxQwkYTupatkpHeaufNpToWIs2NIcQMltCtzVmR+A8JR0NZC5ayXFdoGdvdQi2uuNXKMtGdQdTjHeaVJUmKorZklstDtwmKiBaWVpBJ1g9XVUNwgrgTHIzigpSDuRyNa5DKGeLpLjeM+DdIR37Cg3ETYkyo01kEpmNjAG51DbHupuC0jcKiRxOG3X7X4et9DSNJUEqB5DroSBzNbi7LEbhuSy3jLCENHHfpHuNYYK6qWRJUhTSVIkGycCk3O1PQjUe6iVknxULUjoU7nSVODeqnJItxYJ5Fa4BeadjArTzeHWJDPTwRoc5lBOxrNLSUKKVDBBwalVFc4OL3EFOAzSAUpNMrLVvwJjfbv7jXUluP4c36fca6tGLg04viUJiymY/j9Yr31JZrgbdckStOpKdlDtB51Xmgme/+9V76mttvfuMksRwkrxnc42rPvq2Kd9QWdtlskSVvsXZpppZ1aFpOpPdXP3KBCuUBUNvLMUnW5pwpzOxNCno7kSS4w8AlbZwoZzVmbZJrMBM5xKEtEA41eNvy2qdvwiVvwi7Mh2mbPdmG8tIbdVq0BBKqS0P2223KU+iUl1LbR6ArSU6iR/oemgUWK/Nkpjx0Fa18gKkmwZFvfLElvQsDPPII7RUdXlIWrzQVHE8o5UmJDRvk4Z/jVi83S3XKbDKtS2Ej78UowrzZNCXbXMiQmpTrRS07jSrI6xkUngT/AIAZxSAzq0Ak7k9wqVy4YapcBmGxGiyFP26+tNtk50OA8uwjrqO7SLLIvDK/GLRB6dbQxk9RFCbfAk3CQpuM3rIGVEnAHpqGQ05HeW06kpcQcEHqNLVtwDltwaCG0xBkF6FfmUNZyUOA7jvFI/cbc3xMzLiEoZz9+UkYSonO+KHw7BPlxw+htKG1eSXFadXmqs7BlNy/AywvwjOAgDJPmptuuAbdcBaXfpMW6vGHKMiOpWoJXlSd+Y35eio5cq3OIauMNvwaW26CpkcldeRUKOHLkEhTrbbIPW64kVG1ZpcicuG0GlOITqJDgIx5/TRcguQQlptt5f8ADETkRHVgdI28Dse40jkyHara7CgveEPyNnHgMADsH10GeZcjPOMuDC0KKSO+rsqyzYkJEp5KQhWMAK8bfltRb9Bb9FqHOizLULXNc6Etq1NPYyB3H1mpI0W1214S3pyJKm/GQ20D4x6qpNWC6rT0hjBpP6Tqwn31E/bpLL7TGWnFvHCA24Fb0W0t0G/lBK13ds3uTLmq0JkIKcn83lgeoUy23iHFY6CY2p4R3C5HUkcj/rehU2JIt73RSkaFkZxnOR6KuJ4dui0oUIxIWnUPGAx588qE5AnItM3NubZrjHkPJbedc6VOs7K3BwPVigON6Kr4XuyEFfQJ8UZIC0599CjscGoyb8kZX5JgjMc4zqI2q3aWjH0tSdXjHdfMDziqEd4iStSjhtAGSaIW66RJcjoWV9I4OpO+axtNuzv4oKONI2cCKITWyypsjOCc481ZniSKhm49I15Lo1emiFt4hYMtdv0OEo2zpJA7s1Q4iyH2/GzkE4zyrZa00jndRBqLbA+aTma4Vx5Ujnlq37Tmh5/ca6kt3+8GvT7jXVoxfE04viUJu01/94r30X4Q8W7rXz0sqPuoRMGZz5/tVe+r/D85m33BbkgkNrbKCQM4zj4VQn9xSvkXrvG8LvrDjf4ucEKSR37GiHFshK7IyGtkdOUY/u6h7xQyDfGosUNuxy67HKjGc/Rz21DLnsyeH2Iy3SH2XiSCN1A5Ofrqy1T/ACTbVOiSEfkawLm5xJmfe2iOaUDmf9d1LdVGdw7bZit3EEtLV1kdWfVn006fxElpTLFtQy5HaaCQpxrJB6+dI9xCJdjXFeaAkKXsUtgIx8aW3FhtxYanoEqyi2gff24iHkjtxsfd9dArj4vC9tSNtS1q+s1JLvyDcIc6PqKmmQh1ChgHtH102XdrdMkwWEtLaiMOFS9YzzOSNuqpSadg2mOlOqsVqjQmFFEl/Dz6hse4f67O+pr1FbmXy3uAYbmpQVd++/1YqKbxK8qU6thuOpGrCFlrJKernTbjxD4XGhFtGl+OsLUSkYyOWO7upNxpoLiSX9uZcL0uJGYccaihICUjxU5APo/hVoLkv8XQVyIq4+GylIUQSrAO+3nqF+4wZjipTV0et63wnp2w2STgdRFVneIWvlWE6024Y8QFIKzla87E07V3YOk7s65Wl4zZT7s2IglalJQt8aiMkjal4Sd6K4yXSMhuOpR9YqJ6NYTIdkruTzwcUVBppopUMnOMnan2yfbYM5/o+mEd5goy4AVavRUdlIXErH3CCJPFDaU7sy1JcSe1J5+40U4ldTIatyUnxXJG3mG320Jh31uPAS24xrlMIUhh39EHtpsqe2/Z4GHR4TEWRoIO4zsc+gU7VMdqmX+JLU/MuhcMuMy1oAHTO6fqoNZmFI4gjNZSooexlJyDjsPoq/ONnuctU92e4yXEjWwGiTkDGAeXVVePItcG5xZMQSSltX3zpccsY2x56TS1WJ1dhDiNCLj4POa/k3zHdH+Lb/XeKq3nW9xcmOXFBCnGkEA9Rx8ajiXiPGnTEPNrehPu69OPGSc5BFVpNzRI4jFxKFBtLqFY68DHwobXI21yTcUPKVxA+AcdGEpGP7oP20KBzzq7fH2Jd5ekRndbbmDyIwcAEb+aqWarlyyuT3HoDKDqWMhSvGBojbXIibsytACQg4z9lDdiDncVZhI6GV0zKdaXMHSpIUAe7sqniR3eln3cO/PBqmpUYXh5rowhZGUkcljtrOXSYmZNU4hOlI2AzRZ+P4Gw7cFrK31oxnGAknYADqArOE1bZz+rktoocOdKTt3mmpNck5NMwFu3f7wb9PuNdXW7/eDfp9xrq0YuDTi+JSlj8Of/AHivfTVJwAamkJzOfP8AaK99NcHiVQ0UPkiHM01aVLXhKSo46hRKLefAWUttwIi1p5uON6lGnO8VXTI6NTTQ7END7aKXsdL2D2oclWAmM6onsQatJtNycGRAkDztkUZ6a4lAVI4liNZ/NbIJ+oVG5IYT+M4rfPc2hX2VPQiWlA4cPXdfKC56SB9tKOF7z+yY87ifjVlcqxkHpbzdHT2gkD6xUId4bPOXdT5yn4UaYhpiPTwtdsD8HT7YrlcL3UDdpsf8QVxc4bI/KLn600gHDKk7yriPPp+FFRDTEaeF7of5Nv6QU35q3Xf7239Kmnqa4aKfFuM5J705+ymmNw6R4t3lA97RP2UaYhpRw4Wug/k2/pU09PC11PJpv6QU0RbD/TT487CqcIli6r299AqjTH/zFpQ/5qXX9Un6QV3zYuo/kE+2KaI1j/pt76BVJ0NkH/zL/wBAqjTEKiL817t+oT9IKo3G3S7UUeFICekzpwoHlVpTFjPO9SPQwqlVG4bV5V0lHztH4UnFeAcUBVLydhzpApWdqnniE1K0wX1vM6R4y04OaqlwIBUQSB2VCndEErdEqdWc09Oc8qqOvOFwrb1aUo8ZPIjfn9dRrW8hTLpWVNvIBA6q3R6FtXZqXTPywshrLYWeRGwp0ZqQwStpfic8EZxUsUBTDZSpWMDyqJsR2jHSkbknxjnqrjZH9zR2cMFhhUQw3ERcbWG3SQHADnrBrMzLVIiOLSooKUDJOrq7a00ZakNpaSrQgDYA0Nu7weS420hOV+LnG6hW/p4rI0jBmxKTtgJLZKQrUnG++eWKRACtYSsEowSB+ieSh2jvq01ps5jRs6npLgxkZCB1+urMm3tMNS5rKEJddSkO4HIfZvWyfT44xbM08MYpsq238vb9PuNdTLZn5Ra9PuNdWfFwQw/EZJ2lPH+0V76ruL8kVNNViS6M/wAor31UcX4w7qobKpLcU+VSLTsKQneuPI1EgIgbGuKKRBwqnqOaYEJTtSpSMiuNORucGkIdprtHVTu2kzTGRlHjUgTualVTRzpAdp8WnoTv6KbtgVKAMHuFMRGRgUgT66cO2mqXiiwI1jG1cU7GmrUc08ZORQBGEEnzVahM65AyAQN6iGxI7qt27Z1R7qrm6izT0sdWaIy8RVNgSWk8xocx2HrqhFc6W0ssKGS0pWD6aO3NYRbnXDuEoOfVWatvjR0kuLAPUg7V0vpuVyxuL8HWzxp2GIUxLWG39SR1KxmjbMqMG8pfQc99BWIjCxnXq99WExGB+YSfNU83Q4sktXDILNJKg5HmoWkhogk9fZT246S4XDuT9VCW8NeSkgeaisV4OAAHNThhjijUSicnJ2wVdYTrlxhyEJDmlwJA7Oe9aFqKF26RGwMuA799VbrLMCMy4lsLLjoRq7M1dirJAVnZQrN1OZ2oE4w1QtmUtoxcm8jBBI+o11TNJ0cQqTjGHF+411V4viYcaq1+SjcRh50/2qvfVJR++HNXrir786P7RXvNUFfjKolyQlyLmlzmoicKweunA9VIraHDZdOPKmZ3FOJoIjCd6kbqLOVCpmdyaAOJpBzNKedIDvTAXO1MBp6Rk4NLpSFcqQCAEinnZOB11x2G3VTT9lMBFKqJSt6Uk5pmrBNIQuPEJp6djmogvAI7akB8agYquY81W7cRlVUiASMmrkDSkKIqvL8TZ0S/zImu6j8jSgOfRn3VmbQ/qtzW++Mc608xIft7jWc6xpqjbbBBgxykrLwKs5JwB3bVf0OeOFNyOvmg5OkQtTC2DhRHfTzOJx9+c9CaKi1QUq0eDgrznBWcEHsoVdYCIb6W2JGvOdaT+Yc8s9ddfD1OPM6iZ5Qob4Zt5bx85xRSyT8uFKiee2aApYUT5VG7PbtTgcJOBV80qK2lQY4ke/8ARGXOyQjf11esr/TxU5O4oXxkgs8LZSNkvNk+un8LSEuoCQRnFcLqtsiZfi3wv8ESk44mc/vq/wC2urnsjitaerUf+yuqzF8TmR5f7Bk/d98dYcV7zVFeywavyxl6SrsdV7zVJ0eKFVRIrlyQu+XXFRIzRS2WdVyUXXFdFHb/ABjh9wq1IgRZpTFtsN0LCxlxSSBp6ySduw1KONtWiFAFKsmpTWpb4MigffJTmTzIAFRyuD1pTqiyAsdixj66FjkJxaMvtqG9StHxq6VFeiPFp9tTax1EU1OyhUaojQ9XPNNOdVKobUh5igKHI8qnKO9NSk5ztTlA91AULmk05266TfI2pc+N2UBQwoKc7io1EVOojUd+YqFYBVjsoEM05p6TmmE4PKuTSAfkZqzHzoIHXVM86Vb3QoIHXVeT4m3oP9yCHSAI6NJzjmarSbmm2JYS4nUl9RKgfzU9vr91QR5Kc4UrA5k91BJby7jcHJepSUjxG0jlpHIEf651Z0fT92e62OzmnpVLk1SeIGY85HgryXWCAfGTy7RUFxbjJKHor6VJcyS31o/hQRC44AyejVjfarMQCQ6EpUrSOajXdx9PHG7iZXK1uEYMZchwH83trR24JVJQy1ulHZ21nlz0RwmOwtIUrxRk4AFHrUfAWsOEhatnD2Duqnqcyxx35IKDmScYpD3DjzWQSVY27QM0E4Jh3MpTJWjo2hy181DzVsktRZjfRLQhaUjOnGQjz99SIMdhOEqAAGwrlZZa2myWJvHqS8gGW3jihK+WpOf+kiup8pSHeIEKQQdKcH1Guq7F8TD/AMn+wHIkNdPMQVYV0qtj5zVeMgzFtxkbrWoAVBMUE3SVqG3TL/7jRfhZLart0gH4tsqGfV9tUreVFbNU3BZaYbhoH3hkDI/TV3++rBVpztgCoWllOVk6s8hSPq1jA2NXzlS2HGNsmQorOVHYVZYII0nnVBrWtWnI2q/HbUjmM1HG3donOqK11tTFziltxICwMoXjdJrzx2M5GlLYd8VaDgg16odJTgc6wnGEcs3VDoGzqAT5xt8KszRTVmeSoEhJIwVVwZGRvmkRkgCnLPRnHMVlESY/q0hx2U3pUhQBzTgrO4V9VMBCO6uwadrUDuBT9XamgKISg86YphRORtVvKSKeACmnQUDVo3wRUfImiTrAWdQIqk5HVrIAzUWhNEaTnq2pXUIeRoII7CKelsAbg7U4tp54NKrCLcXqXJVcZabjKQhOCoYz1mqLMcNpxRF1Gt3fyUEbd+Kg0kZGcb8+qu30uNQx/s6GPVVye7K5aGeQ9VSklprCSPOKfoPWMd4qRUWS5EW8yyVhJCc9QJ6zWlui2wI6w/Ok9C3kgbuEfUK1KFXaQcsRm2UowEgZONt+uutMNuLpR5RJypZ5qPWa1EVA6PYDnmsuSEZ7yViU3HgDoXd4sVIeUlptXJLfWR20jk+Q8MLX6cUZu7Wq3BeQA2rPnzQDCSequXnxxUtkZcubJb3LFuJNxbJOc59xrqW3pxPaI7/ca6p4viQx8AqbDkLnyFJjrILqiDpO+5ohw6h2PNX0jK0BTZGSCOsVUlsOmdIKZDyQXVHAcIA3p0TpmJKHFSHlpBwUqcJBFZFkjqLu35NOJIQnUTyP1VOzLS6NSVA9mDQORqCtadWFc8K50kB5LYUgKwQc79lWYrjmUZ8EMzvE3Hk0KXAlesHB99W0PKIGNqENPIWNjkmr7CxpAztXUUYpbHPjkk3uEErOMk+islxYVPzmWwhRKEZ2HWT/AArSOPoZaU4tWEpFY2Y5Pky3Hky3Wwo7JSrAArF1DUTVD71RTbjuZ3bX7NOUy4rbol+zVa4XZ62AdPdJBWryW0qyTQZ3jC5KXpYlugHbJVk1nj93gtWG/IfDDmrOkjzin+Dug9fqrPRuIZrQU8ZhR+mSck+j11eicVPF9xDlxeDR8lZSNqlpofYfsJBp0nYH1U8sujfB9VWEP3JxIUmetSSMg4G/1VIHLof58v2U/Cq9cSHa/JWDTp/NzUng76sYbNTBy6jlNV7CfhTC/dxynH6NPwp64h2/yMMd5PNBp4jOEBWk0pcvvRdKZiujzjPRo5+qmeE3n9tHpaR8KfciPtfkVcdakZOAKYlKCnyd09VKZF5I/LEellPwrkruqlaenbVq2IDKQT9VNZIOSQdsDqd1JUrGFKVmowoHO3oqZ5t1pag4yU9xGKrkjnjHfXoY1WxqQ/J5Y2q5GWpDBGohGckdWaohYH8KsMhx4BtpKlEnqFEqrclRfgnXrdV5I7RR6G6ktpHVmq9stihD6J9JBUcnBo2xbmkoAA2Fc/J1MLqO4OHsgmtGRDKEgkAHl5iffisyWktHL6ggd/OtXc5bNot631eMcYSntNeTX2+yJUxSlKJ36uQrFkm5tEHhi3bN1b3oplJQ2rK9+vltXVkuDpbj99Y1rJyFZGefimuqeNUiGSKT2NJIH4U7/fV76YB3U+Ufwp3++ffUanEowDkk8gBua5j+TJ+C7HcBTocGRTXYLgX0sZWe3zVVSqWs+JHQE9qnN/UB9tWGzPQcgsp7sk1ojNbKXghpl4ObckteKW9ONhiiMWRIx+LUfdVGTfXbW14ROaC2QQD0Ssqz5iPtqyLk9MT0railpW6Aefpre+o+zVexjj0iUiSe48p3QtXijdIAwCKEXSa3bYDkhWCoDCR2miLrjjpBWScDArD8XT1eHdETlLJGB1Zxn4eqsG+TJZsjjoz0156TIW68oqcWcqJ93mqDfGB6DXBRUfG6zk0/uz1dVa1sTJIzeskEZ1KCfMKKM28lvAQMDY+jnQ6ODjY43zR6BOLDCEqSDhognvyaTZKKD3DTbrcZTKySlOCnPVRwIFCbNKzbZkhAClMoBwduRqgLtdHAXG3MozjKW8iq108sjtGbPNQlujTaBmn6Q8whzQEkEoOOvvrNR7lcX3Q2X8ZznKAKLo6aTGcjtO6VDCwrGfP9tVZMbxOpGjpIrNjk+Am4gmCvfYLGB6DVHo6tMR5Um2SlR1/fEqyhKxkKx1UBi3aUqUlmQy2EnOVAEEUdpyjrIZ2o5dAUDdSx0YfScZwc4qcRFqj9O0pDqMZOg5KfPVyBanXsPOZbT1ZG5pRxvUivcTQhWykg+ioXLdBVu7FaPfpAoqq3JRlRfIA7qz8yYHHVIZUejBxk/nVqyZu0rLsWOU3sV3LHbnZOWkKA6wFbeijUK2MsIAQgJFV4DStIURREOoSQhbiUZ61Gsyyzy/JmmSUFSEdWhnCU4z1VEpExaCppaPNmiqIsR1A0hLn9YGk8AQ2SptRT3GtCxJ7szPM09jzjjC5yBFCHMgoAJT2H/WKwS8uIK1HKick1qeMXw+/IdQ4FtuqV4xrIF86A2gcuZNV416Lpv2HuCkEcURd+peR/gVXV3A2o8RxzjYBe/wDhNdWiJnycmtkvo8Kkg5BQtXLz0kWdCbcLLiVpdGCVK3BqDPRT5rqvH+/KGD1eMf8A+VGYK3SZKCCXjnGaxOKNEYoNtSWXtmlpV3Ch10u0yEvTHty3hjy8HH1CqCor0ZCHUEhWeYomibMXBK2kBx1HlJPWO2obR3qyTheyZlbtd7pdY/gzsIoQFA+K2qrtuuXESWktMwU6By1NmiIvs7O8NPtU4X+aP5n/ANVT/kKq0h/Fld2Xrc/dHXCifFbQnGykZG/mNYzjuMqPdUuYOh4BQ842xWn+cEzrhqPpFAeKnn7vCQoxloUwSc9oPOlDItadUOWGSiY7pDkqPM0pdOwB89RKBBpAa30YrYQZe8UY81EWVHojqO56qDxlBK8nc9VF4LC5bqU7hvUAo1VOluaMScmkjX8PxZq4c5llZjOvR09E4U8s9fpq3bLVxRFDgXdUPhWMBZUkJ82nFG5zyYEJUgN4DbYSAkcwNh9lAPndg/iHPZrO88o7IueHXuEVRL+plbbz0dbZG41LJPmyedDYdwVGe8QcxpOad88e1pz2KGNym3pKlNpKUrOwUMVVPJrdmnBBwTizWWqZIUhaQrCQSeXOkZgpYBwQVE5Kj1moLW7oZWgfjCDp89UfnWyCQppwEf1DUdbSoryY25bI0sMlOdeFHkBtyq6ZbwGNKj/iArHp4tYG+hXsGnji9jsV7BprM0VPA34NBcZUoxHAlgjbdWvO3mrPtcs048XRiCkg4Ox8Q1XYfQ4jUg5SeVQyS1mjFBwVUaW2SAtkoGM4wKzFwj8WyJbmHIrTWo6EBawQO8jGauw5Zju7+TRqXMCYJloGsIGVgDJx21LHP7a9FeXHUjOwkcWRiMOR3P7zij9ZBP10fj3W/JRpehsHzPk+9NCvnVEH5yfVQ6+8ZmNDUmKAlxQ8rsq2GTU6RVLHpVtGUvEKR4c8zJcDLKXCcE5z6KF4tzfi5W4R2HANUZk5+Y+px1xSlKOck1AkKO+9a4waRRPLqldG24QcjfOGKlprSTrAOon8w11DOB1H52Qk5/Wf+NVdU4qkVTds1I6R26ylKGGxJcB8wVzq4070rxUFBCBnAPXviqFwcBuD8ZJwkOrUrB7VGiNuSNYUoDGyj3YrDJ7m1cF9+CFttNq3SlOVq/1/rep40TSpBSAEqVj0UkZ4LOHPzhtv6aKtNABvbyRt5yKaVlbk0AZcFLL2yE4VuNqh8HT1oFGLsgBttY561ChmTjrrLkjUqNWOTcSHwdH6ApDGQRgo2qbJ76A8R3lUVrwVhZDrnlKH5o+NKEXJ0iUpUrHG3cJXV9dvCUsyiSApCiFZHZnY9e3ZWIvtp+Rrw9ADpdDeMLKcZBGasRUJMxtxw4BUCFdY32NHrvw6/PmKmqe1l3BOfqrsyzQ001ucqHTz17O0ZWBEckPpbQkkqOK9HstoiNoRFcAwkZPao0Nsll8FWhWgFeesVqlxQ0jWcakjmKyTyajfjx6P2NuTvStpYzkJAGD2dVDPBG+xNWVr8bq9VJqzWCctTs0RTSoreBtn80eqkctza2/F8VQ3Se+rQJpwz2iopjtkFtlpbeCXBhSThQ7Ku3G2MqX4U2gaHD42Oo0GuKVR30yE8l7Kx20bsk5EllUZ05SsY81XJJqglda0UBBb/RFL4A1+iKvOtKZdU2rmk+um1S9hain4C3+iKY8z4PpUnyeR7qv0jiEuIKFDY00NSZSGFAUQgofUsIaURnmeoChZCmiWl808u+tBZAPBOkPNZ+qtHT4tc6K8+TRCyjfbfCh29yXgIWgZzjZR81eV3KWqUtRJzv1Vvvui3ApaYiIVjYqIBrzZZznfnW/txjL7UYHOUo7srYyqrqG0KZCU4ye04qsRg1wWUnnVj3Ko7Gj4KRp4uhD95y/dqrqj4HWTxdCH7z/xqrqEKXJoZa0puc3rJeXv/iNX2JAQ2hAO5GpZqhMbT8oy3CR+PX6fGO1OitLew4rKUZ59vdXOk9zoRWyNFCVrWnONKd81oI6gpAXzA6++s5BC3FacaG08+80fSoJQGxsOvFTgynIireFDoWQRvqJ27KFEgJKjkADfailyQpx/JwltsUImShkpQQANhir8PRvqMlvgxdZ9Qj0mKl8mNdltMBZVnCEalZ2IPUK8/mTPD7g47qODsM9nb76LX6aW4hQMgOKJUc9g2H1j1Vl0L6NtOeaufm2rRnwY8c9MEUfTupzZ8Pcyu7ZYdf0OhKBjGmtnDv8AFDDQkFSSUjfTkZ6689U8rpFKJ3Joq0tMyF0R8vykkdRHOq1iTaTNs8zhFtOmehtXGGSHGlk/4TV1NyZlANEkBW2rsrDQenDIGvJTzx11fZfyRudXfXTh9Ow1e55fN9e6tSa229GqcYjh4NeMVkZxnYioVxVLWegW3t1OAg484oUbgsqQvSdaEhOc1PHuEpTo5EHnkVJfT8Ud9KK39Yyzelzf9BOJAW64pEgdErmkoOUn7aWRbn4+VFOpA/OFImapEtKdyAFZ37qNNP6k9oIrFn6DHLdKjs9H9SyLZu/2ZeayH4biOsDIoVaZnQvpyeRrbyLWxJ1FvDaiN8DY1lZHBlwiOKdivofTnOlQ0n18q5U8E8ezPS9P1MMkf2aOakPxW5ST1AKocPPV2xqeegLiy2HGlDbCxXeAJH531VVkg3uRtRbiyn6aUVZ8BGfK+qu8B/rfVVeiRLXEoyGA+nHJQ5EUStwU1CaQoYUBv66j8C/rVIlS2zhSfFAABB51u6KLjN2ZuplqjsYb7oS1LuKARsEbViVq3Nekcb21yRDExCSot7KwOQrzhbZCsVrkqk7M/hERNJjJp+jO1OS31HnRZGg3wMMcXwf+J/41V1S8FJ08WwtuXSb/APDVXU0yMluerjg22SSJDnhRU6ekUAsYydz1VYHCduTgASQByGpO1Goqk+CsjO+hPuqUkDmapcIeg7k/YKasURogpS9tyGRtUybYwlQVodOOokVfBB5GuKgOZxTUYrhC1S9g5+1MSCrWHhqG+CKHr4Rt6+fhPP8ATTWhBB3BpCtPIkVbDJKG0XRnzYMeZ3kVmRm/c7s05IQ8JukHPiupH2VVV9yrh9RBIuH0yPhW5GMZzTHXChpam0hawklKc41HspSm5O2WY4LHHTDZGGP3JeHTv/6j9Mj4VPD+5jYoTvSsieVAY8Z1B+ykVxxe03UWtXC6hLU30oa8KTnT25xirJ43cQ9dWXbboctkRL609LnUogEp5dWcZ7qE2t0OUdSqXBMjgi1IGEtyvbTSngm1n+Tle2mhivup2scPJuAaJmFejwPWNQPbn9HHXWjF8zwkb70HKGZPRauxOrGat/kZV5Mj6DpudCKKeDban8yV9ImpE8JwEkEJlbf101RtnHYu8i3xIMHpJElBckjpPFiozzJxue7zU+Bx7Ck8USrFJa8GcadU2y6pYKXSDjHcT1U+/l9gug6ZcQRc+a0HXr0yc4I8tPXVpFoZbwAiRtj85PVWfY+6Ow5w+q5LgL6dUsxWIza9SnVYSeeNudWYPGz6boi3Xuzu2x55suMkrCwvAyRt17VF5cj5ZZHpcUfjFB3wFvfCHhk5zqTXGAgjGH/aTWfsfGtwvzTsiHYwtgIWUESkFWoAkJUnmnJGM99QI44vbl0dtiOF1GWy2HFteFJyEnG+cY6xVT+7k0RuCqLNIi1toJIEg57VJrjbGett/wBpNZ5PHU1+7TIEW0MrMR7olqcmobJ3IyArny6qS68fSbfcblGatAfatoSp5wyAjYjsI91Q0R9E9c35NF8mM/q3/aTXfJjP6t/2k1Zts9u52yNPaSUtyGkuJCuYBGasa09oo0x9C1T9g/5NZ/Vv+0mkNrYUMFt8/wCJNEiQOdcFA8iKaSTtINUn5Ba7PGdaU0tl4pWMEFSdxWdX9y+wLUVYnDPUHk/CtsSBzOK4EHkak3fIla8mHH3K+Hwc4n/TI+Fd/ss4f54n/TI+FbgqSOulztSC37MXH4Bs9keTcIol9Mz5PSOJKdxpOQB2GurU3JSTAcAOeXvFdUkG/kmi/kjP7tPuqWs01fgnLXgbh6LxNQeIzjrxVtu7ocIHg7gz/amqtcL5J9rJ6DVdWcncUW6DITGWVKfUM9Gl05A7+yhb3H0dpwoFvcVj/wCwfhQ5wXLBYskuEbeurDjj5koUr5Md8Xq8IO/1VAn7pDBb1uWp1Hd4USfdQpwfDB4si5Rv6SsAfumwv6Od/wAyfhTFfdRhJ5W14n/9J+FS29kdMvRo12CQrjlu/dK30CIhY0b6s5Jz2YobM4PmybnxDKD7ITdYwZaBzlJ23O3dQo/dVi4yLS8f+aPwpqPurRlHBs7w/wCa/hTtexaZegs7wDHVYCyhDIuioCIpf307Yyrlz2xnsowLK+OCTY9bfTmCY2vfTq0ac9uKyjf3Uoq16VWl5P8AzJ+FEW+O4zqNaILhH/6D8KjLJGPLJxxZJcIhtPA1xsEi3TrZKZRIbb6Oc0ono3056ttjj3Dvy/8A2fJmPX1U9xB8PkB+K40TrZUCrB/6htUw43Z/YHP8wfhTVccspGfk93/MH4VD+Rj9ln8bN/1KEP7nE1jhpMNU5pu4R5xlxn0ZKQdKRg5H9X3UQjcL36dfWLtfZ8ZbkJtQitx0EJCyPKOfR6qqyPuisRyAbY6rP/2T8KHp+65GMnoPkZ4HOM+F/wAKsjOMt0yuWLJHlBaz8IXWPxU1eZi4DIbQpLiYSFI6ckc1A7defRReJYZEfjWbfFONliRGSylAzqBGnc7Y6qzEn7qceOlCvkh5WvPKUdsY7u+q/wDtejf0K/8A5v8AhUk01aZFwmnTQRPBV1Zv1xuDTNmlJlyC6jwxpS1N7k7dnP6hUly+56brcb3LlKYJmoT4IoZ1MrA5nuOPVQr/AGvxf6Ff/wA3/Ck/2vxf6Ff/AM3/AApi0y9HoFkjzYlojRp62lyGUBCltZ0qxsDv3YohXl/+1+L/AEK//m/4Uo+69GUQkWR8k8gJR3+qlQVL0en11BbPc3bnBRKegOxA4kFKFvEq37Rtir+pHYv2zQlYnaLddVXKOxXtmu1I7F+2fjT0itlquqt4nYv2zS6Uf1/bPxo0hbG3L8gc9HvFdUU9KRCcwVdXNRPWK6mlQ0CmowKSoDyjXeDrQ5gJ3I2ztXIkhBCN8nlirCEKW3pkKz3CqFii2b02kYSDwNfJV7kTbk+wgLUVa0K16s9g7PVR1XA7JWOkmrUQBkhAGfrrSh0JTpSnAFBeIuIW7PDUsnLytkpzU5YoctCjOS2RnuJGrVY4hYaUtySsbZUPFHfWCcmB545O1MulzenSXHXFlS3DkmhwUQRilGC5SK55G2W5EjDgCdxTHVkp1jqqqTlW9SpOWlCp1RVdjukOnepG1kYVmq2cJHdUjZKUk9WaTQ0wi398w4jn10ThylM4PNPJQoZFbUlzA5KGRRFDRCgCNljO1Z5q9maIOtw82ypxOppKlgjOwrnI0gA/eHOf6NSWZwt6EqOAdt60BW2BkqTjGc551jeDfY1rqK5MPcIctRTiM6fMg1nV2+am4lXgb+NXPoz8K9a1MhBUVoAAyTmnNuMqUpKXE5TnI7MbGtWJSiqoz5cinX4MPAZYTFxNgqcIUdJUg7bCpuhsiucDHoNbN51osgoWkggEEddV0I1nI33oeRw2ojpWR6mzJGJYT/NFD0mk8A4dPNhQ/wARrahvCab0AJ3FHf8AwLtL2Y1Fo4feWlCGnCpRwAlZya1nDvBdvt0tNwVHUl1A+9pWrOnvxRW1Q20Ol8oSNOyTjromTvWnG3JWzPk+10iZJztWYlxZRefS2h9bapKVqdWh04HjeKUpI1AbYKcbYzyrSJNZ2dc5rb9yCZqm+hebQ2nU34iD0eTgpyfKVuTiriktRY+JOZbUpbySjwZaOkDYTpGNs+Lg5yFb+eqxiyfBU+CszUTOgcEtTil4UejIABJwTrwRp5Ds5VYTOlquDURme49GW+EeFBCM7tuEpzjScFKDnHXg01qXc2Le3I8KekLcS8SFtIOnSrAICUgnbfvoAZPi3RMhuO6mQ/FabT9+bUolaembJCgN9QSFbjmPSKL2dlxtUnSHkxCsdAh4qKxt4x8bcDPIHsO1DXp04OpYt108LSst5fUhCw2orA0+KAMEZ7xjmM0StE+RNlTUvtraLCkI6JQ8lWnfB6xnkaBFyenEJw+b3iurp5/AnPR7xXUmNAVhCekUvrJ3og0EBORVAbctqdrWOSj66jFUa3PYluU5qBEW+4oBKBmvHOIL47dZbrqlZGcJHYK9ZfZalI0SGkPJ/RcSFD66pmxWc87TC/y6PhQ92QlPY8UBJOa7rr2v5Bsw/wDiYP8AlkfCu+QbN/RMH/LI+FMqs8TPM0pyEmva/kGzf0TB/wAsj4V3yDZv6Jg/5ZHwoCzxdI1t56xUrCMsryORr2MWKzjlaYQ/5dHwpRZLSBgWuGM9kdHwqLJJnmEMa2Wl53SvHooulsFtON9JIrdJs9rQMJtsRPXswkfZUgt8JOwhsDzNJ+FVSiWxmZG3t5UUr6jWnahMrZaXpwWwQADtg1ZTDipOUxmge5AqUJCRgAAd1JRfsJST8FMW+NgDottOjmeXZTlRI2rV0fjZJ59pyat4HZSYHYKGn7IpoHGHHTsGwMDHo/0KlZabaTpQkAVc0J/RHqrtCf0R6qocG/JapJLZFckVwIO32VY0p/RHqrgkA5AAIo7X5E5l5psNsBGN8b+enDvql0i/01euu6Rf6avXW9KlRlbt2EU1IB14oV0rn6avXS9M7+sX7RpiC4wR2GlSop2oP0zv61ftGu6d79av2jTEGwrrxTgaB9O9+tX7RrvCHv1zntGgApPP4E56PeK6hSnnVJ0qcWQeoqNdSA//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62470" name="AutoShape 6" descr="data:image/jpeg;base64,/9j/4AAQSkZJRgABAQAAAQABAAD/2wBDAAoHBwgHBgoICAgLCgoLDhgQDg0NDh0VFhEYIx8lJCIfIiEmKzcvJik0KSEiMEExNDk7Pj4+JS5ESUM8SDc9Pjv/2wBDAQoLCw4NDhwQEBw7KCIoOzs7Ozs7Ozs7Ozs7Ozs7Ozs7Ozs7Ozs7Ozs7Ozs7Ozs7Ozs7Ozs7Ozs7Ozs7Ozs7Ozv/wAARCAFaAOcDASIAAhEBAxEB/8QAGwAAAQUBAQAAAAAAAAAAAAAABQECAwQGAAf/xABREAABAwMCAgQJBQsJBwUBAAABAgMEAAUREiEGMRNBUWEUIjJxgZGSsdEVFpOhwQcjJDM0QlJTVHPhQ0RVYmNygpTwFzWDhKKysyU2RWR08f/EABoBAAIDAQEAAAAAAAAAAAAAAAABAgMEBQb/xAArEQACAgEDBAEEAgIDAAAAAAAAAQIRAxIhMQQTQVEyBSJhcRSBIzNCUvD/2gAMAwEAAhEDEQA/ANFJlOoecAdWAFkbKPbVYznx/Lue0ajmLIlPjP8AKK99VdRNY5SdmRydlwzn87Pue2a4TZH69z2zVTNKFVHUxWy0qZIxs+57ZqNcyTnaQ77ZqOmr50m2FscZsvP5S99Ia7w2V+0vfSGoevelxStitk3hkr9pe+kNIZsv9pe+kNQg7V1FsVsn8Ml/tL3tmnJlyifyl72zVYdVSgZFO2CbLAlSf2h32zTDMkj+cu+2ahKVjcL9FNKFkeV56l/ZPf2W0S5JP5Q77ZqQypGfx7vtmqSULxgLxkYqQtrCyQ4cH6qa/Yf2WVSZGNn3eX6ZrkSpBH49zn+mar9G5pH3zOB2U5oEIwTk5o/sV15LPhL+fxzntGmqlSAPx7ntmmkVGo7UrYWxypcj9od9s0nhcnH5Q77ZqE7k11Rtitk4lSf2h32zS+FSMfj3fbNRdVIo7UWwtkolSSfyh32zTzKkfr3PbNQpFKR4tFsLZIZUjP4932zXeEyMD8Id9s1CBk07qothbL1vfeXMbSt1ahvsVE9Rrqjtp/D2/T7jXVpxcGnF8ShM3myB/aq99RpRWXvF+uLF8ntNvJCUSXEpGgbAKPdVQcSXUfzhP0afhUHikyt4m2bXRXaKxXzkuv7Qn6NPwrvnJdB/Lp9hPwpdmQdpm2SDikWN6xXzluv7QPo0/CuPEl0POQPo0/CjsyDtSNljfNceysZ84rp+vT7A+FJ84bmT+OT7A+FLsyF2pGyxtS4rGDiK54/Hp9gfCl+cd06n0+wn4UdmQdmRtNOMU/kMViTxJdT/ADhP0afhXfOS6/tCfo0/Cn2ZD7Mja0uaxPzkun7Qn6NPwrvnJdP2hP0afhR2ZB2pG2TtTgsk1hvnJdP16fo0/Cl+cl0z+PT7CfhR2ZB2pG71jTvSpxgVg/nJdf2hP0afhSjia7DlIT9Gn4U+1IO1I35O1RL51hvnRd/2lP0afhSHia6n+cJ+jT8KO1IO1I24GTSnytqw/wA5brjHhA+jT8KQcS3X9oT9Gn4UuzIOzI3VNO5rEfOW6/tCfo0/Cu+ct1/aB9Gn4UdmQdqRuxypVHxawnznu37QPo0/CuPE92P85T9Gn4UdmQdqRuU1x3FYX5zXb9oH0afhS/Oe7ftCfo0/CjsyDtM9Dtg/D2/T7jXVlOEr7cJnEsSO+8FNr16hoA5IUfsrqthFxVMtxxcVTAF+/wDcFy//AFu/95ptrhx5rzrb7jiNDLjoKEg50IUojc91XL1a57l9uC0RHlJVKcIIQcEajVRq3XVlRU1GfQopKSQk7gjBHpBIqepE7ReicN+GOIKZKEtLZDoypJcGVBPkZz186iCothvaguKzcW2wUlt5QUknt8Uneom416ZWlxtqShSUBAIBBwDnHrpJMS7zHumkx33FnbUUUal7DUvZuL03ZY/Edls7PD0FCJ/gzq3Eg6hqXgp82Bj00O4tt0B25t2m0t29L6pnQhtiMtDiNyPGUSQfQKzzvzgflsS3RLW/HCQ04oHUgJORjzGrTl04vdcacclXBa2lamySfFOCMj0E0al7Fa9mq4o4MhNWJwwoHgy7c62lUgEHwlspAWsjPUrJ9HfVPiiNEsklVng8LNPsmNqTNUFqWs6d1hQ225nzdVZVhF+iuvOsiWhchKkvKGcuA8we3NWBN4qRAMASLgIyhp6LUrGOzzd1GpewtezVO8L2Bx3htbsuPDW+wypcYsqUZJJGdxtvy3q43ZbHF+cbzsOC2iHMQ2yqQypxDaSE7aUkHrrBLTxA85GdWJa1xAAwog5aA5AdlWmZvF0Zx51l+4NrfVrdUCQVq5ZNPUvYWvZq+H7XZ5NqelOxrWpTl3LCXHmlhBbOMJQM5SezJ266C3ZFhgXOfaBaXFO/KTfRBKT0ga21JG++eod+/VQZ1fET7a2nDMUhb3TqSc7ufpeeo5Ld9mTRNkIlOSRg9MQdW3Lfupal7DUvZoON7fCFujXK0xIaLe670aHGkLQ6FAboWFc+R3FErHC4djcH2ifdo8BKJDjyZDkhCy4sBSgAjT17DnWSuDnEl2DYuCpskN+QHMkD+PfUTke+OwWYTjUpUZglTbRB0oJ54FGpewtezXN261weHmLnbOHFXwTZTqR0oUssthRCU4HIkY37avOcKWWDdLxJZtnhi4sRp5q2lROlSs6u84xnHf5qxNvd4ltKVpt65sZK/KS3kA+jt76Yx84o05U1gzkSlHKnQVaj5z10al7C17NPw7Eg3+8umbw+xb2jbnlp0oUG1KCkgLAPZuNqdNscCHxXw/amrc2u3u6FGWoajMzzJPLHLbv81ZxyZxU7KVKcfuC3lNlorJVnQeae4VG25xG0zHZQZiW4q9bCd8Nq7U9nOjUvYWvYf4jlWez3VIj261TENOOIUwiO43p6hqUVEKPmpfug/JVrfTa4NjiMKeYbe8IQCFoJJyB6vroBcH+Jbq0lqeubJQhWpKXMkA9tQzmb7cnkvTW5UhxKQgKWCSEjkKNS9haNJZ7bDh8GRLoi1xZ8qXKLTjstKlNRk5wCoJ9Bz31Zf4ZQYvFDCrXGVcIiWFMtxNSw3kAq0Z33GTWYty+JbTq+T1TYwX5QbyAfRyrm18TM3BVxbXPTLX5T2pWpXnPWKepewtezV23hyA21wk1OtqESZjr3hCHEkKcSASnUPVUJi2+3cPPzG7HFnPm8uRUocQono9yEpwRvttWacc4mduKLi4ucuW35DyslSfN2eipY03iyE2tEV64MpcWXFhBIyo8z56NSC0bRHDNit14v6FMRizGjNPNiShTiY5VnIIByeX1isXKhRLnxK8zGdjIjhlSwqK0Wmzpb1HAWdtxjJPaaZFe4ohPvSIzk9t1/BdWCrUvHaeuoZDXEEuUuXITLdfcQULcUCSUkYx6tqWpewtex/wAiR1PCKiUsyVtKeR4gLYSAVAFQO5KRzG2TjtNQ3y0JtL6G0P8ASheob4/NUU9RI6uXMddOSxfkRfBktywzjGjBxg8x5u6mOwb0+kpejyXAVqcwpJ8o8z5zT1Idr2XOCP8A3dC/4n/jVXVZ4Otk6PxTDdeiuobTrypSSAPEVXUrsE7NVL/LHv3ivfVYAlWwJ81WZn5W9+8V76vcKJ1X5rIBwlR381ZKuVGPmVFFu3TpJwzDeX3hBx66lfsdyjMKeeiLS2kZJyDj66v3/iK5MXaRGZkFpptWkBIAPLtoO5dLg82pDkx9aFbKSXCQaGoobUUczClSGVvMsLW2g4UpIzg1O3Z7k6Mogv47Sgj31oeHbk8jhyW6oIAipPRnHPAzv20Be4mvDyvyxSAepAAp6YpJtj0xSshTbJ633GhEdLjY1LTp3ApWrTcHyNEJ8jt6MgfXWk4RucyYuUmU4XUtpCtShuCerPooFK4quzrikok9GnJxoSBtT0xqw0xSsrvQpMNwNPsLbWdwCOfmqRq23GT+KhPKHboIHrNGeEpkufdXXJbyni2yQkr3xkj4UOn8R3Rcx9tEpTbaXFBIQAMDPbRpjVhpjVlWXZ58FrppMVbaCcatiB6jUEeK/KeDTDanFnkkCnO3CbJb6N6W86gnOlbhIrTJWnhvhxDyAPC5WN1Dl1/UPrNJRTewlFN/gCybHcYLBeejkIHMgg48+KptsvPn700tz+6kmj/CdwlTLg/HlPLfbW0VELUTvkD7aHN3ybbC5DiOpDKHFBGUgnGe2npjyNxXJEizXJYyIL/pbI99NNpuAd0eBP6gM40HlWkvl2mwrJAcQ6USHgkrUAN/F3+sipuF7lLnQpLsx3pOjVhJwBtjNS0RuiWiN0ZBMKWtlb6YzpaQcKUEnAqDatXwxNekWa4NlZccb1KTk7+MCfeKyKVZquUaohJJLYITLXLgtNPPtgId8kg5qNmBKfOGozq/7qCa0V2JZasUAjxi4gnPVjA+0+qu4ovc23z0RorvRo6IKJCRzyfhUtC5JOCQI+QLoGyrwJeBvzGfVmhxO1WFXi5rzmdI354cOKqjJAzzqDrwQdeB4GwpTvXdVJnApERcZpRSDlS0AJTxypMUuDgUDLVt/Lm/T7jXUlu/L2vT7jXVoxfE0YfiVJp/C3v3ivfRThD/AH6n92qhkvCpr4/tFe+nQpq7TNaloTq0ndOeY66pW0rKVtKwxcb/AG+NdJKUWZpx5LhSt1wjcg4zjHdQS4TW58kPNxUR9sFLfI99GH5fCsh5U15uQp1w6lNDI39311WkXi0FpaI9lQkEEJWpeCO/b41OW/knLfyF7F0EfhOQ5JbLjSlkrQOsbChzk7h5aFIFsU2cbKS4cg+uoYV3jp4Xk298rDqiS3pGQeWPrFBW2So5JNDlSSQnKkqNhwj0TUWc9uUgDV5gCaofKPDhOPkhWD19Ic++l4enx7fHlsSSsJeTsUjPURigXgxBOCcd9PV9qG5faqNNwcpv5QmKaSUo0eKDzAzVBziW3NOq8GsTGSclThBJ+qoLPcvkib05SVoI0rSOeOe1XFOcItLL4ZfeUo56IZwn1kCkpfbsCf27AOZLRLlrfbYQwlf5iOQ2rR8bOHo7etO7ZSrBHLqoZMutrfYcaj2ZthRGEua9099WIV6iv25Ntu7CnWUfi3EeUjspKt1fIlW6sH2y7yLc28mM0guPp0hZHjJ81QyYMuE+lqU0WlKSFAHfb0UbYe4btLgkx0yZbyTlAXsEn6vtoTcrm9dJqpLuEk4CUjkkdlJqluxNbbsP8b5Q1AQOQCvspeFlj5CuQHNIJ/6aocQXmLd4ERSAtMhskLQRsARvv5xUNhvLNrEhuQ0pxqQkAhGMjGfjU9S12S1LXZb4OeDd0djnyH2jt2kfwzVOFalq4kEBSMpbdOv+6N8+ke+qUaaqFPRJj5+9rykK5kdhrRSeKrell2REjLROeSElSgNu/NJOLW4otNbkFxnCbxlFSndth5DYPbg7/XV+/wB2gw7kUPWxEl9KB98WRjHPsNZOO8UvpfBOtKgoE9uc1o5FwsFzUiTPQ8h9KdKkJzg+r+FNS5GpXYJuV1auAb0QmYxRnJb66ppVRhd2sbZCI9mC0geU4rB+2hClpU6tSEaElRISDnSOyq5fshIXOa7nsKQeNy5U8YFRICYxXHeuO57qXPVQBwzmnZpEjHM0pODQBYt35e16fca6nW4/hze3b7jXVpxcGnF8ShK/L3/3ivfUTgK8JAJKjgAVPKGZr/7xXvonwzHbfvjOoBXRArwe0cvfVFW6Kat0NRwsoBpEqcxHfd8hlW5ND12p5NwTb1gIdLgRk8t+R81WHJBm38vuuhsF7ylckpB2okX27jxg041ujpU4PbpHP6qlUXwSpMBy4LlvluRHilSmzjKeRzvSNjHdVziFeu/Sz2KA9QFVoUdc2U1FR5TigM9g6zUa3pEWt6QWt9kkT4xfbISnknUcaz3UPBSHiypCw4FadPXnsoncLkY99iR4uUxoK0oAB59SvqyPXTbupu3cWpkLRlGpLhAHrNWOqJNI5XDSkhKX5zDLznktqO9BZNtkR7gYSkZeCgkBO+rPLFaC8wVy5fyrEUZMdYSSW91Ix3eiopd5iOcSxpyEq6JtISskb533x3Z+qlKMQaRCeFFIKG3bhGbkrGzJO/mqmzbHTcvk9am2ntWk6ztn/WKJ3WA6Lmm7MqMmKpxLhW34xSMjapGNF54tRMitKLLRSpalbbgbHHoHqo0qwcUVZPCriHi0LjFLnUhStJPooTKt8iC+WJLZQsbjsI7RR662a4z7zIdDGlsq2WogJ0jbP1UtyejTrhbLe24Hg0UtuOj87JGfPy+uhxXoHFfoHxrA69ETKfeZisq8lTqsavNTZ1jehx0yUuNvsHbpGjkA99T8SyHHbw61n72zhCE9Q2qxw2S9GuMZw5ZLJUQeQPbSqN6RUroFQLVIuTxQwkYTupatkpHeaufNpToWIs2NIcQMltCtzVmR+A8JR0NZC5ayXFdoGdvdQi2uuNXKMtGdQdTjHeaVJUmKorZklstDtwmKiBaWVpBJ1g9XVUNwgrgTHIzigpSDuRyNa5DKGeLpLjeM+DdIR37Cg3ETYkyo01kEpmNjAG51DbHupuC0jcKiRxOG3X7X4et9DSNJUEqB5DroSBzNbi7LEbhuSy3jLCENHHfpHuNYYK6qWRJUhTSVIkGycCk3O1PQjUe6iVknxULUjoU7nSVODeqnJItxYJ5Fa4BeadjArTzeHWJDPTwRoc5lBOxrNLSUKKVDBBwalVFc4OL3EFOAzSAUpNMrLVvwJjfbv7jXUluP4c36fca6tGLg04viUJiymY/j9Yr31JZrgbdckStOpKdlDtB51Xmgme/+9V76mttvfuMksRwkrxnc42rPvq2Kd9QWdtlskSVvsXZpppZ1aFpOpPdXP3KBCuUBUNvLMUnW5pwpzOxNCno7kSS4w8AlbZwoZzVmbZJrMBM5xKEtEA41eNvy2qdvwiVvwi7Mh2mbPdmG8tIbdVq0BBKqS0P2223KU+iUl1LbR6ArSU6iR/oemgUWK/Nkpjx0Fa18gKkmwZFvfLElvQsDPPII7RUdXlIWrzQVHE8o5UmJDRvk4Z/jVi83S3XKbDKtS2Ej78UowrzZNCXbXMiQmpTrRS07jSrI6xkUngT/AIAZxSAzq0Ak7k9wqVy4YapcBmGxGiyFP26+tNtk50OA8uwjrqO7SLLIvDK/GLRB6dbQxk9RFCbfAk3CQpuM3rIGVEnAHpqGQ05HeW06kpcQcEHqNLVtwDltwaCG0xBkF6FfmUNZyUOA7jvFI/cbc3xMzLiEoZz9+UkYSonO+KHw7BPlxw+htKG1eSXFadXmqs7BlNy/AywvwjOAgDJPmptuuAbdcBaXfpMW6vGHKMiOpWoJXlSd+Y35eio5cq3OIauMNvwaW26CpkcldeRUKOHLkEhTrbbIPW64kVG1ZpcicuG0GlOITqJDgIx5/TRcguQQlptt5f8ADETkRHVgdI28Dse40jkyHara7CgveEPyNnHgMADsH10GeZcjPOMuDC0KKSO+rsqyzYkJEp5KQhWMAK8bfltRb9Bb9FqHOizLULXNc6Etq1NPYyB3H1mpI0W1214S3pyJKm/GQ20D4x6qpNWC6rT0hjBpP6Tqwn31E/bpLL7TGWnFvHCA24Fb0W0t0G/lBK13ds3uTLmq0JkIKcn83lgeoUy23iHFY6CY2p4R3C5HUkcj/rehU2JIt73RSkaFkZxnOR6KuJ4dui0oUIxIWnUPGAx588qE5AnItM3NubZrjHkPJbedc6VOs7K3BwPVigON6Kr4XuyEFfQJ8UZIC0599CjscGoyb8kZX5JgjMc4zqI2q3aWjH0tSdXjHdfMDziqEd4iStSjhtAGSaIW66RJcjoWV9I4OpO+axtNuzv4oKONI2cCKITWyypsjOCc481ZniSKhm49I15Lo1emiFt4hYMtdv0OEo2zpJA7s1Q4iyH2/GzkE4zyrZa00jndRBqLbA+aTma4Vx5Ujnlq37Tmh5/ca6kt3+8GvT7jXVoxfE04viUJu01/94r30X4Q8W7rXz0sqPuoRMGZz5/tVe+r/D85m33BbkgkNrbKCQM4zj4VQn9xSvkXrvG8LvrDjf4ucEKSR37GiHFshK7IyGtkdOUY/u6h7xQyDfGosUNuxy67HKjGc/Rz21DLnsyeH2Iy3SH2XiSCN1A5Ofrqy1T/ACTbVOiSEfkawLm5xJmfe2iOaUDmf9d1LdVGdw7bZit3EEtLV1kdWfVn006fxElpTLFtQy5HaaCQpxrJB6+dI9xCJdjXFeaAkKXsUtgIx8aW3FhtxYanoEqyi2gff24iHkjtxsfd9dArj4vC9tSNtS1q+s1JLvyDcIc6PqKmmQh1ChgHtH102XdrdMkwWEtLaiMOFS9YzzOSNuqpSadg2mOlOqsVqjQmFFEl/Dz6hse4f67O+pr1FbmXy3uAYbmpQVd++/1YqKbxK8qU6thuOpGrCFlrJKernTbjxD4XGhFtGl+OsLUSkYyOWO7upNxpoLiSX9uZcL0uJGYccaihICUjxU5APo/hVoLkv8XQVyIq4+GylIUQSrAO+3nqF+4wZjipTV0et63wnp2w2STgdRFVneIWvlWE6024Y8QFIKzla87E07V3YOk7s65Wl4zZT7s2IglalJQt8aiMkjal4Sd6K4yXSMhuOpR9YqJ6NYTIdkruTzwcUVBppopUMnOMnan2yfbYM5/o+mEd5goy4AVavRUdlIXErH3CCJPFDaU7sy1JcSe1J5+40U4ldTIatyUnxXJG3mG320Jh31uPAS24xrlMIUhh39EHtpsqe2/Z4GHR4TEWRoIO4zsc+gU7VMdqmX+JLU/MuhcMuMy1oAHTO6fqoNZmFI4gjNZSooexlJyDjsPoq/ONnuctU92e4yXEjWwGiTkDGAeXVVePItcG5xZMQSSltX3zpccsY2x56TS1WJ1dhDiNCLj4POa/k3zHdH+Lb/XeKq3nW9xcmOXFBCnGkEA9Rx8ajiXiPGnTEPNrehPu69OPGSc5BFVpNzRI4jFxKFBtLqFY68DHwobXI21yTcUPKVxA+AcdGEpGP7oP20KBzzq7fH2Jd5ekRndbbmDyIwcAEb+aqWarlyyuT3HoDKDqWMhSvGBojbXIibsytACQg4z9lDdiDncVZhI6GV0zKdaXMHSpIUAe7sqniR3eln3cO/PBqmpUYXh5rowhZGUkcljtrOXSYmZNU4hOlI2AzRZ+P4Gw7cFrK31oxnGAknYADqArOE1bZz+rktoocOdKTt3mmpNck5NMwFu3f7wb9PuNdXW7/eDfp9xrq0YuDTi+JSlj8Of/AHivfTVJwAamkJzOfP8AaK99NcHiVQ0UPkiHM01aVLXhKSo46hRKLefAWUttwIi1p5uON6lGnO8VXTI6NTTQ7END7aKXsdL2D2oclWAmM6onsQatJtNycGRAkDztkUZ6a4lAVI4liNZ/NbIJ+oVG5IYT+M4rfPc2hX2VPQiWlA4cPXdfKC56SB9tKOF7z+yY87ifjVlcqxkHpbzdHT2gkD6xUId4bPOXdT5yn4UaYhpiPTwtdsD8HT7YrlcL3UDdpsf8QVxc4bI/KLn600gHDKk7yriPPp+FFRDTEaeF7of5Nv6QU35q3Xf7239Kmnqa4aKfFuM5J705+ymmNw6R4t3lA97RP2UaYhpRw4Wug/k2/pU09PC11PJpv6QU0RbD/TT487CqcIli6r299AqjTH/zFpQ/5qXX9Un6QV3zYuo/kE+2KaI1j/pt76BVJ0NkH/zL/wBAqjTEKiL817t+oT9IKo3G3S7UUeFICekzpwoHlVpTFjPO9SPQwqlVG4bV5V0lHztH4UnFeAcUBVLydhzpApWdqnniE1K0wX1vM6R4y04OaqlwIBUQSB2VCndEErdEqdWc09Oc8qqOvOFwrb1aUo8ZPIjfn9dRrW8hTLpWVNvIBA6q3R6FtXZqXTPywshrLYWeRGwp0ZqQwStpfic8EZxUsUBTDZSpWMDyqJsR2jHSkbknxjnqrjZH9zR2cMFhhUQw3ERcbWG3SQHADnrBrMzLVIiOLSooKUDJOrq7a00ZakNpaSrQgDYA0Nu7weS420hOV+LnG6hW/p4rI0jBmxKTtgJLZKQrUnG++eWKRACtYSsEowSB+ieSh2jvq01ps5jRs6npLgxkZCB1+urMm3tMNS5rKEJddSkO4HIfZvWyfT44xbM08MYpsq238vb9PuNdTLZn5Ra9PuNdWfFwQw/EZJ2lPH+0V76ruL8kVNNViS6M/wAor31UcX4w7qobKpLcU+VSLTsKQneuPI1EgIgbGuKKRBwqnqOaYEJTtSpSMiuNORucGkIdprtHVTu2kzTGRlHjUgTualVTRzpAdp8WnoTv6KbtgVKAMHuFMRGRgUgT66cO2mqXiiwI1jG1cU7GmrUc08ZORQBGEEnzVahM65AyAQN6iGxI7qt27Z1R7qrm6izT0sdWaIy8RVNgSWk8xocx2HrqhFc6W0ssKGS0pWD6aO3NYRbnXDuEoOfVWatvjR0kuLAPUg7V0vpuVyxuL8HWzxp2GIUxLWG39SR1KxmjbMqMG8pfQc99BWIjCxnXq99WExGB+YSfNU83Q4sktXDILNJKg5HmoWkhogk9fZT246S4XDuT9VCW8NeSkgeaisV4OAAHNThhjijUSicnJ2wVdYTrlxhyEJDmlwJA7Oe9aFqKF26RGwMuA799VbrLMCMy4lsLLjoRq7M1dirJAVnZQrN1OZ2oE4w1QtmUtoxcm8jBBI+o11TNJ0cQqTjGHF+411V4viYcaq1+SjcRh50/2qvfVJR++HNXrir786P7RXvNUFfjKolyQlyLmlzmoicKweunA9VIraHDZdOPKmZ3FOJoIjCd6kbqLOVCpmdyaAOJpBzNKedIDvTAXO1MBp6Rk4NLpSFcqQCAEinnZOB11x2G3VTT9lMBFKqJSt6Uk5pmrBNIQuPEJp6djmogvAI7akB8agYquY81W7cRlVUiASMmrkDSkKIqvL8TZ0S/zImu6j8jSgOfRn3VmbQ/qtzW++Mc608xIft7jWc6xpqjbbBBgxykrLwKs5JwB3bVf0OeOFNyOvmg5OkQtTC2DhRHfTzOJx9+c9CaKi1QUq0eDgrznBWcEHsoVdYCIb6W2JGvOdaT+Yc8s9ddfD1OPM6iZ5Qob4Zt5bx85xRSyT8uFKiee2aApYUT5VG7PbtTgcJOBV80qK2lQY4ke/8ARGXOyQjf11esr/TxU5O4oXxkgs8LZSNkvNk+un8LSEuoCQRnFcLqtsiZfi3wv8ESk44mc/vq/wC2urnsjitaerUf+yuqzF8TmR5f7Bk/d98dYcV7zVFeywavyxl6SrsdV7zVJ0eKFVRIrlyQu+XXFRIzRS2WdVyUXXFdFHb/ABjh9wq1IgRZpTFtsN0LCxlxSSBp6ySduw1KONtWiFAFKsmpTWpb4MigffJTmTzIAFRyuD1pTqiyAsdixj66FjkJxaMvtqG9StHxq6VFeiPFp9tTax1EU1OyhUaojQ9XPNNOdVKobUh5igKHI8qnKO9NSk5ztTlA91AULmk05266TfI2pc+N2UBQwoKc7io1EVOojUd+YqFYBVjsoEM05p6TmmE4PKuTSAfkZqzHzoIHXVM86Vb3QoIHXVeT4m3oP9yCHSAI6NJzjmarSbmm2JYS4nUl9RKgfzU9vr91QR5Kc4UrA5k91BJby7jcHJepSUjxG0jlpHIEf651Z0fT92e62OzmnpVLk1SeIGY85HgryXWCAfGTy7RUFxbjJKHor6VJcyS31o/hQRC44AyejVjfarMQCQ6EpUrSOajXdx9PHG7iZXK1uEYMZchwH83trR24JVJQy1ulHZ21nlz0RwmOwtIUrxRk4AFHrUfAWsOEhatnD2Duqnqcyxx35IKDmScYpD3DjzWQSVY27QM0E4Jh3MpTJWjo2hy181DzVsktRZjfRLQhaUjOnGQjz99SIMdhOEqAAGwrlZZa2myWJvHqS8gGW3jihK+WpOf+kiup8pSHeIEKQQdKcH1Guq7F8TD/AMn+wHIkNdPMQVYV0qtj5zVeMgzFtxkbrWoAVBMUE3SVqG3TL/7jRfhZLart0gH4tsqGfV9tUreVFbNU3BZaYbhoH3hkDI/TV3++rBVpztgCoWllOVk6s8hSPq1jA2NXzlS2HGNsmQorOVHYVZYII0nnVBrWtWnI2q/HbUjmM1HG3donOqK11tTFziltxICwMoXjdJrzx2M5GlLYd8VaDgg16odJTgc6wnGEcs3VDoGzqAT5xt8KszRTVmeSoEhJIwVVwZGRvmkRkgCnLPRnHMVlESY/q0hx2U3pUhQBzTgrO4V9VMBCO6uwadrUDuBT9XamgKISg86YphRORtVvKSKeACmnQUDVo3wRUfImiTrAWdQIqk5HVrIAzUWhNEaTnq2pXUIeRoII7CKelsAbg7U4tp54NKrCLcXqXJVcZabjKQhOCoYz1mqLMcNpxRF1Gt3fyUEbd+Kg0kZGcb8+qu30uNQx/s6GPVVye7K5aGeQ9VSklprCSPOKfoPWMd4qRUWS5EW8yyVhJCc9QJ6zWlui2wI6w/Ok9C3kgbuEfUK1KFXaQcsRm2UowEgZONt+uutMNuLpR5RJypZ5qPWa1EVA6PYDnmsuSEZ7yViU3HgDoXd4sVIeUlptXJLfWR20jk+Q8MLX6cUZu7Wq3BeQA2rPnzQDCSequXnxxUtkZcubJb3LFuJNxbJOc59xrqW3pxPaI7/ca6p4viQx8AqbDkLnyFJjrILqiDpO+5ohw6h2PNX0jK0BTZGSCOsVUlsOmdIKZDyQXVHAcIA3p0TpmJKHFSHlpBwUqcJBFZFkjqLu35NOJIQnUTyP1VOzLS6NSVA9mDQORqCtadWFc8K50kB5LYUgKwQc79lWYrjmUZ8EMzvE3Hk0KXAlesHB99W0PKIGNqENPIWNjkmr7CxpAztXUUYpbHPjkk3uEErOMk+islxYVPzmWwhRKEZ2HWT/AArSOPoZaU4tWEpFY2Y5Pky3Hky3Wwo7JSrAArF1DUTVD71RTbjuZ3bX7NOUy4rbol+zVa4XZ62AdPdJBWryW0qyTQZ3jC5KXpYlugHbJVk1nj93gtWG/IfDDmrOkjzin+Dug9fqrPRuIZrQU8ZhR+mSck+j11eicVPF9xDlxeDR8lZSNqlpofYfsJBp0nYH1U8sujfB9VWEP3JxIUmetSSMg4G/1VIHLof58v2U/Cq9cSHa/JWDTp/NzUng76sYbNTBy6jlNV7CfhTC/dxynH6NPwp64h2/yMMd5PNBp4jOEBWk0pcvvRdKZiujzjPRo5+qmeE3n9tHpaR8KfciPtfkVcdakZOAKYlKCnyd09VKZF5I/LEellPwrkruqlaenbVq2IDKQT9VNZIOSQdsDqd1JUrGFKVmowoHO3oqZ5t1pag4yU9xGKrkjnjHfXoY1WxqQ/J5Y2q5GWpDBGohGckdWaohYH8KsMhx4BtpKlEnqFEqrclRfgnXrdV5I7RR6G6ktpHVmq9stihD6J9JBUcnBo2xbmkoAA2Fc/J1MLqO4OHsgmtGRDKEgkAHl5iffisyWktHL6ggd/OtXc5bNot631eMcYSntNeTX2+yJUxSlKJ36uQrFkm5tEHhi3bN1b3oplJQ2rK9+vltXVkuDpbj99Y1rJyFZGefimuqeNUiGSKT2NJIH4U7/fV76YB3U+Ufwp3++ffUanEowDkk8gBua5j+TJ+C7HcBTocGRTXYLgX0sZWe3zVVSqWs+JHQE9qnN/UB9tWGzPQcgsp7sk1ojNbKXghpl4ObckteKW9ONhiiMWRIx+LUfdVGTfXbW14ROaC2QQD0Ssqz5iPtqyLk9MT0railpW6Aefpre+o+zVexjj0iUiSe48p3QtXijdIAwCKEXSa3bYDkhWCoDCR2miLrjjpBWScDArD8XT1eHdETlLJGB1Zxn4eqsG+TJZsjjoz0156TIW68oqcWcqJ93mqDfGB6DXBRUfG6zk0/uz1dVa1sTJIzeskEZ1KCfMKKM28lvAQMDY+jnQ6ODjY43zR6BOLDCEqSDhognvyaTZKKD3DTbrcZTKySlOCnPVRwIFCbNKzbZkhAClMoBwduRqgLtdHAXG3MozjKW8iq108sjtGbPNQlujTaBmn6Q8whzQEkEoOOvvrNR7lcX3Q2X8ZznKAKLo6aTGcjtO6VDCwrGfP9tVZMbxOpGjpIrNjk+Am4gmCvfYLGB6DVHo6tMR5Um2SlR1/fEqyhKxkKx1UBi3aUqUlmQy2EnOVAEEUdpyjrIZ2o5dAUDdSx0YfScZwc4qcRFqj9O0pDqMZOg5KfPVyBanXsPOZbT1ZG5pRxvUivcTQhWykg+ioXLdBVu7FaPfpAoqq3JRlRfIA7qz8yYHHVIZUejBxk/nVqyZu0rLsWOU3sV3LHbnZOWkKA6wFbeijUK2MsIAQgJFV4DStIURREOoSQhbiUZ61Gsyyzy/JmmSUFSEdWhnCU4z1VEpExaCppaPNmiqIsR1A0hLn9YGk8AQ2SptRT3GtCxJ7szPM09jzjjC5yBFCHMgoAJT2H/WKwS8uIK1HKick1qeMXw+/IdQ4FtuqV4xrIF86A2gcuZNV416Lpv2HuCkEcURd+peR/gVXV3A2o8RxzjYBe/wDhNdWiJnycmtkvo8Kkg5BQtXLz0kWdCbcLLiVpdGCVK3BqDPRT5rqvH+/KGD1eMf8A+VGYK3SZKCCXjnGaxOKNEYoNtSWXtmlpV3Ch10u0yEvTHty3hjy8HH1CqCor0ZCHUEhWeYomibMXBK2kBx1HlJPWO2obR3qyTheyZlbtd7pdY/gzsIoQFA+K2qrtuuXESWktMwU6By1NmiIvs7O8NPtU4X+aP5n/ANVT/kKq0h/Fld2Xrc/dHXCifFbQnGykZG/mNYzjuMqPdUuYOh4BQ842xWn+cEzrhqPpFAeKnn7vCQoxloUwSc9oPOlDItadUOWGSiY7pDkqPM0pdOwB89RKBBpAa30YrYQZe8UY81EWVHojqO56qDxlBK8nc9VF4LC5bqU7hvUAo1VOluaMScmkjX8PxZq4c5llZjOvR09E4U8s9fpq3bLVxRFDgXdUPhWMBZUkJ82nFG5zyYEJUgN4DbYSAkcwNh9lAPndg/iHPZrO88o7IueHXuEVRL+plbbz0dbZG41LJPmyedDYdwVGe8QcxpOad88e1pz2KGNym3pKlNpKUrOwUMVVPJrdmnBBwTizWWqZIUhaQrCQSeXOkZgpYBwQVE5Kj1moLW7oZWgfjCDp89UfnWyCQppwEf1DUdbSoryY25bI0sMlOdeFHkBtyq6ZbwGNKj/iArHp4tYG+hXsGnji9jsV7BprM0VPA34NBcZUoxHAlgjbdWvO3mrPtcs048XRiCkg4Ox8Q1XYfQ4jUg5SeVQyS1mjFBwVUaW2SAtkoGM4wKzFwj8WyJbmHIrTWo6EBawQO8jGauw5Zju7+TRqXMCYJloGsIGVgDJx21LHP7a9FeXHUjOwkcWRiMOR3P7zij9ZBP10fj3W/JRpehsHzPk+9NCvnVEH5yfVQ6+8ZmNDUmKAlxQ8rsq2GTU6RVLHpVtGUvEKR4c8zJcDLKXCcE5z6KF4tzfi5W4R2HANUZk5+Y+px1xSlKOck1AkKO+9a4waRRPLqldG24QcjfOGKlprSTrAOon8w11DOB1H52Qk5/Wf+NVdU4qkVTds1I6R26ylKGGxJcB8wVzq4070rxUFBCBnAPXviqFwcBuD8ZJwkOrUrB7VGiNuSNYUoDGyj3YrDJ7m1cF9+CFttNq3SlOVq/1/rep40TSpBSAEqVj0UkZ4LOHPzhtv6aKtNABvbyRt5yKaVlbk0AZcFLL2yE4VuNqh8HT1oFGLsgBttY561ChmTjrrLkjUqNWOTcSHwdH6ApDGQRgo2qbJ76A8R3lUVrwVhZDrnlKH5o+NKEXJ0iUpUrHG3cJXV9dvCUsyiSApCiFZHZnY9e3ZWIvtp+Rrw9ADpdDeMLKcZBGasRUJMxtxw4BUCFdY32NHrvw6/PmKmqe1l3BOfqrsyzQ001ucqHTz17O0ZWBEckPpbQkkqOK9HstoiNoRFcAwkZPao0Nsll8FWhWgFeesVqlxQ0jWcakjmKyTyajfjx6P2NuTvStpYzkJAGD2dVDPBG+xNWVr8bq9VJqzWCctTs0RTSoreBtn80eqkctza2/F8VQ3Se+rQJpwz2iopjtkFtlpbeCXBhSThQ7Ku3G2MqX4U2gaHD42Oo0GuKVR30yE8l7Kx20bsk5EllUZ05SsY81XJJqglda0UBBb/RFL4A1+iKvOtKZdU2rmk+um1S9hain4C3+iKY8z4PpUnyeR7qv0jiEuIKFDY00NSZSGFAUQgofUsIaURnmeoChZCmiWl808u+tBZAPBOkPNZ+qtHT4tc6K8+TRCyjfbfCh29yXgIWgZzjZR81eV3KWqUtRJzv1Vvvui3ApaYiIVjYqIBrzZZznfnW/txjL7UYHOUo7srYyqrqG0KZCU4ye04qsRg1wWUnnVj3Ko7Gj4KRp4uhD95y/dqrqj4HWTxdCH7z/xqrqEKXJoZa0puc3rJeXv/iNX2JAQ2hAO5GpZqhMbT8oy3CR+PX6fGO1OitLew4rKUZ59vdXOk9zoRWyNFCVrWnONKd81oI6gpAXzA6++s5BC3FacaG08+80fSoJQGxsOvFTgynIireFDoWQRvqJ27KFEgJKjkADfailyQpx/JwltsUImShkpQQANhir8PRvqMlvgxdZ9Qj0mKl8mNdltMBZVnCEalZ2IPUK8/mTPD7g47qODsM9nb76LX6aW4hQMgOKJUc9g2H1j1Vl0L6NtOeaufm2rRnwY8c9MEUfTupzZ8Pcyu7ZYdf0OhKBjGmtnDv8AFDDQkFSSUjfTkZ6689U8rpFKJ3Joq0tMyF0R8vykkdRHOq1iTaTNs8zhFtOmehtXGGSHGlk/4TV1NyZlANEkBW2rsrDQenDIGvJTzx11fZfyRudXfXTh9Ow1e55fN9e6tSa229GqcYjh4NeMVkZxnYioVxVLWegW3t1OAg484oUbgsqQvSdaEhOc1PHuEpTo5EHnkVJfT8Ud9KK39Yyzelzf9BOJAW64pEgdErmkoOUn7aWRbn4+VFOpA/OFImapEtKdyAFZ37qNNP6k9oIrFn6DHLdKjs9H9SyLZu/2ZeayH4biOsDIoVaZnQvpyeRrbyLWxJ1FvDaiN8DY1lZHBlwiOKdivofTnOlQ0n18q5U8E8ezPS9P1MMkf2aOakPxW5ST1AKocPPV2xqeegLiy2HGlDbCxXeAJH531VVkg3uRtRbiyn6aUVZ8BGfK+qu8B/rfVVeiRLXEoyGA+nHJQ5EUStwU1CaQoYUBv66j8C/rVIlS2zhSfFAABB51u6KLjN2ZuplqjsYb7oS1LuKARsEbViVq3Nekcb21yRDExCSot7KwOQrzhbZCsVrkqk7M/hERNJjJp+jO1OS31HnRZGg3wMMcXwf+J/41V1S8FJ08WwtuXSb/APDVXU0yMluerjg22SSJDnhRU6ekUAsYydz1VYHCduTgASQByGpO1Goqk+CsjO+hPuqUkDmapcIeg7k/YKasURogpS9tyGRtUybYwlQVodOOokVfBB5GuKgOZxTUYrhC1S9g5+1MSCrWHhqG+CKHr4Rt6+fhPP8ATTWhBB3BpCtPIkVbDJKG0XRnzYMeZ3kVmRm/c7s05IQ8JukHPiupH2VVV9yrh9RBIuH0yPhW5GMZzTHXChpam0hawklKc41HspSm5O2WY4LHHTDZGGP3JeHTv/6j9Mj4VPD+5jYoTvSsieVAY8Z1B+ykVxxe03UWtXC6hLU30oa8KTnT25xirJ43cQ9dWXbboctkRL609LnUogEp5dWcZ7qE2t0OUdSqXBMjgi1IGEtyvbTSngm1n+Tle2mhivup2scPJuAaJmFejwPWNQPbn9HHXWjF8zwkb70HKGZPRauxOrGat/kZV5Mj6DpudCKKeDban8yV9ImpE8JwEkEJlbf101RtnHYu8i3xIMHpJElBckjpPFiozzJxue7zU+Bx7Ck8USrFJa8GcadU2y6pYKXSDjHcT1U+/l9gug6ZcQRc+a0HXr0yc4I8tPXVpFoZbwAiRtj85PVWfY+6Ow5w+q5LgL6dUsxWIza9SnVYSeeNudWYPGz6boi3Xuzu2x55suMkrCwvAyRt17VF5cj5ZZHpcUfjFB3wFvfCHhk5zqTXGAgjGH/aTWfsfGtwvzTsiHYwtgIWUESkFWoAkJUnmnJGM99QI44vbl0dtiOF1GWy2HFteFJyEnG+cY6xVT+7k0RuCqLNIi1toJIEg57VJrjbGett/wBpNZ5PHU1+7TIEW0MrMR7olqcmobJ3IyArny6qS68fSbfcblGatAfatoSp5wyAjYjsI91Q0R9E9c35NF8mM/q3/aTXfJjP6t/2k1Zts9u52yNPaSUtyGkuJCuYBGasa09oo0x9C1T9g/5NZ/Vv+0mkNrYUMFt8/wCJNEiQOdcFA8iKaSTtINUn5Ba7PGdaU0tl4pWMEFSdxWdX9y+wLUVYnDPUHk/CtsSBzOK4EHkak3fIla8mHH3K+Hwc4n/TI+Fd/ss4f54n/TI+FbgqSOulztSC37MXH4Bs9keTcIol9Mz5PSOJKdxpOQB2GurU3JSTAcAOeXvFdUkG/kmi/kjP7tPuqWs01fgnLXgbh6LxNQeIzjrxVtu7ocIHg7gz/amqtcL5J9rJ6DVdWcncUW6DITGWVKfUM9Gl05A7+yhb3H0dpwoFvcVj/wCwfhQ5wXLBYskuEbeurDjj5koUr5Md8Xq8IO/1VAn7pDBb1uWp1Hd4USfdQpwfDB4si5Rv6SsAfumwv6Od/wAyfhTFfdRhJ5W14n/9J+FS29kdMvRo12CQrjlu/dK30CIhY0b6s5Jz2YobM4PmybnxDKD7ITdYwZaBzlJ23O3dQo/dVi4yLS8f+aPwpqPurRlHBs7w/wCa/hTtexaZegs7wDHVYCyhDIuioCIpf307Yyrlz2xnsowLK+OCTY9bfTmCY2vfTq0ac9uKyjf3Uoq16VWl5P8AzJ+FEW+O4zqNaILhH/6D8KjLJGPLJxxZJcIhtPA1xsEi3TrZKZRIbb6Oc0ono3056ttjj3Dvy/8A2fJmPX1U9xB8PkB+K40TrZUCrB/6htUw43Z/YHP8wfhTVccspGfk93/MH4VD+Rj9ln8bN/1KEP7nE1jhpMNU5pu4R5xlxn0ZKQdKRg5H9X3UQjcL36dfWLtfZ8ZbkJtQitx0EJCyPKOfR6qqyPuisRyAbY6rP/2T8KHp+65GMnoPkZ4HOM+F/wAKsjOMt0yuWLJHlBaz8IXWPxU1eZi4DIbQpLiYSFI6ckc1A7defRReJYZEfjWbfFONliRGSylAzqBGnc7Y6qzEn7qceOlCvkh5WvPKUdsY7u+q/wDtejf0K/8A5v8AhUk01aZFwmnTQRPBV1Zv1xuDTNmlJlyC6jwxpS1N7k7dnP6hUly+56brcb3LlKYJmoT4IoZ1MrA5nuOPVQr/AGvxf6Ff/wA3/Ck/2vxf6Ff/AM3/AApi0y9HoFkjzYlojRp62lyGUBCltZ0qxsDv3YohXl/+1+L/AEK//m/4Uo+69GUQkWR8k8gJR3+qlQVL0en11BbPc3bnBRKegOxA4kFKFvEq37Rtir+pHYv2zQlYnaLddVXKOxXtmu1I7F+2fjT0itlquqt4nYv2zS6Uf1/bPxo0hbG3L8gc9HvFdUU9KRCcwVdXNRPWK6mlQ0CmowKSoDyjXeDrQ5gJ3I2ztXIkhBCN8nlirCEKW3pkKz3CqFii2b02kYSDwNfJV7kTbk+wgLUVa0K16s9g7PVR1XA7JWOkmrUQBkhAGfrrSh0JTpSnAFBeIuIW7PDUsnLytkpzU5YoctCjOS2RnuJGrVY4hYaUtySsbZUPFHfWCcmB545O1MulzenSXHXFlS3DkmhwUQRilGC5SK55G2W5EjDgCdxTHVkp1jqqqTlW9SpOWlCp1RVdjukOnepG1kYVmq2cJHdUjZKUk9WaTQ0wi398w4jn10ThylM4PNPJQoZFbUlzA5KGRRFDRCgCNljO1Z5q9maIOtw82ypxOppKlgjOwrnI0gA/eHOf6NSWZwt6EqOAdt60BW2BkqTjGc551jeDfY1rqK5MPcIctRTiM6fMg1nV2+am4lXgb+NXPoz8K9a1MhBUVoAAyTmnNuMqUpKXE5TnI7MbGtWJSiqoz5cinX4MPAZYTFxNgqcIUdJUg7bCpuhsiucDHoNbN51osgoWkggEEddV0I1nI33oeRw2ojpWR6mzJGJYT/NFD0mk8A4dPNhQ/wARrahvCab0AJ3FHf8AwLtL2Y1Fo4feWlCGnCpRwAlZya1nDvBdvt0tNwVHUl1A+9pWrOnvxRW1Q20Ol8oSNOyTjromTvWnG3JWzPk+10iZJztWYlxZRefS2h9bapKVqdWh04HjeKUpI1AbYKcbYzyrSJNZ2dc5rb9yCZqm+hebQ2nU34iD0eTgpyfKVuTiriktRY+JOZbUpbySjwZaOkDYTpGNs+Lg5yFb+eqxiyfBU+CszUTOgcEtTil4UejIABJwTrwRp5Ds5VYTOlquDURme49GW+EeFBCM7tuEpzjScFKDnHXg01qXc2Le3I8KekLcS8SFtIOnSrAICUgnbfvoAZPi3RMhuO6mQ/FabT9+bUolaembJCgN9QSFbjmPSKL2dlxtUnSHkxCsdAh4qKxt4x8bcDPIHsO1DXp04OpYt108LSst5fUhCw2orA0+KAMEZ7xjmM0StE+RNlTUvtraLCkI6JQ8lWnfB6xnkaBFyenEJw+b3iurp5/AnPR7xXUmNAVhCekUvrJ3og0EBORVAbctqdrWOSj66jFUa3PYluU5qBEW+4oBKBmvHOIL47dZbrqlZGcJHYK9ZfZalI0SGkPJ/RcSFD66pmxWc87TC/y6PhQ92QlPY8UBJOa7rr2v5Bsw/wDiYP8AlkfCu+QbN/RMH/LI+FMqs8TPM0pyEmva/kGzf0TB/wAsj4V3yDZv6Jg/5ZHwoCzxdI1t56xUrCMsryORr2MWKzjlaYQ/5dHwpRZLSBgWuGM9kdHwqLJJnmEMa2Wl53SvHooulsFtON9JIrdJs9rQMJtsRPXswkfZUgt8JOwhsDzNJ+FVSiWxmZG3t5UUr6jWnahMrZaXpwWwQADtg1ZTDipOUxmge5AqUJCRgAAd1JRfsJST8FMW+NgDottOjmeXZTlRI2rV0fjZJ59pyat4HZSYHYKGn7IpoHGHHTsGwMDHo/0KlZabaTpQkAVc0J/RHqrtCf0R6qocG/JapJLZFckVwIO32VY0p/RHqrgkA5AAIo7X5E5l5psNsBGN8b+enDvql0i/01euu6Rf6avXW9KlRlbt2EU1IB14oV0rn6avXS9M7+sX7RpiC4wR2GlSop2oP0zv61ftGu6d79av2jTEGwrrxTgaB9O9+tX7RrvCHv1zntGgApPP4E56PeK6hSnnVJ0qcWQeoqNdSA//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0984218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6B7DBD17-7E75-E940-BC4B-981A94CBFAA7}"/>
              </a:ext>
            </a:extLst>
          </p:cNvPr>
          <p:cNvSpPr>
            <a:spLocks noGrp="1"/>
          </p:cNvSpPr>
          <p:nvPr>
            <p:ph type="title"/>
          </p:nvPr>
        </p:nvSpPr>
        <p:spPr/>
        <p:txBody>
          <a:bodyPr/>
          <a:lstStyle/>
          <a:p>
            <a:r>
              <a:rPr lang="en-US" altLang="en-US" dirty="0">
                <a:ea typeface="ＭＳ Ｐゴシック" panose="020B0600070205080204" pitchFamily="34" charset="-128"/>
              </a:rPr>
              <a:t>Everyone working together</a:t>
            </a:r>
            <a:br>
              <a:rPr lang="en-US" altLang="en-US" dirty="0">
                <a:ea typeface="ＭＳ Ｐゴシック" panose="020B0600070205080204" pitchFamily="34" charset="-128"/>
              </a:rPr>
            </a:br>
            <a:r>
              <a:rPr lang="zh-TW" altLang="en-US" sz="3600" u="sng" dirty="0">
                <a:ea typeface="ＭＳ Ｐゴシック" panose="020B0600070205080204" pitchFamily="34" charset="-128"/>
              </a:rPr>
              <a:t>大家一起合作</a:t>
            </a:r>
            <a:endParaRPr lang="en-US" altLang="en-US" sz="3600" u="sng" dirty="0">
              <a:ea typeface="ＭＳ Ｐゴシック" panose="020B0600070205080204" pitchFamily="34" charset="-128"/>
            </a:endParaRPr>
          </a:p>
        </p:txBody>
      </p:sp>
      <p:pic>
        <p:nvPicPr>
          <p:cNvPr id="29698" name="Content Placeholder 3">
            <a:extLst>
              <a:ext uri="{FF2B5EF4-FFF2-40B4-BE49-F238E27FC236}">
                <a16:creationId xmlns:a16="http://schemas.microsoft.com/office/drawing/2014/main" id="{1211ED35-73FC-F842-9742-AA86CCD874E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57365" y="1747838"/>
            <a:ext cx="5629275" cy="4229100"/>
          </a:xfrm>
        </p:spPr>
      </p:pic>
    </p:spTree>
    <p:extLst>
      <p:ext uri="{BB962C8B-B14F-4D97-AF65-F5344CB8AC3E}">
        <p14:creationId xmlns:p14="http://schemas.microsoft.com/office/powerpoint/2010/main" val="23200655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C7E88-E8AB-637D-A26A-FBF5908BDA0A}"/>
              </a:ext>
            </a:extLst>
          </p:cNvPr>
          <p:cNvSpPr>
            <a:spLocks noGrp="1"/>
          </p:cNvSpPr>
          <p:nvPr>
            <p:ph type="title"/>
          </p:nvPr>
        </p:nvSpPr>
        <p:spPr/>
        <p:txBody>
          <a:bodyPr>
            <a:normAutofit fontScale="90000"/>
          </a:bodyPr>
          <a:lstStyle/>
          <a:p>
            <a:r>
              <a:rPr lang="en-US" dirty="0"/>
              <a:t>Reflection on MTSS Systems, Practices, and Data</a:t>
            </a:r>
            <a:r>
              <a:rPr lang="zh-TW" altLang="en-US" dirty="0"/>
              <a:t> </a:t>
            </a:r>
            <a:r>
              <a:rPr lang="zh-TW" altLang="en-US" sz="4000" u="sng" dirty="0"/>
              <a:t>對多層級支持系統</a:t>
            </a:r>
            <a:r>
              <a:rPr lang="zh-TW" altLang="en-US" sz="4000" u="sng" dirty="0">
                <a:latin typeface="PMingLiU" panose="02020500000000000000" pitchFamily="18" charset="-120"/>
                <a:ea typeface="PMingLiU" panose="02020500000000000000" pitchFamily="18" charset="-120"/>
              </a:rPr>
              <a:t>、實務和數據的反思</a:t>
            </a:r>
            <a:endParaRPr lang="en-US" sz="4000" u="sng" dirty="0"/>
          </a:p>
        </p:txBody>
      </p:sp>
      <p:sp>
        <p:nvSpPr>
          <p:cNvPr id="3" name="Content Placeholder 2">
            <a:extLst>
              <a:ext uri="{FF2B5EF4-FFF2-40B4-BE49-F238E27FC236}">
                <a16:creationId xmlns:a16="http://schemas.microsoft.com/office/drawing/2014/main" id="{40547E27-CB7B-2406-DE00-EE74B29153EB}"/>
              </a:ext>
            </a:extLst>
          </p:cNvPr>
          <p:cNvSpPr>
            <a:spLocks noGrp="1"/>
          </p:cNvSpPr>
          <p:nvPr>
            <p:ph idx="1"/>
          </p:nvPr>
        </p:nvSpPr>
        <p:spPr>
          <a:xfrm>
            <a:off x="628652" y="1825625"/>
            <a:ext cx="4287907" cy="4351338"/>
          </a:xfrm>
        </p:spPr>
        <p:txBody>
          <a:bodyPr>
            <a:normAutofit fontScale="77500" lnSpcReduction="20000"/>
          </a:bodyPr>
          <a:lstStyle/>
          <a:p>
            <a:r>
              <a:rPr lang="en-US" dirty="0"/>
              <a:t>Walk around the room until the </a:t>
            </a:r>
            <a:r>
              <a:rPr lang="en-US" dirty="0">
                <a:hlinkClick r:id="rId3"/>
              </a:rPr>
              <a:t>music stops</a:t>
            </a:r>
            <a:r>
              <a:rPr lang="zh-TW" altLang="en-US" dirty="0"/>
              <a:t> </a:t>
            </a:r>
            <a:r>
              <a:rPr lang="zh-TW" altLang="en-US" u="sng" dirty="0"/>
              <a:t>在會議室裡走動直到音樂停止</a:t>
            </a:r>
            <a:endParaRPr lang="en-US" u="sng" dirty="0"/>
          </a:p>
          <a:p>
            <a:r>
              <a:rPr lang="en-US" dirty="0"/>
              <a:t>Where have you seen interventions work/not work based on Table 1.2 (p. 5)?</a:t>
            </a:r>
            <a:r>
              <a:rPr lang="zh-TW" altLang="en-US" u="sng" dirty="0"/>
              <a:t>根據表 </a:t>
            </a:r>
            <a:r>
              <a:rPr lang="en-US" altLang="zh-TW" u="sng" dirty="0"/>
              <a:t>1.2</a:t>
            </a:r>
            <a:r>
              <a:rPr lang="zh-TW" altLang="en-US" u="sng" dirty="0"/>
              <a:t>，您在哪裡看到介入有效</a:t>
            </a:r>
            <a:r>
              <a:rPr lang="en-US" altLang="zh-TW" u="sng" dirty="0"/>
              <a:t>/</a:t>
            </a:r>
            <a:r>
              <a:rPr lang="zh-TW" altLang="en-US" u="sng" dirty="0"/>
              <a:t>無效</a:t>
            </a:r>
            <a:r>
              <a:rPr lang="en-US" altLang="zh-TW" u="sng" dirty="0"/>
              <a:t>?</a:t>
            </a:r>
            <a:endParaRPr lang="zh-TW" altLang="en-US" u="sng" dirty="0"/>
          </a:p>
          <a:p>
            <a:r>
              <a:rPr lang="en-US" dirty="0"/>
              <a:t>Now, back at your table – what is one area of strength and area for improvement for your systems, practices, and data related to MTSS? (p. 6)</a:t>
            </a:r>
            <a:r>
              <a:rPr lang="zh-TW" altLang="en-US" u="sng" dirty="0"/>
              <a:t>現在，回到您的桌面上 </a:t>
            </a:r>
            <a:r>
              <a:rPr lang="en-US" altLang="zh-TW" u="sng" dirty="0"/>
              <a:t>- </a:t>
            </a:r>
            <a:r>
              <a:rPr lang="zh-TW" altLang="en-US" u="sng" dirty="0"/>
              <a:t>與 </a:t>
            </a:r>
            <a:r>
              <a:rPr lang="en-US" altLang="zh-TW" u="sng" dirty="0"/>
              <a:t>MTSS </a:t>
            </a:r>
            <a:r>
              <a:rPr lang="zh-TW" altLang="en-US" u="sng" dirty="0"/>
              <a:t>相關的系統、實務和數據的優勢和須改進的方向是什麼</a:t>
            </a:r>
            <a:r>
              <a:rPr lang="en-US" altLang="zh-TW" u="sng" dirty="0"/>
              <a:t>?</a:t>
            </a:r>
            <a:endParaRPr lang="zh-TW" altLang="en-US" u="sng" dirty="0"/>
          </a:p>
          <a:p>
            <a:endParaRPr lang="en-US" dirty="0"/>
          </a:p>
          <a:p>
            <a:endParaRPr lang="en-US" dirty="0"/>
          </a:p>
          <a:p>
            <a:endParaRPr lang="en-US" dirty="0"/>
          </a:p>
        </p:txBody>
      </p:sp>
      <p:pic>
        <p:nvPicPr>
          <p:cNvPr id="5" name="Picture 4" descr="A picture containing ground, outdoor, curb&#10;&#10;Description automatically generated">
            <a:extLst>
              <a:ext uri="{FF2B5EF4-FFF2-40B4-BE49-F238E27FC236}">
                <a16:creationId xmlns:a16="http://schemas.microsoft.com/office/drawing/2014/main" id="{4339D997-30B4-F48D-D6FD-70887E629AE6}"/>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916557" y="2059516"/>
            <a:ext cx="3715636" cy="3621294"/>
          </a:xfrm>
          <a:prstGeom prst="rect">
            <a:avLst/>
          </a:prstGeom>
        </p:spPr>
      </p:pic>
      <p:sp>
        <p:nvSpPr>
          <p:cNvPr id="6" name="TextBox 5">
            <a:extLst>
              <a:ext uri="{FF2B5EF4-FFF2-40B4-BE49-F238E27FC236}">
                <a16:creationId xmlns:a16="http://schemas.microsoft.com/office/drawing/2014/main" id="{73C56755-D55F-4209-FFFF-AD6A7C7383B3}"/>
              </a:ext>
            </a:extLst>
          </p:cNvPr>
          <p:cNvSpPr txBox="1"/>
          <p:nvPr/>
        </p:nvSpPr>
        <p:spPr>
          <a:xfrm>
            <a:off x="6826189" y="5807631"/>
            <a:ext cx="1806005" cy="369332"/>
          </a:xfrm>
          <a:prstGeom prst="rect">
            <a:avLst/>
          </a:prstGeom>
          <a:noFill/>
        </p:spPr>
        <p:txBody>
          <a:bodyPr wrap="square" rtlCol="0">
            <a:spAutoFit/>
          </a:bodyPr>
          <a:lstStyle/>
          <a:p>
            <a:r>
              <a:rPr lang="en-US" sz="900" dirty="0">
                <a:hlinkClick r:id="rId5" tooltip="https://inspirationsandexplorations.com/2012/10/03/transforming-a-gilded-mirror-frame/"/>
              </a:rPr>
              <a:t>This Photo</a:t>
            </a:r>
            <a:r>
              <a:rPr lang="en-US" sz="900" dirty="0"/>
              <a:t> by Unknown Author is licensed under </a:t>
            </a:r>
            <a:r>
              <a:rPr lang="en-US" sz="900" dirty="0">
                <a:hlinkClick r:id="rId6" tooltip="https://creativecommons.org/licenses/by-nc-sa/3.0/"/>
              </a:rPr>
              <a:t>CC BY-SA-NC</a:t>
            </a:r>
            <a:endParaRPr lang="en-US" sz="900" dirty="0"/>
          </a:p>
        </p:txBody>
      </p:sp>
    </p:spTree>
    <p:extLst>
      <p:ext uri="{BB962C8B-B14F-4D97-AF65-F5344CB8AC3E}">
        <p14:creationId xmlns:p14="http://schemas.microsoft.com/office/powerpoint/2010/main" val="260569538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B93A3165-7D4D-C344-9D6E-7F22D13EF9B8}"/>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PowerPoint's</a:t>
            </a:r>
          </a:p>
        </p:txBody>
      </p:sp>
      <p:sp>
        <p:nvSpPr>
          <p:cNvPr id="30722" name="Content Placeholder 2">
            <a:extLst>
              <a:ext uri="{FF2B5EF4-FFF2-40B4-BE49-F238E27FC236}">
                <a16:creationId xmlns:a16="http://schemas.microsoft.com/office/drawing/2014/main" id="{81586AC6-937F-614D-9E57-AA55AB1E94C6}"/>
              </a:ext>
            </a:extLst>
          </p:cNvPr>
          <p:cNvSpPr>
            <a:spLocks noGrp="1"/>
          </p:cNvSpPr>
          <p:nvPr>
            <p:ph idx="1"/>
          </p:nvPr>
        </p:nvSpPr>
        <p:spPr>
          <a:xfrm>
            <a:off x="457200" y="1371602"/>
            <a:ext cx="8229600" cy="4525963"/>
          </a:xfrm>
        </p:spPr>
        <p:txBody>
          <a:bodyPr>
            <a:normAutofit/>
          </a:bodyPr>
          <a:lstStyle/>
          <a:p>
            <a:endParaRPr lang="en-US" altLang="en-US" dirty="0">
              <a:ea typeface="ＭＳ Ｐゴシック" panose="020B0600070205080204" pitchFamily="34" charset="-128"/>
            </a:endParaRPr>
          </a:p>
          <a:p>
            <a:r>
              <a:rPr lang="en-US" dirty="0"/>
              <a:t>Tier 1 MTSS/PBIS includes key components to guide implementation</a:t>
            </a:r>
          </a:p>
          <a:p>
            <a:r>
              <a:rPr lang="en-US" dirty="0"/>
              <a:t>Taiwan secondary schools already implement strategies related to MTSS/PBIS</a:t>
            </a:r>
          </a:p>
          <a:p>
            <a:r>
              <a:rPr lang="en-US" dirty="0"/>
              <a:t>Taiwan schools implement MTSS/PBIS through implementation science and creating local implementation pilots</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pPr>
              <a:buFontTx/>
              <a:buNone/>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9482989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a:t>Student Engagement</a:t>
            </a:r>
            <a:r>
              <a:rPr lang="zh-TW" altLang="en-US" dirty="0"/>
              <a:t>學生參與</a:t>
            </a:r>
            <a:endParaRPr lang="en-US" dirty="0"/>
          </a:p>
        </p:txBody>
      </p:sp>
      <p:sp>
        <p:nvSpPr>
          <p:cNvPr id="3" name="Content Placeholder 2"/>
          <p:cNvSpPr>
            <a:spLocks noGrp="1"/>
          </p:cNvSpPr>
          <p:nvPr>
            <p:ph idx="1"/>
          </p:nvPr>
        </p:nvSpPr>
        <p:spPr/>
        <p:txBody>
          <a:bodyPr>
            <a:normAutofit fontScale="77500" lnSpcReduction="20000"/>
          </a:bodyPr>
          <a:lstStyle/>
          <a:p>
            <a:r>
              <a:rPr lang="en-US" dirty="0"/>
              <a:t>Webinar on using data to improve student engagement</a:t>
            </a:r>
            <a:r>
              <a:rPr lang="zh-TW" altLang="en-US" dirty="0"/>
              <a:t>關於使用數據提高學生參與度的網路研習</a:t>
            </a:r>
          </a:p>
          <a:p>
            <a:r>
              <a:rPr lang="en-US" dirty="0">
                <a:hlinkClick r:id="rId3"/>
              </a:rPr>
              <a:t>http://fb.me/4vHawmKtz</a:t>
            </a:r>
            <a:r>
              <a:rPr lang="en-US" dirty="0"/>
              <a:t> </a:t>
            </a:r>
          </a:p>
          <a:p>
            <a:r>
              <a:rPr lang="en-US" dirty="0"/>
              <a:t>Webinar for increasing student engagement through real world projects</a:t>
            </a:r>
            <a:r>
              <a:rPr lang="zh-TW" altLang="en-US" dirty="0"/>
              <a:t>透過 </a:t>
            </a:r>
            <a:r>
              <a:rPr lang="en-US" altLang="zh-TW" dirty="0"/>
              <a:t>real word </a:t>
            </a:r>
            <a:r>
              <a:rPr lang="zh-TW" altLang="en-US" dirty="0"/>
              <a:t>方案提高學生參與度的網路研習</a:t>
            </a:r>
          </a:p>
          <a:p>
            <a:r>
              <a:rPr lang="en-US" dirty="0">
                <a:hlinkClick r:id="rId4"/>
              </a:rPr>
              <a:t>http://bit.ly/1K5ZplN</a:t>
            </a:r>
            <a:r>
              <a:rPr lang="en-US" dirty="0"/>
              <a:t> </a:t>
            </a:r>
          </a:p>
          <a:p>
            <a:r>
              <a:rPr lang="en-US" dirty="0"/>
              <a:t>Assessing school climate webinar </a:t>
            </a:r>
            <a:r>
              <a:rPr lang="zh-TW" altLang="en-US" dirty="0"/>
              <a:t>評估學校氛圍的網路研習</a:t>
            </a:r>
            <a:r>
              <a:rPr lang="en-US" dirty="0">
                <a:hlinkClick r:id="rId5"/>
              </a:rPr>
              <a:t>http://bit.ly/1IRJgBH</a:t>
            </a:r>
            <a:endParaRPr lang="en-US" dirty="0"/>
          </a:p>
          <a:p>
            <a:r>
              <a:rPr lang="en-US" dirty="0"/>
              <a:t>Online survey: student hope, engagement, belonging, and classroom management.... </a:t>
            </a:r>
            <a:r>
              <a:rPr lang="zh-TW" altLang="en-US" dirty="0"/>
              <a:t>線上調查</a:t>
            </a:r>
            <a:r>
              <a:rPr lang="en-US" altLang="zh-TW" dirty="0"/>
              <a:t>:</a:t>
            </a:r>
            <a:r>
              <a:rPr lang="zh-TW" altLang="en-US" dirty="0"/>
              <a:t> 學生希望</a:t>
            </a:r>
            <a:r>
              <a:rPr lang="zh-TW" altLang="en-US" dirty="0">
                <a:latin typeface="PMingLiU" panose="02020500000000000000" pitchFamily="18" charset="-120"/>
                <a:ea typeface="PMingLiU" panose="02020500000000000000" pitchFamily="18" charset="-120"/>
              </a:rPr>
              <a:t>、參與度、歸屬感和班級經營 </a:t>
            </a:r>
            <a:r>
              <a:rPr lang="en-US" dirty="0">
                <a:hlinkClick r:id="rId6" tooltip="http://fb.me/2bX9tbQh4"/>
              </a:rPr>
              <a:t>http://fb.me/2bX9tbQh4</a:t>
            </a:r>
            <a:endParaRPr lang="en-US" dirty="0"/>
          </a:p>
          <a:p>
            <a:r>
              <a:rPr lang="en-US" dirty="0"/>
              <a:t>Teaching algebra in middle and high school </a:t>
            </a:r>
            <a:r>
              <a:rPr lang="zh-TW" altLang="en-US" dirty="0"/>
              <a:t>教國高中代數</a:t>
            </a:r>
            <a:r>
              <a:rPr lang="en-US" dirty="0">
                <a:hlinkClick r:id="rId7"/>
              </a:rPr>
              <a:t>http://buff.ly/1CqNf2c</a:t>
            </a:r>
            <a:r>
              <a:rPr lang="en-US" dirty="0"/>
              <a:t> </a:t>
            </a:r>
          </a:p>
        </p:txBody>
      </p:sp>
    </p:spTree>
    <p:extLst>
      <p:ext uri="{BB962C8B-B14F-4D97-AF65-F5344CB8AC3E}">
        <p14:creationId xmlns:p14="http://schemas.microsoft.com/office/powerpoint/2010/main" val="40785809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Your Teams</a:t>
            </a:r>
          </a:p>
        </p:txBody>
      </p:sp>
      <p:sp>
        <p:nvSpPr>
          <p:cNvPr id="7" name="Content Placeholder 6"/>
          <p:cNvSpPr>
            <a:spLocks noGrp="1"/>
          </p:cNvSpPr>
          <p:nvPr>
            <p:ph idx="1"/>
          </p:nvPr>
        </p:nvSpPr>
        <p:spPr/>
        <p:txBody>
          <a:bodyPr/>
          <a:lstStyle/>
          <a:p>
            <a:r>
              <a:rPr lang="en-US" dirty="0"/>
              <a:t>How will you prepare your staff? </a:t>
            </a:r>
          </a:p>
          <a:p>
            <a:r>
              <a:rPr lang="en-US" dirty="0"/>
              <a:t>See examples and action plan</a:t>
            </a:r>
          </a:p>
          <a:p>
            <a:pPr marL="0" indent="0">
              <a:buNone/>
            </a:pPr>
            <a:endParaRPr lang="en-US" dirty="0"/>
          </a:p>
        </p:txBody>
      </p:sp>
    </p:spTree>
    <p:extLst>
      <p:ext uri="{BB962C8B-B14F-4D97-AF65-F5344CB8AC3E}">
        <p14:creationId xmlns:p14="http://schemas.microsoft.com/office/powerpoint/2010/main" val="211311549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2"/>
          <p:cNvSpPr>
            <a:spLocks noGrp="1"/>
          </p:cNvSpPr>
          <p:nvPr>
            <p:ph type="title"/>
          </p:nvPr>
        </p:nvSpPr>
        <p:spPr/>
        <p:txBody>
          <a:bodyPr/>
          <a:lstStyle/>
          <a:p>
            <a:r>
              <a:rPr lang="en-US" altLang="en-US" dirty="0"/>
              <a:t>Where are you?</a:t>
            </a:r>
            <a:r>
              <a:rPr lang="zh-TW" altLang="en-US" dirty="0"/>
              <a:t> 你在哪裡</a:t>
            </a:r>
            <a:r>
              <a:rPr lang="en-US" altLang="zh-TW" dirty="0"/>
              <a:t>?</a:t>
            </a:r>
            <a:endParaRPr lang="en-US" altLang="en-US" dirty="0"/>
          </a:p>
        </p:txBody>
      </p:sp>
      <p:sp>
        <p:nvSpPr>
          <p:cNvPr id="68611" name="Content Placeholder 3"/>
          <p:cNvSpPr>
            <a:spLocks noGrp="1"/>
          </p:cNvSpPr>
          <p:nvPr>
            <p:ph idx="1"/>
          </p:nvPr>
        </p:nvSpPr>
        <p:spPr/>
        <p:txBody>
          <a:bodyPr>
            <a:normAutofit/>
          </a:bodyPr>
          <a:lstStyle/>
          <a:p>
            <a:r>
              <a:rPr lang="en-US" altLang="en-US" dirty="0"/>
              <a:t>Complete</a:t>
            </a:r>
            <a:r>
              <a:rPr lang="zh-TW" altLang="en-US" dirty="0"/>
              <a:t>完成</a:t>
            </a:r>
            <a:endParaRPr lang="en-US" altLang="zh-TW" dirty="0"/>
          </a:p>
          <a:p>
            <a:pPr marL="0" indent="0">
              <a:buNone/>
            </a:pPr>
            <a:r>
              <a:rPr lang="en-US" altLang="en-US" dirty="0"/>
              <a:t>Classroom management self-assessment</a:t>
            </a:r>
            <a:r>
              <a:rPr lang="zh-TW" altLang="en-US" dirty="0"/>
              <a:t> 班級經營自評表</a:t>
            </a:r>
            <a:endParaRPr lang="en-US" altLang="en-US" dirty="0"/>
          </a:p>
          <a:p>
            <a:pPr lvl="1"/>
            <a:r>
              <a:rPr lang="en-US" altLang="en-US" dirty="0">
                <a:hlinkClick r:id="rId3"/>
              </a:rPr>
              <a:t>http://www.pbis.org/pbis_resource_detail_page.aspx?Type=4&amp;PBIS_ResourceID=164</a:t>
            </a:r>
            <a:r>
              <a:rPr lang="en-US" altLang="en-US" dirty="0"/>
              <a:t> </a:t>
            </a:r>
          </a:p>
          <a:p>
            <a:r>
              <a:rPr lang="en-US" altLang="en-US" dirty="0"/>
              <a:t>Free training on active supervision (limited time only)</a:t>
            </a:r>
            <a:r>
              <a:rPr lang="zh-TW" altLang="en-US" dirty="0"/>
              <a:t> 主動監督的免費培訓</a:t>
            </a:r>
            <a:r>
              <a:rPr lang="en-US" altLang="zh-TW" dirty="0"/>
              <a:t>(</a:t>
            </a:r>
            <a:r>
              <a:rPr lang="zh-TW" altLang="en-US" dirty="0"/>
              <a:t> 限時</a:t>
            </a:r>
            <a:r>
              <a:rPr lang="en-US" altLang="zh-TW" dirty="0"/>
              <a:t>)</a:t>
            </a:r>
            <a:endParaRPr lang="en-US" altLang="en-US" dirty="0"/>
          </a:p>
          <a:p>
            <a:pPr lvl="1"/>
            <a:r>
              <a:rPr lang="en-US" altLang="en-US" sz="1300" dirty="0">
                <a:hlinkClick r:id="rId4"/>
              </a:rPr>
              <a:t>https://www.irised.com/freecourse&amp;?utm_source=IRIS+Educational+Media+Mailing+List&amp;utm_campaign=9d73acd430-FREEprog_SysSupEvElem_8_5_2014&amp;utm_medium=email&amp;utm_term=0_cb7ab95a8b-9d73acd430-291122974#.U-U6UPldWSq</a:t>
            </a:r>
            <a:r>
              <a:rPr lang="en-US" altLang="en-US" sz="1300" dirty="0"/>
              <a:t> </a:t>
            </a:r>
          </a:p>
          <a:p>
            <a:pPr lvl="1"/>
            <a:endParaRPr lang="en-US" altLang="en-US" dirty="0"/>
          </a:p>
        </p:txBody>
      </p:sp>
    </p:spTree>
    <p:extLst>
      <p:ext uri="{BB962C8B-B14F-4D97-AF65-F5344CB8AC3E}">
        <p14:creationId xmlns:p14="http://schemas.microsoft.com/office/powerpoint/2010/main" val="27340211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r>
              <a:rPr lang="zh-TW" altLang="en-US" dirty="0"/>
              <a:t>  資源</a:t>
            </a:r>
            <a:endParaRPr lang="en-US" dirty="0"/>
          </a:p>
        </p:txBody>
      </p:sp>
      <p:sp>
        <p:nvSpPr>
          <p:cNvPr id="3" name="Content Placeholder 2"/>
          <p:cNvSpPr>
            <a:spLocks noGrp="1"/>
          </p:cNvSpPr>
          <p:nvPr>
            <p:ph idx="1"/>
          </p:nvPr>
        </p:nvSpPr>
        <p:spPr/>
        <p:txBody>
          <a:bodyPr>
            <a:normAutofit/>
          </a:bodyPr>
          <a:lstStyle/>
          <a:p>
            <a:r>
              <a:rPr lang="en-US" dirty="0"/>
              <a:t>State Implementation &amp; Scaling-up of Evidence-based Practices Center</a:t>
            </a:r>
            <a:r>
              <a:rPr lang="zh-TW" altLang="en-US" dirty="0"/>
              <a:t> 各州實施擴大實證本位實務中心</a:t>
            </a:r>
            <a:endParaRPr lang="en-US" dirty="0"/>
          </a:p>
          <a:p>
            <a:pPr lvl="1"/>
            <a:r>
              <a:rPr lang="en-US" dirty="0">
                <a:hlinkClick r:id="rId3"/>
              </a:rPr>
              <a:t>http://sisep.fpg.unc.edu/</a:t>
            </a:r>
          </a:p>
          <a:p>
            <a:r>
              <a:rPr lang="en-US" dirty="0"/>
              <a:t>Kotter, J. (1995). Leading change: Why transformation efforts fail. </a:t>
            </a:r>
            <a:r>
              <a:rPr lang="en-US" i="1" dirty="0"/>
              <a:t>Harvard Business Review, 73(2</a:t>
            </a:r>
            <a:r>
              <a:rPr lang="en-US" dirty="0"/>
              <a:t>), 59–67. Retrieved from </a:t>
            </a:r>
            <a:r>
              <a:rPr lang="en-US" dirty="0">
                <a:hlinkClick r:id="rId4"/>
              </a:rPr>
              <a:t>http://hbr.org/</a:t>
            </a:r>
            <a:endParaRPr lang="en-US" dirty="0"/>
          </a:p>
          <a:p>
            <a:r>
              <a:rPr lang="en-US" dirty="0">
                <a:hlinkClick r:id="rId3"/>
              </a:rPr>
              <a:t>http://www.hankbohanon.net/Resources_1.html</a:t>
            </a:r>
            <a:endParaRPr lang="en-US" dirty="0"/>
          </a:p>
          <a:p>
            <a:pPr marL="0" indent="0">
              <a:buNone/>
            </a:pPr>
            <a:endParaRPr lang="en-US" dirty="0"/>
          </a:p>
          <a:p>
            <a:endParaRPr lang="en-US" dirty="0"/>
          </a:p>
        </p:txBody>
      </p:sp>
    </p:spTree>
    <p:extLst>
      <p:ext uri="{BB962C8B-B14F-4D97-AF65-F5344CB8AC3E}">
        <p14:creationId xmlns:p14="http://schemas.microsoft.com/office/powerpoint/2010/main" val="422579248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Videos</a:t>
            </a:r>
            <a:r>
              <a:rPr lang="zh-TW" altLang="en-US" dirty="0"/>
              <a:t>影片</a:t>
            </a:r>
            <a:br>
              <a:rPr lang="en-US" dirty="0"/>
            </a:br>
            <a:endParaRPr lang="en-US" dirty="0"/>
          </a:p>
        </p:txBody>
      </p:sp>
      <p:sp>
        <p:nvSpPr>
          <p:cNvPr id="23555" name="Content Placeholder 2"/>
          <p:cNvSpPr>
            <a:spLocks noGrp="1"/>
          </p:cNvSpPr>
          <p:nvPr>
            <p:ph idx="1"/>
          </p:nvPr>
        </p:nvSpPr>
        <p:spPr/>
        <p:txBody>
          <a:bodyPr/>
          <a:lstStyle/>
          <a:p>
            <a:r>
              <a:rPr lang="en-US" dirty="0"/>
              <a:t>Michael Kennedy </a:t>
            </a:r>
            <a:r>
              <a:rPr lang="en-US" dirty="0">
                <a:hlinkClick r:id="rId3"/>
              </a:rPr>
              <a:t>http://vimeo.com/channels/129830</a:t>
            </a:r>
            <a:endParaRPr lang="en-US" dirty="0"/>
          </a:p>
          <a:p>
            <a:pPr lvl="1"/>
            <a:r>
              <a:rPr lang="en-US" dirty="0"/>
              <a:t>Fruita Monument</a:t>
            </a:r>
          </a:p>
          <a:p>
            <a:pPr lvl="1"/>
            <a:r>
              <a:rPr lang="en-US" dirty="0"/>
              <a:t>Consistent</a:t>
            </a:r>
          </a:p>
          <a:p>
            <a:r>
              <a:rPr lang="en-US" dirty="0"/>
              <a:t> Scott’s Pride </a:t>
            </a:r>
            <a:r>
              <a:rPr lang="en-US" dirty="0">
                <a:hlinkClick r:id="rId4"/>
              </a:rPr>
              <a:t>https://sites.google.com/a/ddouglas.k12.or.us/scotspride/</a:t>
            </a:r>
            <a:r>
              <a:rPr lang="en-US" dirty="0"/>
              <a:t> </a:t>
            </a:r>
          </a:p>
        </p:txBody>
      </p:sp>
    </p:spTree>
    <p:extLst>
      <p:ext uri="{BB962C8B-B14F-4D97-AF65-F5344CB8AC3E}">
        <p14:creationId xmlns:p14="http://schemas.microsoft.com/office/powerpoint/2010/main" val="333902418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r>
              <a:rPr lang="en-US" dirty="0"/>
              <a:t>Other Supports</a:t>
            </a:r>
            <a:r>
              <a:rPr lang="zh-TW" altLang="en-US" dirty="0"/>
              <a:t> 其他支持</a:t>
            </a:r>
            <a:endParaRPr lang="en-US" dirty="0"/>
          </a:p>
        </p:txBody>
      </p:sp>
      <p:sp>
        <p:nvSpPr>
          <p:cNvPr id="43011" name="Content Placeholder 2"/>
          <p:cNvSpPr>
            <a:spLocks noGrp="1"/>
          </p:cNvSpPr>
          <p:nvPr>
            <p:ph idx="1"/>
          </p:nvPr>
        </p:nvSpPr>
        <p:spPr/>
        <p:txBody>
          <a:bodyPr>
            <a:normAutofit lnSpcReduction="10000"/>
          </a:bodyPr>
          <a:lstStyle/>
          <a:p>
            <a:pPr eaLnBrk="1" hangingPunct="1">
              <a:defRPr/>
            </a:pPr>
            <a:r>
              <a:rPr lang="en-US" dirty="0"/>
              <a:t>Defusing Disruptive Behavior in the Classroom</a:t>
            </a:r>
            <a:r>
              <a:rPr lang="zh-TW" altLang="en-US" dirty="0"/>
              <a:t>化解課堂上的破壞性行為</a:t>
            </a:r>
            <a:endParaRPr lang="en-US" altLang="zh-TW" dirty="0"/>
          </a:p>
          <a:p>
            <a:pPr marL="0" indent="0" eaLnBrk="1" hangingPunct="1">
              <a:buNone/>
              <a:defRPr/>
            </a:pPr>
            <a:r>
              <a:rPr lang="en-US" dirty="0"/>
              <a:t>Geoff Colvin </a:t>
            </a:r>
            <a:r>
              <a:rPr lang="en-US" dirty="0">
                <a:hlinkClick r:id="rId3"/>
              </a:rPr>
              <a:t>http://www.lookiris.com/store/K-12_Professional_Development/Defusing_Disruptive_Behavior_in_the_Classroom/</a:t>
            </a:r>
            <a:r>
              <a:rPr lang="en-US" dirty="0"/>
              <a:t> </a:t>
            </a:r>
          </a:p>
          <a:p>
            <a:pPr eaLnBrk="1" hangingPunct="1">
              <a:defRPr/>
            </a:pPr>
            <a:r>
              <a:rPr lang="en-US" dirty="0"/>
              <a:t>Classroom management training</a:t>
            </a:r>
            <a:r>
              <a:rPr lang="zh-TW" altLang="en-US" dirty="0"/>
              <a:t>  班級經營培訓</a:t>
            </a:r>
            <a:endParaRPr lang="en-US" dirty="0"/>
          </a:p>
          <a:p>
            <a:pPr lvl="1" eaLnBrk="1" hangingPunct="1">
              <a:defRPr/>
            </a:pPr>
            <a:r>
              <a:rPr lang="en-US" dirty="0">
                <a:hlinkClick r:id="rId4"/>
              </a:rPr>
              <a:t>http://pbismissouri.org/class.html</a:t>
            </a:r>
            <a:r>
              <a:rPr lang="en-US" dirty="0"/>
              <a:t> </a:t>
            </a:r>
          </a:p>
          <a:p>
            <a:pPr eaLnBrk="1" hangingPunct="1">
              <a:defRPr/>
            </a:pPr>
            <a:r>
              <a:rPr lang="en-US" dirty="0"/>
              <a:t>The FAST Method </a:t>
            </a:r>
          </a:p>
          <a:p>
            <a:pPr lvl="1" eaLnBrk="1" hangingPunct="1">
              <a:defRPr/>
            </a:pPr>
            <a:r>
              <a:rPr lang="en-US" dirty="0">
                <a:hlinkClick r:id="rId5"/>
              </a:rPr>
              <a:t>http://www.lookiris.com/store/K-12_Professional_Development/The_FAST_Method_ONLINE/</a:t>
            </a:r>
            <a:r>
              <a:rPr lang="en-US" dirty="0"/>
              <a:t> </a:t>
            </a:r>
          </a:p>
        </p:txBody>
      </p:sp>
    </p:spTree>
    <p:extLst>
      <p:ext uri="{BB962C8B-B14F-4D97-AF65-F5344CB8AC3E}">
        <p14:creationId xmlns:p14="http://schemas.microsoft.com/office/powerpoint/2010/main" val="24347706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n-US" dirty="0"/>
              <a:t>Other Supports</a:t>
            </a:r>
            <a:r>
              <a:rPr lang="zh-TW" altLang="en-US" dirty="0"/>
              <a:t> 其他支持</a:t>
            </a:r>
            <a:endParaRPr lang="en-US" dirty="0"/>
          </a:p>
        </p:txBody>
      </p:sp>
      <p:sp>
        <p:nvSpPr>
          <p:cNvPr id="44035" name="Content Placeholder 2"/>
          <p:cNvSpPr>
            <a:spLocks noGrp="1"/>
          </p:cNvSpPr>
          <p:nvPr>
            <p:ph idx="1"/>
          </p:nvPr>
        </p:nvSpPr>
        <p:spPr/>
        <p:txBody>
          <a:bodyPr>
            <a:normAutofit fontScale="92500" lnSpcReduction="20000"/>
          </a:bodyPr>
          <a:lstStyle/>
          <a:p>
            <a:pPr eaLnBrk="1" hangingPunct="1">
              <a:defRPr/>
            </a:pPr>
            <a:r>
              <a:rPr lang="en-US" dirty="0"/>
              <a:t>IRIS Online Modules</a:t>
            </a:r>
          </a:p>
          <a:p>
            <a:pPr lvl="1" eaLnBrk="1" hangingPunct="1">
              <a:defRPr/>
            </a:pPr>
            <a:r>
              <a:rPr lang="en-US" dirty="0">
                <a:hlinkClick r:id="rId2"/>
              </a:rPr>
              <a:t>http://iris.peabody.vanderbilt.edu/resources.html</a:t>
            </a:r>
            <a:endParaRPr lang="en-US" dirty="0"/>
          </a:p>
          <a:p>
            <a:pPr>
              <a:defRPr/>
            </a:pPr>
            <a:r>
              <a:rPr lang="en-US" b="1" dirty="0"/>
              <a:t>Rti Action Network Article Behavior and Academics</a:t>
            </a:r>
          </a:p>
          <a:p>
            <a:pPr lvl="1">
              <a:defRPr/>
            </a:pPr>
            <a:r>
              <a:rPr lang="en-US" dirty="0">
                <a:hlinkClick r:id="rId3"/>
              </a:rPr>
              <a:t>http://www.rtinetwork.org/Learn/Behavior/ar/Integrating-Behavior-and-Academic-Supports-Within-an-RtI-Framework-General-Overview</a:t>
            </a:r>
            <a:endParaRPr lang="en-US" dirty="0"/>
          </a:p>
          <a:p>
            <a:pPr>
              <a:defRPr/>
            </a:pPr>
            <a:r>
              <a:rPr lang="en-US" dirty="0"/>
              <a:t>National Center on PBIS</a:t>
            </a:r>
          </a:p>
          <a:p>
            <a:pPr lvl="1">
              <a:defRPr/>
            </a:pPr>
            <a:r>
              <a:rPr lang="en-US" dirty="0">
                <a:hlinkClick r:id="rId4"/>
              </a:rPr>
              <a:t>http://www.pbis.org</a:t>
            </a:r>
            <a:endParaRPr lang="en-US" dirty="0"/>
          </a:p>
          <a:p>
            <a:pPr>
              <a:defRPr/>
            </a:pPr>
            <a:r>
              <a:rPr lang="en-US" dirty="0"/>
              <a:t>Association of Positive Behavior Support</a:t>
            </a:r>
          </a:p>
          <a:p>
            <a:pPr lvl="1">
              <a:defRPr/>
            </a:pPr>
            <a:r>
              <a:rPr lang="en-US" dirty="0">
                <a:hlinkClick r:id="rId5"/>
              </a:rPr>
              <a:t>http://www.apbs.org</a:t>
            </a:r>
            <a:r>
              <a:rPr lang="en-US" dirty="0"/>
              <a:t>  </a:t>
            </a:r>
          </a:p>
          <a:p>
            <a:pPr>
              <a:defRPr/>
            </a:pPr>
            <a:r>
              <a:rPr lang="en-US" dirty="0"/>
              <a:t>Direct behavior rating</a:t>
            </a:r>
          </a:p>
          <a:p>
            <a:pPr lvl="1">
              <a:defRPr/>
            </a:pPr>
            <a:r>
              <a:rPr lang="en-US" dirty="0">
                <a:hlinkClick r:id="rId6"/>
              </a:rPr>
              <a:t>http://www.directbehaviorratings.com/cms/</a:t>
            </a:r>
            <a:r>
              <a:rPr lang="en-US" dirty="0"/>
              <a:t> </a:t>
            </a:r>
          </a:p>
          <a:p>
            <a:pPr lvl="1" eaLnBrk="1" hangingPunct="1">
              <a:buFont typeface="Arial" pitchFamily="34" charset="0"/>
              <a:buNone/>
              <a:defRPr/>
            </a:pPr>
            <a:endParaRPr lang="en-US" dirty="0"/>
          </a:p>
        </p:txBody>
      </p:sp>
    </p:spTree>
    <p:extLst>
      <p:ext uri="{BB962C8B-B14F-4D97-AF65-F5344CB8AC3E}">
        <p14:creationId xmlns:p14="http://schemas.microsoft.com/office/powerpoint/2010/main" val="40186549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r>
              <a:rPr lang="zh-TW" altLang="en-US" dirty="0"/>
              <a:t> 參考書目</a:t>
            </a:r>
            <a:endParaRPr lang="en-US" dirty="0"/>
          </a:p>
        </p:txBody>
      </p:sp>
      <p:sp>
        <p:nvSpPr>
          <p:cNvPr id="54274" name="Content Placeholder 2"/>
          <p:cNvSpPr>
            <a:spLocks noGrp="1"/>
          </p:cNvSpPr>
          <p:nvPr>
            <p:ph idx="1"/>
          </p:nvPr>
        </p:nvSpPr>
        <p:spPr>
          <a:xfrm>
            <a:off x="628650" y="1838877"/>
            <a:ext cx="7886700" cy="4351338"/>
          </a:xfrm>
        </p:spPr>
        <p:txBody>
          <a:bodyPr>
            <a:noAutofit/>
          </a:bodyPr>
          <a:lstStyle/>
          <a:p>
            <a:r>
              <a:rPr lang="en-US" sz="1200" dirty="0">
                <a:latin typeface="Arial"/>
                <a:cs typeface="Arial"/>
              </a:rPr>
              <a:t>Allen, J., Gregory, A., Mikami, A., Lun, J., Hamre, B., &amp; Pianta, R. (2013). Observations of effective teacher–student interactions in secondary school classrooms: Predicting student achievement with the classroom assessment scoring system—secondary</a:t>
            </a:r>
            <a:r>
              <a:rPr lang="en-US" sz="1200" i="1" dirty="0">
                <a:latin typeface="Arial"/>
                <a:cs typeface="Arial"/>
              </a:rPr>
              <a:t>. School Psychology Review, 42</a:t>
            </a:r>
            <a:r>
              <a:rPr lang="en-US" sz="1200" dirty="0">
                <a:latin typeface="Arial"/>
                <a:cs typeface="Arial"/>
              </a:rPr>
              <a:t>(1), 76–98.</a:t>
            </a:r>
          </a:p>
          <a:p>
            <a:r>
              <a:rPr lang="en-US" sz="1200" dirty="0">
                <a:latin typeface="Arial"/>
                <a:cs typeface="Arial"/>
              </a:rPr>
              <a:t>Benbenishty, R., Astor, R. A., Roziner, I., &amp; Wrabel, S. L. (2016). Testing the Causal Links Between School Climate, School Violence, and School Academic Performance: A Cross-Lagged Panel Autoregressive Model. </a:t>
            </a:r>
            <a:r>
              <a:rPr lang="en-US" sz="1200" i="1" dirty="0">
                <a:latin typeface="Arial"/>
                <a:cs typeface="Arial"/>
              </a:rPr>
              <a:t>Educational Researcher, 45</a:t>
            </a:r>
            <a:r>
              <a:rPr lang="en-US" sz="1200" dirty="0">
                <a:latin typeface="Arial"/>
                <a:cs typeface="Arial"/>
              </a:rPr>
              <a:t>(3), 197-206. doi:10.3102/0013189X16644603</a:t>
            </a:r>
          </a:p>
          <a:p>
            <a:r>
              <a:rPr lang="en-US" sz="1200" dirty="0">
                <a:latin typeface="Arial"/>
                <a:cs typeface="Arial"/>
              </a:rPr>
              <a:t>Bohanon, H. (2015). Changes in adult behavior to decrease disruption from students in non-classroom settings</a:t>
            </a:r>
            <a:r>
              <a:rPr lang="en-US" sz="1200" i="1" dirty="0">
                <a:latin typeface="Arial"/>
                <a:cs typeface="Arial"/>
              </a:rPr>
              <a:t>. 	Intervention in School and Clinic, 15 </a:t>
            </a:r>
            <a:r>
              <a:rPr lang="en-US" sz="1200" dirty="0">
                <a:latin typeface="Arial"/>
                <a:cs typeface="Arial"/>
              </a:rPr>
              <a:t>(1), 12-18. </a:t>
            </a:r>
            <a:r>
              <a:rPr lang="en-US" sz="1200" dirty="0">
                <a:latin typeface="Arial"/>
                <a:cs typeface="Arial"/>
                <a:hlinkClick r:id="rId2"/>
              </a:rPr>
              <a:t>http://ecommons.luc.edu/education_facpubs/39</a:t>
            </a:r>
            <a:endParaRPr lang="en-US" sz="1200" dirty="0">
              <a:latin typeface="Arial"/>
              <a:cs typeface="Arial"/>
            </a:endParaRPr>
          </a:p>
          <a:p>
            <a:r>
              <a:rPr lang="en-US" sz="1200" dirty="0">
                <a:latin typeface="Arial"/>
                <a:cs typeface="Arial"/>
              </a:rPr>
              <a:t>Bohanon, H. &amp; Wu, M. (2014). Developing buy-in for positive behavior support in secondary settings. </a:t>
            </a:r>
            <a:r>
              <a:rPr lang="en-US" sz="1200" i="1" dirty="0">
                <a:latin typeface="Arial"/>
                <a:cs typeface="Arial"/>
              </a:rPr>
              <a:t>Preventing School Failure, 58 </a:t>
            </a:r>
            <a:r>
              <a:rPr lang="en-US" sz="1200" dirty="0">
                <a:latin typeface="Arial"/>
                <a:cs typeface="Arial"/>
              </a:rPr>
              <a:t>(4), 1–7. doi: 10.1080/1045988X.2013.798774 </a:t>
            </a:r>
            <a:r>
              <a:rPr lang="en-US" sz="1200" dirty="0">
                <a:latin typeface="Arial"/>
                <a:cs typeface="Arial"/>
                <a:hlinkClick r:id="rId3"/>
              </a:rPr>
              <a:t>http://ecommons.luc.edu/education_facpubs/17/</a:t>
            </a:r>
            <a:endParaRPr lang="en-US" sz="1200" dirty="0">
              <a:latin typeface="Arial"/>
              <a:cs typeface="Arial"/>
            </a:endParaRPr>
          </a:p>
          <a:p>
            <a:r>
              <a:rPr lang="en-US" sz="1200" dirty="0">
                <a:latin typeface="Arial"/>
                <a:cs typeface="Arial"/>
              </a:rPr>
              <a:t>Bohanon, H., Castillo, J., &amp; Afton, M. (2015). Embedding self-determination and futures planning within a schoolwide framework</a:t>
            </a:r>
            <a:r>
              <a:rPr lang="en-US" sz="1200" i="1" dirty="0">
                <a:latin typeface="Arial"/>
                <a:cs typeface="Arial"/>
              </a:rPr>
              <a:t>. Intervention in School and Clinic. 50 </a:t>
            </a:r>
            <a:r>
              <a:rPr lang="en-US" sz="1200" dirty="0">
                <a:latin typeface="Arial"/>
                <a:cs typeface="Arial"/>
              </a:rPr>
              <a:t>(4), 203-209.  </a:t>
            </a:r>
            <a:r>
              <a:rPr lang="en-US" sz="1200" dirty="0">
                <a:latin typeface="Arial"/>
                <a:cs typeface="Arial"/>
                <a:hlinkClick r:id="rId4"/>
              </a:rPr>
              <a:t>http://ecommons.luc.edu/education_facpubs/16/</a:t>
            </a:r>
            <a:endParaRPr lang="en-US" sz="1200" dirty="0">
              <a:latin typeface="Arial"/>
              <a:cs typeface="Arial"/>
            </a:endParaRPr>
          </a:p>
          <a:p>
            <a:r>
              <a:rPr lang="en-US" sz="1000" dirty="0"/>
              <a:t>Bohanon, H. (2015). Changes in adult behavior to decrease disruption from students in non-classroom settings. </a:t>
            </a:r>
            <a:r>
              <a:rPr lang="en-US" sz="1000" i="1" dirty="0"/>
              <a:t>Intervention in School and Clinic, 15 </a:t>
            </a:r>
            <a:r>
              <a:rPr lang="en-US" sz="1000" dirty="0"/>
              <a:t>(1), 12-18. </a:t>
            </a:r>
            <a:r>
              <a:rPr lang="en-US" sz="1000" dirty="0">
                <a:hlinkClick r:id="rId2"/>
              </a:rPr>
              <a:t>http://ecommons.luc.edu/education_facpubs/39</a:t>
            </a:r>
            <a:endParaRPr lang="en-US" sz="1200" dirty="0">
              <a:latin typeface="Arial"/>
              <a:cs typeface="Arial"/>
            </a:endParaRPr>
          </a:p>
          <a:p>
            <a:r>
              <a:rPr lang="en-US" sz="1200" dirty="0">
                <a:latin typeface="Arial"/>
                <a:cs typeface="Arial"/>
              </a:rPr>
              <a:t>Bohanon, H., Fenning, P., Hicks, K., Weber, S., Their, K., Akins. B., Morrissey, K., Briggs, A.,  Bartucci, 	G., Hoeper, L.,  Irvin, L., &amp; McArdle, L. (2012). Case example of the implementation of schoolwide positive behavior support in a high school setting. </a:t>
            </a:r>
            <a:r>
              <a:rPr lang="en-US" sz="1200" i="1" dirty="0">
                <a:latin typeface="Arial"/>
                <a:cs typeface="Arial"/>
              </a:rPr>
              <a:t>Preventing School Failure</a:t>
            </a:r>
            <a:r>
              <a:rPr lang="en-US" sz="1200" dirty="0">
                <a:latin typeface="Arial"/>
                <a:cs typeface="Arial"/>
              </a:rPr>
              <a:t>, 56 (2), 92-103. </a:t>
            </a:r>
            <a:r>
              <a:rPr lang="en-US" sz="1200" dirty="0">
                <a:latin typeface="Arial"/>
                <a:cs typeface="Arial"/>
                <a:hlinkClick r:id="rId5"/>
              </a:rPr>
              <a:t>http://ecommons.luc.edu/education_facpubs/7</a:t>
            </a:r>
            <a:endParaRPr lang="en-US" sz="1200" dirty="0">
              <a:latin typeface="Arial"/>
              <a:cs typeface="Arial"/>
            </a:endParaRPr>
          </a:p>
          <a:p>
            <a:endParaRPr lang="en-US" sz="1200" dirty="0">
              <a:latin typeface="Arial"/>
              <a:cs typeface="Arial"/>
            </a:endParaRPr>
          </a:p>
          <a:p>
            <a:endParaRPr lang="en-US" sz="1200" dirty="0">
              <a:latin typeface="Arial"/>
              <a:cs typeface="Arial"/>
            </a:endParaRPr>
          </a:p>
        </p:txBody>
      </p:sp>
    </p:spTree>
    <p:extLst>
      <p:ext uri="{BB962C8B-B14F-4D97-AF65-F5344CB8AC3E}">
        <p14:creationId xmlns:p14="http://schemas.microsoft.com/office/powerpoint/2010/main" val="107711387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lnSpcReduction="10000"/>
          </a:bodyPr>
          <a:lstStyle/>
          <a:p>
            <a:pPr marL="0" indent="0">
              <a:buNone/>
            </a:pPr>
            <a:endParaRPr lang="en-US" sz="1200" dirty="0">
              <a:latin typeface="Arial"/>
              <a:cs typeface="Arial"/>
            </a:endParaRPr>
          </a:p>
          <a:p>
            <a:r>
              <a:rPr lang="en-US" sz="1200" dirty="0">
                <a:latin typeface="Arial"/>
                <a:cs typeface="Arial"/>
              </a:rPr>
              <a:t>Bohanon, H., Gilman, C., Parker, B., Amell, C., &amp; Sortino, G. (2016 online first). Using school improvement and implementation science to integrate multi-tiered systems of support in secondary schools</a:t>
            </a:r>
            <a:r>
              <a:rPr lang="en-US" sz="1200" i="1" dirty="0">
                <a:latin typeface="Arial"/>
                <a:cs typeface="Arial"/>
              </a:rPr>
              <a:t>. Australasia Journal of Special Education.</a:t>
            </a:r>
            <a:r>
              <a:rPr lang="en-US" sz="1200" dirty="0">
                <a:latin typeface="Arial"/>
                <a:cs typeface="Arial"/>
              </a:rPr>
              <a:t> pp. 1–18. DOE: 10.1017/jse.2016.8. </a:t>
            </a:r>
            <a:r>
              <a:rPr lang="en-US" sz="1200" dirty="0">
                <a:latin typeface="Arial"/>
                <a:cs typeface="Arial"/>
                <a:hlinkClick r:id="rId2"/>
              </a:rPr>
              <a:t>http://ecommons.luc.edu/</a:t>
            </a:r>
            <a:r>
              <a:rPr lang="en-US" sz="1200" dirty="0">
                <a:latin typeface="Arial"/>
                <a:cs typeface="Arial"/>
              </a:rPr>
              <a:t> education_facpubs/80/</a:t>
            </a:r>
          </a:p>
          <a:p>
            <a:r>
              <a:rPr lang="en-US" sz="1200" dirty="0">
                <a:latin typeface="Arial"/>
                <a:cs typeface="Arial"/>
              </a:rPr>
              <a:t>Blase, K. A., Fixsen, D.L., Sims, B.J., Ward, C.S. (2015). Implementation science – changing hearts, minds, behavior, and systems to improve educational outcomes. Paper presented at the Wing Institute’s Ninth Annual Summit on Evidence-Based Education, Berkeley, CA. http://	nirn.fpg.unc.edu/resources/implementation-science-changing-hearts-minds-behavior-and-systems-to-improve</a:t>
            </a:r>
          </a:p>
          <a:p>
            <a:r>
              <a:rPr lang="en-US" sz="1200" dirty="0">
                <a:latin typeface="Arial"/>
                <a:cs typeface="Arial"/>
              </a:rPr>
              <a:t>Brawley, S. (accessed March 22, 2011). </a:t>
            </a:r>
            <a:r>
              <a:rPr lang="en-US" sz="1200" i="1" dirty="0">
                <a:latin typeface="Arial"/>
                <a:cs typeface="Arial"/>
              </a:rPr>
              <a:t>PBS in the classroom. </a:t>
            </a:r>
            <a:r>
              <a:rPr lang="en-US" sz="1200" dirty="0">
                <a:latin typeface="Arial"/>
                <a:cs typeface="Arial"/>
              </a:rPr>
              <a:t>M.Ed. Heart 	of Missouri RPDC. </a:t>
            </a:r>
            <a:r>
              <a:rPr lang="en-US" sz="1200" dirty="0">
                <a:latin typeface="Arial"/>
                <a:cs typeface="Arial"/>
                <a:hlinkClick r:id="rId3"/>
              </a:rPr>
              <a:t>http://www.cesa7.org/pbis/Classroom_Management.asp</a:t>
            </a:r>
            <a:r>
              <a:rPr lang="en-US" sz="1200" dirty="0">
                <a:latin typeface="Arial"/>
                <a:cs typeface="Arial"/>
              </a:rPr>
              <a:t> </a:t>
            </a:r>
          </a:p>
          <a:p>
            <a:r>
              <a:rPr lang="en-US" sz="1200" dirty="0">
                <a:latin typeface="Arial"/>
                <a:cs typeface="Arial"/>
              </a:rPr>
              <a:t>Burke, A. (2015). </a:t>
            </a:r>
            <a:r>
              <a:rPr lang="en-US" sz="1200" i="1" dirty="0">
                <a:latin typeface="Arial"/>
                <a:cs typeface="Arial"/>
              </a:rPr>
              <a:t>Early Identification of High School Graduation Outcomes in Oregon Leadership Network Schools. REL 2015-079</a:t>
            </a:r>
            <a:r>
              <a:rPr lang="en-US" sz="1200" dirty="0">
                <a:latin typeface="Arial"/>
                <a:cs typeface="Arial"/>
              </a:rPr>
              <a:t>. Regional Educational Laboratory Northwest.</a:t>
            </a:r>
          </a:p>
          <a:p>
            <a:r>
              <a:rPr lang="en-US" sz="1200" dirty="0">
                <a:latin typeface="Arial"/>
                <a:cs typeface="Arial"/>
              </a:rPr>
              <a:t>de Baca, M. R. C., Rinaldi, C., Billig, S., &amp; Kinnison, B. M. (1991).  Santo Domingo School: A rural schoolwide project success. </a:t>
            </a:r>
            <a:r>
              <a:rPr lang="en-US" sz="1200" i="1" dirty="0">
                <a:latin typeface="Arial"/>
                <a:cs typeface="Arial"/>
              </a:rPr>
              <a:t>Educational Evaluation and Policy Analysis, 13(4</a:t>
            </a:r>
            <a:r>
              <a:rPr lang="en-US" sz="1200" dirty="0">
                <a:latin typeface="Arial"/>
                <a:cs typeface="Arial"/>
              </a:rPr>
              <a:t>), 363-368. doi: 10.3102/01623737013004363</a:t>
            </a:r>
          </a:p>
          <a:p>
            <a:r>
              <a:rPr lang="en-US" sz="1200" dirty="0">
                <a:latin typeface="Arial"/>
                <a:cs typeface="Arial"/>
              </a:rPr>
              <a:t>Eber, L., Phillips, D., Upreti, G., Hyde, K., Lewandowski, H., &amp; Rose, J. (2009). </a:t>
            </a:r>
            <a:r>
              <a:rPr lang="en-US" sz="1200" i="1" dirty="0">
                <a:latin typeface="Arial"/>
                <a:cs typeface="Arial"/>
              </a:rPr>
              <a:t>Illinois positive behavioral interventions &amp; supports (PBIS) network 2008-09 progress report (pp. 245)</a:t>
            </a:r>
            <a:r>
              <a:rPr lang="en-US" sz="1200" dirty="0">
                <a:latin typeface="Arial"/>
                <a:cs typeface="Arial"/>
              </a:rPr>
              <a:t>. La Grange Park, IL.</a:t>
            </a:r>
          </a:p>
          <a:p>
            <a:r>
              <a:rPr lang="en-US" sz="1200" dirty="0">
                <a:latin typeface="Arial"/>
                <a:cs typeface="Arial"/>
              </a:rPr>
              <a:t>Flannery, B. K., Guest, E., &amp; Horner, R. (2010). SWPBS: Schoolwide positive behavior supports. </a:t>
            </a:r>
            <a:r>
              <a:rPr lang="en-US" sz="1200" i="1" dirty="0">
                <a:latin typeface="Arial"/>
                <a:cs typeface="Arial"/>
              </a:rPr>
              <a:t>Principal Leadership, 11</a:t>
            </a:r>
            <a:r>
              <a:rPr lang="en-US" sz="1200" dirty="0">
                <a:latin typeface="Arial"/>
                <a:cs typeface="Arial"/>
              </a:rPr>
              <a:t>(1), 38-43. doi: 2123461661 </a:t>
            </a:r>
          </a:p>
          <a:p>
            <a:r>
              <a:rPr lang="en-US" sz="1200" dirty="0">
                <a:latin typeface="Arial"/>
                <a:cs typeface="Arial"/>
              </a:rPr>
              <a:t>Illinois Positive Behavior Intervention and Support Network (2011)</a:t>
            </a:r>
            <a:r>
              <a:rPr lang="en-US" sz="1200" i="1" dirty="0">
                <a:latin typeface="Arial"/>
                <a:cs typeface="Arial"/>
              </a:rPr>
              <a:t>. FY11 end of the year summary report</a:t>
            </a:r>
            <a:r>
              <a:rPr lang="en-US" sz="1200" dirty="0">
                <a:latin typeface="Arial"/>
                <a:cs typeface="Arial"/>
              </a:rPr>
              <a:t>. La Grange, IL: Illinois Positive Behavior Intervention Network.</a:t>
            </a: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p:txBody>
      </p:sp>
    </p:spTree>
    <p:extLst>
      <p:ext uri="{BB962C8B-B14F-4D97-AF65-F5344CB8AC3E}">
        <p14:creationId xmlns:p14="http://schemas.microsoft.com/office/powerpoint/2010/main" val="355055757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DA3D7-6882-374D-B1B6-BD3E84843FF7}"/>
              </a:ext>
            </a:extLst>
          </p:cNvPr>
          <p:cNvSpPr>
            <a:spLocks noGrp="1"/>
          </p:cNvSpPr>
          <p:nvPr>
            <p:ph type="title"/>
          </p:nvPr>
        </p:nvSpPr>
        <p:spPr/>
        <p:txBody>
          <a:bodyPr>
            <a:normAutofit fontScale="90000"/>
          </a:bodyPr>
          <a:lstStyle/>
          <a:p>
            <a:pPr algn="ctr"/>
            <a:r>
              <a:rPr lang="en-US" b="1" dirty="0"/>
              <a:t>Problem Solving – </a:t>
            </a:r>
            <a:r>
              <a:rPr lang="en-US" b="1" i="1" dirty="0"/>
              <a:t>Where do you already use these steps?</a:t>
            </a:r>
            <a:r>
              <a:rPr lang="zh-TW" altLang="en-US" sz="4000" u="sng" dirty="0"/>
              <a:t>問題解決 </a:t>
            </a:r>
            <a:r>
              <a:rPr lang="en-US" altLang="zh-TW" sz="4000" u="sng" dirty="0"/>
              <a:t>– </a:t>
            </a:r>
            <a:r>
              <a:rPr lang="zh-TW" altLang="en-US" sz="4000" u="sng" dirty="0"/>
              <a:t>您已經在哪裡使用這些步驟</a:t>
            </a:r>
            <a:r>
              <a:rPr lang="en-US" altLang="zh-TW" b="1" i="1" dirty="0"/>
              <a:t>?</a:t>
            </a:r>
            <a:endParaRPr lang="en-US" b="1" i="1" dirty="0"/>
          </a:p>
        </p:txBody>
      </p:sp>
      <p:pic>
        <p:nvPicPr>
          <p:cNvPr id="5" name="Content Placeholder 4">
            <a:extLst>
              <a:ext uri="{FF2B5EF4-FFF2-40B4-BE49-F238E27FC236}">
                <a16:creationId xmlns:a16="http://schemas.microsoft.com/office/drawing/2014/main" id="{7CB4999F-12E1-2C41-B9A4-A6673AEE21A6}"/>
              </a:ext>
            </a:extLst>
          </p:cNvPr>
          <p:cNvPicPr>
            <a:picLocks noGrp="1" noChangeAspect="1"/>
          </p:cNvPicPr>
          <p:nvPr>
            <p:ph idx="1"/>
          </p:nvPr>
        </p:nvPicPr>
        <p:blipFill>
          <a:blip r:embed="rId3"/>
          <a:stretch>
            <a:fillRect/>
          </a:stretch>
        </p:blipFill>
        <p:spPr>
          <a:xfrm>
            <a:off x="220662" y="1906001"/>
            <a:ext cx="4351338" cy="4351338"/>
          </a:xfrm>
        </p:spPr>
      </p:pic>
      <p:sp>
        <p:nvSpPr>
          <p:cNvPr id="6" name="Rectangle 5">
            <a:extLst>
              <a:ext uri="{FF2B5EF4-FFF2-40B4-BE49-F238E27FC236}">
                <a16:creationId xmlns:a16="http://schemas.microsoft.com/office/drawing/2014/main" id="{1103EA1D-A7F0-8749-A198-B1A3FD7AC1F5}"/>
              </a:ext>
            </a:extLst>
          </p:cNvPr>
          <p:cNvSpPr/>
          <p:nvPr/>
        </p:nvSpPr>
        <p:spPr>
          <a:xfrm>
            <a:off x="628650" y="6641640"/>
            <a:ext cx="2509020" cy="215444"/>
          </a:xfrm>
          <a:prstGeom prst="rect">
            <a:avLst/>
          </a:prstGeom>
        </p:spPr>
        <p:txBody>
          <a:bodyPr wrap="none">
            <a:spAutoFit/>
          </a:bodyPr>
          <a:lstStyle/>
          <a:p>
            <a:r>
              <a:rPr lang="en-US" sz="800" dirty="0"/>
              <a:t>From Flickr creative commons https://flic.kr/p/24UJUYy</a:t>
            </a:r>
          </a:p>
        </p:txBody>
      </p:sp>
      <p:grpSp>
        <p:nvGrpSpPr>
          <p:cNvPr id="11" name="Group 10">
            <a:extLst>
              <a:ext uri="{FF2B5EF4-FFF2-40B4-BE49-F238E27FC236}">
                <a16:creationId xmlns:a16="http://schemas.microsoft.com/office/drawing/2014/main" id="{5832F23E-FF6E-A24A-A732-08A86D9AE8E5}"/>
              </a:ext>
            </a:extLst>
          </p:cNvPr>
          <p:cNvGrpSpPr/>
          <p:nvPr/>
        </p:nvGrpSpPr>
        <p:grpSpPr>
          <a:xfrm>
            <a:off x="4990453" y="2763159"/>
            <a:ext cx="3667932" cy="697424"/>
            <a:chOff x="5375329" y="2756115"/>
            <a:chExt cx="3130657" cy="697424"/>
          </a:xfrm>
        </p:grpSpPr>
        <p:sp>
          <p:nvSpPr>
            <p:cNvPr id="8" name="TextBox 7">
              <a:extLst>
                <a:ext uri="{FF2B5EF4-FFF2-40B4-BE49-F238E27FC236}">
                  <a16:creationId xmlns:a16="http://schemas.microsoft.com/office/drawing/2014/main" id="{6916A97E-BE19-2848-BB96-54B0003EEDD7}"/>
                </a:ext>
              </a:extLst>
            </p:cNvPr>
            <p:cNvSpPr txBox="1"/>
            <p:nvPr/>
          </p:nvSpPr>
          <p:spPr>
            <a:xfrm>
              <a:off x="6239035" y="2818493"/>
              <a:ext cx="1954222" cy="584775"/>
            </a:xfrm>
            <a:prstGeom prst="rect">
              <a:avLst/>
            </a:prstGeom>
            <a:noFill/>
          </p:spPr>
          <p:txBody>
            <a:bodyPr wrap="none" rtlCol="0">
              <a:spAutoFit/>
            </a:bodyPr>
            <a:lstStyle/>
            <a:p>
              <a:r>
                <a:rPr lang="en-US" sz="3200" dirty="0"/>
                <a:t>Analyze</a:t>
              </a:r>
              <a:r>
                <a:rPr lang="zh-TW" altLang="en-US" sz="3200" u="sng" dirty="0"/>
                <a:t>分析</a:t>
              </a:r>
              <a:endParaRPr lang="en-US" sz="3200" u="sng" dirty="0"/>
            </a:p>
          </p:txBody>
        </p:sp>
        <p:sp>
          <p:nvSpPr>
            <p:cNvPr id="10" name="Rectangle 9">
              <a:extLst>
                <a:ext uri="{FF2B5EF4-FFF2-40B4-BE49-F238E27FC236}">
                  <a16:creationId xmlns:a16="http://schemas.microsoft.com/office/drawing/2014/main" id="{19788578-1B79-AC4B-AF60-6C7B68AA78E1}"/>
                </a:ext>
              </a:extLst>
            </p:cNvPr>
            <p:cNvSpPr/>
            <p:nvPr/>
          </p:nvSpPr>
          <p:spPr>
            <a:xfrm>
              <a:off x="5375329" y="2756115"/>
              <a:ext cx="3130657" cy="6974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69D5D606-E219-5141-A9EA-C688B75931ED}"/>
              </a:ext>
            </a:extLst>
          </p:cNvPr>
          <p:cNvGrpSpPr/>
          <p:nvPr/>
        </p:nvGrpSpPr>
        <p:grpSpPr>
          <a:xfrm>
            <a:off x="4990453" y="1960057"/>
            <a:ext cx="3667931" cy="697424"/>
            <a:chOff x="5375329" y="2756115"/>
            <a:chExt cx="3130657" cy="697424"/>
          </a:xfrm>
        </p:grpSpPr>
        <p:sp>
          <p:nvSpPr>
            <p:cNvPr id="13" name="TextBox 12">
              <a:extLst>
                <a:ext uri="{FF2B5EF4-FFF2-40B4-BE49-F238E27FC236}">
                  <a16:creationId xmlns:a16="http://schemas.microsoft.com/office/drawing/2014/main" id="{DD46DC35-BE04-3744-81AC-7CB8DF89B506}"/>
                </a:ext>
              </a:extLst>
            </p:cNvPr>
            <p:cNvSpPr txBox="1"/>
            <p:nvPr/>
          </p:nvSpPr>
          <p:spPr>
            <a:xfrm>
              <a:off x="6207219" y="2820228"/>
              <a:ext cx="2031882" cy="584775"/>
            </a:xfrm>
            <a:prstGeom prst="rect">
              <a:avLst/>
            </a:prstGeom>
            <a:noFill/>
          </p:spPr>
          <p:txBody>
            <a:bodyPr wrap="none" rtlCol="0">
              <a:spAutoFit/>
            </a:bodyPr>
            <a:lstStyle/>
            <a:p>
              <a:r>
                <a:rPr lang="en-US" sz="3200" dirty="0"/>
                <a:t>Identify</a:t>
              </a:r>
              <a:r>
                <a:rPr lang="zh-TW" altLang="en-US" sz="3200" dirty="0"/>
                <a:t> </a:t>
              </a:r>
              <a:r>
                <a:rPr lang="zh-TW" altLang="en-US" sz="3200" u="sng" dirty="0"/>
                <a:t>辨別</a:t>
              </a:r>
              <a:endParaRPr lang="en-US" sz="3200" u="sng" dirty="0"/>
            </a:p>
          </p:txBody>
        </p:sp>
        <p:sp>
          <p:nvSpPr>
            <p:cNvPr id="14" name="Rectangle 13">
              <a:extLst>
                <a:ext uri="{FF2B5EF4-FFF2-40B4-BE49-F238E27FC236}">
                  <a16:creationId xmlns:a16="http://schemas.microsoft.com/office/drawing/2014/main" id="{76FA32E6-A1D2-4342-A6D1-A3915EB32468}"/>
                </a:ext>
              </a:extLst>
            </p:cNvPr>
            <p:cNvSpPr/>
            <p:nvPr/>
          </p:nvSpPr>
          <p:spPr>
            <a:xfrm>
              <a:off x="5375329" y="2756115"/>
              <a:ext cx="3130657" cy="6974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BB509FE2-4DA8-0947-8758-8457F6BDEBDF}"/>
              </a:ext>
            </a:extLst>
          </p:cNvPr>
          <p:cNvGrpSpPr/>
          <p:nvPr/>
        </p:nvGrpSpPr>
        <p:grpSpPr>
          <a:xfrm>
            <a:off x="4990456" y="3599317"/>
            <a:ext cx="3667931" cy="697424"/>
            <a:chOff x="5375329" y="2756115"/>
            <a:chExt cx="3130657" cy="697424"/>
          </a:xfrm>
        </p:grpSpPr>
        <p:sp>
          <p:nvSpPr>
            <p:cNvPr id="16" name="TextBox 15">
              <a:extLst>
                <a:ext uri="{FF2B5EF4-FFF2-40B4-BE49-F238E27FC236}">
                  <a16:creationId xmlns:a16="http://schemas.microsoft.com/office/drawing/2014/main" id="{58330DFA-D80D-B144-BC40-7F347A09781C}"/>
                </a:ext>
              </a:extLst>
            </p:cNvPr>
            <p:cNvSpPr txBox="1"/>
            <p:nvPr/>
          </p:nvSpPr>
          <p:spPr>
            <a:xfrm>
              <a:off x="6095167" y="2816682"/>
              <a:ext cx="1472453" cy="584775"/>
            </a:xfrm>
            <a:prstGeom prst="rect">
              <a:avLst/>
            </a:prstGeom>
            <a:noFill/>
          </p:spPr>
          <p:txBody>
            <a:bodyPr wrap="none" rtlCol="0">
              <a:spAutoFit/>
            </a:bodyPr>
            <a:lstStyle/>
            <a:p>
              <a:pPr algn="ctr"/>
              <a:r>
                <a:rPr lang="en-US" sz="3200" dirty="0"/>
                <a:t>Plan</a:t>
              </a:r>
              <a:r>
                <a:rPr lang="zh-TW" altLang="en-US" sz="3200" u="sng" dirty="0"/>
                <a:t>計畫</a:t>
              </a:r>
              <a:endParaRPr lang="en-US" sz="3200" u="sng" dirty="0"/>
            </a:p>
          </p:txBody>
        </p:sp>
        <p:sp>
          <p:nvSpPr>
            <p:cNvPr id="17" name="Rectangle 16">
              <a:extLst>
                <a:ext uri="{FF2B5EF4-FFF2-40B4-BE49-F238E27FC236}">
                  <a16:creationId xmlns:a16="http://schemas.microsoft.com/office/drawing/2014/main" id="{BB8326B0-142C-1C4E-B858-206EA316888C}"/>
                </a:ext>
              </a:extLst>
            </p:cNvPr>
            <p:cNvSpPr/>
            <p:nvPr/>
          </p:nvSpPr>
          <p:spPr>
            <a:xfrm>
              <a:off x="5375329" y="2756115"/>
              <a:ext cx="3130657" cy="6974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C1D46A22-07A1-124D-8F0E-0D803BA03827}"/>
              </a:ext>
            </a:extLst>
          </p:cNvPr>
          <p:cNvGrpSpPr/>
          <p:nvPr/>
        </p:nvGrpSpPr>
        <p:grpSpPr>
          <a:xfrm>
            <a:off x="4997597" y="4364338"/>
            <a:ext cx="3730531" cy="1077218"/>
            <a:chOff x="5375329" y="2666539"/>
            <a:chExt cx="3130657" cy="873236"/>
          </a:xfrm>
        </p:grpSpPr>
        <p:sp>
          <p:nvSpPr>
            <p:cNvPr id="20" name="TextBox 19">
              <a:extLst>
                <a:ext uri="{FF2B5EF4-FFF2-40B4-BE49-F238E27FC236}">
                  <a16:creationId xmlns:a16="http://schemas.microsoft.com/office/drawing/2014/main" id="{C50A6B29-EEA2-7D45-97E0-B106F056C644}"/>
                </a:ext>
              </a:extLst>
            </p:cNvPr>
            <p:cNvSpPr txBox="1"/>
            <p:nvPr/>
          </p:nvSpPr>
          <p:spPr>
            <a:xfrm>
              <a:off x="5658046" y="2666539"/>
              <a:ext cx="2512690" cy="873236"/>
            </a:xfrm>
            <a:prstGeom prst="rect">
              <a:avLst/>
            </a:prstGeom>
            <a:noFill/>
          </p:spPr>
          <p:txBody>
            <a:bodyPr wrap="none" rtlCol="0">
              <a:spAutoFit/>
            </a:bodyPr>
            <a:lstStyle/>
            <a:p>
              <a:pPr algn="ctr"/>
              <a:r>
                <a:rPr lang="en-US" sz="3200" dirty="0"/>
                <a:t>Implement</a:t>
              </a:r>
              <a:r>
                <a:rPr lang="zh-TW" altLang="en-US" sz="3200" u="sng" dirty="0"/>
                <a:t>實施</a:t>
              </a:r>
              <a:r>
                <a:rPr lang="en-US" altLang="zh-TW" sz="3200" dirty="0"/>
                <a:t>/</a:t>
              </a:r>
              <a:endParaRPr lang="en-US" sz="3200" dirty="0"/>
            </a:p>
            <a:p>
              <a:pPr algn="ctr"/>
              <a:r>
                <a:rPr lang="en-US" sz="3200" dirty="0"/>
                <a:t>Evaluate</a:t>
              </a:r>
              <a:r>
                <a:rPr lang="zh-TW" altLang="en-US" sz="3200" u="sng" dirty="0"/>
                <a:t>評估</a:t>
              </a:r>
              <a:endParaRPr lang="en-US" sz="3200" u="sng" dirty="0"/>
            </a:p>
          </p:txBody>
        </p:sp>
        <p:sp>
          <p:nvSpPr>
            <p:cNvPr id="21" name="Rectangle 20">
              <a:extLst>
                <a:ext uri="{FF2B5EF4-FFF2-40B4-BE49-F238E27FC236}">
                  <a16:creationId xmlns:a16="http://schemas.microsoft.com/office/drawing/2014/main" id="{E9F066A5-06BC-BB46-8F59-1BC302FC303E}"/>
                </a:ext>
              </a:extLst>
            </p:cNvPr>
            <p:cNvSpPr/>
            <p:nvPr/>
          </p:nvSpPr>
          <p:spPr>
            <a:xfrm>
              <a:off x="5375329" y="2756115"/>
              <a:ext cx="3130657" cy="6974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TextBox 21">
            <a:extLst>
              <a:ext uri="{FF2B5EF4-FFF2-40B4-BE49-F238E27FC236}">
                <a16:creationId xmlns:a16="http://schemas.microsoft.com/office/drawing/2014/main" id="{F0B8F4BA-009D-5440-92BF-979EC1527E47}"/>
              </a:ext>
            </a:extLst>
          </p:cNvPr>
          <p:cNvSpPr txBox="1"/>
          <p:nvPr/>
        </p:nvSpPr>
        <p:spPr>
          <a:xfrm>
            <a:off x="3193088" y="6338787"/>
            <a:ext cx="4772012" cy="369332"/>
          </a:xfrm>
          <a:prstGeom prst="rect">
            <a:avLst/>
          </a:prstGeom>
          <a:noFill/>
        </p:spPr>
        <p:txBody>
          <a:bodyPr wrap="none" rtlCol="0">
            <a:spAutoFit/>
          </a:bodyPr>
          <a:lstStyle/>
          <a:p>
            <a:r>
              <a:rPr lang="en-US" dirty="0"/>
              <a:t>Harms, Nantais, Tuomikoski, &amp; Weaver, S. (2019) </a:t>
            </a:r>
          </a:p>
        </p:txBody>
      </p:sp>
    </p:spTree>
    <p:extLst>
      <p:ext uri="{BB962C8B-B14F-4D97-AF65-F5344CB8AC3E}">
        <p14:creationId xmlns:p14="http://schemas.microsoft.com/office/powerpoint/2010/main" val="195357782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Autofit/>
          </a:bodyPr>
          <a:lstStyle/>
          <a:p>
            <a:r>
              <a:rPr lang="en-US" sz="1200" dirty="0">
                <a:latin typeface="Arial"/>
                <a:cs typeface="Arial"/>
              </a:rPr>
              <a:t>Johnson-Gros, K. N., Lyons, E. A., &amp; Griffin, J. R. (2008). Active supervision: An intervention to reduce high school tardiness. </a:t>
            </a:r>
            <a:r>
              <a:rPr lang="en-US" sz="1200" i="1" dirty="0">
                <a:latin typeface="Arial"/>
                <a:cs typeface="Arial"/>
              </a:rPr>
              <a:t>Education &amp; Treatment of Children, 31(1</a:t>
            </a:r>
            <a:r>
              <a:rPr lang="en-US" sz="1200" dirty="0">
                <a:latin typeface="Arial"/>
                <a:cs typeface="Arial"/>
              </a:rPr>
              <a:t>), 39-53. </a:t>
            </a:r>
          </a:p>
          <a:p>
            <a:r>
              <a:rPr lang="en-US" sz="1200" dirty="0">
                <a:latin typeface="Arial"/>
                <a:cs typeface="Arial"/>
              </a:rPr>
              <a:t>Koon, S., &amp; Petscher, Y. (2016). </a:t>
            </a:r>
            <a:r>
              <a:rPr lang="en-US" sz="1200" i="1" dirty="0">
                <a:latin typeface="Arial"/>
                <a:cs typeface="Arial"/>
              </a:rPr>
              <a:t>Can scores on an interim high school reading assessment accurately predict low performance on college readiness exams? </a:t>
            </a:r>
            <a:r>
              <a:rPr lang="en-US" sz="1200" dirty="0">
                <a:latin typeface="Arial"/>
                <a:cs typeface="Arial"/>
              </a:rPr>
              <a:t>(REL 2016–124). Washington, DC: U.S. Department of Education, Institute of Education Sciences, National Center for Education Evaluation and Regional Assistance, Regional Educational Laboratory Southeast. Retrieved from </a:t>
            </a:r>
            <a:r>
              <a:rPr lang="en-US" sz="1200" dirty="0">
                <a:latin typeface="Arial"/>
                <a:cs typeface="Arial"/>
                <a:hlinkClick r:id="rId2"/>
              </a:rPr>
              <a:t>http://ies.ed.gov/ncee/edlabs</a:t>
            </a:r>
            <a:r>
              <a:rPr lang="en-US" sz="1200" dirty="0">
                <a:latin typeface="Arial"/>
                <a:cs typeface="Arial"/>
              </a:rPr>
              <a:t>.</a:t>
            </a:r>
          </a:p>
          <a:p>
            <a:r>
              <a:rPr lang="en-US" sz="1200" dirty="0">
                <a:latin typeface="Arial"/>
                <a:cs typeface="Arial"/>
              </a:rPr>
              <a:t>Kotter, J. (1995). Leading change: Why transformation efforts fail</a:t>
            </a:r>
            <a:r>
              <a:rPr lang="en-US" sz="1200" i="1" dirty="0">
                <a:latin typeface="Arial"/>
                <a:cs typeface="Arial"/>
              </a:rPr>
              <a:t>. Harvard Business Review, 73</a:t>
            </a:r>
            <a:r>
              <a:rPr lang="en-US" sz="1200" dirty="0">
                <a:latin typeface="Arial"/>
                <a:cs typeface="Arial"/>
              </a:rPr>
              <a:t>(2), 59–67.</a:t>
            </a:r>
          </a:p>
          <a:p>
            <a:r>
              <a:rPr lang="en-US" sz="1200" dirty="0"/>
              <a:t>Lynass, L., Tsai, S.-F., Richman, T. D., &amp; Cheney, D. (2012). Social Expectations and Behavioral Indicators in School-Wide Positive Behavior Supports. </a:t>
            </a:r>
            <a:r>
              <a:rPr lang="en-US" sz="1200" i="1" dirty="0"/>
              <a:t>Journal of Positive Behavior Interventions, 14</a:t>
            </a:r>
            <a:r>
              <a:rPr lang="en-US" sz="1200" dirty="0"/>
              <a:t>(3), 153-161. doi:10.1177/1098300711412076</a:t>
            </a:r>
            <a:endParaRPr lang="en-US" sz="1200" dirty="0">
              <a:latin typeface="Arial"/>
              <a:cs typeface="Arial"/>
            </a:endParaRPr>
          </a:p>
          <a:p>
            <a:r>
              <a:rPr lang="en-US" sz="1200" b="0" i="0" u="none" strike="noStrike" baseline="0" dirty="0" err="1">
                <a:solidFill>
                  <a:srgbClr val="021C38"/>
                </a:solidFill>
                <a:latin typeface="Roboto-Regular"/>
              </a:rPr>
              <a:t>Luh</a:t>
            </a:r>
            <a:r>
              <a:rPr lang="en-US" sz="1200" b="0" i="0" u="none" strike="noStrike" baseline="0" dirty="0">
                <a:solidFill>
                  <a:srgbClr val="021C38"/>
                </a:solidFill>
                <a:latin typeface="Roboto-Regular"/>
              </a:rPr>
              <a:t>, H-J, Ni, H., Chen, C., &amp; Feng, Y. (2024). SW-PBIS in China: A case study on implementation and cultural adaptations. Presentation at 2024 Association of Positive Behavior Support International Conference, Chicago, IL. </a:t>
            </a:r>
            <a:endParaRPr lang="en-US" sz="1200" dirty="0">
              <a:latin typeface="Arial"/>
              <a:cs typeface="Arial"/>
            </a:endParaRPr>
          </a:p>
          <a:p>
            <a:r>
              <a:rPr lang="en-US" sz="1200" dirty="0">
                <a:latin typeface="Arial"/>
                <a:cs typeface="Arial"/>
              </a:rPr>
              <a:t>McKeon, G. (2014). </a:t>
            </a:r>
            <a:r>
              <a:rPr lang="en-US" sz="1200" i="1" dirty="0">
                <a:latin typeface="Arial"/>
                <a:cs typeface="Arial"/>
              </a:rPr>
              <a:t>Essentialism: The disciplined pursuit of less</a:t>
            </a:r>
            <a:r>
              <a:rPr lang="en-US" sz="1200" dirty="0">
                <a:latin typeface="Arial"/>
                <a:cs typeface="Arial"/>
              </a:rPr>
              <a:t>. Crown Business</a:t>
            </a:r>
          </a:p>
          <a:p>
            <a:r>
              <a:rPr lang="en-US" sz="1200" dirty="0">
                <a:latin typeface="Arial"/>
                <a:cs typeface="Arial"/>
              </a:rPr>
              <a:t>McNeely, C. A., J. M. Nonnemaker, J.M., &amp; Blum, R. W. (2002). Promoting School Connectedness: Evidence from the National Longitudinal Study of Adolescent Health. </a:t>
            </a:r>
            <a:r>
              <a:rPr lang="en-US" sz="1200" i="1" dirty="0">
                <a:latin typeface="Arial"/>
                <a:cs typeface="Arial"/>
              </a:rPr>
              <a:t>The Journal of School Health 72</a:t>
            </a:r>
            <a:r>
              <a:rPr lang="en-US" sz="1200" dirty="0">
                <a:latin typeface="Arial"/>
                <a:cs typeface="Arial"/>
              </a:rPr>
              <a:t>(4): 138-146.</a:t>
            </a:r>
          </a:p>
          <a:p>
            <a:r>
              <a:rPr lang="en-US" sz="1200" dirty="0">
                <a:solidFill>
                  <a:prstClr val="black"/>
                </a:solidFill>
                <a:latin typeface="Arial"/>
                <a:cs typeface="Arial"/>
              </a:rPr>
              <a:t>McIntosh, K., Filter, K. J., Bennett, J. L., Ryan, C., &amp; Sugai, G. (2009). Principles of sustainable prevention: Designing scale-up of School-wide Positive Behavior Support to promote durable systems. </a:t>
            </a:r>
            <a:r>
              <a:rPr lang="en-US" sz="1200" i="1" dirty="0">
                <a:solidFill>
                  <a:prstClr val="black"/>
                </a:solidFill>
                <a:latin typeface="Arial"/>
                <a:cs typeface="Arial"/>
              </a:rPr>
              <a:t>Psychology in the schools, 47</a:t>
            </a:r>
            <a:r>
              <a:rPr lang="en-US" sz="1200" dirty="0">
                <a:solidFill>
                  <a:prstClr val="black"/>
                </a:solidFill>
                <a:latin typeface="Arial"/>
                <a:cs typeface="Arial"/>
              </a:rPr>
              <a:t>(1), n-a-n/a. doi:10.1002/pits.20448</a:t>
            </a:r>
          </a:p>
          <a:p>
            <a:r>
              <a:rPr lang="en-US" sz="1200" dirty="0">
                <a:solidFill>
                  <a:prstClr val="black"/>
                </a:solidFill>
                <a:latin typeface="Arial"/>
                <a:cs typeface="Arial"/>
              </a:rPr>
              <a:t>McIntosh, K., Flannery, K. B., Sugai, G., Braun, D., &amp; Cochrane, K. L. (2008). Relationships between academics and problem behavior in the transition from middle school to high school. </a:t>
            </a:r>
            <a:r>
              <a:rPr lang="en-US" sz="1200" i="1" dirty="0">
                <a:solidFill>
                  <a:prstClr val="black"/>
                </a:solidFill>
                <a:latin typeface="Arial"/>
                <a:cs typeface="Arial"/>
              </a:rPr>
              <a:t>Journal of Positive Behavior 	Interventions, 10</a:t>
            </a:r>
            <a:r>
              <a:rPr lang="en-US" sz="1200" dirty="0">
                <a:solidFill>
                  <a:prstClr val="black"/>
                </a:solidFill>
                <a:latin typeface="Arial"/>
                <a:cs typeface="Arial"/>
              </a:rPr>
              <a:t>(4), 243–255. doi:10.1177/1098300708318961</a:t>
            </a:r>
            <a:endParaRPr lang="en-US" sz="1200" dirty="0">
              <a:latin typeface="Arial"/>
              <a:cs typeface="Arial"/>
            </a:endParaRPr>
          </a:p>
          <a:p>
            <a:r>
              <a:rPr lang="en-US" sz="1200" dirty="0">
                <a:latin typeface="Arial"/>
                <a:cs typeface="Arial"/>
              </a:rPr>
              <a:t>Morrissey, K. L., Bohanon, H., &amp; Fenning, P. (2010). Positive behavior support: Teaching and acknowledging  behaviors in an urban high schools. </a:t>
            </a:r>
            <a:r>
              <a:rPr lang="en-US" sz="1200" i="1" dirty="0">
                <a:latin typeface="Arial"/>
                <a:cs typeface="Arial"/>
              </a:rPr>
              <a:t>Teaching Exceptional Children, 42</a:t>
            </a:r>
            <a:r>
              <a:rPr lang="en-US" sz="1200" dirty="0">
                <a:latin typeface="Arial"/>
                <a:cs typeface="Arial"/>
              </a:rPr>
              <a:t>(5), 26-35. </a:t>
            </a: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p:txBody>
      </p:sp>
    </p:spTree>
    <p:extLst>
      <p:ext uri="{BB962C8B-B14F-4D97-AF65-F5344CB8AC3E}">
        <p14:creationId xmlns:p14="http://schemas.microsoft.com/office/powerpoint/2010/main" val="218773614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p:txBody>
          <a:bodyPr/>
          <a:lstStyle/>
          <a:p>
            <a:r>
              <a:rPr lang="en-US" dirty="0">
                <a:latin typeface="Arial" charset="0"/>
              </a:rPr>
              <a:t>References</a:t>
            </a:r>
          </a:p>
        </p:txBody>
      </p:sp>
      <p:sp>
        <p:nvSpPr>
          <p:cNvPr id="97283" name="Content Placeholder 2"/>
          <p:cNvSpPr>
            <a:spLocks noGrp="1"/>
          </p:cNvSpPr>
          <p:nvPr>
            <p:ph idx="1"/>
          </p:nvPr>
        </p:nvSpPr>
        <p:spPr>
          <a:xfrm>
            <a:off x="457200" y="1524002"/>
            <a:ext cx="8229600" cy="4525963"/>
          </a:xfrm>
        </p:spPr>
        <p:txBody>
          <a:bodyPr>
            <a:normAutofit/>
          </a:bodyPr>
          <a:lstStyle/>
          <a:p>
            <a:pPr marL="463550" indent="-463550"/>
            <a:r>
              <a:rPr lang="en-US" sz="1100" dirty="0">
                <a:latin typeface="Arial"/>
                <a:cs typeface="Arial"/>
              </a:rPr>
              <a:t>National High School Center, National Center on Response to Intervention, and Center on Instruction. (2010). 	</a:t>
            </a:r>
            <a:r>
              <a:rPr lang="en-US" sz="1100" i="1" dirty="0">
                <a:latin typeface="Arial"/>
                <a:cs typeface="Arial"/>
              </a:rPr>
              <a:t>Tiered interventions in high schools: Using preliminary “lessons learned” to guide ongoing discussion</a:t>
            </a:r>
            <a:r>
              <a:rPr lang="en-US" sz="1100" dirty="0">
                <a:latin typeface="Arial"/>
                <a:cs typeface="Arial"/>
              </a:rPr>
              <a:t>. 	Washington, DC: American Institutes for Research. </a:t>
            </a:r>
            <a:r>
              <a:rPr lang="en-US" sz="1100" dirty="0">
                <a:latin typeface="Arial"/>
                <a:cs typeface="Arial"/>
                <a:hlinkClick r:id="rId3"/>
              </a:rPr>
              <a:t>http://bit.ly/2r0SaeE</a:t>
            </a:r>
            <a:r>
              <a:rPr lang="en-US" sz="1100" dirty="0">
                <a:latin typeface="Arial"/>
                <a:cs typeface="Arial"/>
              </a:rPr>
              <a:t> </a:t>
            </a:r>
          </a:p>
          <a:p>
            <a:pPr marL="463550" indent="-463550"/>
            <a:r>
              <a:rPr lang="en-US" sz="1100" dirty="0">
                <a:latin typeface="Arial"/>
                <a:cs typeface="Arial"/>
              </a:rPr>
              <a:t>Newcomer, L. (2009). Universal positive behavior support for the classroom. </a:t>
            </a:r>
            <a:r>
              <a:rPr lang="en-US" sz="1100" i="1" dirty="0">
                <a:latin typeface="Arial"/>
                <a:cs typeface="Arial"/>
              </a:rPr>
              <a:t>PBIS Newsletter, 4</a:t>
            </a:r>
            <a:r>
              <a:rPr lang="en-US" sz="1100" dirty="0">
                <a:latin typeface="Arial"/>
                <a:cs typeface="Arial"/>
              </a:rPr>
              <a:t>(4). Retrieved 	September 24, 2009 from </a:t>
            </a:r>
            <a:r>
              <a:rPr lang="en-US" sz="1100" dirty="0">
                <a:latin typeface="Arial"/>
                <a:cs typeface="Arial"/>
                <a:hlinkClick r:id="rId4"/>
              </a:rPr>
              <a:t>http://www.pbis.org/pbis_newsletter/volume_4/issue4.aspx</a:t>
            </a:r>
            <a:endParaRPr lang="en-US" sz="1100" dirty="0">
              <a:latin typeface="Arial"/>
              <a:cs typeface="Arial"/>
            </a:endParaRPr>
          </a:p>
          <a:p>
            <a:pPr marL="463550" indent="-463550"/>
            <a:r>
              <a:rPr lang="en-US" sz="1100" dirty="0">
                <a:latin typeface="Arial"/>
                <a:cs typeface="Arial"/>
              </a:rPr>
              <a:t>Ng, J. &amp; Foo, A. (2016). </a:t>
            </a:r>
            <a:r>
              <a:rPr lang="en-US" sz="1100" i="1" dirty="0">
                <a:latin typeface="Arial"/>
                <a:cs typeface="Arial"/>
              </a:rPr>
              <a:t>Heart to heart with Asian leaders: Exclusive interviews on crisis, comebacks, and character. </a:t>
            </a:r>
            <a:r>
              <a:rPr lang="en-US" sz="1100" dirty="0">
                <a:latin typeface="Arial"/>
                <a:cs typeface="Arial"/>
              </a:rPr>
              <a:t>Singapore:  World Science Publishing.</a:t>
            </a:r>
          </a:p>
          <a:p>
            <a:pPr marL="463550" indent="-463550"/>
            <a:r>
              <a:rPr lang="en-US" sz="1100" dirty="0"/>
              <a:t>Rogers, T., Duncan, T., Wolford, T., Ternovski, J., Subramanyam, S., &amp; Reitano, A. (2017). </a:t>
            </a:r>
            <a:r>
              <a:rPr lang="en-US" sz="1100" i="1" dirty="0"/>
              <a:t>A randomized experiment using absenteeism information to "nudge" attendance (REL 2017– 252)</a:t>
            </a:r>
            <a:r>
              <a:rPr lang="en-US" sz="1100" dirty="0"/>
              <a:t>. Retrieved from Washington, DC: https://ies.ed.gov/ncee/edlabs/regions/midatlantic/pdf/REL_2017252.pdf</a:t>
            </a:r>
            <a:endParaRPr lang="en-US" sz="1100" dirty="0">
              <a:latin typeface="Arial"/>
              <a:cs typeface="Arial"/>
            </a:endParaRPr>
          </a:p>
          <a:p>
            <a:pPr marL="463550" indent="-463550"/>
            <a:r>
              <a:rPr lang="en-US" sz="1100" dirty="0">
                <a:latin typeface="Arial"/>
                <a:cs typeface="Arial"/>
              </a:rPr>
              <a:t>Rowan, B., Correnti, R., Miller, R. J., &amp; Camburn, E. M. (2009). School improvement by design: Lessons from a study of comprehensive school reform programs. Consortium for Policy Research in Education. Retrieved from </a:t>
            </a:r>
            <a:r>
              <a:rPr lang="en-US" sz="1100" dirty="0">
                <a:latin typeface="Arial"/>
                <a:cs typeface="Arial"/>
                <a:hlinkClick r:id="rId5"/>
              </a:rPr>
              <a:t>http://www.cpre.org/school-improvement-design-lessons-study-comprehensive-school-reform-programs</a:t>
            </a:r>
            <a:r>
              <a:rPr lang="en-US" sz="1100" dirty="0">
                <a:latin typeface="Arial"/>
                <a:cs typeface="Arial"/>
              </a:rPr>
              <a:t> </a:t>
            </a:r>
          </a:p>
          <a:p>
            <a:pPr marL="463550" indent="-463550"/>
            <a:r>
              <a:rPr lang="en-US" sz="1100" dirty="0">
                <a:latin typeface="Arial"/>
                <a:cs typeface="Arial"/>
              </a:rPr>
              <a:t>Sherif, M., Harvey, O. J., White, B. J., Hood, W. R., &amp; Sherif, C. W. (1961). </a:t>
            </a:r>
            <a:r>
              <a:rPr lang="en-US" sz="1100" i="1" dirty="0">
                <a:latin typeface="Arial"/>
                <a:cs typeface="Arial"/>
              </a:rPr>
              <a:t>Intergroup conflict and cooperation: 	The Robbers Cave experiment </a:t>
            </a:r>
            <a:r>
              <a:rPr lang="en-US" sz="1100" dirty="0">
                <a:latin typeface="Arial"/>
                <a:cs typeface="Arial"/>
              </a:rPr>
              <a:t>(Vol. 10): University Book Exchange Norman, OK.</a:t>
            </a:r>
          </a:p>
          <a:p>
            <a:pPr marL="463550" indent="-463550"/>
            <a:r>
              <a:rPr lang="en-US" sz="1100" dirty="0">
                <a:latin typeface="Arial"/>
                <a:cs typeface="Arial"/>
              </a:rPr>
              <a:t>Simonsen, B., Fairbanks, S., Briesch, A., Myers, D., &amp; Sugai, G. (2008). Evidence-based practices in classroom management: Considerations for research to practice. Education &amp; Treatment of Children, 31(3), 351-380. doi:10.1353/etc.0.0007</a:t>
            </a:r>
          </a:p>
          <a:p>
            <a:pPr marL="463550" indent="-463550"/>
            <a:r>
              <a:rPr lang="en-US" sz="1100" dirty="0">
                <a:solidFill>
                  <a:prstClr val="black"/>
                </a:solidFill>
                <a:latin typeface="Arial"/>
                <a:cs typeface="Arial"/>
              </a:rPr>
              <a:t>Therriault, S. B., Heppen, J., O’Cummings, M., Fryer, L., &amp; Johnson, A. (2010). </a:t>
            </a:r>
            <a:r>
              <a:rPr lang="en-US" sz="1100" i="1" dirty="0">
                <a:solidFill>
                  <a:prstClr val="black"/>
                </a:solidFill>
                <a:latin typeface="Arial"/>
                <a:cs typeface="Arial"/>
              </a:rPr>
              <a:t>Early warning system implementation guide</a:t>
            </a:r>
            <a:r>
              <a:rPr lang="en-US" sz="1100" dirty="0">
                <a:solidFill>
                  <a:prstClr val="black"/>
                </a:solidFill>
                <a:latin typeface="Arial"/>
                <a:cs typeface="Arial"/>
              </a:rPr>
              <a:t>. Retrieved from </a:t>
            </a:r>
            <a:r>
              <a:rPr lang="en-US" sz="1100" dirty="0">
                <a:solidFill>
                  <a:srgbClr val="094771"/>
                </a:solidFill>
                <a:latin typeface="Arial"/>
                <a:cs typeface="Arial"/>
                <a:hlinkClick r:id="rId6"/>
              </a:rPr>
              <a:t>http://www.betterhighschools.org/documents/NHSCEWSImplementationGuide.pdf</a:t>
            </a:r>
            <a:endParaRPr lang="en-US" sz="1100" dirty="0">
              <a:solidFill>
                <a:prstClr val="black"/>
              </a:solidFill>
              <a:latin typeface="Arial"/>
              <a:cs typeface="Arial"/>
            </a:endParaRPr>
          </a:p>
          <a:p>
            <a:pPr marL="463550" indent="-463550"/>
            <a:r>
              <a:rPr lang="en-US" sz="1100" dirty="0">
                <a:latin typeface="Arial"/>
                <a:cs typeface="Arial"/>
              </a:rPr>
              <a:t>Vermont Agency of Education (Accessed July 28, 2016). The 13 dimensions of school climate. Vermont Agency of Education, Retrieved from: </a:t>
            </a:r>
            <a:r>
              <a:rPr lang="en-US" sz="1100" dirty="0">
                <a:latin typeface="Arial"/>
                <a:cs typeface="Arial"/>
                <a:hlinkClick r:id="rId7"/>
              </a:rPr>
              <a:t>http://education.vermont.gov/documents/edu-school-</a:t>
            </a:r>
            <a:r>
              <a:rPr lang="en-US" sz="1100" dirty="0">
                <a:latin typeface="Arial"/>
                <a:cs typeface="Arial"/>
              </a:rPr>
              <a:t>	climate-13%20Dimensions.pdf </a:t>
            </a:r>
          </a:p>
          <a:p>
            <a:endParaRPr lang="en-US" sz="1200" dirty="0">
              <a:latin typeface="Arial"/>
              <a:cs typeface="Arial"/>
            </a:endParaRPr>
          </a:p>
          <a:p>
            <a:endParaRPr lang="en-US" sz="1200" dirty="0">
              <a:latin typeface="Arial"/>
              <a:cs typeface="Arial"/>
            </a:endParaRPr>
          </a:p>
          <a:p>
            <a:pPr>
              <a:buFontTx/>
              <a:buNone/>
              <a:defRPr/>
            </a:pPr>
            <a:endParaRPr lang="en-US" sz="1200" dirty="0">
              <a:latin typeface="Arial"/>
              <a:cs typeface="Arial"/>
            </a:endParaRPr>
          </a:p>
        </p:txBody>
      </p:sp>
    </p:spTree>
    <p:extLst>
      <p:ext uri="{BB962C8B-B14F-4D97-AF65-F5344CB8AC3E}">
        <p14:creationId xmlns:p14="http://schemas.microsoft.com/office/powerpoint/2010/main" val="34507105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640CCD-9C44-4756-BBDC-7626F1C06EF6}"/>
              </a:ext>
            </a:extLst>
          </p:cNvPr>
          <p:cNvSpPr>
            <a:spLocks noGrp="1"/>
          </p:cNvSpPr>
          <p:nvPr>
            <p:ph type="title"/>
          </p:nvPr>
        </p:nvSpPr>
        <p:spPr/>
        <p:txBody>
          <a:bodyPr/>
          <a:lstStyle/>
          <a:p>
            <a:r>
              <a:rPr lang="en-US" dirty="0"/>
              <a:t>For Example</a:t>
            </a:r>
            <a:r>
              <a:rPr lang="zh-TW" altLang="en-US" sz="3600" u="sng" dirty="0"/>
              <a:t>舉例</a:t>
            </a:r>
            <a:r>
              <a:rPr lang="en-US" dirty="0"/>
              <a:t> – The N95 Mask</a:t>
            </a:r>
            <a:r>
              <a:rPr lang="zh-TW" altLang="en-US" dirty="0"/>
              <a:t> </a:t>
            </a:r>
            <a:r>
              <a:rPr lang="en-US" altLang="zh-TW" sz="3600" u="sng" dirty="0"/>
              <a:t>N95</a:t>
            </a:r>
            <a:r>
              <a:rPr lang="zh-TW" altLang="en-US" sz="3600" u="sng" dirty="0"/>
              <a:t>口罩</a:t>
            </a:r>
            <a:endParaRPr lang="en-US" dirty="0"/>
          </a:p>
        </p:txBody>
      </p:sp>
      <p:pic>
        <p:nvPicPr>
          <p:cNvPr id="9" name="Content Placeholder 8" descr="A picture containing indoor, yellow, small, table&#10;&#10;Description automatically generated">
            <a:extLst>
              <a:ext uri="{FF2B5EF4-FFF2-40B4-BE49-F238E27FC236}">
                <a16:creationId xmlns:a16="http://schemas.microsoft.com/office/drawing/2014/main" id="{B36D54DD-46EC-4647-806B-371F0E167B9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8650" y="1690689"/>
            <a:ext cx="3886200" cy="3886200"/>
          </a:xfrm>
        </p:spPr>
      </p:pic>
      <p:sp>
        <p:nvSpPr>
          <p:cNvPr id="6" name="Content Placeholder 5">
            <a:extLst>
              <a:ext uri="{FF2B5EF4-FFF2-40B4-BE49-F238E27FC236}">
                <a16:creationId xmlns:a16="http://schemas.microsoft.com/office/drawing/2014/main" id="{DA2227A7-ACDA-4C3D-B820-3366B716D363}"/>
              </a:ext>
            </a:extLst>
          </p:cNvPr>
          <p:cNvSpPr>
            <a:spLocks noGrp="1"/>
          </p:cNvSpPr>
          <p:nvPr>
            <p:ph sz="half" idx="2"/>
          </p:nvPr>
        </p:nvSpPr>
        <p:spPr/>
        <p:txBody>
          <a:bodyPr>
            <a:normAutofit/>
          </a:bodyPr>
          <a:lstStyle/>
          <a:p>
            <a:r>
              <a:rPr lang="en-US" sz="2400" dirty="0"/>
              <a:t>Invented by Professor Peter Tsai from Taiwan</a:t>
            </a:r>
            <a:r>
              <a:rPr lang="zh-TW" altLang="en-US" sz="2400" dirty="0"/>
              <a:t>由臺灣的</a:t>
            </a:r>
            <a:r>
              <a:rPr lang="en-US" altLang="zh-TW" sz="2400" dirty="0"/>
              <a:t>Peter Tsai</a:t>
            </a:r>
            <a:r>
              <a:rPr lang="zh-TW" altLang="en-US" sz="2400" dirty="0"/>
              <a:t>教授發明</a:t>
            </a:r>
          </a:p>
          <a:p>
            <a:pPr marL="0" indent="0">
              <a:buNone/>
            </a:pPr>
            <a:endParaRPr lang="en-US" sz="2400" u="sng" dirty="0"/>
          </a:p>
          <a:p>
            <a:r>
              <a:rPr lang="en-US" sz="2400" dirty="0"/>
              <a:t>Problem Solving – spread of drug resistant tuberculosis</a:t>
            </a:r>
            <a:r>
              <a:rPr lang="zh-TW" altLang="en-US" sz="2400" u="sng" dirty="0"/>
              <a:t>問題解決 </a:t>
            </a:r>
            <a:r>
              <a:rPr lang="en-US" altLang="zh-TW" sz="2400" u="sng" dirty="0"/>
              <a:t>– </a:t>
            </a:r>
            <a:r>
              <a:rPr lang="zh-TW" altLang="en-US" sz="2400" u="sng" dirty="0"/>
              <a:t>耐葯結核病的傳播</a:t>
            </a:r>
          </a:p>
          <a:p>
            <a:pPr marL="0" indent="0">
              <a:buNone/>
            </a:pPr>
            <a:r>
              <a:rPr lang="en-US" sz="2400" dirty="0"/>
              <a:t>	</a:t>
            </a:r>
          </a:p>
          <a:p>
            <a:r>
              <a:rPr lang="en-US" sz="2400" dirty="0"/>
              <a:t>Developed virus resistant mask</a:t>
            </a:r>
            <a:r>
              <a:rPr lang="zh-TW" altLang="en-US" sz="2400" u="sng" dirty="0"/>
              <a:t>開發抗病毒口罩</a:t>
            </a:r>
          </a:p>
          <a:p>
            <a:endParaRPr lang="en-US" sz="2400" u="sng" dirty="0"/>
          </a:p>
        </p:txBody>
      </p:sp>
      <p:sp>
        <p:nvSpPr>
          <p:cNvPr id="7" name="TextBox 6">
            <a:extLst>
              <a:ext uri="{FF2B5EF4-FFF2-40B4-BE49-F238E27FC236}">
                <a16:creationId xmlns:a16="http://schemas.microsoft.com/office/drawing/2014/main" id="{DE5E46EC-6926-4212-863D-CFBB7CE48CF5}"/>
              </a:ext>
            </a:extLst>
          </p:cNvPr>
          <p:cNvSpPr txBox="1"/>
          <p:nvPr/>
        </p:nvSpPr>
        <p:spPr>
          <a:xfrm>
            <a:off x="1294410" y="6495803"/>
            <a:ext cx="3886200" cy="369332"/>
          </a:xfrm>
          <a:prstGeom prst="rect">
            <a:avLst/>
          </a:prstGeom>
          <a:noFill/>
        </p:spPr>
        <p:txBody>
          <a:bodyPr wrap="square" rtlCol="0">
            <a:spAutoFit/>
          </a:bodyPr>
          <a:lstStyle/>
          <a:p>
            <a:r>
              <a:rPr lang="en-US" dirty="0"/>
              <a:t>Image from https://flic.kr/p/2ijbc7P</a:t>
            </a:r>
          </a:p>
        </p:txBody>
      </p:sp>
    </p:spTree>
    <p:extLst>
      <p:ext uri="{BB962C8B-B14F-4D97-AF65-F5344CB8AC3E}">
        <p14:creationId xmlns:p14="http://schemas.microsoft.com/office/powerpoint/2010/main" val="357434283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2"/>
          <p:cNvSpPr txBox="1">
            <a:spLocks noChangeArrowheads="1"/>
          </p:cNvSpPr>
          <p:nvPr/>
        </p:nvSpPr>
        <p:spPr bwMode="auto">
          <a:xfrm>
            <a:off x="3810000" y="2287590"/>
            <a:ext cx="534988" cy="274637"/>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1-5%</a:t>
            </a:r>
          </a:p>
        </p:txBody>
      </p:sp>
      <p:sp>
        <p:nvSpPr>
          <p:cNvPr id="1029" name="Text Box 3"/>
          <p:cNvSpPr txBox="1">
            <a:spLocks noChangeArrowheads="1"/>
          </p:cNvSpPr>
          <p:nvPr/>
        </p:nvSpPr>
        <p:spPr bwMode="auto">
          <a:xfrm>
            <a:off x="4876800" y="2287590"/>
            <a:ext cx="534988" cy="274637"/>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1-5%</a:t>
            </a:r>
          </a:p>
        </p:txBody>
      </p:sp>
      <p:sp>
        <p:nvSpPr>
          <p:cNvPr id="1030" name="Text Box 4"/>
          <p:cNvSpPr txBox="1">
            <a:spLocks noChangeArrowheads="1"/>
          </p:cNvSpPr>
          <p:nvPr/>
        </p:nvSpPr>
        <p:spPr bwMode="auto">
          <a:xfrm>
            <a:off x="3429000" y="3049590"/>
            <a:ext cx="628650" cy="274637"/>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5-10%</a:t>
            </a:r>
          </a:p>
        </p:txBody>
      </p:sp>
      <p:sp>
        <p:nvSpPr>
          <p:cNvPr id="1031" name="Text Box 5"/>
          <p:cNvSpPr txBox="1">
            <a:spLocks noChangeArrowheads="1"/>
          </p:cNvSpPr>
          <p:nvPr/>
        </p:nvSpPr>
        <p:spPr bwMode="auto">
          <a:xfrm>
            <a:off x="5105400" y="3049590"/>
            <a:ext cx="628650" cy="274637"/>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5-10%</a:t>
            </a:r>
          </a:p>
        </p:txBody>
      </p:sp>
      <p:sp>
        <p:nvSpPr>
          <p:cNvPr id="1032" name="Text Box 6"/>
          <p:cNvSpPr txBox="1">
            <a:spLocks noChangeArrowheads="1"/>
          </p:cNvSpPr>
          <p:nvPr/>
        </p:nvSpPr>
        <p:spPr bwMode="auto">
          <a:xfrm>
            <a:off x="2819402" y="4662490"/>
            <a:ext cx="747713" cy="276225"/>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80-90%</a:t>
            </a:r>
          </a:p>
        </p:txBody>
      </p:sp>
      <p:sp>
        <p:nvSpPr>
          <p:cNvPr id="1033" name="Text Box 7"/>
          <p:cNvSpPr txBox="1">
            <a:spLocks noChangeArrowheads="1"/>
          </p:cNvSpPr>
          <p:nvPr/>
        </p:nvSpPr>
        <p:spPr bwMode="auto">
          <a:xfrm>
            <a:off x="5700713" y="4584700"/>
            <a:ext cx="747712" cy="274638"/>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80-90%</a:t>
            </a:r>
          </a:p>
        </p:txBody>
      </p:sp>
      <p:grpSp>
        <p:nvGrpSpPr>
          <p:cNvPr id="2" name="Group 8"/>
          <p:cNvGrpSpPr>
            <a:grpSpLocks/>
          </p:cNvGrpSpPr>
          <p:nvPr/>
        </p:nvGrpSpPr>
        <p:grpSpPr bwMode="auto">
          <a:xfrm>
            <a:off x="304800" y="1904998"/>
            <a:ext cx="3362325" cy="738486"/>
            <a:chOff x="192" y="1297"/>
            <a:chExt cx="2118" cy="327"/>
          </a:xfrm>
        </p:grpSpPr>
        <p:sp>
          <p:nvSpPr>
            <p:cNvPr id="1054" name="Text Box 9"/>
            <p:cNvSpPr txBox="1">
              <a:spLocks noChangeArrowheads="1"/>
            </p:cNvSpPr>
            <p:nvPr/>
          </p:nvSpPr>
          <p:spPr bwMode="auto">
            <a:xfrm>
              <a:off x="192" y="1297"/>
              <a:ext cx="2118" cy="327"/>
            </a:xfrm>
            <a:prstGeom prst="rect">
              <a:avLst/>
            </a:prstGeom>
            <a:noFill/>
            <a:ln w="9525">
              <a:noFill/>
              <a:miter lim="800000"/>
              <a:headEnd/>
              <a:tailEnd/>
            </a:ln>
          </p:spPr>
          <p:txBody>
            <a:bodyPr wrap="none">
              <a:spAutoFit/>
            </a:bodyPr>
            <a:lstStyle/>
            <a:p>
              <a:pPr eaLnBrk="0" hangingPunct="0"/>
              <a:r>
                <a:rPr lang="en-US" sz="1400" u="sng" dirty="0">
                  <a:latin typeface="Comic Sans MS" pitchFamily="66" charset="0"/>
                </a:rPr>
                <a:t>Tertiary Interventions/Tier 3:</a:t>
              </a:r>
              <a:endParaRPr lang="en-US" sz="1400" dirty="0">
                <a:latin typeface="Comic Sans MS" pitchFamily="66" charset="0"/>
              </a:endParaRPr>
            </a:p>
            <a:p>
              <a:pPr eaLnBrk="0" hangingPunct="0"/>
              <a:r>
                <a:rPr lang="en-US" sz="1400" dirty="0">
                  <a:latin typeface="Comic Sans MS" pitchFamily="66" charset="0"/>
                </a:rPr>
                <a:t>Dig deeper – why?</a:t>
              </a:r>
              <a:r>
                <a:rPr lang="zh-TW" altLang="en-US" sz="1400" dirty="0">
                  <a:latin typeface="Comic Sans MS" pitchFamily="66" charset="0"/>
                </a:rPr>
                <a:t> </a:t>
              </a:r>
              <a:r>
                <a:rPr lang="zh-TW" altLang="en-US" sz="1400" u="sng" dirty="0">
                  <a:latin typeface="Comic Sans MS" pitchFamily="66" charset="0"/>
                </a:rPr>
                <a:t>個別性第三層級預防</a:t>
              </a:r>
              <a:endParaRPr lang="en-US" altLang="zh-TW" sz="1400" u="sng" dirty="0">
                <a:latin typeface="Comic Sans MS" pitchFamily="66" charset="0"/>
              </a:endParaRPr>
            </a:p>
            <a:p>
              <a:pPr eaLnBrk="0" hangingPunct="0"/>
              <a:r>
                <a:rPr lang="zh-TW" altLang="en-US" sz="1400" u="sng" dirty="0">
                  <a:latin typeface="Comic Sans MS" pitchFamily="66" charset="0"/>
                </a:rPr>
                <a:t>深入了解為什麼</a:t>
              </a:r>
              <a:r>
                <a:rPr lang="en-US" altLang="zh-TW" sz="1400" u="sng" dirty="0">
                  <a:latin typeface="Comic Sans MS" pitchFamily="66" charset="0"/>
                </a:rPr>
                <a:t>?</a:t>
              </a:r>
              <a:endParaRPr lang="en-US" sz="1400" u="sng" dirty="0">
                <a:latin typeface="Comic Sans MS" pitchFamily="66" charset="0"/>
              </a:endParaRPr>
            </a:p>
          </p:txBody>
        </p:sp>
        <p:sp>
          <p:nvSpPr>
            <p:cNvPr id="1055" name="Line 10"/>
            <p:cNvSpPr>
              <a:spLocks noChangeShapeType="1"/>
            </p:cNvSpPr>
            <p:nvPr/>
          </p:nvSpPr>
          <p:spPr bwMode="auto">
            <a:xfrm>
              <a:off x="1968" y="1536"/>
              <a:ext cx="336" cy="0"/>
            </a:xfrm>
            <a:prstGeom prst="line">
              <a:avLst/>
            </a:prstGeom>
            <a:noFill/>
            <a:ln w="88900">
              <a:solidFill>
                <a:schemeClr val="tx1"/>
              </a:solidFill>
              <a:round/>
              <a:headEnd type="triangle" w="med" len="med"/>
              <a:tailEnd/>
            </a:ln>
          </p:spPr>
          <p:txBody>
            <a:bodyPr wrap="none" anchor="ctr"/>
            <a:lstStyle/>
            <a:p>
              <a:endParaRPr lang="en-US" sz="1400" dirty="0"/>
            </a:p>
          </p:txBody>
        </p:sp>
      </p:grpSp>
      <p:grpSp>
        <p:nvGrpSpPr>
          <p:cNvPr id="3" name="Group 11"/>
          <p:cNvGrpSpPr>
            <a:grpSpLocks/>
          </p:cNvGrpSpPr>
          <p:nvPr/>
        </p:nvGrpSpPr>
        <p:grpSpPr bwMode="auto">
          <a:xfrm>
            <a:off x="5484807" y="2057400"/>
            <a:ext cx="3771897" cy="1139228"/>
            <a:chOff x="3455" y="1296"/>
            <a:chExt cx="2376" cy="547"/>
          </a:xfrm>
        </p:grpSpPr>
        <p:sp>
          <p:nvSpPr>
            <p:cNvPr id="1052" name="Line 12"/>
            <p:cNvSpPr>
              <a:spLocks noChangeShapeType="1"/>
            </p:cNvSpPr>
            <p:nvPr/>
          </p:nvSpPr>
          <p:spPr bwMode="auto">
            <a:xfrm rot="10779537">
              <a:off x="3455" y="1536"/>
              <a:ext cx="336" cy="1"/>
            </a:xfrm>
            <a:prstGeom prst="line">
              <a:avLst/>
            </a:prstGeom>
            <a:noFill/>
            <a:ln w="88900">
              <a:solidFill>
                <a:schemeClr val="tx1"/>
              </a:solidFill>
              <a:round/>
              <a:headEnd type="triangle" w="med" len="med"/>
              <a:tailEnd/>
            </a:ln>
          </p:spPr>
          <p:txBody>
            <a:bodyPr wrap="none" anchor="ctr"/>
            <a:lstStyle/>
            <a:p>
              <a:endParaRPr lang="en-US" sz="1400" dirty="0"/>
            </a:p>
          </p:txBody>
        </p:sp>
        <p:sp>
          <p:nvSpPr>
            <p:cNvPr id="1053" name="Text Box 13"/>
            <p:cNvSpPr txBox="1">
              <a:spLocks noChangeArrowheads="1"/>
            </p:cNvSpPr>
            <p:nvPr/>
          </p:nvSpPr>
          <p:spPr bwMode="auto">
            <a:xfrm>
              <a:off x="3840" y="1296"/>
              <a:ext cx="1991" cy="547"/>
            </a:xfrm>
            <a:prstGeom prst="rect">
              <a:avLst/>
            </a:prstGeom>
            <a:noFill/>
            <a:ln w="9525">
              <a:noFill/>
              <a:miter lim="800000"/>
              <a:headEnd/>
              <a:tailEnd/>
            </a:ln>
          </p:spPr>
          <p:txBody>
            <a:bodyPr wrap="none">
              <a:spAutoFit/>
            </a:bodyPr>
            <a:lstStyle/>
            <a:p>
              <a:pPr eaLnBrk="0" hangingPunct="0"/>
              <a:r>
                <a:rPr lang="en-US" sz="1400" u="sng" dirty="0">
                  <a:latin typeface="Comic Sans MS" pitchFamily="66" charset="0"/>
                </a:rPr>
                <a:t>Tertiary Intervention/Tier 3</a:t>
              </a:r>
              <a:r>
                <a:rPr lang="zh-TW" altLang="en-US" sz="1400" u="sng" dirty="0">
                  <a:latin typeface="Comic Sans MS" pitchFamily="66" charset="0"/>
                </a:rPr>
                <a:t>個別性</a:t>
              </a:r>
              <a:endParaRPr lang="en-US" altLang="zh-TW" sz="1400" u="sng" dirty="0">
                <a:latin typeface="Comic Sans MS" pitchFamily="66" charset="0"/>
              </a:endParaRPr>
            </a:p>
            <a:p>
              <a:pPr eaLnBrk="0" hangingPunct="0"/>
              <a:r>
                <a:rPr lang="zh-TW" altLang="en-US" sz="1400" u="sng" dirty="0">
                  <a:latin typeface="Comic Sans MS" pitchFamily="66" charset="0"/>
                </a:rPr>
                <a:t>第三層級預防</a:t>
              </a:r>
              <a:endParaRPr lang="en-US" sz="1400" u="sng" dirty="0">
                <a:latin typeface="Comic Sans MS" pitchFamily="66" charset="0"/>
              </a:endParaRPr>
            </a:p>
            <a:p>
              <a:pPr eaLnBrk="0" hangingPunct="0"/>
              <a:r>
                <a:rPr lang="en-US" sz="1400" u="sng" dirty="0">
                  <a:latin typeface="Comic Sans MS" pitchFamily="66" charset="0"/>
                </a:rPr>
                <a:t>Ask questions, </a:t>
              </a:r>
              <a:r>
                <a:rPr lang="zh-TW" altLang="en-US" sz="1400" u="sng" dirty="0">
                  <a:latin typeface="Comic Sans MS" pitchFamily="66" charset="0"/>
                </a:rPr>
                <a:t>提問</a:t>
              </a:r>
              <a:endParaRPr lang="en-US" sz="1400" u="sng" dirty="0">
                <a:latin typeface="Comic Sans MS" pitchFamily="66" charset="0"/>
              </a:endParaRPr>
            </a:p>
            <a:p>
              <a:pPr eaLnBrk="0" hangingPunct="0"/>
              <a:r>
                <a:rPr lang="en-US" sz="1400" u="sng" dirty="0">
                  <a:latin typeface="Comic Sans MS" pitchFamily="66" charset="0"/>
                </a:rPr>
                <a:t>Teach what works better </a:t>
              </a:r>
              <a:r>
                <a:rPr lang="zh-TW" altLang="en-US" sz="1200" u="sng" dirty="0">
                  <a:latin typeface="Comic Sans MS" pitchFamily="66" charset="0"/>
                </a:rPr>
                <a:t>教什麼較好</a:t>
              </a:r>
              <a:endParaRPr lang="en-US" sz="1200" u="sng" dirty="0">
                <a:latin typeface="Comic Sans MS" pitchFamily="66" charset="0"/>
              </a:endParaRPr>
            </a:p>
            <a:p>
              <a:pPr eaLnBrk="0" hangingPunct="0"/>
              <a:r>
                <a:rPr lang="en-US" sz="1200" u="sng" dirty="0">
                  <a:latin typeface="Comic Sans MS" pitchFamily="66" charset="0"/>
                </a:rPr>
                <a:t>Cholesterol drugs</a:t>
              </a:r>
              <a:r>
                <a:rPr lang="zh-TW" altLang="en-US" sz="1200" u="sng" dirty="0">
                  <a:latin typeface="Comic Sans MS" pitchFamily="66" charset="0"/>
                </a:rPr>
                <a:t> 膽固醇藥物</a:t>
              </a:r>
              <a:endParaRPr lang="en-US" sz="1400" u="sng" dirty="0">
                <a:latin typeface="Comic Sans MS" pitchFamily="66" charset="0"/>
              </a:endParaRPr>
            </a:p>
          </p:txBody>
        </p:sp>
      </p:grpSp>
      <p:grpSp>
        <p:nvGrpSpPr>
          <p:cNvPr id="4" name="Group 14"/>
          <p:cNvGrpSpPr>
            <a:grpSpLocks/>
          </p:cNvGrpSpPr>
          <p:nvPr/>
        </p:nvGrpSpPr>
        <p:grpSpPr bwMode="auto">
          <a:xfrm>
            <a:off x="304800" y="2952756"/>
            <a:ext cx="2971800" cy="738188"/>
            <a:chOff x="192" y="1876"/>
            <a:chExt cx="1872" cy="217"/>
          </a:xfrm>
        </p:grpSpPr>
        <p:sp>
          <p:nvSpPr>
            <p:cNvPr id="1050" name="Text Box 15"/>
            <p:cNvSpPr txBox="1">
              <a:spLocks noChangeArrowheads="1"/>
            </p:cNvSpPr>
            <p:nvPr/>
          </p:nvSpPr>
          <p:spPr bwMode="auto">
            <a:xfrm>
              <a:off x="192" y="1876"/>
              <a:ext cx="1848" cy="217"/>
            </a:xfrm>
            <a:prstGeom prst="rect">
              <a:avLst/>
            </a:prstGeom>
            <a:noFill/>
            <a:ln w="9525">
              <a:noFill/>
              <a:miter lim="800000"/>
              <a:headEnd/>
              <a:tailEnd/>
            </a:ln>
          </p:spPr>
          <p:txBody>
            <a:bodyPr wrap="none">
              <a:spAutoFit/>
            </a:bodyPr>
            <a:lstStyle/>
            <a:p>
              <a:pPr eaLnBrk="0" hangingPunct="0"/>
              <a:r>
                <a:rPr lang="en-US" sz="1400" u="sng" dirty="0">
                  <a:latin typeface="Comic Sans MS" pitchFamily="66" charset="0"/>
                </a:rPr>
                <a:t>Secondary Interventions/Tier 2:</a:t>
              </a:r>
              <a:endParaRPr lang="en-US" sz="1400" dirty="0">
                <a:latin typeface="Comic Sans MS" pitchFamily="66" charset="0"/>
              </a:endParaRPr>
            </a:p>
            <a:p>
              <a:pPr eaLnBrk="0" hangingPunct="0"/>
              <a:r>
                <a:rPr lang="en-US" sz="1400" dirty="0">
                  <a:latin typeface="Comic Sans MS" pitchFamily="66" charset="0"/>
                </a:rPr>
                <a:t>Can’t do/won’t do</a:t>
              </a:r>
              <a:r>
                <a:rPr lang="zh-TW" altLang="en-US" sz="1400" dirty="0">
                  <a:latin typeface="Comic Sans MS" pitchFamily="66" charset="0"/>
                </a:rPr>
                <a:t> </a:t>
              </a:r>
              <a:r>
                <a:rPr lang="zh-TW" altLang="en-US" sz="1400" u="sng" dirty="0">
                  <a:latin typeface="Comic Sans MS" pitchFamily="66" charset="0"/>
                </a:rPr>
                <a:t>第二層級預防</a:t>
              </a:r>
              <a:endParaRPr lang="en-US" altLang="zh-TW" sz="1400" u="sng" dirty="0">
                <a:latin typeface="Comic Sans MS" pitchFamily="66" charset="0"/>
              </a:endParaRPr>
            </a:p>
            <a:p>
              <a:pPr eaLnBrk="0" hangingPunct="0"/>
              <a:r>
                <a:rPr lang="zh-TW" altLang="en-US" sz="1400" u="sng" dirty="0">
                  <a:latin typeface="Comic Sans MS" pitchFamily="66" charset="0"/>
                </a:rPr>
                <a:t>不能做</a:t>
              </a:r>
              <a:r>
                <a:rPr lang="en-US" altLang="zh-TW" sz="1400" u="sng" dirty="0">
                  <a:latin typeface="Comic Sans MS" pitchFamily="66" charset="0"/>
                </a:rPr>
                <a:t>/</a:t>
              </a:r>
              <a:r>
                <a:rPr lang="zh-TW" altLang="en-US" sz="1400" u="sng" dirty="0">
                  <a:latin typeface="Comic Sans MS" pitchFamily="66" charset="0"/>
                </a:rPr>
                <a:t>不會做</a:t>
              </a:r>
              <a:endParaRPr lang="en-US" sz="1400" u="sng" dirty="0">
                <a:latin typeface="Comic Sans MS" pitchFamily="66" charset="0"/>
              </a:endParaRPr>
            </a:p>
          </p:txBody>
        </p:sp>
        <p:sp>
          <p:nvSpPr>
            <p:cNvPr id="1051" name="Line 16"/>
            <p:cNvSpPr>
              <a:spLocks noChangeShapeType="1"/>
            </p:cNvSpPr>
            <p:nvPr/>
          </p:nvSpPr>
          <p:spPr bwMode="auto">
            <a:xfrm>
              <a:off x="1728" y="2016"/>
              <a:ext cx="336" cy="0"/>
            </a:xfrm>
            <a:prstGeom prst="line">
              <a:avLst/>
            </a:prstGeom>
            <a:noFill/>
            <a:ln w="88900">
              <a:solidFill>
                <a:schemeClr val="tx1"/>
              </a:solidFill>
              <a:round/>
              <a:headEnd type="triangle" w="med" len="med"/>
              <a:tailEnd/>
            </a:ln>
          </p:spPr>
          <p:txBody>
            <a:bodyPr wrap="none" anchor="ctr"/>
            <a:lstStyle/>
            <a:p>
              <a:endParaRPr lang="en-US" sz="1400" dirty="0"/>
            </a:p>
          </p:txBody>
        </p:sp>
      </p:grpSp>
      <p:grpSp>
        <p:nvGrpSpPr>
          <p:cNvPr id="5" name="Group 17"/>
          <p:cNvGrpSpPr>
            <a:grpSpLocks/>
          </p:cNvGrpSpPr>
          <p:nvPr/>
        </p:nvGrpSpPr>
        <p:grpSpPr bwMode="auto">
          <a:xfrm>
            <a:off x="5646741" y="3233434"/>
            <a:ext cx="3360739" cy="1385608"/>
            <a:chOff x="3749" y="1825"/>
            <a:chExt cx="2117" cy="1003"/>
          </a:xfrm>
        </p:grpSpPr>
        <p:sp>
          <p:nvSpPr>
            <p:cNvPr id="1048" name="Text Box 18"/>
            <p:cNvSpPr txBox="1">
              <a:spLocks noChangeArrowheads="1"/>
            </p:cNvSpPr>
            <p:nvPr/>
          </p:nvSpPr>
          <p:spPr bwMode="auto">
            <a:xfrm>
              <a:off x="4018" y="1825"/>
              <a:ext cx="1848" cy="1003"/>
            </a:xfrm>
            <a:prstGeom prst="rect">
              <a:avLst/>
            </a:prstGeom>
            <a:noFill/>
            <a:ln w="9525">
              <a:noFill/>
              <a:miter lim="800000"/>
              <a:headEnd/>
              <a:tailEnd/>
            </a:ln>
          </p:spPr>
          <p:txBody>
            <a:bodyPr wrap="none">
              <a:spAutoFit/>
            </a:bodyPr>
            <a:lstStyle/>
            <a:p>
              <a:pPr eaLnBrk="0" hangingPunct="0"/>
              <a:r>
                <a:rPr lang="en-US" sz="1400" u="sng" dirty="0">
                  <a:latin typeface="Comic Sans MS" pitchFamily="66" charset="0"/>
                </a:rPr>
                <a:t>Secondary Interventions/Tier 2:</a:t>
              </a:r>
              <a:endParaRPr lang="en-US" sz="1400" dirty="0">
                <a:latin typeface="Comic Sans MS" pitchFamily="66" charset="0"/>
              </a:endParaRPr>
            </a:p>
            <a:p>
              <a:pPr eaLnBrk="0" hangingPunct="0"/>
              <a:r>
                <a:rPr lang="en-US" sz="1400" dirty="0">
                  <a:latin typeface="Comic Sans MS" pitchFamily="66" charset="0"/>
                </a:rPr>
                <a:t>Coke test analogy..</a:t>
              </a:r>
              <a:r>
                <a:rPr lang="zh-TW" altLang="en-US" sz="1400" u="sng" dirty="0">
                  <a:latin typeface="Comic Sans MS" pitchFamily="66" charset="0"/>
                </a:rPr>
                <a:t>第二層級預防</a:t>
              </a:r>
              <a:r>
                <a:rPr lang="en-US" altLang="zh-TW" sz="1400" u="sng" dirty="0">
                  <a:latin typeface="Comic Sans MS" pitchFamily="66" charset="0"/>
                </a:rPr>
                <a:t>:</a:t>
              </a:r>
              <a:r>
                <a:rPr lang="zh-TW" altLang="en-US" sz="1400" u="sng" dirty="0">
                  <a:latin typeface="Comic Sans MS" pitchFamily="66" charset="0"/>
                </a:rPr>
                <a:t> </a:t>
              </a:r>
              <a:endParaRPr lang="en-US" altLang="zh-TW" sz="1400" u="sng" dirty="0">
                <a:latin typeface="Comic Sans MS" pitchFamily="66" charset="0"/>
              </a:endParaRPr>
            </a:p>
            <a:p>
              <a:pPr eaLnBrk="0" hangingPunct="0"/>
              <a:r>
                <a:rPr lang="zh-TW" altLang="en-US" sz="1400" u="sng" dirty="0">
                  <a:latin typeface="Comic Sans MS" pitchFamily="66" charset="0"/>
                </a:rPr>
                <a:t>用可樂測試比喻</a:t>
              </a:r>
              <a:endParaRPr lang="en-US" sz="1400" u="sng" dirty="0">
                <a:latin typeface="Comic Sans MS" pitchFamily="66" charset="0"/>
              </a:endParaRPr>
            </a:p>
            <a:p>
              <a:pPr eaLnBrk="0" hangingPunct="0"/>
              <a:endParaRPr lang="en-US" sz="1400" dirty="0">
                <a:latin typeface="Comic Sans MS" pitchFamily="66" charset="0"/>
              </a:endParaRPr>
            </a:p>
            <a:p>
              <a:pPr eaLnBrk="0" hangingPunct="0"/>
              <a:r>
                <a:rPr lang="en-US" sz="1400" dirty="0">
                  <a:latin typeface="Comic Sans MS" pitchFamily="66" charset="0"/>
                </a:rPr>
                <a:t>	Over 50 Daily Aspirin</a:t>
              </a:r>
            </a:p>
            <a:p>
              <a:pPr eaLnBrk="0" hangingPunct="0"/>
              <a:r>
                <a:rPr lang="zh-TW" altLang="en-US" sz="1400" u="sng" dirty="0">
                  <a:latin typeface="Comic Sans MS" pitchFamily="66" charset="0"/>
                </a:rPr>
                <a:t>每天服用超過 </a:t>
              </a:r>
              <a:r>
                <a:rPr lang="en-US" altLang="zh-TW" sz="1400" u="sng" dirty="0">
                  <a:latin typeface="Comic Sans MS" pitchFamily="66" charset="0"/>
                </a:rPr>
                <a:t>50 </a:t>
              </a:r>
              <a:r>
                <a:rPr lang="zh-TW" altLang="en-US" sz="1400" u="sng" dirty="0">
                  <a:latin typeface="Comic Sans MS" pitchFamily="66" charset="0"/>
                </a:rPr>
                <a:t>片阿斯匹靈</a:t>
              </a:r>
              <a:endParaRPr lang="en-US" sz="1400" u="sng" dirty="0">
                <a:latin typeface="Comic Sans MS" pitchFamily="66" charset="0"/>
              </a:endParaRPr>
            </a:p>
          </p:txBody>
        </p:sp>
        <p:sp>
          <p:nvSpPr>
            <p:cNvPr id="1049" name="Line 19"/>
            <p:cNvSpPr>
              <a:spLocks noChangeShapeType="1"/>
            </p:cNvSpPr>
            <p:nvPr/>
          </p:nvSpPr>
          <p:spPr bwMode="auto">
            <a:xfrm rot="10739161">
              <a:off x="3749" y="2016"/>
              <a:ext cx="336" cy="1"/>
            </a:xfrm>
            <a:prstGeom prst="line">
              <a:avLst/>
            </a:prstGeom>
            <a:noFill/>
            <a:ln w="88900">
              <a:solidFill>
                <a:schemeClr val="tx1"/>
              </a:solidFill>
              <a:round/>
              <a:headEnd type="triangle" w="med" len="med"/>
              <a:tailEnd/>
            </a:ln>
          </p:spPr>
          <p:txBody>
            <a:bodyPr wrap="none" anchor="ctr"/>
            <a:lstStyle/>
            <a:p>
              <a:endParaRPr lang="en-US" sz="1400" dirty="0"/>
            </a:p>
          </p:txBody>
        </p:sp>
      </p:grpSp>
      <p:grpSp>
        <p:nvGrpSpPr>
          <p:cNvPr id="6" name="Group 20"/>
          <p:cNvGrpSpPr>
            <a:grpSpLocks/>
          </p:cNvGrpSpPr>
          <p:nvPr/>
        </p:nvGrpSpPr>
        <p:grpSpPr bwMode="auto">
          <a:xfrm>
            <a:off x="152400" y="4648197"/>
            <a:ext cx="4724400" cy="1386089"/>
            <a:chOff x="144" y="2929"/>
            <a:chExt cx="4447" cy="397"/>
          </a:xfrm>
        </p:grpSpPr>
        <p:sp>
          <p:nvSpPr>
            <p:cNvPr id="1046" name="Text Box 21"/>
            <p:cNvSpPr txBox="1">
              <a:spLocks noChangeArrowheads="1"/>
            </p:cNvSpPr>
            <p:nvPr/>
          </p:nvSpPr>
          <p:spPr bwMode="auto">
            <a:xfrm>
              <a:off x="144" y="2929"/>
              <a:ext cx="4447" cy="397"/>
            </a:xfrm>
            <a:prstGeom prst="rect">
              <a:avLst/>
            </a:prstGeom>
            <a:noFill/>
            <a:ln w="9525">
              <a:noFill/>
              <a:miter lim="800000"/>
              <a:headEnd/>
              <a:tailEnd/>
            </a:ln>
          </p:spPr>
          <p:txBody>
            <a:bodyPr>
              <a:spAutoFit/>
            </a:bodyPr>
            <a:lstStyle/>
            <a:p>
              <a:pPr eaLnBrk="0" hangingPunct="0"/>
              <a:r>
                <a:rPr lang="en-US" sz="1400" dirty="0">
                  <a:latin typeface="Comic Sans MS" pitchFamily="66" charset="0"/>
                </a:rPr>
                <a:t>Universal Intervention</a:t>
              </a:r>
            </a:p>
            <a:p>
              <a:pPr eaLnBrk="0" hangingPunct="0"/>
              <a:r>
                <a:rPr lang="en-US" sz="1400" dirty="0">
                  <a:latin typeface="Comic Sans MS" pitchFamily="66" charset="0"/>
                </a:rPr>
                <a:t>Tier 1:</a:t>
              </a:r>
              <a:r>
                <a:rPr lang="zh-TW" altLang="en-US" sz="1400" dirty="0">
                  <a:latin typeface="Comic Sans MS" pitchFamily="66" charset="0"/>
                </a:rPr>
                <a:t> </a:t>
              </a:r>
              <a:r>
                <a:rPr lang="zh-TW" altLang="en-US" sz="1400" u="sng" dirty="0">
                  <a:latin typeface="Comic Sans MS" pitchFamily="66" charset="0"/>
                </a:rPr>
                <a:t>第一層級初級預防</a:t>
              </a:r>
              <a:endParaRPr lang="en-US" sz="1400" u="sng" dirty="0">
                <a:latin typeface="Comic Sans MS" pitchFamily="66" charset="0"/>
              </a:endParaRPr>
            </a:p>
            <a:p>
              <a:pPr eaLnBrk="0" hangingPunct="0"/>
              <a:r>
                <a:rPr lang="en-US" altLang="zh-TW" sz="1400" u="sng" dirty="0">
                  <a:latin typeface="Comic Sans MS" pitchFamily="66" charset="0"/>
                </a:rPr>
                <a:t>Teach Expectations, Encourage </a:t>
              </a:r>
            </a:p>
            <a:p>
              <a:pPr eaLnBrk="0" hangingPunct="0"/>
              <a:r>
                <a:rPr lang="en-US" altLang="zh-TW" sz="1400" u="sng" dirty="0">
                  <a:latin typeface="Comic Sans MS" pitchFamily="66" charset="0"/>
                </a:rPr>
                <a:t>Performance, Redirect with Dignity</a:t>
              </a:r>
              <a:endParaRPr lang="zh-TW" altLang="en-US" sz="1400" u="sng" dirty="0">
                <a:latin typeface="Comic Sans MS" pitchFamily="66" charset="0"/>
              </a:endParaRPr>
            </a:p>
            <a:p>
              <a:pPr eaLnBrk="0" hangingPunct="0"/>
              <a:endParaRPr lang="en-US" sz="1400" dirty="0">
                <a:latin typeface="Comic Sans MS" pitchFamily="66" charset="0"/>
              </a:endParaRPr>
            </a:p>
            <a:p>
              <a:pPr eaLnBrk="0" hangingPunct="0"/>
              <a:r>
                <a:rPr lang="en-US" sz="1400" dirty="0">
                  <a:latin typeface="Comic Sans MS" pitchFamily="66" charset="0"/>
                </a:rPr>
                <a:t> </a:t>
              </a:r>
            </a:p>
          </p:txBody>
        </p:sp>
        <p:sp>
          <p:nvSpPr>
            <p:cNvPr id="1047" name="Line 22"/>
            <p:cNvSpPr>
              <a:spLocks noChangeShapeType="1"/>
            </p:cNvSpPr>
            <p:nvPr/>
          </p:nvSpPr>
          <p:spPr bwMode="auto">
            <a:xfrm>
              <a:off x="2134" y="2994"/>
              <a:ext cx="336" cy="0"/>
            </a:xfrm>
            <a:prstGeom prst="line">
              <a:avLst/>
            </a:prstGeom>
            <a:noFill/>
            <a:ln w="88900">
              <a:solidFill>
                <a:schemeClr val="tx1"/>
              </a:solidFill>
              <a:round/>
              <a:headEnd type="triangle" w="med" len="med"/>
              <a:tailEnd/>
            </a:ln>
          </p:spPr>
          <p:txBody>
            <a:bodyPr wrap="none" anchor="ctr"/>
            <a:lstStyle/>
            <a:p>
              <a:endParaRPr lang="en-US" sz="1400" dirty="0"/>
            </a:p>
          </p:txBody>
        </p:sp>
      </p:grpSp>
      <p:grpSp>
        <p:nvGrpSpPr>
          <p:cNvPr id="7" name="Group 23"/>
          <p:cNvGrpSpPr>
            <a:grpSpLocks/>
          </p:cNvGrpSpPr>
          <p:nvPr/>
        </p:nvGrpSpPr>
        <p:grpSpPr bwMode="auto">
          <a:xfrm>
            <a:off x="5751518" y="4679955"/>
            <a:ext cx="3440114" cy="2462214"/>
            <a:chOff x="4343" y="2871"/>
            <a:chExt cx="2167" cy="1551"/>
          </a:xfrm>
        </p:grpSpPr>
        <p:sp>
          <p:nvSpPr>
            <p:cNvPr id="1044" name="Text Box 24"/>
            <p:cNvSpPr txBox="1">
              <a:spLocks noChangeArrowheads="1"/>
            </p:cNvSpPr>
            <p:nvPr/>
          </p:nvSpPr>
          <p:spPr bwMode="auto">
            <a:xfrm>
              <a:off x="4654" y="2871"/>
              <a:ext cx="1856" cy="1551"/>
            </a:xfrm>
            <a:prstGeom prst="rect">
              <a:avLst/>
            </a:prstGeom>
            <a:noFill/>
            <a:ln w="9525">
              <a:noFill/>
              <a:miter lim="800000"/>
              <a:headEnd/>
              <a:tailEnd/>
            </a:ln>
          </p:spPr>
          <p:txBody>
            <a:bodyPr wrap="none">
              <a:spAutoFit/>
            </a:bodyPr>
            <a:lstStyle/>
            <a:p>
              <a:pPr eaLnBrk="0" hangingPunct="0"/>
              <a:r>
                <a:rPr lang="en-US" sz="1400" u="sng" dirty="0">
                  <a:latin typeface="Comic Sans MS" pitchFamily="66" charset="0"/>
                </a:rPr>
                <a:t>Universal Intervention/Tier 1:</a:t>
              </a:r>
            </a:p>
            <a:p>
              <a:pPr eaLnBrk="0" hangingPunct="0"/>
              <a:r>
                <a:rPr lang="zh-TW" altLang="en-US" sz="1400" u="sng" dirty="0">
                  <a:latin typeface="Comic Sans MS" pitchFamily="66" charset="0"/>
                </a:rPr>
                <a:t>第一層級初級預防</a:t>
              </a:r>
              <a:endParaRPr lang="en-US" sz="1400" u="sng" dirty="0">
                <a:latin typeface="Comic Sans MS" pitchFamily="66" charset="0"/>
              </a:endParaRPr>
            </a:p>
            <a:p>
              <a:pPr eaLnBrk="0" hangingPunct="0"/>
              <a:r>
                <a:rPr lang="en-US" sz="1400" dirty="0">
                  <a:latin typeface="Comic Sans MS" pitchFamily="66" charset="0"/>
                </a:rPr>
                <a:t>Be clear on expectations,</a:t>
              </a:r>
              <a:r>
                <a:rPr lang="zh-TW" altLang="en-US" sz="1400" dirty="0">
                  <a:latin typeface="Comic Sans MS" pitchFamily="66" charset="0"/>
                </a:rPr>
                <a:t> </a:t>
              </a:r>
              <a:r>
                <a:rPr lang="zh-TW" altLang="en-US" sz="1400" u="sng" dirty="0">
                  <a:latin typeface="Comic Sans MS" pitchFamily="66" charset="0"/>
                </a:rPr>
                <a:t>設定</a:t>
              </a:r>
              <a:endParaRPr lang="en-US" altLang="zh-TW" sz="1400" u="sng" dirty="0">
                <a:latin typeface="Comic Sans MS" pitchFamily="66" charset="0"/>
              </a:endParaRPr>
            </a:p>
            <a:p>
              <a:pPr eaLnBrk="0" hangingPunct="0"/>
              <a:r>
                <a:rPr lang="zh-TW" altLang="en-US" sz="1400" u="sng" dirty="0">
                  <a:latin typeface="Comic Sans MS" pitchFamily="66" charset="0"/>
                </a:rPr>
                <a:t>明確期待</a:t>
              </a:r>
              <a:endParaRPr lang="en-US" sz="1400" u="sng" dirty="0">
                <a:latin typeface="Comic Sans MS" pitchFamily="66" charset="0"/>
              </a:endParaRPr>
            </a:p>
            <a:p>
              <a:pPr eaLnBrk="0" hangingPunct="0"/>
              <a:r>
                <a:rPr lang="en-US" sz="1400" dirty="0">
                  <a:latin typeface="Comic Sans MS" pitchFamily="66" charset="0"/>
                </a:rPr>
                <a:t> make sure they work, be humane</a:t>
              </a:r>
            </a:p>
            <a:p>
              <a:pPr eaLnBrk="0" hangingPunct="0"/>
              <a:r>
                <a:rPr lang="zh-TW" altLang="en-US" sz="1400" dirty="0">
                  <a:latin typeface="Comic Sans MS" pitchFamily="66" charset="0"/>
                </a:rPr>
                <a:t>確保它們有效</a:t>
              </a:r>
              <a:r>
                <a:rPr lang="en-US" altLang="zh-TW" sz="1400" dirty="0">
                  <a:latin typeface="Comic Sans MS" pitchFamily="66" charset="0"/>
                </a:rPr>
                <a:t>,</a:t>
              </a:r>
              <a:r>
                <a:rPr lang="zh-TW" altLang="en-US" sz="1400" dirty="0">
                  <a:latin typeface="Comic Sans MS" pitchFamily="66" charset="0"/>
                </a:rPr>
                <a:t>人性化</a:t>
              </a:r>
              <a:endParaRPr lang="en-US" sz="1400" dirty="0">
                <a:latin typeface="Comic Sans MS" pitchFamily="66" charset="0"/>
              </a:endParaRPr>
            </a:p>
            <a:p>
              <a:pPr eaLnBrk="0" hangingPunct="0"/>
              <a:r>
                <a:rPr lang="en-US" sz="1400" dirty="0">
                  <a:latin typeface="Comic Sans MS" pitchFamily="66" charset="0"/>
                </a:rPr>
                <a:t>	Banning smoking in</a:t>
              </a:r>
            </a:p>
            <a:p>
              <a:pPr eaLnBrk="0" hangingPunct="0"/>
              <a:r>
                <a:rPr lang="en-US" sz="1400" dirty="0">
                  <a:latin typeface="Comic Sans MS" pitchFamily="66" charset="0"/>
                </a:rPr>
                <a:t>	 public places*</a:t>
              </a:r>
              <a:r>
                <a:rPr lang="zh-TW" altLang="en-US" sz="1400" dirty="0">
                  <a:latin typeface="Comic Sans MS" pitchFamily="66" charset="0"/>
                </a:rPr>
                <a:t> 禁止在公共</a:t>
              </a:r>
              <a:endParaRPr lang="en-US" altLang="zh-TW" sz="1400" dirty="0">
                <a:latin typeface="Comic Sans MS" pitchFamily="66" charset="0"/>
              </a:endParaRPr>
            </a:p>
            <a:p>
              <a:pPr eaLnBrk="0" hangingPunct="0"/>
              <a:r>
                <a:rPr lang="zh-TW" altLang="en-US" sz="1400" dirty="0">
                  <a:latin typeface="Comic Sans MS" pitchFamily="66" charset="0"/>
                </a:rPr>
                <a:t>場所吸菸</a:t>
              </a:r>
              <a:endParaRPr lang="en-US" sz="1400" dirty="0">
                <a:latin typeface="Comic Sans MS" pitchFamily="66" charset="0"/>
              </a:endParaRPr>
            </a:p>
            <a:p>
              <a:pPr eaLnBrk="0" hangingPunct="0"/>
              <a:endParaRPr lang="en-US" sz="1400" u="sng" dirty="0">
                <a:latin typeface="Comic Sans MS" pitchFamily="66" charset="0"/>
              </a:endParaRPr>
            </a:p>
            <a:p>
              <a:pPr eaLnBrk="0" hangingPunct="0"/>
              <a:endParaRPr lang="en-US" sz="1400" dirty="0">
                <a:latin typeface="Comic Sans MS" pitchFamily="66" charset="0"/>
              </a:endParaRPr>
            </a:p>
          </p:txBody>
        </p:sp>
        <p:sp>
          <p:nvSpPr>
            <p:cNvPr id="1045" name="Line 25"/>
            <p:cNvSpPr>
              <a:spLocks noChangeShapeType="1"/>
            </p:cNvSpPr>
            <p:nvPr/>
          </p:nvSpPr>
          <p:spPr bwMode="auto">
            <a:xfrm rot="10779294">
              <a:off x="4343" y="3031"/>
              <a:ext cx="336" cy="1"/>
            </a:xfrm>
            <a:prstGeom prst="line">
              <a:avLst/>
            </a:prstGeom>
            <a:noFill/>
            <a:ln w="88900">
              <a:solidFill>
                <a:schemeClr val="tx1"/>
              </a:solidFill>
              <a:round/>
              <a:headEnd type="triangle" w="med" len="med"/>
              <a:tailEnd/>
            </a:ln>
          </p:spPr>
          <p:txBody>
            <a:bodyPr wrap="none" anchor="ctr"/>
            <a:lstStyle/>
            <a:p>
              <a:endParaRPr lang="en-US" sz="1400" dirty="0"/>
            </a:p>
          </p:txBody>
        </p:sp>
      </p:grpSp>
      <p:graphicFrame>
        <p:nvGraphicFramePr>
          <p:cNvPr id="1026" name="Object 2"/>
          <p:cNvGraphicFramePr>
            <a:graphicFrameLocks noChangeAspect="1"/>
          </p:cNvGraphicFramePr>
          <p:nvPr/>
        </p:nvGraphicFramePr>
        <p:xfrm>
          <a:off x="3200400" y="2057402"/>
          <a:ext cx="1295400" cy="4410075"/>
        </p:xfrm>
        <a:graphic>
          <a:graphicData uri="http://schemas.openxmlformats.org/presentationml/2006/ole">
            <mc:AlternateContent xmlns:mc="http://schemas.openxmlformats.org/markup-compatibility/2006">
              <mc:Choice xmlns:v="urn:schemas-microsoft-com:vml" Requires="v">
                <p:oleObj name="Drawing" r:id="rId3" imgW="1304925" imgH="4419600" progId="">
                  <p:embed/>
                </p:oleObj>
              </mc:Choice>
              <mc:Fallback>
                <p:oleObj name="Drawing" r:id="rId3" imgW="1304925" imgH="4419600" progId="">
                  <p:embed/>
                  <p:pic>
                    <p:nvPicPr>
                      <p:cNvPr id="10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057402"/>
                        <a:ext cx="1295400" cy="441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1027" name="Object 3"/>
          <p:cNvGraphicFramePr>
            <a:graphicFrameLocks noChangeAspect="1"/>
          </p:cNvGraphicFramePr>
          <p:nvPr/>
        </p:nvGraphicFramePr>
        <p:xfrm>
          <a:off x="4505327" y="2057402"/>
          <a:ext cx="1285875" cy="4410075"/>
        </p:xfrm>
        <a:graphic>
          <a:graphicData uri="http://schemas.openxmlformats.org/presentationml/2006/ole">
            <mc:AlternateContent xmlns:mc="http://schemas.openxmlformats.org/markup-compatibility/2006">
              <mc:Choice xmlns:v="urn:schemas-microsoft-com:vml" Requires="v">
                <p:oleObj name="Drawing" r:id="rId5" imgW="1295400" imgH="4419600" progId="">
                  <p:embed/>
                </p:oleObj>
              </mc:Choice>
              <mc:Fallback>
                <p:oleObj name="Drawing" r:id="rId5" imgW="1295400" imgH="4419600" progId="">
                  <p:embed/>
                  <p:pic>
                    <p:nvPicPr>
                      <p:cNvPr id="102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5327" y="2057402"/>
                        <a:ext cx="1285875" cy="441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2064" name="Rectangle 28"/>
          <p:cNvSpPr>
            <a:spLocks noGrp="1" noChangeArrowheads="1"/>
          </p:cNvSpPr>
          <p:nvPr>
            <p:ph type="title" idx="4294967295"/>
          </p:nvPr>
        </p:nvSpPr>
        <p:spPr>
          <a:xfrm>
            <a:off x="0" y="460375"/>
            <a:ext cx="8229600" cy="450850"/>
          </a:xfrm>
        </p:spPr>
        <p:txBody>
          <a:bodyPr>
            <a:normAutofit fontScale="90000"/>
          </a:bodyPr>
          <a:lstStyle/>
          <a:p>
            <a:pPr eaLnBrk="1" hangingPunct="1">
              <a:defRPr/>
            </a:pPr>
            <a:r>
              <a:rPr lang="en-US" sz="2400" b="1" dirty="0"/>
              <a:t>Designing School-Wide Systems for Student Success</a:t>
            </a:r>
            <a:r>
              <a:rPr lang="zh-TW" altLang="en-US" sz="2400" b="1" dirty="0"/>
              <a:t> </a:t>
            </a:r>
            <a:r>
              <a:rPr lang="zh-TW" altLang="en-US" sz="2700" u="sng" dirty="0"/>
              <a:t>營造有助學生成功的全校性系統</a:t>
            </a:r>
            <a:br>
              <a:rPr lang="en-US" sz="2400" b="1" dirty="0"/>
            </a:br>
            <a:r>
              <a:rPr lang="en-US" sz="2400" b="1" i="1" dirty="0"/>
              <a:t>A Response to Intervention Model/MTSS</a:t>
            </a:r>
            <a:r>
              <a:rPr lang="zh-TW" altLang="en-US" sz="2400" b="1" i="1" dirty="0"/>
              <a:t>  </a:t>
            </a:r>
            <a:r>
              <a:rPr lang="zh-TW" altLang="en-US" sz="2700" u="sng" dirty="0"/>
              <a:t>介入反應模式</a:t>
            </a:r>
            <a:r>
              <a:rPr lang="en-US" altLang="zh-TW" sz="2700" u="sng" dirty="0"/>
              <a:t>/MTSS</a:t>
            </a:r>
            <a:br>
              <a:rPr lang="zh-TW" altLang="en-US" sz="2700" u="sng" dirty="0"/>
            </a:br>
            <a:endParaRPr lang="en-US" sz="2700" u="sng" dirty="0"/>
          </a:p>
        </p:txBody>
      </p:sp>
      <p:sp>
        <p:nvSpPr>
          <p:cNvPr id="1041" name="Text Box 29"/>
          <p:cNvSpPr txBox="1">
            <a:spLocks noChangeArrowheads="1"/>
          </p:cNvSpPr>
          <p:nvPr/>
        </p:nvSpPr>
        <p:spPr bwMode="auto">
          <a:xfrm>
            <a:off x="533400" y="1524002"/>
            <a:ext cx="2157707" cy="461665"/>
          </a:xfrm>
          <a:prstGeom prst="rect">
            <a:avLst/>
          </a:prstGeom>
          <a:noFill/>
          <a:ln w="9525">
            <a:noFill/>
            <a:miter lim="800000"/>
            <a:headEnd/>
            <a:tailEnd/>
          </a:ln>
        </p:spPr>
        <p:txBody>
          <a:bodyPr wrap="none">
            <a:spAutoFit/>
          </a:bodyPr>
          <a:lstStyle/>
          <a:p>
            <a:r>
              <a:rPr lang="en-US" sz="2400" b="1" dirty="0"/>
              <a:t>Questions </a:t>
            </a:r>
            <a:r>
              <a:rPr lang="zh-TW" altLang="en-US" sz="2400" b="1" dirty="0"/>
              <a:t>問題</a:t>
            </a:r>
            <a:endParaRPr lang="en-US" sz="2400" b="1" dirty="0"/>
          </a:p>
        </p:txBody>
      </p:sp>
      <p:sp>
        <p:nvSpPr>
          <p:cNvPr id="1042" name="Text Box 30"/>
          <p:cNvSpPr txBox="1">
            <a:spLocks noChangeArrowheads="1"/>
          </p:cNvSpPr>
          <p:nvPr/>
        </p:nvSpPr>
        <p:spPr bwMode="auto">
          <a:xfrm>
            <a:off x="5715002" y="1600202"/>
            <a:ext cx="1953099" cy="461665"/>
          </a:xfrm>
          <a:prstGeom prst="rect">
            <a:avLst/>
          </a:prstGeom>
          <a:noFill/>
          <a:ln w="9525">
            <a:noFill/>
            <a:miter lim="800000"/>
            <a:headEnd/>
            <a:tailEnd/>
          </a:ln>
        </p:spPr>
        <p:txBody>
          <a:bodyPr wrap="none">
            <a:spAutoFit/>
          </a:bodyPr>
          <a:lstStyle/>
          <a:p>
            <a:r>
              <a:rPr lang="en-US" sz="2400" b="1" dirty="0"/>
              <a:t>Answers</a:t>
            </a:r>
            <a:r>
              <a:rPr lang="zh-TW" altLang="en-US" sz="2400" b="1" dirty="0"/>
              <a:t> 回答</a:t>
            </a:r>
            <a:endParaRPr lang="en-US" sz="2400" b="1" dirty="0"/>
          </a:p>
        </p:txBody>
      </p:sp>
      <p:sp>
        <p:nvSpPr>
          <p:cNvPr id="1043" name="TextBox 9"/>
          <p:cNvSpPr txBox="1">
            <a:spLocks noChangeArrowheads="1"/>
          </p:cNvSpPr>
          <p:nvPr/>
        </p:nvSpPr>
        <p:spPr bwMode="auto">
          <a:xfrm>
            <a:off x="6553202" y="6553200"/>
            <a:ext cx="2181879" cy="369332"/>
          </a:xfrm>
          <a:prstGeom prst="rect">
            <a:avLst/>
          </a:prstGeom>
          <a:noFill/>
          <a:ln w="9525">
            <a:noFill/>
            <a:miter lim="800000"/>
            <a:headEnd/>
            <a:tailEnd/>
          </a:ln>
        </p:spPr>
        <p:txBody>
          <a:bodyPr wrap="none">
            <a:spAutoFit/>
          </a:bodyPr>
          <a:lstStyle/>
          <a:p>
            <a:r>
              <a:rPr lang="en-US" dirty="0"/>
              <a:t>*</a:t>
            </a:r>
            <a:r>
              <a:rPr lang="en-US" sz="1200" dirty="0"/>
              <a:t>Greenburg &amp;  Abenavoli, 2017</a:t>
            </a:r>
          </a:p>
        </p:txBody>
      </p:sp>
      <p:sp>
        <p:nvSpPr>
          <p:cNvPr id="8" name="Oval 7">
            <a:extLst>
              <a:ext uri="{FF2B5EF4-FFF2-40B4-BE49-F238E27FC236}">
                <a16:creationId xmlns:a16="http://schemas.microsoft.com/office/drawing/2014/main" id="{AC76D6FE-E432-896B-846D-9A398A7B9D74}"/>
              </a:ext>
            </a:extLst>
          </p:cNvPr>
          <p:cNvSpPr/>
          <p:nvPr/>
        </p:nvSpPr>
        <p:spPr>
          <a:xfrm>
            <a:off x="61357" y="4167194"/>
            <a:ext cx="3276600" cy="213363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302164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Implementation of Schoolwide</a:t>
            </a:r>
            <a:r>
              <a:rPr lang="zh-TW" altLang="en-US" dirty="0"/>
              <a:t> </a:t>
            </a:r>
            <a:br>
              <a:rPr lang="en-US" altLang="zh-TW" dirty="0"/>
            </a:br>
            <a:r>
              <a:rPr lang="zh-TW" altLang="en-US" sz="3600" u="sng" dirty="0"/>
              <a:t>全校性實施</a:t>
            </a:r>
            <a:endParaRPr lang="en-US" dirty="0"/>
          </a:p>
        </p:txBody>
      </p:sp>
      <p:sp>
        <p:nvSpPr>
          <p:cNvPr id="3" name="Content Placeholder 2"/>
          <p:cNvSpPr>
            <a:spLocks noGrp="1"/>
          </p:cNvSpPr>
          <p:nvPr>
            <p:ph sz="half" idx="1"/>
          </p:nvPr>
        </p:nvSpPr>
        <p:spPr/>
        <p:txBody>
          <a:bodyPr>
            <a:normAutofit fontScale="85000" lnSpcReduction="20000"/>
          </a:bodyPr>
          <a:lstStyle/>
          <a:p>
            <a:r>
              <a:rPr lang="en-US" dirty="0"/>
              <a:t>38% More Tier 2/3 Interventions</a:t>
            </a:r>
            <a:r>
              <a:rPr lang="zh-TW" altLang="en-US" dirty="0"/>
              <a:t> 第</a:t>
            </a:r>
            <a:r>
              <a:rPr lang="en-US" altLang="zh-TW" u="sng" dirty="0"/>
              <a:t>2/3</a:t>
            </a:r>
            <a:r>
              <a:rPr lang="zh-TW" altLang="en-US" u="sng" dirty="0"/>
              <a:t>層級介入增加</a:t>
            </a:r>
            <a:r>
              <a:rPr lang="en-US" altLang="zh-TW" u="sng" dirty="0"/>
              <a:t>38%</a:t>
            </a:r>
          </a:p>
          <a:p>
            <a:pPr lvl="1"/>
            <a:r>
              <a:rPr lang="en-US" sz="1200" dirty="0"/>
              <a:t>(Eber, Phillips, </a:t>
            </a:r>
            <a:r>
              <a:rPr lang="en-US" sz="1200" dirty="0" err="1"/>
              <a:t>Upreti</a:t>
            </a:r>
            <a:r>
              <a:rPr lang="en-US" sz="1200" dirty="0"/>
              <a:t>, Hyde, Lewandowski, &amp; Rose, 2009) </a:t>
            </a:r>
          </a:p>
          <a:p>
            <a:r>
              <a:rPr lang="en-US" dirty="0"/>
              <a:t>50% decrease in outside school placements</a:t>
            </a:r>
            <a:r>
              <a:rPr lang="zh-TW" altLang="en-US" u="sng" dirty="0"/>
              <a:t>校外安置減少 </a:t>
            </a:r>
            <a:r>
              <a:rPr lang="en-US" altLang="zh-TW" u="sng" dirty="0"/>
              <a:t>50%</a:t>
            </a:r>
          </a:p>
          <a:p>
            <a:r>
              <a:rPr lang="en-US" dirty="0"/>
              <a:t>6% increase in students 80% or more in general education (compared to state 3%)</a:t>
            </a:r>
            <a:r>
              <a:rPr lang="zh-TW" altLang="en-US" u="sng" dirty="0"/>
              <a:t>普通教育學生增加 </a:t>
            </a:r>
            <a:r>
              <a:rPr lang="en-US" altLang="zh-TW" u="sng" dirty="0"/>
              <a:t>6%, </a:t>
            </a:r>
            <a:r>
              <a:rPr lang="zh-TW" altLang="en-US" u="sng" dirty="0"/>
              <a:t>比例上佔</a:t>
            </a:r>
            <a:r>
              <a:rPr lang="en-US" altLang="zh-TW" u="sng" dirty="0"/>
              <a:t> 80% </a:t>
            </a:r>
            <a:r>
              <a:rPr lang="zh-TW" altLang="en-US" u="sng" dirty="0"/>
              <a:t>或更多（與州 </a:t>
            </a:r>
            <a:r>
              <a:rPr lang="en-US" altLang="zh-TW" u="sng" dirty="0"/>
              <a:t>3% </a:t>
            </a:r>
            <a:r>
              <a:rPr lang="zh-TW" altLang="en-US" u="sng" dirty="0"/>
              <a:t>相比）</a:t>
            </a:r>
          </a:p>
          <a:p>
            <a:pPr lvl="1"/>
            <a:r>
              <a:rPr lang="en-US" sz="1300" dirty="0"/>
              <a:t>(Illinois Positive Behavior Intervention and Support Network, 2011). </a:t>
            </a:r>
          </a:p>
          <a:p>
            <a:pPr lvl="1"/>
            <a:endParaRPr lang="en-US" dirty="0"/>
          </a:p>
          <a:p>
            <a:pPr marL="0" indent="0">
              <a:buNone/>
            </a:pPr>
            <a:endParaRPr lang="en-US" dirty="0"/>
          </a:p>
        </p:txBody>
      </p:sp>
      <p:pic>
        <p:nvPicPr>
          <p:cNvPr id="5" name="Content Placeholder 4" descr="41291491141_00f06d6194_z.jpg"/>
          <p:cNvPicPr>
            <a:picLocks noGrp="1" noChangeAspect="1"/>
          </p:cNvPicPr>
          <p:nvPr>
            <p:ph sz="half" idx="2"/>
          </p:nvPr>
        </p:nvPicPr>
        <p:blipFill>
          <a:blip r:embed="rId3">
            <a:extLst>
              <a:ext uri="{28A0092B-C50C-407E-A947-70E740481C1C}">
                <a14:useLocalDpi xmlns:a14="http://schemas.microsoft.com/office/drawing/2010/main" val="0"/>
              </a:ext>
            </a:extLst>
          </a:blip>
          <a:srcRect l="20163" r="20163"/>
          <a:stretch>
            <a:fillRect/>
          </a:stretch>
        </p:blipFill>
        <p:spPr/>
      </p:pic>
      <p:sp>
        <p:nvSpPr>
          <p:cNvPr id="6" name="TextBox 5"/>
          <p:cNvSpPr txBox="1"/>
          <p:nvPr/>
        </p:nvSpPr>
        <p:spPr>
          <a:xfrm>
            <a:off x="5257800" y="6400800"/>
            <a:ext cx="2588193" cy="276999"/>
          </a:xfrm>
          <a:prstGeom prst="rect">
            <a:avLst/>
          </a:prstGeom>
          <a:noFill/>
        </p:spPr>
        <p:txBody>
          <a:bodyPr wrap="none" rtlCol="0">
            <a:spAutoFit/>
          </a:bodyPr>
          <a:lstStyle/>
          <a:p>
            <a:r>
              <a:rPr lang="en-US" sz="1200" dirty="0"/>
              <a:t>Image from https://</a:t>
            </a:r>
            <a:r>
              <a:rPr lang="en-US" sz="1200" dirty="0" err="1"/>
              <a:t>flic.kr</a:t>
            </a:r>
            <a:r>
              <a:rPr lang="en-US" sz="1200" dirty="0"/>
              <a:t>/p/25UMFK4</a:t>
            </a:r>
          </a:p>
        </p:txBody>
      </p:sp>
    </p:spTree>
    <p:extLst>
      <p:ext uri="{BB962C8B-B14F-4D97-AF65-F5344CB8AC3E}">
        <p14:creationId xmlns:p14="http://schemas.microsoft.com/office/powerpoint/2010/main" val="16685664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73048-46E8-A921-4538-F57FFB98E2EF}"/>
              </a:ext>
            </a:extLst>
          </p:cNvPr>
          <p:cNvSpPr>
            <a:spLocks noGrp="1"/>
          </p:cNvSpPr>
          <p:nvPr>
            <p:ph type="title"/>
          </p:nvPr>
        </p:nvSpPr>
        <p:spPr>
          <a:xfrm>
            <a:off x="628650" y="215228"/>
            <a:ext cx="7886700" cy="1325563"/>
          </a:xfrm>
        </p:spPr>
        <p:txBody>
          <a:bodyPr/>
          <a:lstStyle/>
          <a:p>
            <a:r>
              <a:rPr lang="en-US" dirty="0"/>
              <a:t>Cost Savings </a:t>
            </a:r>
            <a:r>
              <a:rPr lang="zh-TW" altLang="en-US" sz="3600" u="sng" dirty="0"/>
              <a:t>節省成本</a:t>
            </a:r>
            <a:endParaRPr lang="en-US" dirty="0"/>
          </a:p>
        </p:txBody>
      </p:sp>
      <p:sp>
        <p:nvSpPr>
          <p:cNvPr id="3" name="Content Placeholder 2">
            <a:extLst>
              <a:ext uri="{FF2B5EF4-FFF2-40B4-BE49-F238E27FC236}">
                <a16:creationId xmlns:a16="http://schemas.microsoft.com/office/drawing/2014/main" id="{81F371D1-92A6-CAB9-6CD7-422EB5963BDB}"/>
              </a:ext>
            </a:extLst>
          </p:cNvPr>
          <p:cNvSpPr>
            <a:spLocks noGrp="1"/>
          </p:cNvSpPr>
          <p:nvPr>
            <p:ph sz="half" idx="1"/>
          </p:nvPr>
        </p:nvSpPr>
        <p:spPr>
          <a:xfrm>
            <a:off x="628650" y="1315965"/>
            <a:ext cx="4387850" cy="4351338"/>
          </a:xfrm>
        </p:spPr>
        <p:txBody>
          <a:bodyPr/>
          <a:lstStyle/>
          <a:p>
            <a:r>
              <a:rPr lang="en-US" dirty="0"/>
              <a:t>Dropout Prevention</a:t>
            </a:r>
            <a:r>
              <a:rPr lang="zh-TW" altLang="en-US" dirty="0"/>
              <a:t> </a:t>
            </a:r>
            <a:r>
              <a:rPr lang="zh-TW" altLang="en-US" sz="2400" u="sng" dirty="0"/>
              <a:t>輟學預防</a:t>
            </a:r>
            <a:endParaRPr lang="en-US" dirty="0"/>
          </a:p>
          <a:p>
            <a:pPr lvl="1"/>
            <a:r>
              <a:rPr lang="en-US" dirty="0"/>
              <a:t>$105 USD ($3394.81 TWD) for every $1 on PBIS</a:t>
            </a:r>
            <a:r>
              <a:rPr lang="zh-TW" altLang="en-US" dirty="0"/>
              <a:t> </a:t>
            </a:r>
            <a:r>
              <a:rPr lang="zh-TW" altLang="en-US" u="sng" dirty="0"/>
              <a:t>花在</a:t>
            </a:r>
            <a:r>
              <a:rPr lang="en-US" altLang="zh-TW" u="sng" dirty="0"/>
              <a:t>PBIS</a:t>
            </a:r>
            <a:r>
              <a:rPr lang="zh-TW" altLang="en-US" u="sng" dirty="0"/>
              <a:t>上每 </a:t>
            </a:r>
            <a:r>
              <a:rPr lang="en-US" altLang="zh-TW" u="sng" dirty="0"/>
              <a:t>1 </a:t>
            </a:r>
            <a:r>
              <a:rPr lang="zh-TW" altLang="en-US" u="sng" dirty="0"/>
              <a:t>美元 會節省</a:t>
            </a:r>
            <a:r>
              <a:rPr lang="en-US" altLang="zh-TW" u="sng" dirty="0"/>
              <a:t>105 </a:t>
            </a:r>
            <a:r>
              <a:rPr lang="zh-TW" altLang="en-US" u="sng" dirty="0"/>
              <a:t>美元（</a:t>
            </a:r>
            <a:r>
              <a:rPr lang="en-US" altLang="zh-TW" u="sng" dirty="0"/>
              <a:t>3394.81 </a:t>
            </a:r>
            <a:r>
              <a:rPr lang="zh-TW" altLang="en-US" u="sng" dirty="0"/>
              <a:t>新臺幣）</a:t>
            </a:r>
          </a:p>
          <a:p>
            <a:pPr lvl="1"/>
            <a:endParaRPr lang="en-US" dirty="0"/>
          </a:p>
          <a:p>
            <a:endParaRPr lang="en-US" dirty="0"/>
          </a:p>
        </p:txBody>
      </p:sp>
      <p:sp>
        <p:nvSpPr>
          <p:cNvPr id="4" name="Content Placeholder 3">
            <a:extLst>
              <a:ext uri="{FF2B5EF4-FFF2-40B4-BE49-F238E27FC236}">
                <a16:creationId xmlns:a16="http://schemas.microsoft.com/office/drawing/2014/main" id="{94D44614-ECC3-A615-7937-B8E97F4FE181}"/>
              </a:ext>
            </a:extLst>
          </p:cNvPr>
          <p:cNvSpPr>
            <a:spLocks noGrp="1"/>
          </p:cNvSpPr>
          <p:nvPr>
            <p:ph sz="half" idx="2"/>
          </p:nvPr>
        </p:nvSpPr>
        <p:spPr>
          <a:xfrm>
            <a:off x="5016500" y="1315965"/>
            <a:ext cx="3886200" cy="4351338"/>
          </a:xfrm>
        </p:spPr>
        <p:txBody>
          <a:bodyPr/>
          <a:lstStyle/>
          <a:p>
            <a:r>
              <a:rPr lang="en-US" dirty="0"/>
              <a:t>Out of District Placement (MA)</a:t>
            </a:r>
            <a:r>
              <a:rPr lang="zh-TW" altLang="en-US" dirty="0"/>
              <a:t> </a:t>
            </a:r>
            <a:r>
              <a:rPr lang="zh-TW" altLang="en-US" sz="2400" u="sng" dirty="0"/>
              <a:t>學區外安置</a:t>
            </a:r>
            <a:endParaRPr lang="en-US" dirty="0"/>
          </a:p>
          <a:p>
            <a:pPr lvl="1"/>
            <a:r>
              <a:rPr lang="en-US" dirty="0"/>
              <a:t>$20 USD ($646.63 TWD)  for every $1 on PBIS</a:t>
            </a:r>
            <a:r>
              <a:rPr lang="zh-TW" altLang="en-US" dirty="0"/>
              <a:t> </a:t>
            </a:r>
            <a:r>
              <a:rPr lang="zh-TW" altLang="en-US" u="sng" dirty="0"/>
              <a:t>花在</a:t>
            </a:r>
            <a:r>
              <a:rPr lang="en-US" altLang="zh-TW" u="sng" dirty="0"/>
              <a:t>PBIS</a:t>
            </a:r>
            <a:r>
              <a:rPr lang="zh-TW" altLang="en-US" u="sng" dirty="0"/>
              <a:t>上每</a:t>
            </a:r>
            <a:r>
              <a:rPr lang="en-US" altLang="zh-TW" u="sng" dirty="0"/>
              <a:t>1</a:t>
            </a:r>
            <a:r>
              <a:rPr lang="zh-TW" altLang="en-US" u="sng" dirty="0"/>
              <a:t>美元節省</a:t>
            </a:r>
            <a:r>
              <a:rPr lang="en-US" altLang="zh-TW" u="sng" dirty="0"/>
              <a:t>20</a:t>
            </a:r>
            <a:r>
              <a:rPr lang="zh-TW" altLang="en-US" u="sng" dirty="0"/>
              <a:t>美元</a:t>
            </a:r>
            <a:r>
              <a:rPr lang="en-US" altLang="zh-TW" u="sng" dirty="0"/>
              <a:t>(646.63</a:t>
            </a:r>
            <a:r>
              <a:rPr lang="zh-TW" altLang="en-US" u="sng" dirty="0"/>
              <a:t>新台幣</a:t>
            </a:r>
            <a:r>
              <a:rPr lang="en-US" altLang="zh-TW" u="sng" dirty="0"/>
              <a:t>)</a:t>
            </a:r>
            <a:endParaRPr lang="en-US" dirty="0"/>
          </a:p>
        </p:txBody>
      </p:sp>
      <p:pic>
        <p:nvPicPr>
          <p:cNvPr id="8" name="Picture 7" descr="Data on out of school placements over time - shows decrease for schools that implement PBIS">
            <a:extLst>
              <a:ext uri="{FF2B5EF4-FFF2-40B4-BE49-F238E27FC236}">
                <a16:creationId xmlns:a16="http://schemas.microsoft.com/office/drawing/2014/main" id="{4B876431-EBB9-29C7-F57E-6B22C44C0E1D}"/>
              </a:ext>
            </a:extLst>
          </p:cNvPr>
          <p:cNvPicPr>
            <a:picLocks noChangeAspect="1"/>
          </p:cNvPicPr>
          <p:nvPr/>
        </p:nvPicPr>
        <p:blipFill>
          <a:blip r:embed="rId2"/>
          <a:stretch>
            <a:fillRect/>
          </a:stretch>
        </p:blipFill>
        <p:spPr>
          <a:xfrm>
            <a:off x="0" y="3896229"/>
            <a:ext cx="9144000" cy="2892437"/>
          </a:xfrm>
          <a:prstGeom prst="rect">
            <a:avLst/>
          </a:prstGeom>
        </p:spPr>
      </p:pic>
      <p:sp>
        <p:nvSpPr>
          <p:cNvPr id="9" name="TextBox 8">
            <a:extLst>
              <a:ext uri="{FF2B5EF4-FFF2-40B4-BE49-F238E27FC236}">
                <a16:creationId xmlns:a16="http://schemas.microsoft.com/office/drawing/2014/main" id="{1FAC3548-ECBD-9301-74FA-E496A68CDAEC}"/>
              </a:ext>
            </a:extLst>
          </p:cNvPr>
          <p:cNvSpPr txBox="1"/>
          <p:nvPr/>
        </p:nvSpPr>
        <p:spPr>
          <a:xfrm>
            <a:off x="6745573" y="6308206"/>
            <a:ext cx="2150204" cy="369332"/>
          </a:xfrm>
          <a:prstGeom prst="rect">
            <a:avLst/>
          </a:prstGeom>
          <a:noFill/>
        </p:spPr>
        <p:txBody>
          <a:bodyPr wrap="none" rtlCol="0">
            <a:spAutoFit/>
          </a:bodyPr>
          <a:lstStyle/>
          <a:p>
            <a:r>
              <a:rPr lang="en-US"/>
              <a:t>(May Institute, 2024)</a:t>
            </a:r>
            <a:endParaRPr lang="en-US" dirty="0"/>
          </a:p>
        </p:txBody>
      </p:sp>
      <p:sp>
        <p:nvSpPr>
          <p:cNvPr id="6" name="文字方塊 5">
            <a:extLst>
              <a:ext uri="{FF2B5EF4-FFF2-40B4-BE49-F238E27FC236}">
                <a16:creationId xmlns:a16="http://schemas.microsoft.com/office/drawing/2014/main" id="{34DABE89-FF57-4EBB-93B4-BBF4CDD61D8C}"/>
              </a:ext>
            </a:extLst>
          </p:cNvPr>
          <p:cNvSpPr txBox="1"/>
          <p:nvPr/>
        </p:nvSpPr>
        <p:spPr>
          <a:xfrm>
            <a:off x="1181100" y="3670300"/>
            <a:ext cx="4114800" cy="369332"/>
          </a:xfrm>
          <a:prstGeom prst="rect">
            <a:avLst/>
          </a:prstGeom>
          <a:noFill/>
        </p:spPr>
        <p:txBody>
          <a:bodyPr wrap="square" rtlCol="0">
            <a:spAutoFit/>
          </a:bodyPr>
          <a:lstStyle/>
          <a:p>
            <a:r>
              <a:rPr lang="zh-TW" altLang="en-US" dirty="0"/>
              <a:t>身心障礙學生安置於隔離環境百分比</a:t>
            </a:r>
          </a:p>
        </p:txBody>
      </p:sp>
      <p:sp>
        <p:nvSpPr>
          <p:cNvPr id="10" name="文字方塊 9">
            <a:extLst>
              <a:ext uri="{FF2B5EF4-FFF2-40B4-BE49-F238E27FC236}">
                <a16:creationId xmlns:a16="http://schemas.microsoft.com/office/drawing/2014/main" id="{EF71B423-1C13-4B6C-B6DD-CFB1B8C0D871}"/>
              </a:ext>
            </a:extLst>
          </p:cNvPr>
          <p:cNvSpPr txBox="1"/>
          <p:nvPr/>
        </p:nvSpPr>
        <p:spPr>
          <a:xfrm>
            <a:off x="7454900" y="4305300"/>
            <a:ext cx="1447800" cy="461665"/>
          </a:xfrm>
          <a:prstGeom prst="rect">
            <a:avLst/>
          </a:prstGeom>
          <a:noFill/>
        </p:spPr>
        <p:txBody>
          <a:bodyPr wrap="square" rtlCol="0">
            <a:spAutoFit/>
          </a:bodyPr>
          <a:lstStyle/>
          <a:p>
            <a:r>
              <a:rPr lang="zh-TW" altLang="en-US" sz="1200" dirty="0"/>
              <a:t>在高需求學區實施</a:t>
            </a:r>
            <a:r>
              <a:rPr lang="en-US" altLang="zh-TW" sz="1200" dirty="0"/>
              <a:t>PBIS</a:t>
            </a:r>
            <a:endParaRPr lang="zh-TW" altLang="en-US" sz="1200" dirty="0"/>
          </a:p>
        </p:txBody>
      </p:sp>
    </p:spTree>
    <p:extLst>
      <p:ext uri="{BB962C8B-B14F-4D97-AF65-F5344CB8AC3E}">
        <p14:creationId xmlns:p14="http://schemas.microsoft.com/office/powerpoint/2010/main" val="394242355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FA707-18B4-D94D-9E71-6D0529A283F8}"/>
              </a:ext>
            </a:extLst>
          </p:cNvPr>
          <p:cNvSpPr>
            <a:spLocks noGrp="1"/>
          </p:cNvSpPr>
          <p:nvPr>
            <p:ph type="title"/>
          </p:nvPr>
        </p:nvSpPr>
        <p:spPr>
          <a:xfrm>
            <a:off x="628650" y="365126"/>
            <a:ext cx="7886700" cy="1325563"/>
          </a:xfrm>
        </p:spPr>
        <p:txBody>
          <a:bodyPr>
            <a:normAutofit fontScale="90000"/>
          </a:bodyPr>
          <a:lstStyle/>
          <a:p>
            <a:r>
              <a:rPr lang="en-US" dirty="0"/>
              <a:t>Why Did Someone Drive Too Fast?</a:t>
            </a:r>
            <a:br>
              <a:rPr lang="en-US" dirty="0"/>
            </a:br>
            <a:r>
              <a:rPr lang="zh-TW" altLang="en-US" sz="4000" u="sng" dirty="0"/>
              <a:t>為什麼有人開得太快？</a:t>
            </a:r>
            <a:br>
              <a:rPr lang="zh-TW" altLang="en-US" sz="4000" u="sng" dirty="0"/>
            </a:br>
            <a:endParaRPr lang="en-US" sz="4000" u="sng" dirty="0"/>
          </a:p>
        </p:txBody>
      </p:sp>
      <p:sp>
        <p:nvSpPr>
          <p:cNvPr id="8" name="TextBox 7">
            <a:extLst>
              <a:ext uri="{FF2B5EF4-FFF2-40B4-BE49-F238E27FC236}">
                <a16:creationId xmlns:a16="http://schemas.microsoft.com/office/drawing/2014/main" id="{442850D4-3BD8-0348-B204-F6CB39CD4E81}"/>
              </a:ext>
            </a:extLst>
          </p:cNvPr>
          <p:cNvSpPr txBox="1"/>
          <p:nvPr/>
        </p:nvSpPr>
        <p:spPr>
          <a:xfrm>
            <a:off x="1689315" y="6493790"/>
            <a:ext cx="2618024" cy="215444"/>
          </a:xfrm>
          <a:prstGeom prst="rect">
            <a:avLst/>
          </a:prstGeom>
          <a:noFill/>
        </p:spPr>
        <p:txBody>
          <a:bodyPr wrap="none" rtlCol="0">
            <a:spAutoFit/>
          </a:bodyPr>
          <a:lstStyle/>
          <a:p>
            <a:r>
              <a:rPr lang="en-US" sz="800" dirty="0"/>
              <a:t>Image from https://images.app.goo.gl/csjQfX8sVBwFZozj7</a:t>
            </a:r>
          </a:p>
        </p:txBody>
      </p:sp>
      <p:pic>
        <p:nvPicPr>
          <p:cNvPr id="6" name="Content Placeholder 5" descr="Yellow racecar peeling out on racetrack">
            <a:extLst>
              <a:ext uri="{FF2B5EF4-FFF2-40B4-BE49-F238E27FC236}">
                <a16:creationId xmlns:a16="http://schemas.microsoft.com/office/drawing/2014/main" id="{E1695C87-5CE4-AC83-5D16-A149EA187971}"/>
              </a:ext>
            </a:extLst>
          </p:cNvPr>
          <p:cNvPicPr>
            <a:picLocks noGrp="1" noChangeAspect="1"/>
          </p:cNvPicPr>
          <p:nvPr>
            <p:ph idx="1"/>
          </p:nvPr>
        </p:nvPicPr>
        <p:blipFill>
          <a:blip r:embed="rId2"/>
          <a:stretch>
            <a:fillRect/>
          </a:stretch>
        </p:blipFill>
        <p:spPr>
          <a:xfrm>
            <a:off x="1308496" y="1825625"/>
            <a:ext cx="6527007" cy="4351338"/>
          </a:xfrm>
        </p:spPr>
      </p:pic>
    </p:spTree>
    <p:extLst>
      <p:ext uri="{BB962C8B-B14F-4D97-AF65-F5344CB8AC3E}">
        <p14:creationId xmlns:p14="http://schemas.microsoft.com/office/powerpoint/2010/main" val="310714495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sz="4000" dirty="0"/>
              <a:t>Samples of Functions of Behavior </a:t>
            </a:r>
            <a:r>
              <a:rPr lang="zh-TW" altLang="en-US" sz="3600" u="sng" dirty="0"/>
              <a:t>行為功能範例</a:t>
            </a:r>
            <a:r>
              <a:rPr lang="en-US" sz="4000" dirty="0"/>
              <a:t> (</a:t>
            </a:r>
            <a:r>
              <a:rPr lang="en-US" sz="4000" dirty="0">
                <a:hlinkClick r:id="rId3"/>
              </a:rPr>
              <a:t>link</a:t>
            </a:r>
            <a:r>
              <a:rPr lang="zh-TW" altLang="en-US" sz="3600" u="sng" dirty="0"/>
              <a:t>連結</a:t>
            </a:r>
            <a:r>
              <a:rPr lang="en-US" sz="4000" dirty="0"/>
              <a:t>)</a:t>
            </a:r>
          </a:p>
        </p:txBody>
      </p:sp>
      <p:sp>
        <p:nvSpPr>
          <p:cNvPr id="15363" name="Rectangle 3"/>
          <p:cNvSpPr>
            <a:spLocks noGrp="1" noChangeArrowheads="1"/>
          </p:cNvSpPr>
          <p:nvPr>
            <p:ph type="body" idx="1"/>
          </p:nvPr>
        </p:nvSpPr>
        <p:spPr/>
        <p:txBody>
          <a:bodyPr>
            <a:normAutofit lnSpcReduction="10000"/>
          </a:bodyPr>
          <a:lstStyle/>
          <a:p>
            <a:r>
              <a:rPr lang="en-US" sz="3200" b="1" dirty="0"/>
              <a:t>Escape</a:t>
            </a:r>
            <a:r>
              <a:rPr lang="en-US" sz="3200" dirty="0"/>
              <a:t> something negative</a:t>
            </a:r>
            <a:r>
              <a:rPr lang="zh-TW" altLang="en-US" sz="3200" dirty="0"/>
              <a:t> </a:t>
            </a:r>
            <a:r>
              <a:rPr lang="zh-TW" altLang="en-US" sz="2400" u="sng" dirty="0"/>
              <a:t>逃避嫌惡刺激</a:t>
            </a:r>
            <a:endParaRPr lang="en-US" sz="2400" u="sng" dirty="0"/>
          </a:p>
          <a:p>
            <a:r>
              <a:rPr lang="en-US" sz="3200" b="1" dirty="0"/>
              <a:t>Avoid</a:t>
            </a:r>
            <a:r>
              <a:rPr lang="en-US" sz="3200" dirty="0"/>
              <a:t> something negative</a:t>
            </a:r>
            <a:r>
              <a:rPr lang="zh-TW" altLang="en-US" sz="3200" dirty="0"/>
              <a:t> </a:t>
            </a:r>
            <a:r>
              <a:rPr lang="zh-TW" altLang="en-US" sz="2400" u="sng" dirty="0"/>
              <a:t>避免嫌惡刺激</a:t>
            </a:r>
            <a:endParaRPr lang="en-US" altLang="zh-TW" sz="2400" u="sng" dirty="0"/>
          </a:p>
          <a:p>
            <a:r>
              <a:rPr lang="en-US" sz="3200" dirty="0"/>
              <a:t>You got something (</a:t>
            </a:r>
            <a:r>
              <a:rPr lang="en-US" sz="3200" b="1" dirty="0"/>
              <a:t>object</a:t>
            </a:r>
            <a:r>
              <a:rPr lang="en-US" sz="3200" dirty="0"/>
              <a:t>)</a:t>
            </a:r>
            <a:r>
              <a:rPr lang="zh-TW" altLang="en-US" sz="3200" dirty="0"/>
              <a:t> </a:t>
            </a:r>
            <a:r>
              <a:rPr lang="zh-TW" altLang="en-US" sz="2400" u="sng" dirty="0"/>
              <a:t>獲得物品</a:t>
            </a:r>
            <a:endParaRPr lang="en-US" sz="3200" dirty="0"/>
          </a:p>
          <a:p>
            <a:r>
              <a:rPr lang="en-US" sz="3200" b="1" dirty="0"/>
              <a:t>Attention</a:t>
            </a:r>
            <a:r>
              <a:rPr lang="en-US" sz="3200" dirty="0"/>
              <a:t> (good, bad, or ugly)</a:t>
            </a:r>
            <a:r>
              <a:rPr lang="zh-TW" altLang="en-US" sz="3200" dirty="0"/>
              <a:t> </a:t>
            </a:r>
            <a:r>
              <a:rPr lang="zh-TW" altLang="en-US" sz="2400" u="sng" dirty="0"/>
              <a:t>獲得注意</a:t>
            </a:r>
            <a:r>
              <a:rPr lang="en-US" altLang="zh-TW" sz="2400" u="sng" dirty="0"/>
              <a:t>(</a:t>
            </a:r>
            <a:r>
              <a:rPr lang="zh-TW" altLang="en-US" sz="2400" u="sng" dirty="0"/>
              <a:t>好的</a:t>
            </a:r>
            <a:r>
              <a:rPr lang="en-US" altLang="zh-TW" sz="2400" u="sng" dirty="0"/>
              <a:t>, </a:t>
            </a:r>
            <a:r>
              <a:rPr lang="zh-TW" altLang="en-US" sz="2400" u="sng" dirty="0"/>
              <a:t>壞的或醜的</a:t>
            </a:r>
            <a:r>
              <a:rPr lang="en-US" altLang="zh-TW" sz="2400" u="sng" dirty="0"/>
              <a:t>)</a:t>
            </a:r>
            <a:endParaRPr lang="en-US" sz="3200" dirty="0"/>
          </a:p>
          <a:p>
            <a:r>
              <a:rPr lang="en-US" sz="3200" dirty="0"/>
              <a:t>You were </a:t>
            </a:r>
            <a:r>
              <a:rPr lang="en-US" sz="3200" b="1" dirty="0"/>
              <a:t>over/under stimulated </a:t>
            </a:r>
            <a:r>
              <a:rPr lang="zh-TW" altLang="en-US" sz="2400" u="sng" dirty="0"/>
              <a:t>獲得過度</a:t>
            </a:r>
            <a:r>
              <a:rPr lang="en-US" altLang="zh-TW" sz="2400" u="sng" dirty="0"/>
              <a:t>/</a:t>
            </a:r>
            <a:r>
              <a:rPr lang="zh-TW" altLang="en-US" sz="2400" u="sng" dirty="0"/>
              <a:t>不足的刺激</a:t>
            </a:r>
            <a:endParaRPr lang="en-US" sz="3200" dirty="0"/>
          </a:p>
          <a:p>
            <a:r>
              <a:rPr lang="en-US" sz="3200" b="1" dirty="0"/>
              <a:t>Setting events</a:t>
            </a:r>
            <a:r>
              <a:rPr lang="en-US" sz="3200" dirty="0"/>
              <a:t> (what happened way in advance?)</a:t>
            </a:r>
            <a:r>
              <a:rPr lang="zh-TW" altLang="en-US" sz="3200" dirty="0"/>
              <a:t> </a:t>
            </a:r>
            <a:r>
              <a:rPr lang="zh-TW" altLang="en-US" sz="2400" u="sng" dirty="0"/>
              <a:t>背景事件</a:t>
            </a:r>
            <a:r>
              <a:rPr lang="en-US" altLang="zh-TW" sz="2400" u="sng" dirty="0"/>
              <a:t>(</a:t>
            </a:r>
            <a:r>
              <a:rPr lang="zh-TW" altLang="en-US" sz="2400" u="sng" dirty="0"/>
              <a:t>事前發生了什麼</a:t>
            </a:r>
            <a:r>
              <a:rPr lang="en-US" altLang="zh-TW" sz="2400" u="sng" dirty="0"/>
              <a:t>?)</a:t>
            </a:r>
            <a:endParaRPr lang="en-US" sz="3200" dirty="0"/>
          </a:p>
          <a:p>
            <a:endParaRPr lang="en-US" dirty="0"/>
          </a:p>
        </p:txBody>
      </p:sp>
    </p:spTree>
    <p:extLst>
      <p:ext uri="{BB962C8B-B14F-4D97-AF65-F5344CB8AC3E}">
        <p14:creationId xmlns:p14="http://schemas.microsoft.com/office/powerpoint/2010/main" val="12546764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7058C-9C00-E3B2-4C2F-841FCEEE3064}"/>
              </a:ext>
            </a:extLst>
          </p:cNvPr>
          <p:cNvSpPr>
            <a:spLocks noGrp="1"/>
          </p:cNvSpPr>
          <p:nvPr>
            <p:ph type="title"/>
          </p:nvPr>
        </p:nvSpPr>
        <p:spPr>
          <a:xfrm>
            <a:off x="628650" y="475013"/>
            <a:ext cx="7886700" cy="1215678"/>
          </a:xfrm>
        </p:spPr>
        <p:txBody>
          <a:bodyPr>
            <a:normAutofit fontScale="90000"/>
          </a:bodyPr>
          <a:lstStyle/>
          <a:p>
            <a:r>
              <a:rPr lang="en-US" dirty="0"/>
              <a:t>How Do You Learn – Find someone with same shoe color</a:t>
            </a:r>
            <a:br>
              <a:rPr lang="en-US" dirty="0"/>
            </a:br>
            <a:r>
              <a:rPr lang="zh-TW" altLang="en-US" sz="4000" u="sng" dirty="0"/>
              <a:t>你如何學習 </a:t>
            </a:r>
            <a:r>
              <a:rPr lang="en-US" altLang="zh-TW" sz="4000" u="sng" dirty="0"/>
              <a:t>– </a:t>
            </a:r>
            <a:r>
              <a:rPr lang="zh-TW" altLang="en-US" sz="4000" u="sng" dirty="0"/>
              <a:t>找一個鞋色相同的人</a:t>
            </a:r>
            <a:br>
              <a:rPr lang="zh-TW" altLang="en-US" dirty="0"/>
            </a:br>
            <a:endParaRPr lang="en-US" dirty="0"/>
          </a:p>
        </p:txBody>
      </p:sp>
      <p:sp>
        <p:nvSpPr>
          <p:cNvPr id="3" name="Content Placeholder 2">
            <a:extLst>
              <a:ext uri="{FF2B5EF4-FFF2-40B4-BE49-F238E27FC236}">
                <a16:creationId xmlns:a16="http://schemas.microsoft.com/office/drawing/2014/main" id="{85C0300D-1696-A6B4-DEB1-E888D979DC5E}"/>
              </a:ext>
            </a:extLst>
          </p:cNvPr>
          <p:cNvSpPr>
            <a:spLocks noGrp="1"/>
          </p:cNvSpPr>
          <p:nvPr>
            <p:ph idx="1"/>
          </p:nvPr>
        </p:nvSpPr>
        <p:spPr>
          <a:xfrm>
            <a:off x="1039611" y="4682331"/>
            <a:ext cx="8006439" cy="4351338"/>
          </a:xfrm>
        </p:spPr>
        <p:txBody>
          <a:bodyPr/>
          <a:lstStyle/>
          <a:p>
            <a:r>
              <a:rPr lang="en-US" i="1" dirty="0"/>
              <a:t>Think about a sport, music, or hobby you have learned. How did your coach, teacher, or mentor support you in developing your new skill?</a:t>
            </a:r>
            <a:r>
              <a:rPr lang="zh-TW" altLang="en-US" sz="2400" u="sng" dirty="0"/>
              <a:t>想想你學到的運動、音樂或愛好。您的教練、老師或導師如何支持您發展新技能？</a:t>
            </a:r>
          </a:p>
          <a:p>
            <a:endParaRPr lang="en-US" i="1" dirty="0"/>
          </a:p>
        </p:txBody>
      </p:sp>
      <p:sp>
        <p:nvSpPr>
          <p:cNvPr id="10" name="TextBox 9">
            <a:extLst>
              <a:ext uri="{FF2B5EF4-FFF2-40B4-BE49-F238E27FC236}">
                <a16:creationId xmlns:a16="http://schemas.microsoft.com/office/drawing/2014/main" id="{900EA087-995F-BFFD-1093-C9AD6116E045}"/>
              </a:ext>
            </a:extLst>
          </p:cNvPr>
          <p:cNvSpPr txBox="1"/>
          <p:nvPr/>
        </p:nvSpPr>
        <p:spPr>
          <a:xfrm>
            <a:off x="931771" y="6262039"/>
            <a:ext cx="7172618" cy="276999"/>
          </a:xfrm>
          <a:prstGeom prst="rect">
            <a:avLst/>
          </a:prstGeom>
          <a:noFill/>
        </p:spPr>
        <p:txBody>
          <a:bodyPr wrap="square" rtlCol="0">
            <a:spAutoFit/>
          </a:bodyPr>
          <a:lstStyle/>
          <a:p>
            <a:r>
              <a:rPr lang="en-US" sz="400" dirty="0"/>
              <a:t>https://www.flickr.com/photos/vista/20869340/in/photolist-2QXJd-sSNdvz-qHSMQ-q7irg9-sSB3cw-GZqfj-HaZmk-GZpRw-9brTdB-58zaPt-hfzo4g-52hTeH-eKuTR-5TCiEu-ebgWqa-GT3iDk-qfDDxJ-25niJco-9QQvRe-58zcKF-xw1rp2-r148Jg-5ASAGt-58zbKB-bYG711-jcj5PP-prRUXL-tUPYs3-5ZXt9V-tEzfvd-tXaitD-eizYrm-tEFPDz-fwgTNY-tExR45-tExRrQ-bQhKm-tWMwBU-7wULm-tXaqRV-2bnvad-fD5wEL-t1hXLV-2ffsUP-eiudVT-tExeyL-tExN59-5nFeku-iGMghm-GZqCS</a:t>
            </a:r>
          </a:p>
          <a:p>
            <a:endParaRPr lang="en-US" sz="400" i="1" dirty="0"/>
          </a:p>
        </p:txBody>
      </p:sp>
      <p:pic>
        <p:nvPicPr>
          <p:cNvPr id="5" name="Picture 4" descr="A baseball player swinging his bat&#10;&#10;Description automatically generated">
            <a:extLst>
              <a:ext uri="{FF2B5EF4-FFF2-40B4-BE49-F238E27FC236}">
                <a16:creationId xmlns:a16="http://schemas.microsoft.com/office/drawing/2014/main" id="{DBDDA528-CF2A-C4B6-D644-1102EF55E4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954" y="1744228"/>
            <a:ext cx="2114917" cy="2629949"/>
          </a:xfrm>
          <a:prstGeom prst="rect">
            <a:avLst/>
          </a:prstGeom>
        </p:spPr>
      </p:pic>
      <p:pic>
        <p:nvPicPr>
          <p:cNvPr id="8" name="Picture 7" descr="Child playing piano">
            <a:extLst>
              <a:ext uri="{FF2B5EF4-FFF2-40B4-BE49-F238E27FC236}">
                <a16:creationId xmlns:a16="http://schemas.microsoft.com/office/drawing/2014/main" id="{B7B688F5-0A12-6262-3846-B2BB65A1FF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5940" y="1919241"/>
            <a:ext cx="3418449" cy="2279921"/>
          </a:xfrm>
          <a:prstGeom prst="rect">
            <a:avLst/>
          </a:prstGeom>
        </p:spPr>
      </p:pic>
    </p:spTree>
    <p:extLst>
      <p:ext uri="{BB962C8B-B14F-4D97-AF65-F5344CB8AC3E}">
        <p14:creationId xmlns:p14="http://schemas.microsoft.com/office/powerpoint/2010/main" val="10880477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202D1E-19CF-4BDD-A6B9-9C66E3AC4BD8}"/>
              </a:ext>
            </a:extLst>
          </p:cNvPr>
          <p:cNvSpPr>
            <a:spLocks noGrp="1"/>
          </p:cNvSpPr>
          <p:nvPr>
            <p:ph type="title"/>
          </p:nvPr>
        </p:nvSpPr>
        <p:spPr/>
        <p:txBody>
          <a:bodyPr/>
          <a:lstStyle/>
          <a:p>
            <a:r>
              <a:rPr lang="en-US" dirty="0"/>
              <a:t>Tier One</a:t>
            </a:r>
            <a:r>
              <a:rPr lang="zh-TW" altLang="en-US" dirty="0"/>
              <a:t> </a:t>
            </a:r>
            <a:r>
              <a:rPr lang="zh-TW" altLang="en-US" sz="3600" dirty="0"/>
              <a:t>第一層級 </a:t>
            </a:r>
            <a:endParaRPr lang="en-US" sz="3600" dirty="0"/>
          </a:p>
        </p:txBody>
      </p:sp>
      <p:sp>
        <p:nvSpPr>
          <p:cNvPr id="5" name="Content Placeholder 4">
            <a:extLst>
              <a:ext uri="{FF2B5EF4-FFF2-40B4-BE49-F238E27FC236}">
                <a16:creationId xmlns:a16="http://schemas.microsoft.com/office/drawing/2014/main" id="{47B4F21A-ADF7-406D-B116-A349AD936790}"/>
              </a:ext>
            </a:extLst>
          </p:cNvPr>
          <p:cNvSpPr>
            <a:spLocks noGrp="1"/>
          </p:cNvSpPr>
          <p:nvPr>
            <p:ph sz="half" idx="1"/>
          </p:nvPr>
        </p:nvSpPr>
        <p:spPr/>
        <p:txBody>
          <a:bodyPr/>
          <a:lstStyle/>
          <a:p>
            <a:endParaRPr lang="en-US" dirty="0"/>
          </a:p>
        </p:txBody>
      </p:sp>
      <p:sp>
        <p:nvSpPr>
          <p:cNvPr id="6" name="Content Placeholder 5">
            <a:extLst>
              <a:ext uri="{FF2B5EF4-FFF2-40B4-BE49-F238E27FC236}">
                <a16:creationId xmlns:a16="http://schemas.microsoft.com/office/drawing/2014/main" id="{E8B449F9-AE7E-4F15-8B4D-1E8C2DE04745}"/>
              </a:ext>
            </a:extLst>
          </p:cNvPr>
          <p:cNvSpPr>
            <a:spLocks noGrp="1"/>
          </p:cNvSpPr>
          <p:nvPr>
            <p:ph sz="half" idx="2"/>
          </p:nvPr>
        </p:nvSpPr>
        <p:spPr>
          <a:xfrm>
            <a:off x="4914472" y="1573965"/>
            <a:ext cx="3886200" cy="4351338"/>
          </a:xfrm>
        </p:spPr>
        <p:txBody>
          <a:bodyPr>
            <a:noAutofit/>
          </a:bodyPr>
          <a:lstStyle/>
          <a:p>
            <a:r>
              <a:rPr lang="en-US" sz="2400" dirty="0"/>
              <a:t>Focuses on </a:t>
            </a:r>
            <a:r>
              <a:rPr lang="en-US" sz="2400" dirty="0">
                <a:hlinkClick r:id="rId3"/>
              </a:rPr>
              <a:t>Explicit  Instruction</a:t>
            </a:r>
            <a:r>
              <a:rPr lang="zh-TW" altLang="en-US" sz="2400" dirty="0"/>
              <a:t> 強調明確教學</a:t>
            </a:r>
            <a:endParaRPr lang="en-US" sz="2400" dirty="0"/>
          </a:p>
          <a:p>
            <a:r>
              <a:rPr lang="en-US" sz="2400" dirty="0"/>
              <a:t>Breakdown skill</a:t>
            </a:r>
            <a:r>
              <a:rPr lang="zh-TW" altLang="en-US" sz="2400" dirty="0"/>
              <a:t> 分解技能</a:t>
            </a:r>
            <a:endParaRPr lang="en-US" sz="2400" dirty="0"/>
          </a:p>
          <a:p>
            <a:r>
              <a:rPr lang="en-US" sz="2400" dirty="0"/>
              <a:t>Provide rationale for skill</a:t>
            </a:r>
            <a:r>
              <a:rPr lang="zh-TW" altLang="en-US" sz="2400" dirty="0"/>
              <a:t> 提供教導技能的理由</a:t>
            </a:r>
            <a:endParaRPr lang="en-US" sz="2400" dirty="0"/>
          </a:p>
          <a:p>
            <a:r>
              <a:rPr lang="en-US" sz="2400" dirty="0"/>
              <a:t>Model the skill</a:t>
            </a:r>
            <a:r>
              <a:rPr lang="zh-TW" altLang="en-US" sz="2400" dirty="0"/>
              <a:t> 示範技能</a:t>
            </a:r>
            <a:r>
              <a:rPr lang="en-US" sz="2400" dirty="0"/>
              <a:t> </a:t>
            </a:r>
            <a:endParaRPr lang="en-US" altLang="zh-TW" sz="2400" dirty="0"/>
          </a:p>
          <a:p>
            <a:r>
              <a:rPr lang="en-US" altLang="zh-TW" sz="2400" dirty="0"/>
              <a:t>Guided practice (with the instructor or peers)</a:t>
            </a:r>
            <a:r>
              <a:rPr lang="zh-TW" altLang="en-US" sz="2400" dirty="0"/>
              <a:t> 引導練習</a:t>
            </a:r>
            <a:r>
              <a:rPr lang="en-US" altLang="zh-TW" sz="2400" dirty="0"/>
              <a:t>(</a:t>
            </a:r>
            <a:r>
              <a:rPr lang="zh-TW" altLang="en-US" sz="2400" dirty="0"/>
              <a:t>與老師或同儕</a:t>
            </a:r>
            <a:r>
              <a:rPr lang="en-US" altLang="zh-TW" sz="2400" dirty="0"/>
              <a:t>)</a:t>
            </a:r>
          </a:p>
          <a:p>
            <a:r>
              <a:rPr lang="en-US" altLang="zh-TW" sz="2400" dirty="0"/>
              <a:t>Independent practice</a:t>
            </a:r>
            <a:r>
              <a:rPr lang="zh-TW" altLang="en-US" sz="2400" dirty="0"/>
              <a:t> 獨立練習</a:t>
            </a:r>
            <a:endParaRPr lang="en-US" altLang="zh-TW" sz="2400" dirty="0"/>
          </a:p>
          <a:p>
            <a:r>
              <a:rPr lang="en-US" altLang="zh-TW" sz="2400" dirty="0"/>
              <a:t>Provide Feedback </a:t>
            </a:r>
            <a:r>
              <a:rPr lang="zh-TW" altLang="en-US" sz="2400" dirty="0"/>
              <a:t>提供回饋</a:t>
            </a:r>
            <a:endParaRPr lang="en-US" altLang="zh-TW" sz="2400" dirty="0"/>
          </a:p>
        </p:txBody>
      </p:sp>
      <p:graphicFrame>
        <p:nvGraphicFramePr>
          <p:cNvPr id="7" name="Object 2">
            <a:extLst>
              <a:ext uri="{FF2B5EF4-FFF2-40B4-BE49-F238E27FC236}">
                <a16:creationId xmlns:a16="http://schemas.microsoft.com/office/drawing/2014/main" id="{41D3EF83-5976-4DCC-95F8-116DB4574990}"/>
              </a:ext>
            </a:extLst>
          </p:cNvPr>
          <p:cNvGraphicFramePr>
            <a:graphicFrameLocks noChangeAspect="1"/>
          </p:cNvGraphicFramePr>
          <p:nvPr/>
        </p:nvGraphicFramePr>
        <p:xfrm>
          <a:off x="929811" y="1825627"/>
          <a:ext cx="1295400" cy="4410075"/>
        </p:xfrm>
        <a:graphic>
          <a:graphicData uri="http://schemas.openxmlformats.org/presentationml/2006/ole">
            <mc:AlternateContent xmlns:mc="http://schemas.openxmlformats.org/markup-compatibility/2006">
              <mc:Choice xmlns:v="urn:schemas-microsoft-com:vml" Requires="v">
                <p:oleObj name="Drawing" r:id="rId4" imgW="1304925" imgH="4419600" progId="">
                  <p:embed/>
                </p:oleObj>
              </mc:Choice>
              <mc:Fallback>
                <p:oleObj name="Drawing" r:id="rId4" imgW="1304925" imgH="4419600" progId="">
                  <p:embed/>
                  <p:pic>
                    <p:nvPicPr>
                      <p:cNvPr id="7" name="Object 2">
                        <a:extLst>
                          <a:ext uri="{FF2B5EF4-FFF2-40B4-BE49-F238E27FC236}">
                            <a16:creationId xmlns:a16="http://schemas.microsoft.com/office/drawing/2014/main" id="{41D3EF83-5976-4DCC-95F8-116DB45749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811" y="1825627"/>
                        <a:ext cx="1295400" cy="441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2" name="Arrow: Left 1">
            <a:extLst>
              <a:ext uri="{FF2B5EF4-FFF2-40B4-BE49-F238E27FC236}">
                <a16:creationId xmlns:a16="http://schemas.microsoft.com/office/drawing/2014/main" id="{F216F8B0-062A-46D1-AFD6-21546BDE15E6}"/>
              </a:ext>
            </a:extLst>
          </p:cNvPr>
          <p:cNvSpPr/>
          <p:nvPr/>
        </p:nvSpPr>
        <p:spPr>
          <a:xfrm>
            <a:off x="2526372" y="4294598"/>
            <a:ext cx="1417834" cy="65754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771011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FD23F0C0-E8A0-E948-9AC9-5B81B1464387}"/>
              </a:ext>
            </a:extLst>
          </p:cNvPr>
          <p:cNvSpPr>
            <a:spLocks noGrp="1" noChangeArrowheads="1"/>
          </p:cNvSpPr>
          <p:nvPr>
            <p:ph type="title"/>
          </p:nvPr>
        </p:nvSpPr>
        <p:spPr/>
        <p:txBody>
          <a:bodyPr>
            <a:normAutofit/>
          </a:bodyPr>
          <a:lstStyle/>
          <a:p>
            <a:pPr eaLnBrk="1" hangingPunct="1"/>
            <a:r>
              <a:rPr lang="en-US" altLang="en-US" sz="4000" dirty="0">
                <a:ea typeface="ＭＳ Ｐゴシック" panose="020B0600070205080204" pitchFamily="34" charset="-128"/>
              </a:rPr>
              <a:t>Thank you! </a:t>
            </a:r>
            <a:r>
              <a:rPr lang="zh-TW" altLang="en-US" sz="3600" u="sng" dirty="0">
                <a:ea typeface="ＭＳ Ｐゴシック" panose="020B0600070205080204" pitchFamily="34" charset="-128"/>
              </a:rPr>
              <a:t>感謝</a:t>
            </a:r>
            <a:endParaRPr lang="en-US" altLang="en-US" sz="3600" u="sng" dirty="0">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49A1A802-3D33-E14F-93D6-4BCDFB7D6F3A}"/>
              </a:ext>
            </a:extLst>
          </p:cNvPr>
          <p:cNvSpPr>
            <a:spLocks noGrp="1"/>
          </p:cNvSpPr>
          <p:nvPr>
            <p:ph sz="half" idx="1"/>
          </p:nvPr>
        </p:nvSpPr>
        <p:spPr/>
        <p:txBody>
          <a:bodyPr>
            <a:noAutofit/>
          </a:bodyPr>
          <a:lstStyle/>
          <a:p>
            <a:r>
              <a:rPr lang="en-US" dirty="0"/>
              <a:t>Taiwan </a:t>
            </a:r>
            <a:r>
              <a:rPr lang="en-US" altLang="zh-TW" dirty="0"/>
              <a:t>K-12 Administration, </a:t>
            </a:r>
            <a:r>
              <a:rPr lang="en-US" dirty="0"/>
              <a:t>Ministry of Education</a:t>
            </a:r>
          </a:p>
          <a:p>
            <a:pPr marL="0" indent="0">
              <a:buNone/>
            </a:pPr>
            <a:r>
              <a:rPr lang="zh-TW" altLang="en-US" u="sng" dirty="0"/>
              <a:t>臺灣教育部國教署</a:t>
            </a:r>
            <a:endParaRPr lang="en-US" u="sng" dirty="0"/>
          </a:p>
          <a:p>
            <a:r>
              <a:rPr lang="en-US" dirty="0"/>
              <a:t>Taiwan Association of Positive Behavior Support</a:t>
            </a:r>
          </a:p>
          <a:p>
            <a:pPr marL="0" indent="0">
              <a:buNone/>
            </a:pPr>
            <a:r>
              <a:rPr lang="zh-TW" altLang="en-US" u="sng" dirty="0"/>
              <a:t>臺灣正向行為支持學會</a:t>
            </a:r>
            <a:endParaRPr lang="en-US" altLang="zh-TW" u="sng" dirty="0"/>
          </a:p>
          <a:p>
            <a:r>
              <a:rPr lang="en-US" dirty="0"/>
              <a:t>Technology Team</a:t>
            </a:r>
          </a:p>
          <a:p>
            <a:pPr marL="0" indent="0">
              <a:buNone/>
            </a:pPr>
            <a:r>
              <a:rPr lang="zh-TW" altLang="en-US" b="1" dirty="0"/>
              <a:t>資訊科技團隊</a:t>
            </a:r>
            <a:endParaRPr lang="en-US" u="sng" dirty="0"/>
          </a:p>
          <a:p>
            <a:endParaRPr lang="en-US" dirty="0"/>
          </a:p>
          <a:p>
            <a:endParaRPr lang="en-US" dirty="0"/>
          </a:p>
        </p:txBody>
      </p:sp>
      <p:sp>
        <p:nvSpPr>
          <p:cNvPr id="2" name="Content Placeholder 1">
            <a:extLst>
              <a:ext uri="{FF2B5EF4-FFF2-40B4-BE49-F238E27FC236}">
                <a16:creationId xmlns:a16="http://schemas.microsoft.com/office/drawing/2014/main" id="{34B2B088-7ECD-E4CE-1251-949A708F8A16}"/>
              </a:ext>
            </a:extLst>
          </p:cNvPr>
          <p:cNvSpPr>
            <a:spLocks noGrp="1"/>
          </p:cNvSpPr>
          <p:nvPr>
            <p:ph sz="half" idx="2"/>
          </p:nvPr>
        </p:nvSpPr>
        <p:spPr/>
        <p:txBody>
          <a:bodyPr>
            <a:normAutofit fontScale="25000" lnSpcReduction="20000"/>
          </a:bodyPr>
          <a:lstStyle/>
          <a:p>
            <a:pPr marL="0" indent="0">
              <a:buNone/>
            </a:pPr>
            <a:r>
              <a:rPr lang="en-US" sz="8000" dirty="0"/>
              <a:t>Dr. Li-Yu Hung</a:t>
            </a:r>
          </a:p>
          <a:p>
            <a:pPr marL="0" indent="0">
              <a:buNone/>
            </a:pPr>
            <a:r>
              <a:rPr lang="zh-TW" altLang="en-US" sz="8000" u="sng" dirty="0"/>
              <a:t>洪儷瑜博士</a:t>
            </a:r>
            <a:endParaRPr lang="en-US" altLang="zh-TW" sz="8000" u="sng" dirty="0"/>
          </a:p>
          <a:p>
            <a:pPr marL="0" indent="0">
              <a:buNone/>
            </a:pPr>
            <a:r>
              <a:rPr lang="en-US" sz="8000" dirty="0"/>
              <a:t>Dr. </a:t>
            </a:r>
            <a:r>
              <a:rPr lang="en-US" sz="8000" dirty="0" err="1"/>
              <a:t>PeiFang</a:t>
            </a:r>
            <a:r>
              <a:rPr lang="en-US" sz="8000" dirty="0"/>
              <a:t> Wu</a:t>
            </a:r>
          </a:p>
          <a:p>
            <a:pPr marL="0" indent="0">
              <a:buNone/>
            </a:pPr>
            <a:r>
              <a:rPr lang="zh-TW" altLang="en-US" sz="8000" u="sng" dirty="0"/>
              <a:t>吳佩芳博士</a:t>
            </a:r>
            <a:endParaRPr lang="en-US" sz="8000" u="sng" dirty="0"/>
          </a:p>
          <a:p>
            <a:pPr marL="0" indent="0">
              <a:buNone/>
            </a:pPr>
            <a:r>
              <a:rPr lang="en-US" sz="8000" dirty="0"/>
              <a:t>Dr. Pei-Yu Chen (translation)</a:t>
            </a:r>
          </a:p>
          <a:p>
            <a:pPr marL="0" indent="0">
              <a:buNone/>
            </a:pPr>
            <a:r>
              <a:rPr lang="zh-TW" altLang="en-US" sz="8000" u="sng" dirty="0"/>
              <a:t>陳佩玉博士</a:t>
            </a:r>
            <a:endParaRPr lang="en-US" altLang="zh-TW" sz="8000" u="sng" dirty="0"/>
          </a:p>
          <a:p>
            <a:pPr marL="0" indent="0">
              <a:buNone/>
            </a:pPr>
            <a:r>
              <a:rPr lang="en-US" sz="8000" dirty="0"/>
              <a:t>Dr. Chi-ching Chuang</a:t>
            </a:r>
          </a:p>
          <a:p>
            <a:pPr marL="0" indent="0">
              <a:buNone/>
            </a:pPr>
            <a:r>
              <a:rPr lang="en-US" sz="8000" dirty="0"/>
              <a:t>(translation)</a:t>
            </a:r>
          </a:p>
          <a:p>
            <a:pPr marL="0" indent="0">
              <a:buNone/>
            </a:pPr>
            <a:r>
              <a:rPr lang="zh-TW" altLang="en-US" sz="8000" u="sng" dirty="0"/>
              <a:t>莊季靜博士</a:t>
            </a:r>
            <a:endParaRPr lang="en-US" sz="8000" u="sng" dirty="0"/>
          </a:p>
          <a:p>
            <a:pPr marL="0" indent="0">
              <a:buNone/>
            </a:pPr>
            <a:r>
              <a:rPr lang="en-US" sz="8000" dirty="0"/>
              <a:t>Translation Team</a:t>
            </a:r>
          </a:p>
          <a:p>
            <a:pPr marL="0" indent="0">
              <a:buNone/>
            </a:pPr>
            <a:r>
              <a:rPr lang="ja-JP" altLang="en-US" sz="8000" dirty="0"/>
              <a:t>翻譯團隊</a:t>
            </a:r>
            <a:endParaRPr lang="en-US" sz="8000" dirty="0"/>
          </a:p>
          <a:p>
            <a:pPr marL="0" indent="0">
              <a:buNone/>
            </a:pPr>
            <a:r>
              <a:rPr lang="en-US" sz="8000" dirty="0"/>
              <a:t>Graduate team</a:t>
            </a:r>
          </a:p>
          <a:p>
            <a:pPr marL="0" indent="0">
              <a:buNone/>
            </a:pPr>
            <a:r>
              <a:rPr lang="ja-JP" altLang="en-US" sz="8000" dirty="0"/>
              <a:t>研究生團隊</a:t>
            </a:r>
            <a:endParaRPr lang="en-US" sz="8000" dirty="0"/>
          </a:p>
          <a:p>
            <a:endParaRPr lang="en-US" dirty="0"/>
          </a:p>
        </p:txBody>
      </p:sp>
    </p:spTree>
    <p:extLst>
      <p:ext uri="{BB962C8B-B14F-4D97-AF65-F5344CB8AC3E}">
        <p14:creationId xmlns:p14="http://schemas.microsoft.com/office/powerpoint/2010/main" val="3882600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0B050-6A1B-43A7-A5F8-5F2381395D98}"/>
              </a:ext>
            </a:extLst>
          </p:cNvPr>
          <p:cNvSpPr>
            <a:spLocks noGrp="1"/>
          </p:cNvSpPr>
          <p:nvPr>
            <p:ph type="title"/>
          </p:nvPr>
        </p:nvSpPr>
        <p:spPr/>
        <p:txBody>
          <a:bodyPr>
            <a:noAutofit/>
          </a:bodyPr>
          <a:lstStyle/>
          <a:p>
            <a:r>
              <a:rPr lang="en-US" sz="3600" dirty="0"/>
              <a:t>Tier One</a:t>
            </a:r>
            <a:r>
              <a:rPr lang="zh-TW" altLang="en-US" sz="3600" dirty="0"/>
              <a:t>第一層級</a:t>
            </a:r>
            <a:r>
              <a:rPr lang="en-US" sz="3600" dirty="0"/>
              <a:t> – Standards-Aligned Core Curriculum</a:t>
            </a:r>
            <a:r>
              <a:rPr lang="zh-TW" altLang="en-US" sz="3600" dirty="0"/>
              <a:t>符合</a:t>
            </a:r>
            <a:br>
              <a:rPr lang="en-US" altLang="zh-TW" sz="3600" dirty="0"/>
            </a:br>
            <a:r>
              <a:rPr lang="zh-TW" altLang="en-US" sz="3600" dirty="0"/>
              <a:t>標準的核心課程</a:t>
            </a:r>
            <a:r>
              <a:rPr lang="en-US" sz="3600" dirty="0"/>
              <a:t> - See p. 26</a:t>
            </a:r>
            <a:br>
              <a:rPr lang="en-US" sz="3600" dirty="0"/>
            </a:br>
            <a:endParaRPr lang="en-US" sz="3600" dirty="0"/>
          </a:p>
        </p:txBody>
      </p:sp>
      <p:sp>
        <p:nvSpPr>
          <p:cNvPr id="3" name="Content Placeholder 2">
            <a:extLst>
              <a:ext uri="{FF2B5EF4-FFF2-40B4-BE49-F238E27FC236}">
                <a16:creationId xmlns:a16="http://schemas.microsoft.com/office/drawing/2014/main" id="{0672E338-5DA5-429B-A0E7-9A98FCCC510D}"/>
              </a:ext>
            </a:extLst>
          </p:cNvPr>
          <p:cNvSpPr>
            <a:spLocks noGrp="1"/>
          </p:cNvSpPr>
          <p:nvPr>
            <p:ph sz="half" idx="1"/>
          </p:nvPr>
        </p:nvSpPr>
        <p:spPr>
          <a:xfrm>
            <a:off x="628648" y="1534873"/>
            <a:ext cx="7985263" cy="4351338"/>
          </a:xfrm>
        </p:spPr>
        <p:txBody>
          <a:bodyPr>
            <a:noAutofit/>
          </a:bodyPr>
          <a:lstStyle/>
          <a:p>
            <a:pPr marL="457200" lvl="1" indent="0">
              <a:buNone/>
            </a:pPr>
            <a:r>
              <a:rPr lang="en-US" b="1" dirty="0"/>
              <a:t>ELA Speaking and Listening: Comprehension and Collaboration: Standard </a:t>
            </a:r>
          </a:p>
          <a:p>
            <a:pPr marL="457200" lvl="1" indent="0">
              <a:buNone/>
            </a:pPr>
            <a:r>
              <a:rPr lang="en-US" altLang="zh-TW" b="1" dirty="0"/>
              <a:t>ELA </a:t>
            </a:r>
            <a:r>
              <a:rPr lang="zh-TW" altLang="en-US" b="1" dirty="0"/>
              <a:t>口語和聽力：理解和合作：標準</a:t>
            </a:r>
          </a:p>
          <a:p>
            <a:pPr marL="457200" lvl="1" indent="0">
              <a:buNone/>
            </a:pPr>
            <a:endParaRPr lang="en-US" b="1" dirty="0"/>
          </a:p>
          <a:p>
            <a:pPr lvl="1"/>
            <a:r>
              <a:rPr lang="en-US" sz="2800" i="1" dirty="0"/>
              <a:t>Comprehension and Collaboration | Communicate effectively and appropriately in collaborative activities for a variety of tasks, purposes, and audiences to express ideas, share knowledge, and generate new understandings. LA.12.SL.1</a:t>
            </a:r>
            <a:r>
              <a:rPr lang="zh-TW" altLang="en-US" dirty="0"/>
              <a:t>理解與合作 </a:t>
            </a:r>
            <a:r>
              <a:rPr lang="en-US" altLang="zh-TW" dirty="0"/>
              <a:t>|</a:t>
            </a:r>
            <a:r>
              <a:rPr lang="zh-TW" altLang="en-US" dirty="0"/>
              <a:t>在各種任務、目的和觀眾的合作活動中有效且適當地溝通，以表達想法、分享知識並產生新的想法。</a:t>
            </a:r>
            <a:r>
              <a:rPr lang="en-US" altLang="zh-TW" dirty="0"/>
              <a:t>LA.12.SL.1</a:t>
            </a:r>
          </a:p>
          <a:p>
            <a:pPr lvl="1"/>
            <a:endParaRPr lang="en-US" sz="2800" i="1" dirty="0"/>
          </a:p>
          <a:p>
            <a:pPr marL="914400" lvl="1" indent="-457200">
              <a:buAutoNum type="arabicPeriod"/>
            </a:pPr>
            <a:endParaRPr lang="en-US" i="1" dirty="0"/>
          </a:p>
          <a:p>
            <a:pPr marL="457200" lvl="1" indent="0">
              <a:buNone/>
            </a:pPr>
            <a:endParaRPr lang="en-US" i="1" dirty="0"/>
          </a:p>
        </p:txBody>
      </p:sp>
      <p:pic>
        <p:nvPicPr>
          <p:cNvPr id="6" name="Picture 5">
            <a:extLst>
              <a:ext uri="{FF2B5EF4-FFF2-40B4-BE49-F238E27FC236}">
                <a16:creationId xmlns:a16="http://schemas.microsoft.com/office/drawing/2014/main" id="{FE5531DC-D915-5251-34DA-33A1AF988A3E}"/>
              </a:ext>
            </a:extLst>
          </p:cNvPr>
          <p:cNvPicPr>
            <a:picLocks noChangeAspect="1"/>
          </p:cNvPicPr>
          <p:nvPr/>
        </p:nvPicPr>
        <p:blipFill>
          <a:blip r:embed="rId3"/>
          <a:stretch>
            <a:fillRect/>
          </a:stretch>
        </p:blipFill>
        <p:spPr>
          <a:xfrm>
            <a:off x="7458074" y="846207"/>
            <a:ext cx="1438275" cy="1377331"/>
          </a:xfrm>
          <a:prstGeom prst="rect">
            <a:avLst/>
          </a:prstGeom>
        </p:spPr>
      </p:pic>
    </p:spTree>
    <p:extLst>
      <p:ext uri="{BB962C8B-B14F-4D97-AF65-F5344CB8AC3E}">
        <p14:creationId xmlns:p14="http://schemas.microsoft.com/office/powerpoint/2010/main" val="68997517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A608A-031D-4E08-BC82-6AF3E8F5AE64}"/>
              </a:ext>
            </a:extLst>
          </p:cNvPr>
          <p:cNvSpPr>
            <a:spLocks noGrp="1"/>
          </p:cNvSpPr>
          <p:nvPr>
            <p:ph type="title"/>
          </p:nvPr>
        </p:nvSpPr>
        <p:spPr/>
        <p:txBody>
          <a:bodyPr/>
          <a:lstStyle/>
          <a:p>
            <a:r>
              <a:rPr lang="en-US" dirty="0"/>
              <a:t>Tier One</a:t>
            </a:r>
            <a:r>
              <a:rPr lang="zh-TW" altLang="en-US" sz="3600" dirty="0"/>
              <a:t>第一層級</a:t>
            </a:r>
            <a:r>
              <a:rPr lang="en-US" sz="3600" dirty="0"/>
              <a:t> </a:t>
            </a:r>
            <a:r>
              <a:rPr lang="en-US" dirty="0"/>
              <a:t>– Common Practices</a:t>
            </a:r>
            <a:r>
              <a:rPr lang="zh-TW" altLang="en-US" dirty="0"/>
              <a:t> </a:t>
            </a:r>
            <a:r>
              <a:rPr lang="zh-TW" altLang="en-US" sz="3600" dirty="0"/>
              <a:t>常見作法</a:t>
            </a:r>
            <a:endParaRPr lang="en-US" sz="3600" dirty="0"/>
          </a:p>
        </p:txBody>
      </p:sp>
      <p:sp>
        <p:nvSpPr>
          <p:cNvPr id="3" name="Content Placeholder 2">
            <a:extLst>
              <a:ext uri="{FF2B5EF4-FFF2-40B4-BE49-F238E27FC236}">
                <a16:creationId xmlns:a16="http://schemas.microsoft.com/office/drawing/2014/main" id="{64B43F33-AF3E-448D-BEBA-900BBF975D9D}"/>
              </a:ext>
            </a:extLst>
          </p:cNvPr>
          <p:cNvSpPr>
            <a:spLocks noGrp="1"/>
          </p:cNvSpPr>
          <p:nvPr>
            <p:ph idx="1"/>
          </p:nvPr>
        </p:nvSpPr>
        <p:spPr/>
        <p:txBody>
          <a:bodyPr>
            <a:normAutofit fontScale="85000" lnSpcReduction="20000"/>
          </a:bodyPr>
          <a:lstStyle/>
          <a:p>
            <a:r>
              <a:rPr lang="en-US" dirty="0">
                <a:hlinkClick r:id="rId2"/>
              </a:rPr>
              <a:t>Instructional Routines </a:t>
            </a:r>
            <a:r>
              <a:rPr lang="zh-TW" altLang="en-US" dirty="0"/>
              <a:t> 教學流程</a:t>
            </a:r>
            <a:endParaRPr lang="en-US" sz="2800" dirty="0">
              <a:hlinkClick r:id="rId2"/>
            </a:endParaRPr>
          </a:p>
          <a:p>
            <a:pPr lvl="1"/>
            <a:r>
              <a:rPr lang="en-US" sz="2800" dirty="0">
                <a:hlinkClick r:id="rId2"/>
              </a:rPr>
              <a:t>Scaffolding instruction</a:t>
            </a:r>
            <a:r>
              <a:rPr lang="zh-TW" altLang="en-US" sz="2800" dirty="0"/>
              <a:t> 鷹架式教學</a:t>
            </a:r>
            <a:endParaRPr lang="en-US" sz="2800" dirty="0"/>
          </a:p>
          <a:p>
            <a:pPr lvl="1"/>
            <a:r>
              <a:rPr lang="en-US" sz="2800" dirty="0"/>
              <a:t>Graphic organizers for writing and note-taking</a:t>
            </a:r>
            <a:r>
              <a:rPr lang="zh-TW" altLang="en-US" sz="2800" dirty="0"/>
              <a:t> 組織圖用來進行寫作與筆記</a:t>
            </a:r>
            <a:endParaRPr lang="en-US" sz="2800" dirty="0"/>
          </a:p>
          <a:p>
            <a:pPr lvl="1"/>
            <a:r>
              <a:rPr lang="en-AU" sz="2800" dirty="0">
                <a:ea typeface="Calibri" panose="020F0502020204030204" pitchFamily="34" charset="0"/>
                <a:cs typeface="Times New Roman" panose="02020603050405020304" pitchFamily="18" charset="0"/>
              </a:rPr>
              <a:t>Reading for Meaning </a:t>
            </a:r>
            <a:r>
              <a:rPr lang="zh-TW" altLang="en-US" sz="2800" dirty="0">
                <a:ea typeface="Calibri" panose="020F0502020204030204" pitchFamily="34" charset="0"/>
                <a:cs typeface="Times New Roman" panose="02020603050405020304" pitchFamily="18" charset="0"/>
              </a:rPr>
              <a:t>有意義的閱讀</a:t>
            </a:r>
            <a:r>
              <a:rPr lang="en-AU" sz="2800" dirty="0">
                <a:ea typeface="Calibri" panose="020F0502020204030204" pitchFamily="34" charset="0"/>
                <a:cs typeface="Times New Roman" panose="02020603050405020304" pitchFamily="18" charset="0"/>
              </a:rPr>
              <a:t>(</a:t>
            </a:r>
            <a:r>
              <a:rPr lang="en-AU" sz="2800" u="sng" dirty="0">
                <a:solidFill>
                  <a:srgbClr val="0563C1"/>
                </a:solidFill>
                <a:ea typeface="Calibri" panose="020F0502020204030204" pitchFamily="34" charset="0"/>
                <a:cs typeface="Times New Roman" panose="02020603050405020304" pitchFamily="18" charset="0"/>
                <a:hlinkClick r:id="rId3"/>
              </a:rPr>
              <a:t>link</a:t>
            </a:r>
            <a:r>
              <a:rPr lang="en-AU" sz="2800" dirty="0">
                <a:ea typeface="Calibri" panose="020F0502020204030204" pitchFamily="34" charset="0"/>
                <a:cs typeface="Times New Roman" panose="02020603050405020304" pitchFamily="18" charset="0"/>
              </a:rPr>
              <a:t>)</a:t>
            </a:r>
            <a:endParaRPr lang="en-US" sz="2800" dirty="0"/>
          </a:p>
          <a:p>
            <a:r>
              <a:rPr lang="en-US" dirty="0">
                <a:hlinkClick r:id="rId4"/>
              </a:rPr>
              <a:t>Common lesson plan formats</a:t>
            </a:r>
            <a:r>
              <a:rPr lang="zh-TW" altLang="en-US" dirty="0"/>
              <a:t> 常用教案格式</a:t>
            </a:r>
            <a:endParaRPr lang="en-US" dirty="0"/>
          </a:p>
          <a:p>
            <a:r>
              <a:rPr lang="en-US" dirty="0"/>
              <a:t>Evidenced-based instructional strategies </a:t>
            </a:r>
            <a:r>
              <a:rPr lang="zh-TW" altLang="en-US" dirty="0"/>
              <a:t>實證本位的教學策略</a:t>
            </a:r>
            <a:endParaRPr lang="en-US" dirty="0"/>
          </a:p>
          <a:p>
            <a:pPr lvl="1"/>
            <a:r>
              <a:rPr lang="en-US" sz="2800" dirty="0">
                <a:hlinkClick r:id="rId5"/>
              </a:rPr>
              <a:t>Teaching schoolwide expectations</a:t>
            </a:r>
            <a:r>
              <a:rPr lang="zh-TW" altLang="en-US" sz="2800" dirty="0"/>
              <a:t>  教導全校性期待</a:t>
            </a:r>
            <a:endParaRPr lang="en-US" sz="2800" dirty="0">
              <a:hlinkClick r:id="rId6"/>
            </a:endParaRPr>
          </a:p>
          <a:p>
            <a:pPr lvl="1"/>
            <a:r>
              <a:rPr lang="en-US" sz="2800" dirty="0">
                <a:hlinkClick r:id="rId6"/>
              </a:rPr>
              <a:t>High Leverage Practices</a:t>
            </a:r>
            <a:r>
              <a:rPr lang="en-US" sz="2800" dirty="0"/>
              <a:t> </a:t>
            </a:r>
            <a:r>
              <a:rPr lang="zh-TW" altLang="en-US" sz="2800" dirty="0"/>
              <a:t>高槓桿比率的實務</a:t>
            </a:r>
            <a:r>
              <a:rPr lang="en-US" sz="2800" dirty="0"/>
              <a:t>(Opportunities to respond)</a:t>
            </a:r>
            <a:r>
              <a:rPr lang="zh-TW" altLang="en-US" sz="2800" dirty="0"/>
              <a:t> 反應機會</a:t>
            </a:r>
            <a:endParaRPr lang="en-US" sz="2800" dirty="0"/>
          </a:p>
          <a:p>
            <a:pPr lvl="2"/>
            <a:r>
              <a:rPr lang="en-US" sz="2800" dirty="0"/>
              <a:t>Opportunities to respond</a:t>
            </a:r>
            <a:r>
              <a:rPr lang="zh-TW" altLang="en-US" sz="2800" dirty="0"/>
              <a:t> 反應機會</a:t>
            </a:r>
            <a:endParaRPr lang="en-US" sz="2800" dirty="0">
              <a:hlinkClick r:id="rId7"/>
            </a:endParaRPr>
          </a:p>
          <a:p>
            <a:pPr lvl="1"/>
            <a:r>
              <a:rPr lang="en-US" sz="2800" dirty="0">
                <a:hlinkClick r:id="rId7"/>
              </a:rPr>
              <a:t>Core Six</a:t>
            </a:r>
            <a:endParaRPr lang="en-US" sz="2800" dirty="0"/>
          </a:p>
          <a:p>
            <a:pPr marL="342900" lvl="1" indent="0">
              <a:buNone/>
            </a:pPr>
            <a:endParaRPr lang="en-US" dirty="0"/>
          </a:p>
        </p:txBody>
      </p:sp>
    </p:spTree>
    <p:extLst>
      <p:ext uri="{BB962C8B-B14F-4D97-AF65-F5344CB8AC3E}">
        <p14:creationId xmlns:p14="http://schemas.microsoft.com/office/powerpoint/2010/main" val="45391235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7EBDC423-C8DA-CD40-91E7-7714ED310D17}"/>
              </a:ext>
            </a:extLst>
          </p:cNvPr>
          <p:cNvSpPr>
            <a:spLocks noGrp="1"/>
          </p:cNvSpPr>
          <p:nvPr>
            <p:ph type="title"/>
          </p:nvPr>
        </p:nvSpPr>
        <p:spPr>
          <a:xfrm>
            <a:off x="709749" y="513806"/>
            <a:ext cx="8229600" cy="1143000"/>
          </a:xfrm>
        </p:spPr>
        <p:txBody>
          <a:bodyPr>
            <a:normAutofit/>
          </a:bodyPr>
          <a:lstStyle/>
          <a:p>
            <a:r>
              <a:rPr lang="en-US" altLang="en-US" sz="3200" b="1" i="1" dirty="0">
                <a:ea typeface="ＭＳ Ｐゴシック"/>
              </a:rPr>
              <a:t>Instructional routines </a:t>
            </a:r>
            <a:r>
              <a:rPr lang="en-US" altLang="en-US" sz="3200" i="1" dirty="0">
                <a:ea typeface="ＭＳ Ｐゴシック"/>
              </a:rPr>
              <a:t>reduce cognitive load and allow students to be more independent learners</a:t>
            </a:r>
            <a:endParaRPr lang="en-US" altLang="en-US" sz="3200" i="1" dirty="0">
              <a:ea typeface="ＭＳ Ｐゴシック" panose="020B0600070205080204" pitchFamily="34" charset="-128"/>
              <a:cs typeface="Calibri Light"/>
            </a:endParaRPr>
          </a:p>
        </p:txBody>
      </p:sp>
      <p:sp>
        <p:nvSpPr>
          <p:cNvPr id="41987" name="TextBox 5">
            <a:extLst>
              <a:ext uri="{FF2B5EF4-FFF2-40B4-BE49-F238E27FC236}">
                <a16:creationId xmlns:a16="http://schemas.microsoft.com/office/drawing/2014/main" id="{769FC9EA-8129-0943-805E-192B6A92F604}"/>
              </a:ext>
            </a:extLst>
          </p:cNvPr>
          <p:cNvSpPr txBox="1">
            <a:spLocks noChangeArrowheads="1"/>
          </p:cNvSpPr>
          <p:nvPr/>
        </p:nvSpPr>
        <p:spPr bwMode="auto">
          <a:xfrm>
            <a:off x="1565277" y="6096000"/>
            <a:ext cx="5749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 dirty="0"/>
              <a:t>https://www.flickr.com/photos/docsearls/5500118475/in/photolist-cXMNUQ-bC1HTo-9o2xAT-9o5AEY-69MYfV-bubVYL-fu5X2f-E9aS-8DnR9y-bxgyP7-5qSgwP-dSA9Bi-5shMyD-8usn4k-5kZNd-89XiCo-2BGoqb-79hKaP-6wBTN-d7tNeN-7Sp5BB-9gfYVD-bA5evD-7i8Yvi-7WuQSP-4pTi29-cFS2Bs-9bk1ib-vxLgw-CJ6Cg-8GYAwP-5y9gAy-9PykmB-s4Zdf-gtS4jP-5gF5YM-6wBUr-57aEQb-6ALHfs-auR8jn-h8TtVm-3FHzm8-nTvUk-xKH84-4Vc2E6-3pSKw-5W5NMW-ma4TR-29BGFW-7Sp6Wg</a:t>
            </a:r>
          </a:p>
          <a:p>
            <a:pPr eaLnBrk="1" hangingPunct="1"/>
            <a:endParaRPr lang="en-US" altLang="en-US" sz="1800" dirty="0"/>
          </a:p>
        </p:txBody>
      </p:sp>
      <p:sp>
        <p:nvSpPr>
          <p:cNvPr id="3" name="TextBox 2">
            <a:extLst>
              <a:ext uri="{FF2B5EF4-FFF2-40B4-BE49-F238E27FC236}">
                <a16:creationId xmlns:a16="http://schemas.microsoft.com/office/drawing/2014/main" id="{E833EC6E-4AF9-4EE9-BF25-16827AE47D3C}"/>
              </a:ext>
            </a:extLst>
          </p:cNvPr>
          <p:cNvSpPr txBox="1"/>
          <p:nvPr/>
        </p:nvSpPr>
        <p:spPr>
          <a:xfrm>
            <a:off x="295277" y="1531729"/>
            <a:ext cx="8609158"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cs typeface="Calibri"/>
              </a:rPr>
              <a:t>Examples</a:t>
            </a:r>
          </a:p>
          <a:p>
            <a:pPr marL="285750" indent="-285750">
              <a:buFont typeface="Arial"/>
              <a:buChar char="•"/>
            </a:pPr>
            <a:r>
              <a:rPr lang="en-US" sz="2000" dirty="0">
                <a:cs typeface="Calibri"/>
                <a:hlinkClick r:id="rId2"/>
              </a:rPr>
              <a:t>Reading for Meaning graphic organizer </a:t>
            </a:r>
            <a:r>
              <a:rPr lang="en-US" sz="2000" dirty="0">
                <a:cs typeface="Calibri"/>
              </a:rPr>
              <a:t>(Silver) - </a:t>
            </a:r>
            <a:r>
              <a:rPr lang="en-US" sz="2000" b="1" dirty="0">
                <a:cs typeface="Calibri"/>
              </a:rPr>
              <a:t>example below</a:t>
            </a:r>
            <a:endParaRPr lang="en-US" sz="2000" b="1" i="1" dirty="0">
              <a:cs typeface="Calibri"/>
            </a:endParaRPr>
          </a:p>
          <a:p>
            <a:pPr marL="285750" indent="-285750">
              <a:buFont typeface="Arial"/>
              <a:buChar char="•"/>
            </a:pPr>
            <a:r>
              <a:rPr lang="en-US" sz="2000" dirty="0">
                <a:cs typeface="Calibri"/>
              </a:rPr>
              <a:t>Cornell style notes (Pauk)</a:t>
            </a:r>
          </a:p>
          <a:p>
            <a:pPr marL="285750" indent="-285750">
              <a:buFont typeface="Arial"/>
              <a:buChar char="•"/>
            </a:pPr>
            <a:r>
              <a:rPr lang="en-US" sz="2000" dirty="0">
                <a:cs typeface="Calibri"/>
              </a:rPr>
              <a:t>Collaborative Strategic Reading (Klingner and Vaughn)</a:t>
            </a:r>
          </a:p>
          <a:p>
            <a:pPr marL="285750" indent="-285750">
              <a:buFont typeface="Arial"/>
              <a:buChar char="•"/>
            </a:pPr>
            <a:r>
              <a:rPr lang="en-US" sz="2000" dirty="0">
                <a:cs typeface="Calibri"/>
              </a:rPr>
              <a:t>Claim-Evidence-Reasoning writing graphic organizer (many to choose from)</a:t>
            </a:r>
          </a:p>
          <a:p>
            <a:pPr marL="285750" indent="-285750">
              <a:buFont typeface="Arial"/>
              <a:buChar char="•"/>
            </a:pPr>
            <a:endParaRPr lang="en-US" dirty="0">
              <a:cs typeface="Calibri"/>
            </a:endParaRPr>
          </a:p>
        </p:txBody>
      </p:sp>
      <p:graphicFrame>
        <p:nvGraphicFramePr>
          <p:cNvPr id="4" name="Table 4">
            <a:extLst>
              <a:ext uri="{FF2B5EF4-FFF2-40B4-BE49-F238E27FC236}">
                <a16:creationId xmlns:a16="http://schemas.microsoft.com/office/drawing/2014/main" id="{3CCD4C4F-EF3D-4149-8932-E358077A4A59}"/>
              </a:ext>
            </a:extLst>
          </p:cNvPr>
          <p:cNvGraphicFramePr>
            <a:graphicFrameLocks noGrp="1"/>
          </p:cNvGraphicFramePr>
          <p:nvPr/>
        </p:nvGraphicFramePr>
        <p:xfrm>
          <a:off x="460077" y="3321170"/>
          <a:ext cx="8290557" cy="3296920"/>
        </p:xfrm>
        <a:graphic>
          <a:graphicData uri="http://schemas.openxmlformats.org/drawingml/2006/table">
            <a:tbl>
              <a:tblPr firstRow="1" bandRow="1">
                <a:tableStyleId>{5C22544A-7EE6-4342-B048-85BDC9FD1C3A}</a:tableStyleId>
              </a:tblPr>
              <a:tblGrid>
                <a:gridCol w="2763519">
                  <a:extLst>
                    <a:ext uri="{9D8B030D-6E8A-4147-A177-3AD203B41FA5}">
                      <a16:colId xmlns:a16="http://schemas.microsoft.com/office/drawing/2014/main" val="2711594498"/>
                    </a:ext>
                  </a:extLst>
                </a:gridCol>
                <a:gridCol w="2763519">
                  <a:extLst>
                    <a:ext uri="{9D8B030D-6E8A-4147-A177-3AD203B41FA5}">
                      <a16:colId xmlns:a16="http://schemas.microsoft.com/office/drawing/2014/main" val="196284331"/>
                    </a:ext>
                  </a:extLst>
                </a:gridCol>
                <a:gridCol w="2763519">
                  <a:extLst>
                    <a:ext uri="{9D8B030D-6E8A-4147-A177-3AD203B41FA5}">
                      <a16:colId xmlns:a16="http://schemas.microsoft.com/office/drawing/2014/main" val="2305807613"/>
                    </a:ext>
                  </a:extLst>
                </a:gridCol>
              </a:tblGrid>
              <a:tr h="370840">
                <a:tc>
                  <a:txBody>
                    <a:bodyPr/>
                    <a:lstStyle/>
                    <a:p>
                      <a:pPr algn="ctr"/>
                      <a:r>
                        <a:rPr lang="en-US" dirty="0"/>
                        <a:t>Evidence to prove</a:t>
                      </a:r>
                    </a:p>
                  </a:txBody>
                  <a:tcPr/>
                </a:tc>
                <a:tc>
                  <a:txBody>
                    <a:bodyPr/>
                    <a:lstStyle/>
                    <a:p>
                      <a:pPr algn="ctr"/>
                      <a:r>
                        <a:rPr lang="en-US" dirty="0"/>
                        <a:t>Claim</a:t>
                      </a:r>
                    </a:p>
                  </a:txBody>
                  <a:tcPr/>
                </a:tc>
                <a:tc>
                  <a:txBody>
                    <a:bodyPr/>
                    <a:lstStyle/>
                    <a:p>
                      <a:pPr algn="ctr"/>
                      <a:r>
                        <a:rPr lang="en-US" dirty="0"/>
                        <a:t>Evidence to refute</a:t>
                      </a:r>
                    </a:p>
                  </a:txBody>
                  <a:tcPr/>
                </a:tc>
                <a:extLst>
                  <a:ext uri="{0D108BD9-81ED-4DB2-BD59-A6C34878D82A}">
                    <a16:rowId xmlns:a16="http://schemas.microsoft.com/office/drawing/2014/main" val="1181296053"/>
                  </a:ext>
                </a:extLst>
              </a:tr>
              <a:tr h="370840">
                <a:tc>
                  <a:txBody>
                    <a:bodyPr/>
                    <a:lstStyle/>
                    <a:p>
                      <a:r>
                        <a:rPr lang="en-US" dirty="0"/>
                        <a:t>Table 1 shows that people with PhDs make an average income of $80,000 versus those with BAs make an average of $40,000</a:t>
                      </a:r>
                    </a:p>
                  </a:txBody>
                  <a:tcPr/>
                </a:tc>
                <a:tc>
                  <a:txBody>
                    <a:bodyPr/>
                    <a:lstStyle/>
                    <a:p>
                      <a:r>
                        <a:rPr lang="en-US" dirty="0"/>
                        <a:t>People with more advanced degrees make more money</a:t>
                      </a:r>
                    </a:p>
                  </a:txBody>
                  <a:tcPr/>
                </a:tc>
                <a:tc>
                  <a:txBody>
                    <a:bodyPr/>
                    <a:lstStyle/>
                    <a:p>
                      <a:endParaRPr lang="en-US" dirty="0"/>
                    </a:p>
                  </a:txBody>
                  <a:tcPr/>
                </a:tc>
                <a:extLst>
                  <a:ext uri="{0D108BD9-81ED-4DB2-BD59-A6C34878D82A}">
                    <a16:rowId xmlns:a16="http://schemas.microsoft.com/office/drawing/2014/main" val="640267132"/>
                  </a:ext>
                </a:extLst>
              </a:tr>
              <a:tr h="370840">
                <a:tc>
                  <a:txBody>
                    <a:bodyPr/>
                    <a:lstStyle/>
                    <a:p>
                      <a:endParaRPr lang="en-US" dirty="0"/>
                    </a:p>
                  </a:txBody>
                  <a:tcPr/>
                </a:tc>
                <a:tc>
                  <a:txBody>
                    <a:bodyPr/>
                    <a:lstStyle/>
                    <a:p>
                      <a:r>
                        <a:rPr lang="en-US" dirty="0"/>
                        <a:t>Most people work in the field the study for in college</a:t>
                      </a:r>
                    </a:p>
                  </a:txBody>
                  <a:tcPr/>
                </a:tc>
                <a:tc>
                  <a:txBody>
                    <a:bodyPr/>
                    <a:lstStyle/>
                    <a:p>
                      <a:r>
                        <a:rPr lang="en-US" dirty="0"/>
                        <a:t>Paragraph 5 stated that "75% of college graduates work in a different field than their BA was geared toward"</a:t>
                      </a:r>
                    </a:p>
                  </a:txBody>
                  <a:tcPr/>
                </a:tc>
                <a:extLst>
                  <a:ext uri="{0D108BD9-81ED-4DB2-BD59-A6C34878D82A}">
                    <a16:rowId xmlns:a16="http://schemas.microsoft.com/office/drawing/2014/main" val="1133302855"/>
                  </a:ext>
                </a:extLst>
              </a:tr>
            </a:tbl>
          </a:graphicData>
        </a:graphic>
      </p:graphicFrame>
    </p:spTree>
    <p:extLst>
      <p:ext uri="{BB962C8B-B14F-4D97-AF65-F5344CB8AC3E}">
        <p14:creationId xmlns:p14="http://schemas.microsoft.com/office/powerpoint/2010/main" val="216794676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1B9A-B1F9-3833-C8EC-9A2B3ADB57FA}"/>
              </a:ext>
            </a:extLst>
          </p:cNvPr>
          <p:cNvSpPr>
            <a:spLocks noGrp="1"/>
          </p:cNvSpPr>
          <p:nvPr>
            <p:ph type="title"/>
          </p:nvPr>
        </p:nvSpPr>
        <p:spPr/>
        <p:txBody>
          <a:bodyPr/>
          <a:lstStyle/>
          <a:p>
            <a:r>
              <a:rPr lang="en-US" dirty="0"/>
              <a:t>Montana – Evidence-Based Practices Selection (</a:t>
            </a:r>
            <a:r>
              <a:rPr lang="en-US" dirty="0">
                <a:hlinkClick r:id="rId2"/>
              </a:rPr>
              <a:t>link</a:t>
            </a:r>
            <a:r>
              <a:rPr lang="en-US" dirty="0"/>
              <a:t>)</a:t>
            </a:r>
          </a:p>
        </p:txBody>
      </p:sp>
      <p:pic>
        <p:nvPicPr>
          <p:cNvPr id="7" name="Content Placeholder 6">
            <a:extLst>
              <a:ext uri="{FF2B5EF4-FFF2-40B4-BE49-F238E27FC236}">
                <a16:creationId xmlns:a16="http://schemas.microsoft.com/office/drawing/2014/main" id="{62E5B9A1-4E2C-EAB0-67C7-1385B57F05C9}"/>
              </a:ext>
            </a:extLst>
          </p:cNvPr>
          <p:cNvPicPr>
            <a:picLocks noGrp="1" noChangeAspect="1"/>
          </p:cNvPicPr>
          <p:nvPr>
            <p:ph idx="1"/>
          </p:nvPr>
        </p:nvPicPr>
        <p:blipFill>
          <a:blip r:embed="rId3"/>
          <a:stretch>
            <a:fillRect/>
          </a:stretch>
        </p:blipFill>
        <p:spPr>
          <a:xfrm>
            <a:off x="628650" y="4696614"/>
            <a:ext cx="7886700" cy="1985758"/>
          </a:xfrm>
        </p:spPr>
      </p:pic>
      <p:pic>
        <p:nvPicPr>
          <p:cNvPr id="5" name="Picture 4">
            <a:extLst>
              <a:ext uri="{FF2B5EF4-FFF2-40B4-BE49-F238E27FC236}">
                <a16:creationId xmlns:a16="http://schemas.microsoft.com/office/drawing/2014/main" id="{92E5E3E7-817B-503F-7252-D9D646DBA59A}"/>
              </a:ext>
            </a:extLst>
          </p:cNvPr>
          <p:cNvPicPr>
            <a:picLocks noChangeAspect="1"/>
          </p:cNvPicPr>
          <p:nvPr/>
        </p:nvPicPr>
        <p:blipFill>
          <a:blip r:embed="rId4"/>
          <a:stretch>
            <a:fillRect/>
          </a:stretch>
        </p:blipFill>
        <p:spPr>
          <a:xfrm>
            <a:off x="678952" y="1729580"/>
            <a:ext cx="3893048" cy="2928145"/>
          </a:xfrm>
          <a:prstGeom prst="rect">
            <a:avLst/>
          </a:prstGeom>
        </p:spPr>
      </p:pic>
      <p:sp>
        <p:nvSpPr>
          <p:cNvPr id="3" name="文字方塊 2"/>
          <p:cNvSpPr txBox="1"/>
          <p:nvPr/>
        </p:nvSpPr>
        <p:spPr>
          <a:xfrm>
            <a:off x="4359349" y="2211572"/>
            <a:ext cx="4412511" cy="738664"/>
          </a:xfrm>
          <a:prstGeom prst="rect">
            <a:avLst/>
          </a:prstGeom>
          <a:noFill/>
        </p:spPr>
        <p:txBody>
          <a:bodyPr wrap="square" rtlCol="0">
            <a:spAutoFit/>
          </a:bodyPr>
          <a:lstStyle/>
          <a:p>
            <a:r>
              <a:rPr lang="zh-TW" altLang="en-US" sz="2400" dirty="0"/>
              <a:t>蒙他拿州</a:t>
            </a:r>
            <a:r>
              <a:rPr lang="en-US" altLang="zh-TW" sz="2400" dirty="0"/>
              <a:t>--</a:t>
            </a:r>
            <a:r>
              <a:rPr lang="zh-TW" altLang="en-US" sz="2400" dirty="0"/>
              <a:t>選擇實證本位的實施</a:t>
            </a:r>
            <a:endParaRPr lang="en-US" altLang="zh-TW" sz="2400" dirty="0"/>
          </a:p>
          <a:p>
            <a:endParaRPr lang="zh-TW" altLang="en-US" dirty="0"/>
          </a:p>
        </p:txBody>
      </p:sp>
    </p:spTree>
    <p:extLst>
      <p:ext uri="{BB962C8B-B14F-4D97-AF65-F5344CB8AC3E}">
        <p14:creationId xmlns:p14="http://schemas.microsoft.com/office/powerpoint/2010/main" val="12347374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B3914-B139-ADBD-E0BA-DE2DBD2EAE44}"/>
              </a:ext>
            </a:extLst>
          </p:cNvPr>
          <p:cNvSpPr>
            <a:spLocks noGrp="1"/>
          </p:cNvSpPr>
          <p:nvPr>
            <p:ph type="title"/>
          </p:nvPr>
        </p:nvSpPr>
        <p:spPr/>
        <p:txBody>
          <a:bodyPr/>
          <a:lstStyle/>
          <a:p>
            <a:r>
              <a:rPr lang="en-US" dirty="0"/>
              <a:t>Connections</a:t>
            </a:r>
            <a:r>
              <a:rPr lang="zh-TW" altLang="en-US" dirty="0"/>
              <a:t> </a:t>
            </a:r>
            <a:r>
              <a:rPr lang="zh-TW" altLang="en-US" sz="3600" dirty="0"/>
              <a:t>連結</a:t>
            </a:r>
            <a:r>
              <a:rPr lang="en-US" dirty="0"/>
              <a:t> – Interventions</a:t>
            </a:r>
            <a:r>
              <a:rPr lang="zh-TW" altLang="en-US" dirty="0"/>
              <a:t> </a:t>
            </a:r>
            <a:r>
              <a:rPr lang="zh-TW" altLang="en-US" sz="3600" dirty="0"/>
              <a:t>介入</a:t>
            </a:r>
            <a:endParaRPr lang="en-US" sz="3600" dirty="0"/>
          </a:p>
        </p:txBody>
      </p:sp>
      <p:sp>
        <p:nvSpPr>
          <p:cNvPr id="3" name="Content Placeholder 2">
            <a:extLst>
              <a:ext uri="{FF2B5EF4-FFF2-40B4-BE49-F238E27FC236}">
                <a16:creationId xmlns:a16="http://schemas.microsoft.com/office/drawing/2014/main" id="{48B1225A-7414-52E0-FCF7-8E1BCBB45EF4}"/>
              </a:ext>
            </a:extLst>
          </p:cNvPr>
          <p:cNvSpPr>
            <a:spLocks noGrp="1"/>
          </p:cNvSpPr>
          <p:nvPr>
            <p:ph sz="half" idx="1"/>
          </p:nvPr>
        </p:nvSpPr>
        <p:spPr/>
        <p:txBody>
          <a:bodyPr/>
          <a:lstStyle/>
          <a:p>
            <a:r>
              <a:rPr lang="en-US" dirty="0"/>
              <a:t>Review Interventions, p. 7</a:t>
            </a:r>
            <a:r>
              <a:rPr lang="zh-TW" altLang="en-US" dirty="0"/>
              <a:t> </a:t>
            </a:r>
            <a:r>
              <a:rPr lang="zh-TW" altLang="en-US" sz="2400" dirty="0"/>
              <a:t>回顧介入</a:t>
            </a:r>
            <a:endParaRPr lang="en-US" sz="2400" dirty="0"/>
          </a:p>
          <a:p>
            <a:r>
              <a:rPr lang="en-US" dirty="0"/>
              <a:t>What connections do you make with your school(s)</a:t>
            </a:r>
            <a:r>
              <a:rPr lang="zh-TW" altLang="en-US" dirty="0"/>
              <a:t> </a:t>
            </a:r>
            <a:r>
              <a:rPr lang="zh-TW" altLang="en-US" sz="2400" dirty="0"/>
              <a:t>如何連結到你的學校</a:t>
            </a:r>
            <a:endParaRPr lang="en-US" dirty="0"/>
          </a:p>
          <a:p>
            <a:r>
              <a:rPr lang="en-US" dirty="0">
                <a:hlinkClick r:id="rId2"/>
              </a:rPr>
              <a:t>Link</a:t>
            </a:r>
            <a:endParaRPr lang="en-US" dirty="0"/>
          </a:p>
          <a:p>
            <a:endParaRPr lang="en-US" dirty="0"/>
          </a:p>
          <a:p>
            <a:endParaRPr lang="en-US" dirty="0"/>
          </a:p>
        </p:txBody>
      </p:sp>
      <p:pic>
        <p:nvPicPr>
          <p:cNvPr id="6" name="Content Placeholder 5" descr="image of report linked in this slide">
            <a:extLst>
              <a:ext uri="{FF2B5EF4-FFF2-40B4-BE49-F238E27FC236}">
                <a16:creationId xmlns:a16="http://schemas.microsoft.com/office/drawing/2014/main" id="{71123809-F47C-F085-8E3D-9CF8A507321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91051" y="1825625"/>
            <a:ext cx="3362397" cy="4351338"/>
          </a:xfrm>
        </p:spPr>
      </p:pic>
    </p:spTree>
    <p:extLst>
      <p:ext uri="{BB962C8B-B14F-4D97-AF65-F5344CB8AC3E}">
        <p14:creationId xmlns:p14="http://schemas.microsoft.com/office/powerpoint/2010/main" val="299491218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89A3E-D89E-1FBA-F54E-366F3CD10777}"/>
              </a:ext>
            </a:extLst>
          </p:cNvPr>
          <p:cNvSpPr>
            <a:spLocks noGrp="1"/>
          </p:cNvSpPr>
          <p:nvPr>
            <p:ph type="title"/>
          </p:nvPr>
        </p:nvSpPr>
        <p:spPr/>
        <p:txBody>
          <a:bodyPr/>
          <a:lstStyle/>
          <a:p>
            <a:r>
              <a:rPr lang="en-US" dirty="0"/>
              <a:t>Find Someone with Same Color Shoes</a:t>
            </a:r>
            <a:r>
              <a:rPr lang="zh-TW" altLang="en-US" dirty="0"/>
              <a:t> 找出穿同色鞋的人</a:t>
            </a:r>
            <a:endParaRPr lang="en-US" dirty="0"/>
          </a:p>
        </p:txBody>
      </p:sp>
      <p:sp>
        <p:nvSpPr>
          <p:cNvPr id="3" name="Content Placeholder 2">
            <a:extLst>
              <a:ext uri="{FF2B5EF4-FFF2-40B4-BE49-F238E27FC236}">
                <a16:creationId xmlns:a16="http://schemas.microsoft.com/office/drawing/2014/main" id="{011A6734-B0A7-236D-5C56-01A33F668F6D}"/>
              </a:ext>
            </a:extLst>
          </p:cNvPr>
          <p:cNvSpPr>
            <a:spLocks noGrp="1"/>
          </p:cNvSpPr>
          <p:nvPr>
            <p:ph idx="1"/>
          </p:nvPr>
        </p:nvSpPr>
        <p:spPr>
          <a:xfrm>
            <a:off x="482878" y="1785692"/>
            <a:ext cx="4718513" cy="4351338"/>
          </a:xfrm>
        </p:spPr>
        <p:txBody>
          <a:bodyPr>
            <a:normAutofit lnSpcReduction="10000"/>
          </a:bodyPr>
          <a:lstStyle/>
          <a:p>
            <a:r>
              <a:rPr lang="en-US" sz="2400" dirty="0"/>
              <a:t>What tier-one evidence-based practices do you have in your schools?</a:t>
            </a:r>
            <a:r>
              <a:rPr lang="zh-TW" altLang="en-US" sz="2400" dirty="0"/>
              <a:t>你的學校有哪些第一層級實證本位的做法</a:t>
            </a:r>
            <a:r>
              <a:rPr lang="en-US" altLang="zh-TW" sz="2400" dirty="0"/>
              <a:t>?</a:t>
            </a:r>
            <a:endParaRPr lang="en-US" sz="2400" dirty="0"/>
          </a:p>
          <a:p>
            <a:r>
              <a:rPr lang="en-US" sz="2400" dirty="0"/>
              <a:t>How do you prepare all staff to use these strategies?</a:t>
            </a:r>
            <a:r>
              <a:rPr lang="zh-TW" altLang="en-US" sz="2400" dirty="0"/>
              <a:t> 你如何讓所有教職員為使用這些策略做好準備</a:t>
            </a:r>
            <a:r>
              <a:rPr lang="en-US" altLang="zh-TW" sz="2400" dirty="0"/>
              <a:t>?</a:t>
            </a:r>
            <a:endParaRPr lang="en-US" sz="2400" dirty="0"/>
          </a:p>
          <a:p>
            <a:r>
              <a:rPr lang="en-US" sz="2400" dirty="0"/>
              <a:t>What evidence do you have that they are implemented consistently across classrooms? </a:t>
            </a:r>
            <a:r>
              <a:rPr lang="zh-TW" altLang="en-US" sz="2400" dirty="0"/>
              <a:t>你有什麼證據證明這些策略在課堂上有一致地實施</a:t>
            </a:r>
            <a:r>
              <a:rPr lang="en-US" altLang="zh-TW" sz="2400" dirty="0"/>
              <a:t>?</a:t>
            </a:r>
            <a:endParaRPr lang="en-US" sz="2400" dirty="0"/>
          </a:p>
          <a:p>
            <a:pPr marL="0" indent="0">
              <a:buNone/>
            </a:pPr>
            <a:endParaRPr lang="en-US" sz="2400" dirty="0"/>
          </a:p>
        </p:txBody>
      </p:sp>
      <p:pic>
        <p:nvPicPr>
          <p:cNvPr id="7" name="Picture 6" descr="Blank frames cordoned off with rope and stanchions">
            <a:extLst>
              <a:ext uri="{FF2B5EF4-FFF2-40B4-BE49-F238E27FC236}">
                <a16:creationId xmlns:a16="http://schemas.microsoft.com/office/drawing/2014/main" id="{3CBACAF1-E340-8191-02D6-1CF7930954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0774" y="2320157"/>
            <a:ext cx="3328586" cy="2747777"/>
          </a:xfrm>
          <a:prstGeom prst="rect">
            <a:avLst/>
          </a:prstGeom>
        </p:spPr>
      </p:pic>
    </p:spTree>
    <p:extLst>
      <p:ext uri="{BB962C8B-B14F-4D97-AF65-F5344CB8AC3E}">
        <p14:creationId xmlns:p14="http://schemas.microsoft.com/office/powerpoint/2010/main" val="130201102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F3B8B-9DAA-41DD-80E3-51E50A1C4712}"/>
              </a:ext>
            </a:extLst>
          </p:cNvPr>
          <p:cNvSpPr>
            <a:spLocks noGrp="1"/>
          </p:cNvSpPr>
          <p:nvPr>
            <p:ph type="title"/>
          </p:nvPr>
        </p:nvSpPr>
        <p:spPr>
          <a:xfrm>
            <a:off x="628650" y="353096"/>
            <a:ext cx="7886700" cy="1325563"/>
          </a:xfrm>
        </p:spPr>
        <p:txBody>
          <a:bodyPr/>
          <a:lstStyle/>
          <a:p>
            <a:r>
              <a:rPr lang="en-US" dirty="0"/>
              <a:t>Tiers Two and Three</a:t>
            </a:r>
            <a:r>
              <a:rPr lang="zh-TW" altLang="en-US" dirty="0"/>
              <a:t> 第二與第三層級</a:t>
            </a:r>
            <a:endParaRPr lang="en-US" dirty="0"/>
          </a:p>
        </p:txBody>
      </p:sp>
      <p:sp>
        <p:nvSpPr>
          <p:cNvPr id="4" name="Content Placeholder 3">
            <a:extLst>
              <a:ext uri="{FF2B5EF4-FFF2-40B4-BE49-F238E27FC236}">
                <a16:creationId xmlns:a16="http://schemas.microsoft.com/office/drawing/2014/main" id="{763986BA-7118-4F5B-951B-A19A4B5EFA52}"/>
              </a:ext>
            </a:extLst>
          </p:cNvPr>
          <p:cNvSpPr>
            <a:spLocks noGrp="1"/>
          </p:cNvSpPr>
          <p:nvPr>
            <p:ph sz="half" idx="1"/>
          </p:nvPr>
        </p:nvSpPr>
        <p:spPr/>
        <p:txBody>
          <a:bodyPr>
            <a:normAutofit fontScale="92500" lnSpcReduction="10000"/>
          </a:bodyPr>
          <a:lstStyle/>
          <a:p>
            <a:endParaRPr lang="en-US" dirty="0"/>
          </a:p>
        </p:txBody>
      </p:sp>
      <p:sp>
        <p:nvSpPr>
          <p:cNvPr id="5" name="Content Placeholder 4">
            <a:extLst>
              <a:ext uri="{FF2B5EF4-FFF2-40B4-BE49-F238E27FC236}">
                <a16:creationId xmlns:a16="http://schemas.microsoft.com/office/drawing/2014/main" id="{3A59EA8F-E298-4BA0-870E-03BC5E2A6B05}"/>
              </a:ext>
            </a:extLst>
          </p:cNvPr>
          <p:cNvSpPr>
            <a:spLocks noGrp="1"/>
          </p:cNvSpPr>
          <p:nvPr>
            <p:ph sz="half" idx="2"/>
          </p:nvPr>
        </p:nvSpPr>
        <p:spPr/>
        <p:txBody>
          <a:bodyPr>
            <a:normAutofit fontScale="92500" lnSpcReduction="10000"/>
          </a:bodyPr>
          <a:lstStyle/>
          <a:p>
            <a:r>
              <a:rPr lang="en-US" sz="2400" dirty="0"/>
              <a:t>Increase intensity </a:t>
            </a:r>
            <a:r>
              <a:rPr lang="zh-TW" altLang="en-US" sz="2400" dirty="0"/>
              <a:t>增加強度</a:t>
            </a:r>
            <a:endParaRPr lang="en-US" sz="2400" dirty="0"/>
          </a:p>
          <a:p>
            <a:pPr lvl="1"/>
            <a:r>
              <a:rPr lang="en-US" dirty="0"/>
              <a:t>Staff</a:t>
            </a:r>
            <a:r>
              <a:rPr lang="zh-TW" altLang="en-US" dirty="0"/>
              <a:t> 教職員</a:t>
            </a:r>
            <a:endParaRPr lang="en-US" altLang="zh-TW" dirty="0"/>
          </a:p>
          <a:p>
            <a:pPr lvl="1"/>
            <a:r>
              <a:rPr lang="en-US" dirty="0"/>
              <a:t>Time</a:t>
            </a:r>
            <a:r>
              <a:rPr lang="zh-TW" altLang="en-US" dirty="0"/>
              <a:t>時間</a:t>
            </a:r>
            <a:endParaRPr lang="en-US" altLang="zh-TW" dirty="0"/>
          </a:p>
          <a:p>
            <a:pPr lvl="1"/>
            <a:r>
              <a:rPr lang="en-US" dirty="0"/>
              <a:t>Ratio of students-to-staff</a:t>
            </a:r>
            <a:r>
              <a:rPr lang="zh-TW" altLang="en-US" dirty="0"/>
              <a:t> 師生比</a:t>
            </a:r>
            <a:endParaRPr lang="en-US" dirty="0"/>
          </a:p>
          <a:p>
            <a:r>
              <a:rPr lang="en-US" sz="2400" dirty="0"/>
              <a:t>Systematic</a:t>
            </a:r>
            <a:r>
              <a:rPr lang="zh-TW" altLang="en-US" sz="2400" dirty="0"/>
              <a:t> 系統性</a:t>
            </a:r>
            <a:endParaRPr lang="en-US" sz="2400" dirty="0"/>
          </a:p>
          <a:p>
            <a:pPr lvl="1"/>
            <a:r>
              <a:rPr lang="en-US" dirty="0"/>
              <a:t>Criteria for entry/exit</a:t>
            </a:r>
            <a:r>
              <a:rPr lang="zh-TW" altLang="en-US" dirty="0"/>
              <a:t> 進出標準</a:t>
            </a:r>
            <a:endParaRPr lang="en-US" dirty="0"/>
          </a:p>
          <a:p>
            <a:r>
              <a:rPr lang="en-US" sz="2400" dirty="0"/>
              <a:t>Quick response times</a:t>
            </a:r>
            <a:r>
              <a:rPr lang="zh-TW" altLang="en-US" sz="2400" dirty="0"/>
              <a:t> 快速反應時間</a:t>
            </a:r>
            <a:endParaRPr lang="en-US" sz="2400" dirty="0"/>
          </a:p>
          <a:p>
            <a:r>
              <a:rPr lang="en-US" sz="2400" dirty="0"/>
              <a:t>Does not require diagnosis (e.g., disability)</a:t>
            </a:r>
            <a:r>
              <a:rPr lang="zh-TW" altLang="en-US" sz="2400" dirty="0"/>
              <a:t> 無須診斷</a:t>
            </a:r>
            <a:r>
              <a:rPr lang="en-US" altLang="zh-TW" sz="2400" dirty="0"/>
              <a:t>(</a:t>
            </a:r>
            <a:r>
              <a:rPr lang="zh-TW" altLang="en-US" sz="2400" dirty="0"/>
              <a:t>如</a:t>
            </a:r>
            <a:r>
              <a:rPr lang="en-US" altLang="zh-TW" sz="2400" dirty="0"/>
              <a:t>:</a:t>
            </a:r>
            <a:r>
              <a:rPr lang="zh-TW" altLang="en-US" sz="2400" dirty="0"/>
              <a:t>身心障礙</a:t>
            </a:r>
            <a:r>
              <a:rPr lang="en-US" altLang="zh-TW" sz="2400" dirty="0"/>
              <a:t>)</a:t>
            </a:r>
            <a:endParaRPr lang="en-US" dirty="0"/>
          </a:p>
        </p:txBody>
      </p:sp>
      <p:graphicFrame>
        <p:nvGraphicFramePr>
          <p:cNvPr id="6" name="Object 2">
            <a:extLst>
              <a:ext uri="{FF2B5EF4-FFF2-40B4-BE49-F238E27FC236}">
                <a16:creationId xmlns:a16="http://schemas.microsoft.com/office/drawing/2014/main" id="{62AC2BC0-371A-43DA-9D7C-9CAD0ECA82F7}"/>
              </a:ext>
            </a:extLst>
          </p:cNvPr>
          <p:cNvGraphicFramePr>
            <a:graphicFrameLocks noChangeAspect="1"/>
          </p:cNvGraphicFramePr>
          <p:nvPr/>
        </p:nvGraphicFramePr>
        <p:xfrm>
          <a:off x="929811" y="1825627"/>
          <a:ext cx="1295400" cy="4410075"/>
        </p:xfrm>
        <a:graphic>
          <a:graphicData uri="http://schemas.openxmlformats.org/presentationml/2006/ole">
            <mc:AlternateContent xmlns:mc="http://schemas.openxmlformats.org/markup-compatibility/2006">
              <mc:Choice xmlns:v="urn:schemas-microsoft-com:vml" Requires="v">
                <p:oleObj name="Drawing" r:id="rId2" imgW="1304925" imgH="4419600" progId="">
                  <p:embed/>
                </p:oleObj>
              </mc:Choice>
              <mc:Fallback>
                <p:oleObj name="Drawing" r:id="rId2" imgW="1304925" imgH="4419600" progId="">
                  <p:embed/>
                  <p:pic>
                    <p:nvPicPr>
                      <p:cNvPr id="6" name="Object 2">
                        <a:extLst>
                          <a:ext uri="{FF2B5EF4-FFF2-40B4-BE49-F238E27FC236}">
                            <a16:creationId xmlns:a16="http://schemas.microsoft.com/office/drawing/2014/main" id="{62AC2BC0-371A-43DA-9D7C-9CAD0ECA8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811" y="1825627"/>
                        <a:ext cx="1295400" cy="441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7" name="Arrow: Left 6">
            <a:extLst>
              <a:ext uri="{FF2B5EF4-FFF2-40B4-BE49-F238E27FC236}">
                <a16:creationId xmlns:a16="http://schemas.microsoft.com/office/drawing/2014/main" id="{DCAFE9FE-6F0F-42CA-9D15-A6DD5F962BB1}"/>
              </a:ext>
            </a:extLst>
          </p:cNvPr>
          <p:cNvSpPr/>
          <p:nvPr/>
        </p:nvSpPr>
        <p:spPr>
          <a:xfrm>
            <a:off x="2661113" y="2165008"/>
            <a:ext cx="1417834" cy="65754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653305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3"/>
          <p:cNvSpPr>
            <a:spLocks noGrp="1"/>
          </p:cNvSpPr>
          <p:nvPr>
            <p:ph type="title"/>
          </p:nvPr>
        </p:nvSpPr>
        <p:spPr/>
        <p:txBody>
          <a:bodyPr/>
          <a:lstStyle/>
          <a:p>
            <a:r>
              <a:rPr lang="en-US" altLang="en-US" dirty="0"/>
              <a:t>Targeted Supports </a:t>
            </a:r>
            <a:r>
              <a:rPr lang="zh-TW" altLang="en-US" dirty="0"/>
              <a:t>有目標的支持</a:t>
            </a:r>
            <a:r>
              <a:rPr lang="en-US" altLang="en-US" dirty="0"/>
              <a:t> - Have a Coke!</a:t>
            </a:r>
            <a:r>
              <a:rPr lang="zh-TW" altLang="en-US" dirty="0"/>
              <a:t> 喝杯可樂</a:t>
            </a:r>
            <a:endParaRPr lang="en-US" altLang="en-US" dirty="0"/>
          </a:p>
        </p:txBody>
      </p:sp>
      <p:sp>
        <p:nvSpPr>
          <p:cNvPr id="16387" name="Content Placeholder 4"/>
          <p:cNvSpPr>
            <a:spLocks noGrp="1"/>
          </p:cNvSpPr>
          <p:nvPr>
            <p:ph sz="half" idx="1"/>
          </p:nvPr>
        </p:nvSpPr>
        <p:spPr/>
        <p:txBody>
          <a:bodyPr/>
          <a:lstStyle/>
          <a:p>
            <a:pPr>
              <a:buFont typeface="Arial" charset="0"/>
              <a:buChar char="•"/>
              <a:defRPr/>
            </a:pPr>
            <a:r>
              <a:rPr lang="en-US" b="1" dirty="0"/>
              <a:t>Can’t Do </a:t>
            </a:r>
            <a:r>
              <a:rPr lang="zh-TW" altLang="en-US" b="1" dirty="0"/>
              <a:t>不能做</a:t>
            </a:r>
            <a:r>
              <a:rPr lang="en-US" b="1" dirty="0"/>
              <a:t>(Skill Deficit</a:t>
            </a:r>
            <a:r>
              <a:rPr lang="zh-TW" altLang="en-US" b="1" dirty="0"/>
              <a:t>技能缺陷</a:t>
            </a:r>
            <a:r>
              <a:rPr lang="en-US" b="1" dirty="0"/>
              <a:t>)</a:t>
            </a:r>
            <a:endParaRPr lang="en-US" dirty="0"/>
          </a:p>
          <a:p>
            <a:pPr lvl="1" indent="-742950">
              <a:buFont typeface="Arial" charset="0"/>
              <a:buNone/>
              <a:defRPr/>
            </a:pPr>
            <a:endParaRPr lang="en-US" dirty="0"/>
          </a:p>
          <a:p>
            <a:pPr marL="403225" lvl="1" indent="-403225">
              <a:buFont typeface="Arial" pitchFamily="34" charset="0"/>
              <a:buChar char="•"/>
              <a:defRPr/>
            </a:pPr>
            <a:r>
              <a:rPr lang="en-US" b="1" dirty="0"/>
              <a:t>Responses </a:t>
            </a:r>
            <a:r>
              <a:rPr lang="zh-TW" altLang="en-US" b="1" dirty="0"/>
              <a:t>反應</a:t>
            </a:r>
            <a:endParaRPr lang="en-US" b="1" dirty="0"/>
          </a:p>
          <a:p>
            <a:pPr lvl="1">
              <a:buFont typeface="Arial" charset="0"/>
              <a:buChar char="–"/>
              <a:defRPr/>
            </a:pPr>
            <a:r>
              <a:rPr lang="en-US" dirty="0"/>
              <a:t>Teach skill</a:t>
            </a:r>
            <a:r>
              <a:rPr lang="zh-TW" altLang="en-US" dirty="0"/>
              <a:t> 教導技能</a:t>
            </a:r>
            <a:endParaRPr lang="en-US" dirty="0"/>
          </a:p>
          <a:p>
            <a:pPr lvl="1">
              <a:buFont typeface="Arial" charset="0"/>
              <a:buChar char="–"/>
              <a:defRPr/>
            </a:pPr>
            <a:r>
              <a:rPr lang="en-US" dirty="0"/>
              <a:t>Priming</a:t>
            </a:r>
            <a:r>
              <a:rPr lang="zh-TW" altLang="en-US" dirty="0"/>
              <a:t> 促發</a:t>
            </a:r>
            <a:endParaRPr lang="en-US" dirty="0"/>
          </a:p>
          <a:p>
            <a:pPr lvl="1">
              <a:buFont typeface="Arial" charset="0"/>
              <a:buChar char="–"/>
              <a:defRPr/>
            </a:pPr>
            <a:r>
              <a:rPr lang="en-US" dirty="0"/>
              <a:t>Intersperse </a:t>
            </a:r>
            <a:r>
              <a:rPr lang="zh-TW" altLang="en-US" dirty="0"/>
              <a:t>穿插</a:t>
            </a:r>
            <a:endParaRPr lang="en-US" dirty="0"/>
          </a:p>
          <a:p>
            <a:pPr lvl="1">
              <a:buFont typeface="Arial" charset="0"/>
              <a:buChar char="–"/>
              <a:defRPr/>
            </a:pPr>
            <a:r>
              <a:rPr lang="en-US" dirty="0"/>
              <a:t>Teach escape</a:t>
            </a:r>
            <a:r>
              <a:rPr lang="zh-TW" altLang="en-US" dirty="0"/>
              <a:t> 教導逃避</a:t>
            </a:r>
            <a:endParaRPr lang="en-US" dirty="0"/>
          </a:p>
        </p:txBody>
      </p:sp>
      <p:sp>
        <p:nvSpPr>
          <p:cNvPr id="16388" name="Content Placeholder 5"/>
          <p:cNvSpPr>
            <a:spLocks noGrp="1"/>
          </p:cNvSpPr>
          <p:nvPr>
            <p:ph sz="half" idx="2"/>
          </p:nvPr>
        </p:nvSpPr>
        <p:spPr>
          <a:xfrm>
            <a:off x="4648200" y="1825625"/>
            <a:ext cx="4495800" cy="4525963"/>
          </a:xfrm>
        </p:spPr>
        <p:txBody>
          <a:bodyPr/>
          <a:lstStyle/>
          <a:p>
            <a:pPr>
              <a:buFont typeface="Arial" charset="0"/>
              <a:buChar char="•"/>
              <a:defRPr/>
            </a:pPr>
            <a:r>
              <a:rPr lang="en-US" b="1" dirty="0"/>
              <a:t>Won’t Do</a:t>
            </a:r>
            <a:r>
              <a:rPr lang="zh-TW" altLang="en-US" b="1" dirty="0"/>
              <a:t>不會做</a:t>
            </a:r>
            <a:r>
              <a:rPr lang="en-US" b="1" dirty="0"/>
              <a:t> (Acquisition</a:t>
            </a:r>
            <a:r>
              <a:rPr lang="zh-TW" altLang="en-US" b="1" dirty="0"/>
              <a:t>精熟</a:t>
            </a:r>
            <a:r>
              <a:rPr lang="en-US" b="1" dirty="0"/>
              <a:t>)</a:t>
            </a:r>
            <a:endParaRPr lang="en-US" dirty="0"/>
          </a:p>
          <a:p>
            <a:pPr marL="0" lvl="1" indent="0">
              <a:buNone/>
              <a:defRPr/>
            </a:pPr>
            <a:endParaRPr lang="en-US" b="1" dirty="0"/>
          </a:p>
          <a:p>
            <a:pPr marL="342900" lvl="1" indent="-342900">
              <a:buFont typeface="Arial" pitchFamily="34" charset="0"/>
              <a:buChar char="•"/>
              <a:defRPr/>
            </a:pPr>
            <a:r>
              <a:rPr lang="en-US" b="1" dirty="0"/>
              <a:t>Responses</a:t>
            </a:r>
            <a:r>
              <a:rPr lang="zh-TW" altLang="en-US" b="1" dirty="0"/>
              <a:t> 反應</a:t>
            </a:r>
            <a:endParaRPr lang="en-US" b="1" dirty="0"/>
          </a:p>
          <a:p>
            <a:pPr lvl="1">
              <a:buFont typeface="Arial" charset="0"/>
              <a:buChar char="–"/>
              <a:defRPr/>
            </a:pPr>
            <a:r>
              <a:rPr lang="en-US" dirty="0"/>
              <a:t>Prompt</a:t>
            </a:r>
            <a:r>
              <a:rPr lang="zh-TW" altLang="en-US" dirty="0"/>
              <a:t> 提示</a:t>
            </a:r>
            <a:endParaRPr lang="en-US" altLang="zh-TW" dirty="0"/>
          </a:p>
          <a:p>
            <a:pPr lvl="1">
              <a:buFont typeface="Arial" charset="0"/>
              <a:buChar char="–"/>
              <a:defRPr/>
            </a:pPr>
            <a:r>
              <a:rPr lang="en-US" dirty="0"/>
              <a:t>2-10</a:t>
            </a:r>
          </a:p>
          <a:p>
            <a:pPr lvl="1">
              <a:buFont typeface="Arial" charset="0"/>
              <a:buChar char="–"/>
              <a:defRPr/>
            </a:pPr>
            <a:r>
              <a:rPr lang="en-US" dirty="0"/>
              <a:t>Personal greeting</a:t>
            </a:r>
            <a:r>
              <a:rPr lang="zh-TW" altLang="en-US" dirty="0"/>
              <a:t> 個人問候</a:t>
            </a:r>
            <a:endParaRPr lang="en-US" dirty="0"/>
          </a:p>
          <a:p>
            <a:pPr lvl="1">
              <a:buFont typeface="Arial" charset="0"/>
              <a:buChar char="–"/>
              <a:defRPr/>
            </a:pPr>
            <a:r>
              <a:rPr lang="en-US" dirty="0"/>
              <a:t>Choice/preference</a:t>
            </a:r>
            <a:r>
              <a:rPr lang="zh-TW" altLang="en-US" dirty="0"/>
              <a:t> 選擇</a:t>
            </a:r>
            <a:r>
              <a:rPr lang="en-US" altLang="zh-TW" dirty="0"/>
              <a:t>/</a:t>
            </a:r>
            <a:r>
              <a:rPr lang="zh-TW" altLang="en-US" dirty="0"/>
              <a:t>偏好</a:t>
            </a:r>
            <a:endParaRPr lang="en-US" dirty="0"/>
          </a:p>
          <a:p>
            <a:pPr lvl="1">
              <a:buFont typeface="Arial" charset="0"/>
              <a:buNone/>
              <a:defRPr/>
            </a:pPr>
            <a:endParaRPr lang="en-US" dirty="0"/>
          </a:p>
          <a:p>
            <a:pPr>
              <a:buFont typeface="Arial" charset="0"/>
              <a:buChar char="•"/>
              <a:defRPr/>
            </a:pPr>
            <a:endParaRPr lang="en-US" dirty="0"/>
          </a:p>
        </p:txBody>
      </p:sp>
      <p:sp>
        <p:nvSpPr>
          <p:cNvPr id="28677" name="TextBox 4"/>
          <p:cNvSpPr txBox="1">
            <a:spLocks noChangeArrowheads="1"/>
          </p:cNvSpPr>
          <p:nvPr/>
        </p:nvSpPr>
        <p:spPr bwMode="auto">
          <a:xfrm>
            <a:off x="1371600" y="6211888"/>
            <a:ext cx="7315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See CAST: http://www.cast.org/  and SIM  http://www.kucrl.org/sim/</a:t>
            </a:r>
          </a:p>
          <a:p>
            <a:pPr eaLnBrk="1" hangingPunct="1">
              <a:spcBef>
                <a:spcPct val="0"/>
              </a:spcBef>
              <a:buFontTx/>
              <a:buNone/>
            </a:pPr>
            <a:endParaRPr lang="en-US" altLang="en-US" sz="1800" dirty="0"/>
          </a:p>
        </p:txBody>
      </p:sp>
    </p:spTree>
    <p:extLst>
      <p:ext uri="{BB962C8B-B14F-4D97-AF65-F5344CB8AC3E}">
        <p14:creationId xmlns:p14="http://schemas.microsoft.com/office/powerpoint/2010/main" val="25723524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A312-1EE2-4F68-A045-4E829C50B4F6}"/>
              </a:ext>
            </a:extLst>
          </p:cNvPr>
          <p:cNvSpPr>
            <a:spLocks noGrp="1"/>
          </p:cNvSpPr>
          <p:nvPr>
            <p:ph type="title"/>
          </p:nvPr>
        </p:nvSpPr>
        <p:spPr/>
        <p:txBody>
          <a:bodyPr/>
          <a:lstStyle/>
          <a:p>
            <a:r>
              <a:rPr lang="en-US" dirty="0"/>
              <a:t>Tiers Two and Three Examples</a:t>
            </a:r>
            <a:r>
              <a:rPr lang="zh-TW" altLang="en-US" dirty="0"/>
              <a:t> 第二和三層級範例</a:t>
            </a:r>
            <a:endParaRPr lang="en-US" dirty="0"/>
          </a:p>
        </p:txBody>
      </p:sp>
      <p:sp>
        <p:nvSpPr>
          <p:cNvPr id="3" name="Content Placeholder 2">
            <a:extLst>
              <a:ext uri="{FF2B5EF4-FFF2-40B4-BE49-F238E27FC236}">
                <a16:creationId xmlns:a16="http://schemas.microsoft.com/office/drawing/2014/main" id="{B193048A-5294-4D82-B914-7EA3E24BDD92}"/>
              </a:ext>
            </a:extLst>
          </p:cNvPr>
          <p:cNvSpPr>
            <a:spLocks noGrp="1"/>
          </p:cNvSpPr>
          <p:nvPr>
            <p:ph sz="half" idx="1"/>
          </p:nvPr>
        </p:nvSpPr>
        <p:spPr>
          <a:xfrm>
            <a:off x="628650" y="1825625"/>
            <a:ext cx="3886200" cy="4351338"/>
          </a:xfrm>
        </p:spPr>
        <p:txBody>
          <a:bodyPr>
            <a:normAutofit fontScale="62500" lnSpcReduction="20000"/>
          </a:bodyPr>
          <a:lstStyle/>
          <a:p>
            <a:pPr marL="0" indent="0">
              <a:buNone/>
            </a:pPr>
            <a:r>
              <a:rPr lang="en-US" sz="3000" b="1" dirty="0"/>
              <a:t>Academic</a:t>
            </a:r>
            <a:r>
              <a:rPr lang="zh-TW" altLang="en-US" sz="3000" b="1" dirty="0"/>
              <a:t> 學業</a:t>
            </a:r>
            <a:endParaRPr lang="en-US" sz="3000" b="1" dirty="0"/>
          </a:p>
          <a:p>
            <a:r>
              <a:rPr lang="en-US" sz="3000" dirty="0"/>
              <a:t>Additional course or flexible time</a:t>
            </a:r>
            <a:r>
              <a:rPr lang="zh-TW" altLang="en-US" sz="3000" dirty="0"/>
              <a:t> 額外課程或彈性時間</a:t>
            </a:r>
            <a:endParaRPr lang="en-US" sz="3000" dirty="0"/>
          </a:p>
          <a:p>
            <a:pPr lvl="1"/>
            <a:r>
              <a:rPr lang="en-US" sz="3000" dirty="0">
                <a:hlinkClick r:id="rId3"/>
              </a:rPr>
              <a:t>Implemented within the master schedule</a:t>
            </a:r>
            <a:r>
              <a:rPr lang="zh-TW" altLang="en-US" sz="3000" dirty="0"/>
              <a:t> 在主要時間表內實施</a:t>
            </a:r>
            <a:endParaRPr lang="en-US" sz="3000" dirty="0"/>
          </a:p>
          <a:p>
            <a:pPr lvl="1"/>
            <a:r>
              <a:rPr lang="en-US" sz="3000" dirty="0">
                <a:hlinkClick r:id="rId4"/>
              </a:rPr>
              <a:t>Credit recovery</a:t>
            </a:r>
            <a:r>
              <a:rPr lang="zh-TW" altLang="en-US" sz="3000" dirty="0"/>
              <a:t> 信用恢復</a:t>
            </a:r>
            <a:endParaRPr lang="en-US" sz="3000" dirty="0"/>
          </a:p>
          <a:p>
            <a:pPr lvl="1"/>
            <a:r>
              <a:rPr lang="en-US" sz="3000" dirty="0"/>
              <a:t>Evidence-based reading programs</a:t>
            </a:r>
            <a:r>
              <a:rPr lang="zh-TW" altLang="en-US" sz="3000" dirty="0"/>
              <a:t> 實證本位的閱讀方案</a:t>
            </a:r>
            <a:endParaRPr lang="en-US" sz="3000" dirty="0"/>
          </a:p>
          <a:p>
            <a:pPr lvl="2"/>
            <a:r>
              <a:rPr lang="en-US" sz="3000" dirty="0"/>
              <a:t>Tier two</a:t>
            </a:r>
            <a:r>
              <a:rPr lang="zh-TW" altLang="en-US" sz="3000" dirty="0"/>
              <a:t>第二層級</a:t>
            </a:r>
            <a:r>
              <a:rPr lang="en-US" sz="3000" dirty="0"/>
              <a:t>: </a:t>
            </a:r>
            <a:r>
              <a:rPr lang="en-US" sz="3000" dirty="0">
                <a:hlinkClick r:id="rId5"/>
              </a:rPr>
              <a:t>REWARDS</a:t>
            </a:r>
            <a:endParaRPr lang="en-US" sz="3000" dirty="0"/>
          </a:p>
          <a:p>
            <a:pPr lvl="2"/>
            <a:r>
              <a:rPr lang="en-US" sz="3000" dirty="0"/>
              <a:t>Tier three</a:t>
            </a:r>
            <a:r>
              <a:rPr lang="zh-TW" altLang="en-US" sz="3000" dirty="0"/>
              <a:t>第三層級</a:t>
            </a:r>
            <a:r>
              <a:rPr lang="en-US" sz="3000" dirty="0"/>
              <a:t>: </a:t>
            </a:r>
            <a:r>
              <a:rPr lang="en-US" sz="3000" dirty="0">
                <a:hlinkClick r:id="rId6"/>
              </a:rPr>
              <a:t>Wilson Reading System</a:t>
            </a:r>
            <a:endParaRPr lang="en-US" sz="3000" dirty="0"/>
          </a:p>
          <a:p>
            <a:pPr marL="342900" lvl="1" indent="0">
              <a:buNone/>
            </a:pPr>
            <a:endParaRPr lang="en-US" dirty="0"/>
          </a:p>
        </p:txBody>
      </p:sp>
      <p:sp>
        <p:nvSpPr>
          <p:cNvPr id="4" name="Content Placeholder 3">
            <a:extLst>
              <a:ext uri="{FF2B5EF4-FFF2-40B4-BE49-F238E27FC236}">
                <a16:creationId xmlns:a16="http://schemas.microsoft.com/office/drawing/2014/main" id="{C26C0E1F-A101-4544-8B41-A2FEC685C5FF}"/>
              </a:ext>
            </a:extLst>
          </p:cNvPr>
          <p:cNvSpPr>
            <a:spLocks noGrp="1"/>
          </p:cNvSpPr>
          <p:nvPr>
            <p:ph sz="half" idx="2"/>
          </p:nvPr>
        </p:nvSpPr>
        <p:spPr/>
        <p:txBody>
          <a:bodyPr>
            <a:normAutofit fontScale="62500" lnSpcReduction="20000"/>
          </a:bodyPr>
          <a:lstStyle/>
          <a:p>
            <a:pPr marL="0" indent="0">
              <a:buNone/>
            </a:pPr>
            <a:r>
              <a:rPr lang="en-US" b="1" dirty="0"/>
              <a:t>Behavioral/Social and Emotional</a:t>
            </a:r>
            <a:r>
              <a:rPr lang="zh-TW" altLang="en-US" b="1" dirty="0"/>
              <a:t> 行為</a:t>
            </a:r>
            <a:r>
              <a:rPr lang="en-US" altLang="zh-TW" b="1" dirty="0"/>
              <a:t>/</a:t>
            </a:r>
            <a:r>
              <a:rPr lang="zh-TW" altLang="en-US" b="1" dirty="0"/>
              <a:t>社會情緒</a:t>
            </a:r>
            <a:endParaRPr lang="en-US" b="1" dirty="0"/>
          </a:p>
          <a:p>
            <a:r>
              <a:rPr lang="en-US" sz="2600" dirty="0">
                <a:hlinkClick r:id="rId7"/>
              </a:rPr>
              <a:t>Check in/Check out system</a:t>
            </a:r>
            <a:r>
              <a:rPr lang="zh-TW" altLang="en-US" sz="2600" dirty="0"/>
              <a:t> 簽到簽退制</a:t>
            </a:r>
            <a:endParaRPr lang="en-US" sz="2600" dirty="0"/>
          </a:p>
          <a:p>
            <a:pPr lvl="1"/>
            <a:r>
              <a:rPr lang="en-US" sz="2200" dirty="0">
                <a:hlinkClick r:id="rId8"/>
              </a:rPr>
              <a:t>Taiwan Example</a:t>
            </a:r>
            <a:r>
              <a:rPr lang="zh-TW" altLang="en-US" sz="2200" dirty="0"/>
              <a:t> 台灣範例</a:t>
            </a:r>
            <a:endParaRPr lang="en-US" sz="2200" dirty="0"/>
          </a:p>
          <a:p>
            <a:r>
              <a:rPr lang="en-US" sz="2600" dirty="0">
                <a:hlinkClick r:id="rId9"/>
              </a:rPr>
              <a:t>Behavior Education Program</a:t>
            </a:r>
            <a:r>
              <a:rPr lang="zh-TW" altLang="en-US" sz="2600" dirty="0"/>
              <a:t> 行為教育方案</a:t>
            </a:r>
            <a:endParaRPr lang="en-US" altLang="zh-TW" sz="2600" dirty="0"/>
          </a:p>
          <a:p>
            <a:r>
              <a:rPr lang="en-US" sz="2600" dirty="0">
                <a:hlinkClick r:id="rId10"/>
              </a:rPr>
              <a:t>Social Skills Curriculum</a:t>
            </a:r>
            <a:r>
              <a:rPr lang="zh-TW" altLang="en-US" sz="2600" dirty="0"/>
              <a:t> 社會技巧課程</a:t>
            </a:r>
            <a:endParaRPr lang="en-US" sz="2600" dirty="0"/>
          </a:p>
          <a:p>
            <a:r>
              <a:rPr lang="en-US" sz="2600" dirty="0">
                <a:hlinkClick r:id="rId11"/>
              </a:rPr>
              <a:t>Class-Wide Function-related Intervention Teams</a:t>
            </a:r>
            <a:r>
              <a:rPr lang="zh-TW" altLang="en-US" sz="2600" dirty="0"/>
              <a:t> 教室本位的功能性介入團隊</a:t>
            </a:r>
            <a:endParaRPr lang="en-US" sz="2600" dirty="0"/>
          </a:p>
          <a:p>
            <a:pPr lvl="1"/>
            <a:r>
              <a:rPr lang="en-US" sz="2600" dirty="0">
                <a:hlinkClick r:id="rId12"/>
              </a:rPr>
              <a:t>Taiwan Example</a:t>
            </a:r>
            <a:r>
              <a:rPr lang="en-US" sz="2600" dirty="0"/>
              <a:t> </a:t>
            </a:r>
            <a:r>
              <a:rPr lang="zh-TW" altLang="en-US" sz="2600" dirty="0"/>
              <a:t>台灣範例</a:t>
            </a:r>
            <a:endParaRPr lang="en-US" sz="2600" dirty="0"/>
          </a:p>
          <a:p>
            <a:r>
              <a:rPr lang="en-US" sz="2600" dirty="0">
                <a:hlinkClick r:id="rId13"/>
              </a:rPr>
              <a:t>Functional Behavior Assessment/Positive Behavior Intervention</a:t>
            </a:r>
            <a:r>
              <a:rPr lang="zh-TW" altLang="en-US" sz="2600" dirty="0"/>
              <a:t> 功能行為評量</a:t>
            </a:r>
            <a:r>
              <a:rPr lang="en-US" altLang="zh-TW" sz="2600" dirty="0"/>
              <a:t>/</a:t>
            </a:r>
            <a:r>
              <a:rPr lang="zh-TW" altLang="en-US" sz="2600" dirty="0"/>
              <a:t>正向行為介入</a:t>
            </a:r>
            <a:endParaRPr lang="en-US" sz="2600" dirty="0"/>
          </a:p>
          <a:p>
            <a:pPr lvl="1"/>
            <a:r>
              <a:rPr lang="en-US" sz="2600" dirty="0">
                <a:hlinkClick r:id="rId14"/>
              </a:rPr>
              <a:t>Taiwan Example</a:t>
            </a:r>
            <a:r>
              <a:rPr lang="zh-TW" altLang="en-US" sz="2600" dirty="0"/>
              <a:t> 台灣範例</a:t>
            </a:r>
            <a:endParaRPr lang="en-US" sz="2600" dirty="0"/>
          </a:p>
          <a:p>
            <a:r>
              <a:rPr lang="en-US" sz="2600" dirty="0">
                <a:hlinkClick r:id="rId15"/>
              </a:rPr>
              <a:t>Person centered/wrap around transition support</a:t>
            </a:r>
            <a:r>
              <a:rPr lang="zh-TW" altLang="en-US" sz="2600" dirty="0"/>
              <a:t> 個人中心</a:t>
            </a:r>
            <a:r>
              <a:rPr lang="en-US" altLang="zh-TW" sz="2600" dirty="0"/>
              <a:t>/</a:t>
            </a:r>
            <a:r>
              <a:rPr lang="zh-TW" altLang="en-US" sz="2600" dirty="0"/>
              <a:t>轉銜支持</a:t>
            </a:r>
            <a:endParaRPr lang="en-US" sz="2600" dirty="0"/>
          </a:p>
          <a:p>
            <a:endParaRPr lang="en-US" dirty="0"/>
          </a:p>
        </p:txBody>
      </p:sp>
    </p:spTree>
    <p:extLst>
      <p:ext uri="{BB962C8B-B14F-4D97-AF65-F5344CB8AC3E}">
        <p14:creationId xmlns:p14="http://schemas.microsoft.com/office/powerpoint/2010/main" val="24383631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B3914-B139-ADBD-E0BA-DE2DBD2EAE44}"/>
              </a:ext>
            </a:extLst>
          </p:cNvPr>
          <p:cNvSpPr>
            <a:spLocks noGrp="1"/>
          </p:cNvSpPr>
          <p:nvPr>
            <p:ph type="title"/>
          </p:nvPr>
        </p:nvSpPr>
        <p:spPr/>
        <p:txBody>
          <a:bodyPr/>
          <a:lstStyle/>
          <a:p>
            <a:r>
              <a:rPr lang="en-US" dirty="0"/>
              <a:t>Connections</a:t>
            </a:r>
            <a:r>
              <a:rPr lang="zh-TW" altLang="en-US" dirty="0"/>
              <a:t> 連結</a:t>
            </a:r>
            <a:r>
              <a:rPr lang="en-US" dirty="0"/>
              <a:t> – Interventions</a:t>
            </a:r>
            <a:r>
              <a:rPr lang="zh-TW" altLang="en-US" dirty="0"/>
              <a:t>介入</a:t>
            </a:r>
            <a:endParaRPr lang="en-US" dirty="0"/>
          </a:p>
        </p:txBody>
      </p:sp>
      <p:sp>
        <p:nvSpPr>
          <p:cNvPr id="3" name="Content Placeholder 2">
            <a:extLst>
              <a:ext uri="{FF2B5EF4-FFF2-40B4-BE49-F238E27FC236}">
                <a16:creationId xmlns:a16="http://schemas.microsoft.com/office/drawing/2014/main" id="{48B1225A-7414-52E0-FCF7-8E1BCBB45EF4}"/>
              </a:ext>
            </a:extLst>
          </p:cNvPr>
          <p:cNvSpPr>
            <a:spLocks noGrp="1"/>
          </p:cNvSpPr>
          <p:nvPr>
            <p:ph sz="half" idx="1"/>
          </p:nvPr>
        </p:nvSpPr>
        <p:spPr/>
        <p:txBody>
          <a:bodyPr>
            <a:normAutofit/>
          </a:bodyPr>
          <a:lstStyle/>
          <a:p>
            <a:r>
              <a:rPr lang="en-US" dirty="0"/>
              <a:t>Review Interventions</a:t>
            </a:r>
            <a:r>
              <a:rPr lang="zh-TW" altLang="en-US" dirty="0"/>
              <a:t> 回顧介入</a:t>
            </a:r>
            <a:r>
              <a:rPr lang="en-US" dirty="0"/>
              <a:t>, p. 8</a:t>
            </a:r>
          </a:p>
          <a:p>
            <a:r>
              <a:rPr lang="en-US" dirty="0"/>
              <a:t>Moving from tiers 1 to 2</a:t>
            </a:r>
            <a:r>
              <a:rPr lang="zh-TW" altLang="en-US" dirty="0"/>
              <a:t> 從第一到第二層級</a:t>
            </a:r>
            <a:r>
              <a:rPr lang="en-US" dirty="0"/>
              <a:t>, p. 9-13</a:t>
            </a:r>
          </a:p>
          <a:p>
            <a:r>
              <a:rPr lang="en-US" dirty="0"/>
              <a:t>What connections do you make with your school(s)</a:t>
            </a:r>
            <a:r>
              <a:rPr lang="zh-TW" altLang="en-US" dirty="0"/>
              <a:t> 如何連結到你的學校</a:t>
            </a:r>
            <a:r>
              <a:rPr lang="en-US" altLang="zh-TW" dirty="0"/>
              <a:t>?</a:t>
            </a:r>
            <a:endParaRPr lang="en-US" dirty="0"/>
          </a:p>
          <a:p>
            <a:r>
              <a:rPr lang="en-US" dirty="0">
                <a:hlinkClick r:id="rId2"/>
              </a:rPr>
              <a:t>Link</a:t>
            </a:r>
            <a:endParaRPr lang="en-US" dirty="0"/>
          </a:p>
          <a:p>
            <a:endParaRPr lang="en-US" dirty="0"/>
          </a:p>
          <a:p>
            <a:endParaRPr lang="en-US" dirty="0"/>
          </a:p>
        </p:txBody>
      </p:sp>
      <p:pic>
        <p:nvPicPr>
          <p:cNvPr id="6" name="Content Placeholder 5" descr="image of report linked in this slide">
            <a:extLst>
              <a:ext uri="{FF2B5EF4-FFF2-40B4-BE49-F238E27FC236}">
                <a16:creationId xmlns:a16="http://schemas.microsoft.com/office/drawing/2014/main" id="{71123809-F47C-F085-8E3D-9CF8A507321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91051" y="1825625"/>
            <a:ext cx="3362397" cy="4351338"/>
          </a:xfrm>
        </p:spPr>
      </p:pic>
    </p:spTree>
    <p:extLst>
      <p:ext uri="{BB962C8B-B14F-4D97-AF65-F5344CB8AC3E}">
        <p14:creationId xmlns:p14="http://schemas.microsoft.com/office/powerpoint/2010/main" val="152544271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B93A3165-7D4D-C344-9D6E-7F22D13EF9B8}"/>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PowerPoint's</a:t>
            </a:r>
          </a:p>
        </p:txBody>
      </p:sp>
      <p:sp>
        <p:nvSpPr>
          <p:cNvPr id="30722" name="Content Placeholder 2">
            <a:extLst>
              <a:ext uri="{FF2B5EF4-FFF2-40B4-BE49-F238E27FC236}">
                <a16:creationId xmlns:a16="http://schemas.microsoft.com/office/drawing/2014/main" id="{81586AC6-937F-614D-9E57-AA55AB1E94C6}"/>
              </a:ext>
            </a:extLst>
          </p:cNvPr>
          <p:cNvSpPr>
            <a:spLocks noGrp="1"/>
          </p:cNvSpPr>
          <p:nvPr>
            <p:ph idx="1"/>
          </p:nvPr>
        </p:nvSpPr>
        <p:spPr>
          <a:xfrm>
            <a:off x="457200" y="1371602"/>
            <a:ext cx="8229600" cy="4525963"/>
          </a:xfrm>
        </p:spPr>
        <p:txBody>
          <a:bodyPr>
            <a:normAutofit fontScale="85000" lnSpcReduction="10000"/>
          </a:bodyPr>
          <a:lstStyle/>
          <a:p>
            <a:pPr>
              <a:buFontTx/>
              <a:buNone/>
            </a:pPr>
            <a:r>
              <a:rPr lang="en-US" altLang="en-US" dirty="0">
                <a:ea typeface="ＭＳ Ｐゴシック" panose="020B0600070205080204" pitchFamily="34" charset="-128"/>
              </a:rPr>
              <a:t>Enduring Understanding</a:t>
            </a:r>
            <a:r>
              <a:rPr lang="zh-TW" altLang="en-US" dirty="0">
                <a:ea typeface="ＭＳ Ｐゴシック" panose="020B0600070205080204" pitchFamily="34" charset="-128"/>
              </a:rPr>
              <a:t>  </a:t>
            </a:r>
            <a:r>
              <a:rPr lang="zh-TW" altLang="en-US" u="sng" dirty="0">
                <a:ea typeface="ＭＳ Ｐゴシック" panose="020B0600070205080204" pitchFamily="34" charset="-128"/>
              </a:rPr>
              <a:t>簡報重點幫助大家了解</a:t>
            </a:r>
            <a:r>
              <a:rPr lang="en-US" altLang="en-US" dirty="0">
                <a:ea typeface="ＭＳ Ｐゴシック" panose="020B0600070205080204" pitchFamily="34" charset="-128"/>
              </a:rPr>
              <a:t>: </a:t>
            </a:r>
          </a:p>
          <a:p>
            <a:endParaRPr lang="en-US" altLang="en-US" dirty="0">
              <a:ea typeface="ＭＳ Ｐゴシック" panose="020B0600070205080204" pitchFamily="34" charset="-128"/>
            </a:endParaRPr>
          </a:p>
          <a:p>
            <a:r>
              <a:rPr lang="en-US" dirty="0"/>
              <a:t>Tier 1 MTSS/PBIS includes key components to guide implementation</a:t>
            </a:r>
          </a:p>
          <a:p>
            <a:pPr marL="0" indent="0">
              <a:buNone/>
            </a:pPr>
            <a:r>
              <a:rPr lang="en-US" dirty="0"/>
              <a:t>   </a:t>
            </a:r>
            <a:r>
              <a:rPr lang="zh-TW" altLang="en-US" sz="2400" dirty="0"/>
              <a:t>多層級系統支持／正向行為介入與支持實施指導的要素</a:t>
            </a:r>
            <a:endParaRPr lang="en-US" sz="2400" dirty="0"/>
          </a:p>
          <a:p>
            <a:r>
              <a:rPr lang="en-US" dirty="0"/>
              <a:t>Taiwan secondary schools already implement strategies related to MTSS/PBIS</a:t>
            </a:r>
          </a:p>
          <a:p>
            <a:pPr marL="0" indent="0">
              <a:buNone/>
            </a:pPr>
            <a:r>
              <a:rPr lang="zh-TW" altLang="en-US" dirty="0"/>
              <a:t>  </a:t>
            </a:r>
            <a:r>
              <a:rPr lang="zh-TW" altLang="en-US" sz="2600" dirty="0"/>
              <a:t>臺灣中學已經開始實施有關</a:t>
            </a:r>
            <a:r>
              <a:rPr lang="en-US" altLang="zh-TW" sz="2600" dirty="0"/>
              <a:t>MTSS/PBIS</a:t>
            </a:r>
            <a:endParaRPr lang="en-US" sz="2600" dirty="0"/>
          </a:p>
          <a:p>
            <a:r>
              <a:rPr lang="en-US" dirty="0"/>
              <a:t>Taiwan schools implement MTSS/PBIS through implementation science and creating local implementation pilots</a:t>
            </a:r>
          </a:p>
          <a:p>
            <a:pPr marL="0" indent="0">
              <a:buNone/>
            </a:pPr>
            <a:r>
              <a:rPr lang="zh-TW" altLang="en-US" dirty="0"/>
              <a:t>   臺灣學校透過執行科學和創造在地實施前導行動實施</a:t>
            </a:r>
            <a:r>
              <a:rPr lang="en-US" altLang="zh-TW" dirty="0"/>
              <a:t>MTSS/PBIS</a:t>
            </a:r>
            <a:endParaRPr lang="en-US" dirty="0"/>
          </a:p>
          <a:p>
            <a:pPr>
              <a:buFontTx/>
              <a:buNone/>
            </a:pPr>
            <a:endParaRPr lang="en-US" altLang="en-US" dirty="0">
              <a:ea typeface="ＭＳ Ｐゴシック" panose="020B0600070205080204" pitchFamily="34" charset="-128"/>
            </a:endParaRPr>
          </a:p>
        </p:txBody>
      </p:sp>
      <p:sp>
        <p:nvSpPr>
          <p:cNvPr id="2" name="文字方塊 1"/>
          <p:cNvSpPr txBox="1"/>
          <p:nvPr/>
        </p:nvSpPr>
        <p:spPr>
          <a:xfrm>
            <a:off x="4742121" y="5986130"/>
            <a:ext cx="4210493" cy="369332"/>
          </a:xfrm>
          <a:prstGeom prst="rect">
            <a:avLst/>
          </a:prstGeom>
          <a:noFill/>
        </p:spPr>
        <p:txBody>
          <a:bodyPr wrap="square" rtlCol="0">
            <a:spAutoFit/>
          </a:bodyPr>
          <a:lstStyle/>
          <a:p>
            <a:r>
              <a:rPr lang="zh-TW" altLang="en-US" dirty="0"/>
              <a:t>翻譯加註：另一工作手冊檔</a:t>
            </a:r>
          </a:p>
        </p:txBody>
      </p:sp>
    </p:spTree>
    <p:extLst>
      <p:ext uri="{BB962C8B-B14F-4D97-AF65-F5344CB8AC3E}">
        <p14:creationId xmlns:p14="http://schemas.microsoft.com/office/powerpoint/2010/main" val="13892438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07C63C-6C64-E876-68B9-F1A1AF06CA2B}"/>
              </a:ext>
            </a:extLst>
          </p:cNvPr>
          <p:cNvSpPr>
            <a:spLocks noGrp="1"/>
          </p:cNvSpPr>
          <p:nvPr>
            <p:ph type="title"/>
          </p:nvPr>
        </p:nvSpPr>
        <p:spPr>
          <a:xfrm>
            <a:off x="439858" y="1683756"/>
            <a:ext cx="2336449" cy="2396359"/>
          </a:xfrm>
        </p:spPr>
        <p:txBody>
          <a:bodyPr vert="horz" lIns="91440" tIns="45720" rIns="91440" bIns="45720" rtlCol="0" anchor="b">
            <a:normAutofit/>
          </a:bodyPr>
          <a:lstStyle/>
          <a:p>
            <a:pPr algn="r"/>
            <a:r>
              <a:rPr lang="en-US" sz="3500" kern="1200" dirty="0">
                <a:solidFill>
                  <a:srgbClr val="FFFFFF"/>
                </a:solidFill>
                <a:latin typeface="+mj-lt"/>
                <a:ea typeface="+mj-ea"/>
                <a:cs typeface="+mj-cs"/>
              </a:rPr>
              <a:t>Secondary Schools and MTSS/PBIS</a:t>
            </a:r>
          </a:p>
        </p:txBody>
      </p:sp>
      <p:graphicFrame>
        <p:nvGraphicFramePr>
          <p:cNvPr id="5" name="Content Placeholder 2">
            <a:extLst>
              <a:ext uri="{FF2B5EF4-FFF2-40B4-BE49-F238E27FC236}">
                <a16:creationId xmlns:a16="http://schemas.microsoft.com/office/drawing/2014/main" id="{42042B56-8121-1071-471C-3930A5C687E2}"/>
              </a:ext>
            </a:extLst>
          </p:cNvPr>
          <p:cNvGraphicFramePr>
            <a:graphicFrameLocks noGrp="1"/>
          </p:cNvGraphicFramePr>
          <p:nvPr>
            <p:ph sz="half" idx="1"/>
            <p:extLst>
              <p:ext uri="{D42A27DB-BD31-4B8C-83A1-F6EECF244321}">
                <p14:modId xmlns:p14="http://schemas.microsoft.com/office/powerpoint/2010/main" val="2227563571"/>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6BB1E031-4EFB-9A30-4935-6FBB2D8DA7CA}"/>
              </a:ext>
            </a:extLst>
          </p:cNvPr>
          <p:cNvSpPr txBox="1"/>
          <p:nvPr/>
        </p:nvSpPr>
        <p:spPr>
          <a:xfrm>
            <a:off x="5996762" y="6019695"/>
            <a:ext cx="1743739" cy="369332"/>
          </a:xfrm>
          <a:prstGeom prst="rect">
            <a:avLst/>
          </a:prstGeom>
          <a:noFill/>
        </p:spPr>
        <p:txBody>
          <a:bodyPr wrap="square" rtlCol="0">
            <a:spAutoFit/>
          </a:bodyPr>
          <a:lstStyle/>
          <a:p>
            <a:r>
              <a:rPr lang="en-US" dirty="0">
                <a:hlinkClick r:id="rId7"/>
              </a:rPr>
              <a:t>Citation Link</a:t>
            </a:r>
            <a:endParaRPr lang="en-US" dirty="0"/>
          </a:p>
        </p:txBody>
      </p:sp>
      <p:sp>
        <p:nvSpPr>
          <p:cNvPr id="3" name="文字方塊 2"/>
          <p:cNvSpPr txBox="1"/>
          <p:nvPr/>
        </p:nvSpPr>
        <p:spPr>
          <a:xfrm>
            <a:off x="566091" y="4641500"/>
            <a:ext cx="2083981" cy="1015663"/>
          </a:xfrm>
          <a:prstGeom prst="rect">
            <a:avLst/>
          </a:prstGeom>
          <a:noFill/>
        </p:spPr>
        <p:txBody>
          <a:bodyPr wrap="square" rtlCol="0">
            <a:spAutoFit/>
          </a:bodyPr>
          <a:lstStyle/>
          <a:p>
            <a:r>
              <a:rPr lang="zh-TW" altLang="en-US" sz="2000" dirty="0">
                <a:solidFill>
                  <a:schemeClr val="bg1"/>
                </a:solidFill>
              </a:rPr>
              <a:t>中學和多層級系統的支持或正向行為介入與支持</a:t>
            </a:r>
          </a:p>
        </p:txBody>
      </p:sp>
      <p:sp>
        <p:nvSpPr>
          <p:cNvPr id="4" name="文字方塊 3"/>
          <p:cNvSpPr txBox="1"/>
          <p:nvPr/>
        </p:nvSpPr>
        <p:spPr>
          <a:xfrm>
            <a:off x="7123814" y="1170852"/>
            <a:ext cx="1303402" cy="400110"/>
          </a:xfrm>
          <a:prstGeom prst="rect">
            <a:avLst/>
          </a:prstGeom>
          <a:noFill/>
        </p:spPr>
        <p:txBody>
          <a:bodyPr wrap="square" rtlCol="0">
            <a:spAutoFit/>
          </a:bodyPr>
          <a:lstStyle/>
          <a:p>
            <a:r>
              <a:rPr lang="zh-TW" altLang="en-US" sz="2000" dirty="0">
                <a:solidFill>
                  <a:schemeClr val="bg1"/>
                </a:solidFill>
              </a:rPr>
              <a:t>科系組織</a:t>
            </a:r>
          </a:p>
        </p:txBody>
      </p:sp>
      <p:sp>
        <p:nvSpPr>
          <p:cNvPr id="14" name="文字方塊 13"/>
          <p:cNvSpPr txBox="1"/>
          <p:nvPr/>
        </p:nvSpPr>
        <p:spPr>
          <a:xfrm>
            <a:off x="6680790" y="1896545"/>
            <a:ext cx="1303402" cy="400110"/>
          </a:xfrm>
          <a:prstGeom prst="rect">
            <a:avLst/>
          </a:prstGeom>
          <a:noFill/>
        </p:spPr>
        <p:txBody>
          <a:bodyPr wrap="square" rtlCol="0">
            <a:spAutoFit/>
          </a:bodyPr>
          <a:lstStyle/>
          <a:p>
            <a:r>
              <a:rPr lang="zh-TW" altLang="en-US" sz="2000" dirty="0">
                <a:solidFill>
                  <a:schemeClr val="bg1"/>
                </a:solidFill>
              </a:rPr>
              <a:t>學科專家</a:t>
            </a:r>
          </a:p>
        </p:txBody>
      </p:sp>
      <p:sp>
        <p:nvSpPr>
          <p:cNvPr id="16" name="文字方塊 15"/>
          <p:cNvSpPr txBox="1"/>
          <p:nvPr/>
        </p:nvSpPr>
        <p:spPr>
          <a:xfrm>
            <a:off x="6680790" y="2622238"/>
            <a:ext cx="1746426" cy="400110"/>
          </a:xfrm>
          <a:prstGeom prst="rect">
            <a:avLst/>
          </a:prstGeom>
          <a:noFill/>
        </p:spPr>
        <p:txBody>
          <a:bodyPr wrap="square" rtlCol="0">
            <a:spAutoFit/>
          </a:bodyPr>
          <a:lstStyle/>
          <a:p>
            <a:r>
              <a:rPr lang="zh-TW" altLang="en-US" sz="2000" dirty="0">
                <a:solidFill>
                  <a:schemeClr val="bg1"/>
                </a:solidFill>
              </a:rPr>
              <a:t>複雜的系統</a:t>
            </a:r>
          </a:p>
        </p:txBody>
      </p:sp>
      <p:sp>
        <p:nvSpPr>
          <p:cNvPr id="18" name="文字方塊 17"/>
          <p:cNvSpPr txBox="1"/>
          <p:nvPr/>
        </p:nvSpPr>
        <p:spPr>
          <a:xfrm>
            <a:off x="5820412" y="3277345"/>
            <a:ext cx="1303402" cy="400110"/>
          </a:xfrm>
          <a:prstGeom prst="rect">
            <a:avLst/>
          </a:prstGeom>
          <a:noFill/>
        </p:spPr>
        <p:txBody>
          <a:bodyPr wrap="square" rtlCol="0">
            <a:spAutoFit/>
          </a:bodyPr>
          <a:lstStyle/>
          <a:p>
            <a:r>
              <a:rPr lang="zh-TW" altLang="en-US" sz="2000" dirty="0">
                <a:solidFill>
                  <a:schemeClr val="bg1"/>
                </a:solidFill>
              </a:rPr>
              <a:t>學校大小</a:t>
            </a:r>
          </a:p>
        </p:txBody>
      </p:sp>
      <p:sp>
        <p:nvSpPr>
          <p:cNvPr id="20" name="文字方塊 19"/>
          <p:cNvSpPr txBox="1"/>
          <p:nvPr/>
        </p:nvSpPr>
        <p:spPr>
          <a:xfrm>
            <a:off x="6634716" y="4258035"/>
            <a:ext cx="2509284" cy="400110"/>
          </a:xfrm>
          <a:prstGeom prst="rect">
            <a:avLst/>
          </a:prstGeom>
          <a:noFill/>
        </p:spPr>
        <p:txBody>
          <a:bodyPr wrap="square" rtlCol="0">
            <a:spAutoFit/>
          </a:bodyPr>
          <a:lstStyle/>
          <a:p>
            <a:pPr algn="r"/>
            <a:r>
              <a:rPr lang="zh-TW" altLang="en-US" sz="2000" dirty="0"/>
              <a:t>教師對行為的信念</a:t>
            </a:r>
          </a:p>
        </p:txBody>
      </p:sp>
      <p:sp>
        <p:nvSpPr>
          <p:cNvPr id="21" name="文字方塊 20"/>
          <p:cNvSpPr txBox="1"/>
          <p:nvPr/>
        </p:nvSpPr>
        <p:spPr>
          <a:xfrm>
            <a:off x="6956354" y="5471995"/>
            <a:ext cx="1303402" cy="400110"/>
          </a:xfrm>
          <a:prstGeom prst="rect">
            <a:avLst/>
          </a:prstGeom>
          <a:noFill/>
        </p:spPr>
        <p:txBody>
          <a:bodyPr wrap="square" rtlCol="0">
            <a:spAutoFit/>
          </a:bodyPr>
          <a:lstStyle/>
          <a:p>
            <a:r>
              <a:rPr lang="zh-TW" altLang="en-US" sz="2000" dirty="0">
                <a:solidFill>
                  <a:schemeClr val="bg1"/>
                </a:solidFill>
              </a:rPr>
              <a:t>學生參與</a:t>
            </a:r>
          </a:p>
        </p:txBody>
      </p:sp>
      <p:sp>
        <p:nvSpPr>
          <p:cNvPr id="22" name="文字方塊 21"/>
          <p:cNvSpPr txBox="1"/>
          <p:nvPr/>
        </p:nvSpPr>
        <p:spPr>
          <a:xfrm>
            <a:off x="6472113" y="4998090"/>
            <a:ext cx="2509284" cy="400110"/>
          </a:xfrm>
          <a:prstGeom prst="rect">
            <a:avLst/>
          </a:prstGeom>
          <a:noFill/>
        </p:spPr>
        <p:txBody>
          <a:bodyPr wrap="square" rtlCol="0">
            <a:spAutoFit/>
          </a:bodyPr>
          <a:lstStyle/>
          <a:p>
            <a:pPr algn="r"/>
            <a:r>
              <a:rPr lang="zh-TW" altLang="en-US" sz="2000" dirty="0"/>
              <a:t>實施需要的時間</a:t>
            </a:r>
          </a:p>
        </p:txBody>
      </p:sp>
    </p:spTree>
    <p:extLst>
      <p:ext uri="{BB962C8B-B14F-4D97-AF65-F5344CB8AC3E}">
        <p14:creationId xmlns:p14="http://schemas.microsoft.com/office/powerpoint/2010/main" val="17595852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B1AEE-6320-374C-87A9-05A7E8785A21}"/>
              </a:ext>
            </a:extLst>
          </p:cNvPr>
          <p:cNvSpPr>
            <a:spLocks noGrp="1"/>
          </p:cNvSpPr>
          <p:nvPr>
            <p:ph type="title"/>
          </p:nvPr>
        </p:nvSpPr>
        <p:spPr/>
        <p:txBody>
          <a:bodyPr>
            <a:normAutofit fontScale="90000"/>
          </a:bodyPr>
          <a:lstStyle/>
          <a:p>
            <a:r>
              <a:rPr lang="en-US" sz="4000" dirty="0"/>
              <a:t>Northfield Middle/High School</a:t>
            </a:r>
            <a:r>
              <a:rPr lang="zh-TW" altLang="en-US" sz="4000" dirty="0"/>
              <a:t> 中學</a:t>
            </a:r>
            <a:r>
              <a:rPr lang="en-US" sz="4000" dirty="0"/>
              <a:t> </a:t>
            </a:r>
            <a:br>
              <a:rPr lang="en-US" sz="4000" dirty="0"/>
            </a:br>
            <a:r>
              <a:rPr lang="en-US" sz="4000" dirty="0"/>
              <a:t>Tier 1 to 2 </a:t>
            </a:r>
            <a:r>
              <a:rPr lang="zh-TW" altLang="en-US" sz="4000" dirty="0"/>
              <a:t>第一到第二層級</a:t>
            </a:r>
            <a:br>
              <a:rPr lang="en-US" altLang="zh-TW" sz="4000" dirty="0"/>
            </a:br>
            <a:r>
              <a:rPr lang="en-US" sz="4000" dirty="0"/>
              <a:t>– See P. 10-14</a:t>
            </a:r>
            <a:br>
              <a:rPr lang="en-US" dirty="0"/>
            </a:br>
            <a:endParaRPr lang="en-US" dirty="0"/>
          </a:p>
        </p:txBody>
      </p:sp>
      <p:pic>
        <p:nvPicPr>
          <p:cNvPr id="5" name="Content Placeholder 4" descr="Image of boys with sign that says &quot;I'm going to college&quot;">
            <a:extLst>
              <a:ext uri="{FF2B5EF4-FFF2-40B4-BE49-F238E27FC236}">
                <a16:creationId xmlns:a16="http://schemas.microsoft.com/office/drawing/2014/main" id="{290D4BFB-A5A7-AC4D-9199-A6D1AFFE8240}"/>
              </a:ext>
            </a:extLst>
          </p:cNvPr>
          <p:cNvPicPr>
            <a:picLocks noGrp="1" noChangeAspect="1"/>
          </p:cNvPicPr>
          <p:nvPr>
            <p:ph idx="1"/>
          </p:nvPr>
        </p:nvPicPr>
        <p:blipFill>
          <a:blip r:embed="rId2"/>
          <a:stretch>
            <a:fillRect/>
          </a:stretch>
        </p:blipFill>
        <p:spPr>
          <a:xfrm>
            <a:off x="704144" y="1825625"/>
            <a:ext cx="7735712" cy="4351338"/>
          </a:xfrm>
        </p:spPr>
      </p:pic>
    </p:spTree>
    <p:extLst>
      <p:ext uri="{BB962C8B-B14F-4D97-AF65-F5344CB8AC3E}">
        <p14:creationId xmlns:p14="http://schemas.microsoft.com/office/powerpoint/2010/main" val="314896628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FFD2E2-23AA-204E-ABEA-7C0B11732E17}"/>
              </a:ext>
            </a:extLst>
          </p:cNvPr>
          <p:cNvSpPr>
            <a:spLocks noGrp="1"/>
          </p:cNvSpPr>
          <p:nvPr>
            <p:ph type="title"/>
          </p:nvPr>
        </p:nvSpPr>
        <p:spPr>
          <a:xfrm>
            <a:off x="628650" y="294788"/>
            <a:ext cx="7886700" cy="1325563"/>
          </a:xfrm>
        </p:spPr>
        <p:txBody>
          <a:bodyPr vert="horz" lIns="91440" tIns="45720" rIns="91440" bIns="45720" rtlCol="0" anchor="ctr">
            <a:normAutofit/>
          </a:bodyPr>
          <a:lstStyle/>
          <a:p>
            <a:r>
              <a:rPr lang="en-US" dirty="0"/>
              <a:t>Matt and MTSS – See P. </a:t>
            </a:r>
            <a:r>
              <a:rPr lang="en-US"/>
              <a:t>13</a:t>
            </a:r>
            <a:endParaRPr lang="en-US" dirty="0"/>
          </a:p>
        </p:txBody>
      </p:sp>
      <p:sp>
        <p:nvSpPr>
          <p:cNvPr id="6" name="Content Placeholder 5">
            <a:extLst>
              <a:ext uri="{FF2B5EF4-FFF2-40B4-BE49-F238E27FC236}">
                <a16:creationId xmlns:a16="http://schemas.microsoft.com/office/drawing/2014/main" id="{43F61560-2006-DA48-BAA7-C3F6E9DD7178}"/>
              </a:ext>
            </a:extLst>
          </p:cNvPr>
          <p:cNvSpPr>
            <a:spLocks noGrp="1"/>
          </p:cNvSpPr>
          <p:nvPr>
            <p:ph sz="half" idx="2"/>
          </p:nvPr>
        </p:nvSpPr>
        <p:spPr>
          <a:xfrm>
            <a:off x="628652" y="1421179"/>
            <a:ext cx="2848355" cy="4351338"/>
          </a:xfrm>
        </p:spPr>
        <p:txBody>
          <a:bodyPr vert="horz" lIns="91440" tIns="45720" rIns="91440" bIns="45720" rtlCol="0">
            <a:noAutofit/>
          </a:bodyPr>
          <a:lstStyle/>
          <a:p>
            <a:r>
              <a:rPr lang="en-US" sz="2000" b="1" dirty="0"/>
              <a:t>Universal</a:t>
            </a:r>
            <a:r>
              <a:rPr lang="zh-TW" altLang="en-US" sz="2000" b="1" dirty="0"/>
              <a:t> 第一層級</a:t>
            </a:r>
            <a:endParaRPr lang="en-US" sz="2000" b="1" dirty="0"/>
          </a:p>
          <a:p>
            <a:pPr lvl="1"/>
            <a:r>
              <a:rPr lang="en-US" sz="2000" dirty="0"/>
              <a:t>Retaught expectations</a:t>
            </a:r>
            <a:r>
              <a:rPr lang="zh-TW" altLang="en-US" sz="2000" dirty="0"/>
              <a:t> 重新教導期待</a:t>
            </a:r>
            <a:endParaRPr lang="en-US" sz="2000" dirty="0"/>
          </a:p>
          <a:p>
            <a:r>
              <a:rPr lang="en-US" sz="2000" b="1" dirty="0"/>
              <a:t>Targeted</a:t>
            </a:r>
            <a:r>
              <a:rPr lang="zh-TW" altLang="en-US" sz="2000" b="1" dirty="0"/>
              <a:t> 第二層級</a:t>
            </a:r>
            <a:endParaRPr lang="en-US" sz="2000" b="1" dirty="0"/>
          </a:p>
          <a:p>
            <a:pPr lvl="1"/>
            <a:r>
              <a:rPr lang="en-US" sz="2000" dirty="0"/>
              <a:t>Check In/Check Out</a:t>
            </a:r>
            <a:r>
              <a:rPr lang="zh-TW" altLang="en-US" sz="2000" dirty="0"/>
              <a:t> 簽到簽退</a:t>
            </a:r>
            <a:endParaRPr lang="en-US" sz="2000" dirty="0"/>
          </a:p>
          <a:p>
            <a:pPr lvl="1"/>
            <a:r>
              <a:rPr lang="en-US" sz="2000" dirty="0"/>
              <a:t>Math remediation</a:t>
            </a:r>
            <a:r>
              <a:rPr lang="zh-TW" altLang="en-US" sz="2000" dirty="0"/>
              <a:t> 數學補救</a:t>
            </a:r>
            <a:endParaRPr lang="en-US" sz="2000" dirty="0"/>
          </a:p>
          <a:p>
            <a:r>
              <a:rPr lang="en-US" sz="2000" b="1" dirty="0"/>
              <a:t>Individual</a:t>
            </a:r>
            <a:r>
              <a:rPr lang="zh-TW" altLang="en-US" sz="2000" b="1" dirty="0"/>
              <a:t> 第三層級</a:t>
            </a:r>
            <a:endParaRPr lang="en-US" sz="2000" b="1" dirty="0"/>
          </a:p>
          <a:p>
            <a:pPr lvl="1"/>
            <a:r>
              <a:rPr lang="en-US" sz="2000" dirty="0"/>
              <a:t>FBA/BIP</a:t>
            </a:r>
            <a:r>
              <a:rPr lang="zh-TW" altLang="en-US" sz="2000" dirty="0"/>
              <a:t> 功能評量</a:t>
            </a:r>
            <a:r>
              <a:rPr lang="en-US" altLang="zh-TW" sz="2000" dirty="0"/>
              <a:t>/</a:t>
            </a:r>
            <a:r>
              <a:rPr lang="zh-TW" altLang="en-US" sz="2000" dirty="0"/>
              <a:t>行為介入方案</a:t>
            </a:r>
            <a:endParaRPr lang="en-US" sz="2000" dirty="0"/>
          </a:p>
          <a:p>
            <a:pPr lvl="1"/>
            <a:r>
              <a:rPr lang="en-US" sz="2000" dirty="0">
                <a:hlinkClick r:id="rId3"/>
              </a:rPr>
              <a:t>Project RENEW</a:t>
            </a:r>
            <a:r>
              <a:rPr lang="en-US" sz="2000" dirty="0"/>
              <a:t> – Mentor/Plan</a:t>
            </a:r>
            <a:r>
              <a:rPr lang="zh-TW" altLang="en-US" sz="2000" dirty="0"/>
              <a:t> 導師</a:t>
            </a:r>
            <a:r>
              <a:rPr lang="en-US" altLang="zh-TW" sz="2000" dirty="0"/>
              <a:t>/</a:t>
            </a:r>
            <a:r>
              <a:rPr lang="zh-TW" altLang="en-US" sz="2000" dirty="0"/>
              <a:t>計畫</a:t>
            </a:r>
            <a:endParaRPr lang="en-US" sz="2000" dirty="0"/>
          </a:p>
          <a:p>
            <a:endParaRPr lang="en-US" sz="2200" dirty="0"/>
          </a:p>
          <a:p>
            <a:endParaRPr lang="en-US" sz="2200" dirty="0"/>
          </a:p>
        </p:txBody>
      </p:sp>
      <p:pic>
        <p:nvPicPr>
          <p:cNvPr id="10" name="Content Placeholder 9" descr="image of a boy sitting at his computer">
            <a:extLst>
              <a:ext uri="{FF2B5EF4-FFF2-40B4-BE49-F238E27FC236}">
                <a16:creationId xmlns:a16="http://schemas.microsoft.com/office/drawing/2014/main" id="{7C0DA781-B1BC-8646-8A53-3EA9A0743686}"/>
              </a:ext>
            </a:extLst>
          </p:cNvPr>
          <p:cNvPicPr>
            <a:picLocks noGrp="1" noChangeAspect="1"/>
          </p:cNvPicPr>
          <p:nvPr>
            <p:ph sz="half" idx="1"/>
          </p:nvPr>
        </p:nvPicPr>
        <p:blipFill rotWithShape="1">
          <a:blip r:embed="rId4"/>
          <a:srcRect l="13405" r="13836" b="2"/>
          <a:stretch/>
        </p:blipFill>
        <p:spPr>
          <a:xfrm>
            <a:off x="3840480" y="1904283"/>
            <a:ext cx="4674870" cy="4272681"/>
          </a:xfrm>
          <a:prstGeom prst="rect">
            <a:avLst/>
          </a:prstGeom>
        </p:spPr>
      </p:pic>
      <p:sp>
        <p:nvSpPr>
          <p:cNvPr id="11" name="TextBox 10">
            <a:extLst>
              <a:ext uri="{FF2B5EF4-FFF2-40B4-BE49-F238E27FC236}">
                <a16:creationId xmlns:a16="http://schemas.microsoft.com/office/drawing/2014/main" id="{BE1BB049-EC1D-4140-887C-851B33FC071D}"/>
              </a:ext>
            </a:extLst>
          </p:cNvPr>
          <p:cNvSpPr txBox="1"/>
          <p:nvPr/>
        </p:nvSpPr>
        <p:spPr>
          <a:xfrm>
            <a:off x="4979963" y="6385152"/>
            <a:ext cx="1612942" cy="215444"/>
          </a:xfrm>
          <a:prstGeom prst="rect">
            <a:avLst/>
          </a:prstGeom>
          <a:noFill/>
        </p:spPr>
        <p:txBody>
          <a:bodyPr wrap="none" rtlCol="0">
            <a:spAutoFit/>
          </a:bodyPr>
          <a:lstStyle/>
          <a:p>
            <a:r>
              <a:rPr lang="en-US" sz="800" dirty="0"/>
              <a:t>Image from https://flic.kr/p/EyKKf</a:t>
            </a:r>
          </a:p>
        </p:txBody>
      </p:sp>
    </p:spTree>
    <p:extLst>
      <p:ext uri="{BB962C8B-B14F-4D97-AF65-F5344CB8AC3E}">
        <p14:creationId xmlns:p14="http://schemas.microsoft.com/office/powerpoint/2010/main" val="423782138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09D2-38EF-EE42-8431-CBAC849DF917}"/>
              </a:ext>
            </a:extLst>
          </p:cNvPr>
          <p:cNvSpPr>
            <a:spLocks noGrp="1"/>
          </p:cNvSpPr>
          <p:nvPr>
            <p:ph type="ctrTitle"/>
          </p:nvPr>
        </p:nvSpPr>
        <p:spPr>
          <a:xfrm>
            <a:off x="471488" y="1999456"/>
            <a:ext cx="7772400" cy="2387600"/>
          </a:xfrm>
        </p:spPr>
        <p:txBody>
          <a:bodyPr>
            <a:normAutofit/>
          </a:bodyPr>
          <a:lstStyle/>
          <a:p>
            <a:r>
              <a:rPr lang="en-US" b="1" dirty="0">
                <a:latin typeface="+mn-lt"/>
              </a:rPr>
              <a:t>Taiwan MTSS/PBIS Connections</a:t>
            </a:r>
          </a:p>
        </p:txBody>
      </p:sp>
      <p:sp>
        <p:nvSpPr>
          <p:cNvPr id="3" name="TextBox 2">
            <a:extLst>
              <a:ext uri="{FF2B5EF4-FFF2-40B4-BE49-F238E27FC236}">
                <a16:creationId xmlns:a16="http://schemas.microsoft.com/office/drawing/2014/main" id="{F5BE7894-C9FF-19F2-B5FA-12CF4674FA94}"/>
              </a:ext>
            </a:extLst>
          </p:cNvPr>
          <p:cNvSpPr txBox="1"/>
          <p:nvPr/>
        </p:nvSpPr>
        <p:spPr>
          <a:xfrm>
            <a:off x="1728790" y="5500688"/>
            <a:ext cx="2268763" cy="369332"/>
          </a:xfrm>
          <a:prstGeom prst="rect">
            <a:avLst/>
          </a:prstGeom>
          <a:noFill/>
        </p:spPr>
        <p:txBody>
          <a:bodyPr wrap="none" rtlCol="0">
            <a:spAutoFit/>
          </a:bodyPr>
          <a:lstStyle/>
          <a:p>
            <a:r>
              <a:rPr lang="en-US" dirty="0">
                <a:hlinkClick r:id="rId2"/>
              </a:rPr>
              <a:t>Career Builder video 1</a:t>
            </a:r>
            <a:endParaRPr lang="en-US" dirty="0"/>
          </a:p>
        </p:txBody>
      </p:sp>
      <p:sp>
        <p:nvSpPr>
          <p:cNvPr id="4" name="文字方塊 3"/>
          <p:cNvSpPr txBox="1"/>
          <p:nvPr/>
        </p:nvSpPr>
        <p:spPr>
          <a:xfrm>
            <a:off x="1010093" y="4387056"/>
            <a:ext cx="7233795" cy="461665"/>
          </a:xfrm>
          <a:prstGeom prst="rect">
            <a:avLst/>
          </a:prstGeom>
          <a:noFill/>
        </p:spPr>
        <p:txBody>
          <a:bodyPr wrap="square" rtlCol="0">
            <a:spAutoFit/>
          </a:bodyPr>
          <a:lstStyle/>
          <a:p>
            <a:pPr algn="ctr"/>
            <a:r>
              <a:rPr lang="zh-TW" altLang="en-US" sz="2400" dirty="0"/>
              <a:t>臺灣 </a:t>
            </a:r>
            <a:r>
              <a:rPr lang="en-US" altLang="zh-TW" sz="2400" dirty="0"/>
              <a:t>MTSS/PBIS </a:t>
            </a:r>
            <a:r>
              <a:rPr lang="zh-TW" altLang="en-US" sz="2400" dirty="0"/>
              <a:t>的連結</a:t>
            </a:r>
          </a:p>
        </p:txBody>
      </p:sp>
    </p:spTree>
    <p:extLst>
      <p:ext uri="{BB962C8B-B14F-4D97-AF65-F5344CB8AC3E}">
        <p14:creationId xmlns:p14="http://schemas.microsoft.com/office/powerpoint/2010/main" val="310005853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DF721-9FAE-4376-78EB-0FC9F8D92913}"/>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73E94E3A-3BA8-B008-CB3E-121555CCE342}"/>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55D21847-8795-ADE1-A7F4-5EF77F290032}"/>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9A01D7D1-FC14-B133-9D35-C2D3F95761E0}"/>
              </a:ext>
            </a:extLst>
          </p:cNvPr>
          <p:cNvPicPr>
            <a:picLocks noChangeAspect="1"/>
          </p:cNvPicPr>
          <p:nvPr/>
        </p:nvPicPr>
        <p:blipFill>
          <a:blip r:embed="rId3"/>
          <a:stretch>
            <a:fillRect/>
          </a:stretch>
        </p:blipFill>
        <p:spPr>
          <a:xfrm>
            <a:off x="628649" y="230195"/>
            <a:ext cx="8097339" cy="6497176"/>
          </a:xfrm>
          <a:prstGeom prst="rect">
            <a:avLst/>
          </a:prstGeom>
        </p:spPr>
      </p:pic>
      <p:sp>
        <p:nvSpPr>
          <p:cNvPr id="5" name="文字方塊 4">
            <a:extLst>
              <a:ext uri="{FF2B5EF4-FFF2-40B4-BE49-F238E27FC236}">
                <a16:creationId xmlns:a16="http://schemas.microsoft.com/office/drawing/2014/main" id="{8D85C765-3A64-79D5-29DE-421856A20392}"/>
              </a:ext>
            </a:extLst>
          </p:cNvPr>
          <p:cNvSpPr txBox="1"/>
          <p:nvPr/>
        </p:nvSpPr>
        <p:spPr>
          <a:xfrm>
            <a:off x="6779623" y="365128"/>
            <a:ext cx="1476103" cy="369332"/>
          </a:xfrm>
          <a:prstGeom prst="rect">
            <a:avLst/>
          </a:prstGeom>
          <a:noFill/>
        </p:spPr>
        <p:txBody>
          <a:bodyPr wrap="square" rtlCol="0">
            <a:spAutoFit/>
          </a:bodyPr>
          <a:lstStyle/>
          <a:p>
            <a:r>
              <a:rPr lang="zh-TW" altLang="en-US" dirty="0"/>
              <a:t>生活現況</a:t>
            </a:r>
          </a:p>
        </p:txBody>
      </p:sp>
      <p:sp>
        <p:nvSpPr>
          <p:cNvPr id="6" name="文字方塊 5">
            <a:extLst>
              <a:ext uri="{FF2B5EF4-FFF2-40B4-BE49-F238E27FC236}">
                <a16:creationId xmlns:a16="http://schemas.microsoft.com/office/drawing/2014/main" id="{9E9338A6-A053-58DE-EC0A-735E8D8766DA}"/>
              </a:ext>
            </a:extLst>
          </p:cNvPr>
          <p:cNvSpPr txBox="1"/>
          <p:nvPr/>
        </p:nvSpPr>
        <p:spPr>
          <a:xfrm>
            <a:off x="3984986" y="3059668"/>
            <a:ext cx="1384663" cy="369332"/>
          </a:xfrm>
          <a:prstGeom prst="rect">
            <a:avLst/>
          </a:prstGeom>
          <a:noFill/>
        </p:spPr>
        <p:txBody>
          <a:bodyPr wrap="square" rtlCol="0">
            <a:spAutoFit/>
          </a:bodyPr>
          <a:lstStyle/>
          <a:p>
            <a:r>
              <a:rPr lang="zh-TW" altLang="en-US" dirty="0"/>
              <a:t>終生學習者</a:t>
            </a:r>
          </a:p>
        </p:txBody>
      </p:sp>
      <p:sp>
        <p:nvSpPr>
          <p:cNvPr id="7" name="文字方塊 6">
            <a:extLst>
              <a:ext uri="{FF2B5EF4-FFF2-40B4-BE49-F238E27FC236}">
                <a16:creationId xmlns:a16="http://schemas.microsoft.com/office/drawing/2014/main" id="{0C43269B-CD1A-BB89-E94F-7038867D3C2C}"/>
              </a:ext>
            </a:extLst>
          </p:cNvPr>
          <p:cNvSpPr txBox="1"/>
          <p:nvPr/>
        </p:nvSpPr>
        <p:spPr>
          <a:xfrm>
            <a:off x="3887014" y="2244918"/>
            <a:ext cx="1580605" cy="369332"/>
          </a:xfrm>
          <a:prstGeom prst="rect">
            <a:avLst/>
          </a:prstGeom>
          <a:noFill/>
        </p:spPr>
        <p:txBody>
          <a:bodyPr wrap="square" rtlCol="0">
            <a:spAutoFit/>
          </a:bodyPr>
          <a:lstStyle/>
          <a:p>
            <a:r>
              <a:rPr lang="zh-TW" altLang="en-US" dirty="0"/>
              <a:t>自我導向行動</a:t>
            </a:r>
          </a:p>
        </p:txBody>
      </p:sp>
      <p:sp>
        <p:nvSpPr>
          <p:cNvPr id="8" name="文字方塊 7">
            <a:extLst>
              <a:ext uri="{FF2B5EF4-FFF2-40B4-BE49-F238E27FC236}">
                <a16:creationId xmlns:a16="http://schemas.microsoft.com/office/drawing/2014/main" id="{A915505A-E1B1-1537-B268-748AC192EC88}"/>
              </a:ext>
            </a:extLst>
          </p:cNvPr>
          <p:cNvSpPr txBox="1"/>
          <p:nvPr/>
        </p:nvSpPr>
        <p:spPr>
          <a:xfrm>
            <a:off x="3696789" y="3735977"/>
            <a:ext cx="1149531" cy="369332"/>
          </a:xfrm>
          <a:prstGeom prst="rect">
            <a:avLst/>
          </a:prstGeom>
          <a:noFill/>
        </p:spPr>
        <p:txBody>
          <a:bodyPr wrap="square" rtlCol="0">
            <a:spAutoFit/>
          </a:bodyPr>
          <a:lstStyle/>
          <a:p>
            <a:r>
              <a:rPr lang="zh-TW" altLang="en-US" dirty="0"/>
              <a:t>社會參與</a:t>
            </a:r>
          </a:p>
        </p:txBody>
      </p:sp>
      <p:sp>
        <p:nvSpPr>
          <p:cNvPr id="9" name="文字方塊 8">
            <a:extLst>
              <a:ext uri="{FF2B5EF4-FFF2-40B4-BE49-F238E27FC236}">
                <a16:creationId xmlns:a16="http://schemas.microsoft.com/office/drawing/2014/main" id="{8892978A-90AB-3369-1917-745345B22BB5}"/>
              </a:ext>
            </a:extLst>
          </p:cNvPr>
          <p:cNvSpPr txBox="1"/>
          <p:nvPr/>
        </p:nvSpPr>
        <p:spPr>
          <a:xfrm>
            <a:off x="4350748" y="3920643"/>
            <a:ext cx="1201783" cy="369332"/>
          </a:xfrm>
          <a:prstGeom prst="rect">
            <a:avLst/>
          </a:prstGeom>
          <a:noFill/>
        </p:spPr>
        <p:txBody>
          <a:bodyPr wrap="square" rtlCol="0">
            <a:spAutoFit/>
          </a:bodyPr>
          <a:lstStyle/>
          <a:p>
            <a:r>
              <a:rPr lang="zh-TW" altLang="en-US" dirty="0"/>
              <a:t>溝通互動</a:t>
            </a:r>
          </a:p>
        </p:txBody>
      </p:sp>
      <p:sp>
        <p:nvSpPr>
          <p:cNvPr id="10" name="文字方塊 9">
            <a:extLst>
              <a:ext uri="{FF2B5EF4-FFF2-40B4-BE49-F238E27FC236}">
                <a16:creationId xmlns:a16="http://schemas.microsoft.com/office/drawing/2014/main" id="{36071767-E93E-24B9-451F-8565824C7D01}"/>
              </a:ext>
            </a:extLst>
          </p:cNvPr>
          <p:cNvSpPr txBox="1"/>
          <p:nvPr/>
        </p:nvSpPr>
        <p:spPr>
          <a:xfrm>
            <a:off x="3526971" y="938525"/>
            <a:ext cx="1842678" cy="646331"/>
          </a:xfrm>
          <a:prstGeom prst="rect">
            <a:avLst/>
          </a:prstGeom>
          <a:noFill/>
        </p:spPr>
        <p:txBody>
          <a:bodyPr wrap="square" rtlCol="0">
            <a:spAutoFit/>
          </a:bodyPr>
          <a:lstStyle/>
          <a:p>
            <a:r>
              <a:rPr lang="zh-TW" altLang="en-US" dirty="0"/>
              <a:t>系統思考與問題解決</a:t>
            </a:r>
          </a:p>
        </p:txBody>
      </p:sp>
      <p:sp>
        <p:nvSpPr>
          <p:cNvPr id="11" name="文字方塊 10">
            <a:extLst>
              <a:ext uri="{FF2B5EF4-FFF2-40B4-BE49-F238E27FC236}">
                <a16:creationId xmlns:a16="http://schemas.microsoft.com/office/drawing/2014/main" id="{65883686-F244-E6DF-0564-B9EBED45CBDF}"/>
              </a:ext>
            </a:extLst>
          </p:cNvPr>
          <p:cNvSpPr txBox="1"/>
          <p:nvPr/>
        </p:nvSpPr>
        <p:spPr>
          <a:xfrm>
            <a:off x="5747657" y="1459859"/>
            <a:ext cx="1842678" cy="646331"/>
          </a:xfrm>
          <a:prstGeom prst="rect">
            <a:avLst/>
          </a:prstGeom>
          <a:noFill/>
        </p:spPr>
        <p:txBody>
          <a:bodyPr wrap="square" rtlCol="0">
            <a:spAutoFit/>
          </a:bodyPr>
          <a:lstStyle/>
          <a:p>
            <a:r>
              <a:rPr lang="zh-TW" altLang="en-US" dirty="0"/>
              <a:t>計畫</a:t>
            </a:r>
            <a:r>
              <a:rPr lang="en-US" altLang="zh-TW" dirty="0"/>
              <a:t>,</a:t>
            </a:r>
            <a:r>
              <a:rPr lang="zh-TW" altLang="en-US" dirty="0"/>
              <a:t>實施與創意靈活性</a:t>
            </a:r>
          </a:p>
        </p:txBody>
      </p:sp>
      <p:sp>
        <p:nvSpPr>
          <p:cNvPr id="12" name="文字方塊 11">
            <a:extLst>
              <a:ext uri="{FF2B5EF4-FFF2-40B4-BE49-F238E27FC236}">
                <a16:creationId xmlns:a16="http://schemas.microsoft.com/office/drawing/2014/main" id="{5A60607D-AAD7-C838-AD5F-1718C3C89183}"/>
              </a:ext>
            </a:extLst>
          </p:cNvPr>
          <p:cNvSpPr txBox="1"/>
          <p:nvPr/>
        </p:nvSpPr>
        <p:spPr>
          <a:xfrm>
            <a:off x="6114232" y="2785422"/>
            <a:ext cx="1384663" cy="646331"/>
          </a:xfrm>
          <a:prstGeom prst="rect">
            <a:avLst/>
          </a:prstGeom>
          <a:noFill/>
        </p:spPr>
        <p:txBody>
          <a:bodyPr wrap="square" rtlCol="0">
            <a:spAutoFit/>
          </a:bodyPr>
          <a:lstStyle/>
          <a:p>
            <a:r>
              <a:rPr lang="zh-TW" altLang="en-US" dirty="0"/>
              <a:t>使用符號與溝通表達</a:t>
            </a:r>
          </a:p>
        </p:txBody>
      </p:sp>
      <p:sp>
        <p:nvSpPr>
          <p:cNvPr id="13" name="文字方塊 12">
            <a:extLst>
              <a:ext uri="{FF2B5EF4-FFF2-40B4-BE49-F238E27FC236}">
                <a16:creationId xmlns:a16="http://schemas.microsoft.com/office/drawing/2014/main" id="{E76CD359-FEB4-4EB2-6FBC-07056DE7C442}"/>
              </a:ext>
            </a:extLst>
          </p:cNvPr>
          <p:cNvSpPr txBox="1"/>
          <p:nvPr/>
        </p:nvSpPr>
        <p:spPr>
          <a:xfrm>
            <a:off x="5903594" y="3735977"/>
            <a:ext cx="1842678" cy="646331"/>
          </a:xfrm>
          <a:prstGeom prst="rect">
            <a:avLst/>
          </a:prstGeom>
          <a:noFill/>
        </p:spPr>
        <p:txBody>
          <a:bodyPr wrap="square" rtlCol="0">
            <a:spAutoFit/>
          </a:bodyPr>
          <a:lstStyle/>
          <a:p>
            <a:r>
              <a:rPr lang="zh-TW" altLang="en-US" dirty="0"/>
              <a:t>科技</a:t>
            </a:r>
            <a:r>
              <a:rPr lang="en-US" altLang="zh-TW" dirty="0"/>
              <a:t>, </a:t>
            </a:r>
            <a:r>
              <a:rPr lang="zh-TW" altLang="en-US" dirty="0"/>
              <a:t>資訊與媒體素養</a:t>
            </a:r>
          </a:p>
        </p:txBody>
      </p:sp>
      <p:sp>
        <p:nvSpPr>
          <p:cNvPr id="14" name="文字方塊 13">
            <a:extLst>
              <a:ext uri="{FF2B5EF4-FFF2-40B4-BE49-F238E27FC236}">
                <a16:creationId xmlns:a16="http://schemas.microsoft.com/office/drawing/2014/main" id="{938CD93A-C1D9-EB63-AE2B-C31D623991F3}"/>
              </a:ext>
            </a:extLst>
          </p:cNvPr>
          <p:cNvSpPr txBox="1"/>
          <p:nvPr/>
        </p:nvSpPr>
        <p:spPr>
          <a:xfrm>
            <a:off x="4846320" y="5656217"/>
            <a:ext cx="1267912" cy="646331"/>
          </a:xfrm>
          <a:prstGeom prst="rect">
            <a:avLst/>
          </a:prstGeom>
          <a:noFill/>
        </p:spPr>
        <p:txBody>
          <a:bodyPr wrap="square" rtlCol="0">
            <a:spAutoFit/>
          </a:bodyPr>
          <a:lstStyle/>
          <a:p>
            <a:r>
              <a:rPr lang="zh-TW" altLang="en-US" dirty="0"/>
              <a:t>藝術與審美能力</a:t>
            </a:r>
          </a:p>
        </p:txBody>
      </p:sp>
      <p:sp>
        <p:nvSpPr>
          <p:cNvPr id="15" name="文字方塊 14">
            <a:extLst>
              <a:ext uri="{FF2B5EF4-FFF2-40B4-BE49-F238E27FC236}">
                <a16:creationId xmlns:a16="http://schemas.microsoft.com/office/drawing/2014/main" id="{35E7C648-C5A0-A3B6-B919-CA88274393D9}"/>
              </a:ext>
            </a:extLst>
          </p:cNvPr>
          <p:cNvSpPr txBox="1"/>
          <p:nvPr/>
        </p:nvSpPr>
        <p:spPr>
          <a:xfrm>
            <a:off x="3004457" y="5735096"/>
            <a:ext cx="1346291" cy="646331"/>
          </a:xfrm>
          <a:prstGeom prst="rect">
            <a:avLst/>
          </a:prstGeom>
          <a:noFill/>
        </p:spPr>
        <p:txBody>
          <a:bodyPr wrap="square" rtlCol="0">
            <a:spAutoFit/>
          </a:bodyPr>
          <a:lstStyle/>
          <a:p>
            <a:r>
              <a:rPr lang="zh-TW" altLang="en-US" dirty="0"/>
              <a:t>道德實務與公民意識</a:t>
            </a:r>
          </a:p>
        </p:txBody>
      </p:sp>
      <p:sp>
        <p:nvSpPr>
          <p:cNvPr id="16" name="文字方塊 15">
            <a:extLst>
              <a:ext uri="{FF2B5EF4-FFF2-40B4-BE49-F238E27FC236}">
                <a16:creationId xmlns:a16="http://schemas.microsoft.com/office/drawing/2014/main" id="{02CEB6E5-7D5C-A0E4-E348-AE9D31B1AA67}"/>
              </a:ext>
            </a:extLst>
          </p:cNvPr>
          <p:cNvSpPr txBox="1"/>
          <p:nvPr/>
        </p:nvSpPr>
        <p:spPr>
          <a:xfrm>
            <a:off x="1711234" y="4689566"/>
            <a:ext cx="1346291" cy="646331"/>
          </a:xfrm>
          <a:prstGeom prst="rect">
            <a:avLst/>
          </a:prstGeom>
          <a:noFill/>
        </p:spPr>
        <p:txBody>
          <a:bodyPr wrap="square" rtlCol="0">
            <a:spAutoFit/>
          </a:bodyPr>
          <a:lstStyle/>
          <a:p>
            <a:r>
              <a:rPr lang="zh-TW" altLang="en-US" dirty="0"/>
              <a:t>人際互動與團隊合作</a:t>
            </a:r>
          </a:p>
        </p:txBody>
      </p:sp>
      <p:sp>
        <p:nvSpPr>
          <p:cNvPr id="17" name="文字方塊 16">
            <a:extLst>
              <a:ext uri="{FF2B5EF4-FFF2-40B4-BE49-F238E27FC236}">
                <a16:creationId xmlns:a16="http://schemas.microsoft.com/office/drawing/2014/main" id="{DD7C7CE7-D31A-DEBE-604D-ED1AE499CFAC}"/>
              </a:ext>
            </a:extLst>
          </p:cNvPr>
          <p:cNvSpPr txBox="1"/>
          <p:nvPr/>
        </p:nvSpPr>
        <p:spPr>
          <a:xfrm>
            <a:off x="1397726" y="3618411"/>
            <a:ext cx="1842678" cy="646331"/>
          </a:xfrm>
          <a:prstGeom prst="rect">
            <a:avLst/>
          </a:prstGeom>
          <a:noFill/>
        </p:spPr>
        <p:txBody>
          <a:bodyPr wrap="square" rtlCol="0">
            <a:spAutoFit/>
          </a:bodyPr>
          <a:lstStyle/>
          <a:p>
            <a:r>
              <a:rPr lang="zh-TW" altLang="en-US" dirty="0"/>
              <a:t>多元文化與國際理解</a:t>
            </a:r>
          </a:p>
        </p:txBody>
      </p:sp>
      <p:sp>
        <p:nvSpPr>
          <p:cNvPr id="18" name="文字方塊 17">
            <a:extLst>
              <a:ext uri="{FF2B5EF4-FFF2-40B4-BE49-F238E27FC236}">
                <a16:creationId xmlns:a16="http://schemas.microsoft.com/office/drawing/2014/main" id="{3735EA7F-7928-EC37-E8A0-BA92F2610C2E}"/>
              </a:ext>
            </a:extLst>
          </p:cNvPr>
          <p:cNvSpPr txBox="1"/>
          <p:nvPr/>
        </p:nvSpPr>
        <p:spPr>
          <a:xfrm>
            <a:off x="1046663" y="1459859"/>
            <a:ext cx="1344655" cy="646331"/>
          </a:xfrm>
          <a:prstGeom prst="rect">
            <a:avLst/>
          </a:prstGeom>
          <a:noFill/>
        </p:spPr>
        <p:txBody>
          <a:bodyPr wrap="square" rtlCol="0">
            <a:spAutoFit/>
          </a:bodyPr>
          <a:lstStyle/>
          <a:p>
            <a:r>
              <a:rPr lang="zh-TW" altLang="en-US" dirty="0"/>
              <a:t>健全身心與自我提升</a:t>
            </a:r>
          </a:p>
        </p:txBody>
      </p:sp>
      <p:sp>
        <p:nvSpPr>
          <p:cNvPr id="20" name="TextBox 19">
            <a:extLst>
              <a:ext uri="{FF2B5EF4-FFF2-40B4-BE49-F238E27FC236}">
                <a16:creationId xmlns:a16="http://schemas.microsoft.com/office/drawing/2014/main" id="{3A358A9D-C06C-A566-7EEC-46B567E97C04}"/>
              </a:ext>
            </a:extLst>
          </p:cNvPr>
          <p:cNvSpPr txBox="1"/>
          <p:nvPr/>
        </p:nvSpPr>
        <p:spPr>
          <a:xfrm>
            <a:off x="418012" y="107241"/>
            <a:ext cx="4572000" cy="646331"/>
          </a:xfrm>
          <a:prstGeom prst="rect">
            <a:avLst/>
          </a:prstGeom>
          <a:noFill/>
        </p:spPr>
        <p:txBody>
          <a:bodyPr wrap="square">
            <a:spAutoFit/>
          </a:bodyPr>
          <a:lstStyle/>
          <a:p>
            <a:r>
              <a:rPr lang="en-US" dirty="0"/>
              <a:t>Taiwan’s Core Competencies</a:t>
            </a:r>
          </a:p>
          <a:p>
            <a:r>
              <a:rPr lang="en-US" dirty="0"/>
              <a:t>(</a:t>
            </a:r>
            <a:r>
              <a:rPr lang="en-US" dirty="0">
                <a:hlinkClick r:id="rId4"/>
              </a:rPr>
              <a:t>Link</a:t>
            </a:r>
            <a:r>
              <a:rPr lang="en-US" dirty="0"/>
              <a:t>)</a:t>
            </a:r>
          </a:p>
        </p:txBody>
      </p:sp>
    </p:spTree>
    <p:extLst>
      <p:ext uri="{BB962C8B-B14F-4D97-AF65-F5344CB8AC3E}">
        <p14:creationId xmlns:p14="http://schemas.microsoft.com/office/powerpoint/2010/main" val="35508165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43615-A6DD-4B27-DF8B-17C43182B5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F02A7E-ED95-72BD-7FAA-4E3D8143CE81}"/>
              </a:ext>
            </a:extLst>
          </p:cNvPr>
          <p:cNvSpPr>
            <a:spLocks noGrp="1"/>
          </p:cNvSpPr>
          <p:nvPr>
            <p:ph type="title"/>
          </p:nvPr>
        </p:nvSpPr>
        <p:spPr/>
        <p:txBody>
          <a:bodyPr/>
          <a:lstStyle/>
          <a:p>
            <a:r>
              <a:rPr lang="en-US" dirty="0"/>
              <a:t>Ministry of Education Core Values</a:t>
            </a:r>
            <a:br>
              <a:rPr lang="en-US" dirty="0"/>
            </a:br>
            <a:r>
              <a:rPr lang="zh-TW" altLang="en-US" sz="2400" dirty="0"/>
              <a:t>教育部的核心價值 </a:t>
            </a:r>
            <a:r>
              <a:rPr lang="en-US" altLang="zh-TW" sz="2400" dirty="0"/>
              <a:t>(</a:t>
            </a:r>
            <a:r>
              <a:rPr lang="zh-TW" altLang="en-US" sz="2400" dirty="0"/>
              <a:t>中文見下頁</a:t>
            </a:r>
            <a:r>
              <a:rPr lang="en-US" altLang="zh-TW" sz="2400" dirty="0"/>
              <a:t>)</a:t>
            </a:r>
            <a:endParaRPr lang="en-US" sz="2400" dirty="0"/>
          </a:p>
        </p:txBody>
      </p:sp>
      <p:sp>
        <p:nvSpPr>
          <p:cNvPr id="3" name="Content Placeholder 2">
            <a:extLst>
              <a:ext uri="{FF2B5EF4-FFF2-40B4-BE49-F238E27FC236}">
                <a16:creationId xmlns:a16="http://schemas.microsoft.com/office/drawing/2014/main" id="{799DCE63-8C59-230A-EABB-9C3CFC3AD051}"/>
              </a:ext>
            </a:extLst>
          </p:cNvPr>
          <p:cNvSpPr>
            <a:spLocks noGrp="1"/>
          </p:cNvSpPr>
          <p:nvPr>
            <p:ph idx="1"/>
          </p:nvPr>
        </p:nvSpPr>
        <p:spPr>
          <a:xfrm>
            <a:off x="628650" y="1825625"/>
            <a:ext cx="3634831" cy="4351338"/>
          </a:xfrm>
        </p:spPr>
        <p:txBody>
          <a:bodyPr>
            <a:normAutofit fontScale="85000" lnSpcReduction="20000"/>
          </a:bodyPr>
          <a:lstStyle/>
          <a:p>
            <a:r>
              <a:rPr lang="en-US" dirty="0"/>
              <a:t>Happiness: Creating a happy environment.</a:t>
            </a:r>
          </a:p>
          <a:p>
            <a:r>
              <a:rPr lang="en-US" dirty="0"/>
              <a:t>Excellence: Nurturing excellent human resources.</a:t>
            </a:r>
          </a:p>
          <a:p>
            <a:r>
              <a:rPr lang="en-US" dirty="0"/>
              <a:t>Aspiration: Arousing aspiration for education.</a:t>
            </a:r>
          </a:p>
          <a:p>
            <a:r>
              <a:rPr lang="en-US" dirty="0"/>
              <a:t>Reliance: Earning the trust of parents, teachers and students.</a:t>
            </a:r>
          </a:p>
          <a:p>
            <a:r>
              <a:rPr lang="en-US" dirty="0"/>
              <a:t>Teamwork: Building a strong, solid team.</a:t>
            </a:r>
          </a:p>
          <a:p>
            <a:r>
              <a:rPr lang="en-US" dirty="0"/>
              <a:t>Action: Taking action with great vigor.</a:t>
            </a:r>
          </a:p>
          <a:p>
            <a:endParaRPr lang="en-US" dirty="0"/>
          </a:p>
        </p:txBody>
      </p:sp>
      <p:pic>
        <p:nvPicPr>
          <p:cNvPr id="5" name="Picture 4">
            <a:extLst>
              <a:ext uri="{FF2B5EF4-FFF2-40B4-BE49-F238E27FC236}">
                <a16:creationId xmlns:a16="http://schemas.microsoft.com/office/drawing/2014/main" id="{911D1EA1-8181-DADA-5180-5EDE1E6846B1}"/>
              </a:ext>
            </a:extLst>
          </p:cNvPr>
          <p:cNvPicPr>
            <a:picLocks noChangeAspect="1"/>
          </p:cNvPicPr>
          <p:nvPr/>
        </p:nvPicPr>
        <p:blipFill>
          <a:blip r:embed="rId2"/>
          <a:stretch>
            <a:fillRect/>
          </a:stretch>
        </p:blipFill>
        <p:spPr>
          <a:xfrm>
            <a:off x="4263481" y="1690691"/>
            <a:ext cx="4385600" cy="4351338"/>
          </a:xfrm>
          <a:prstGeom prst="rect">
            <a:avLst/>
          </a:prstGeom>
        </p:spPr>
      </p:pic>
      <p:sp>
        <p:nvSpPr>
          <p:cNvPr id="7" name="TextBox 6">
            <a:extLst>
              <a:ext uri="{FF2B5EF4-FFF2-40B4-BE49-F238E27FC236}">
                <a16:creationId xmlns:a16="http://schemas.microsoft.com/office/drawing/2014/main" id="{8C51F7BF-5869-A3E1-BBF8-AB26A689ED17}"/>
              </a:ext>
            </a:extLst>
          </p:cNvPr>
          <p:cNvSpPr txBox="1"/>
          <p:nvPr/>
        </p:nvSpPr>
        <p:spPr>
          <a:xfrm>
            <a:off x="2446064" y="6308206"/>
            <a:ext cx="5138643" cy="369332"/>
          </a:xfrm>
          <a:prstGeom prst="rect">
            <a:avLst/>
          </a:prstGeom>
          <a:noFill/>
        </p:spPr>
        <p:txBody>
          <a:bodyPr wrap="square" rtlCol="0">
            <a:spAutoFit/>
          </a:bodyPr>
          <a:lstStyle/>
          <a:p>
            <a:r>
              <a:rPr lang="en-US" dirty="0"/>
              <a:t>Taiwan K-12 Education Administration (</a:t>
            </a:r>
            <a:r>
              <a:rPr lang="en-US" dirty="0">
                <a:hlinkClick r:id="rId3"/>
              </a:rPr>
              <a:t>Link</a:t>
            </a:r>
            <a:r>
              <a:rPr lang="en-US" dirty="0"/>
              <a:t>)</a:t>
            </a:r>
          </a:p>
        </p:txBody>
      </p:sp>
    </p:spTree>
    <p:extLst>
      <p:ext uri="{BB962C8B-B14F-4D97-AF65-F5344CB8AC3E}">
        <p14:creationId xmlns:p14="http://schemas.microsoft.com/office/powerpoint/2010/main" val="42411062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t>國教署提出的核心價值</a:t>
            </a:r>
          </a:p>
        </p:txBody>
      </p:sp>
      <p:pic>
        <p:nvPicPr>
          <p:cNvPr id="6" name="圖片 5"/>
          <p:cNvPicPr>
            <a:picLocks noChangeAspect="1"/>
          </p:cNvPicPr>
          <p:nvPr/>
        </p:nvPicPr>
        <p:blipFill>
          <a:blip r:embed="rId2"/>
          <a:stretch>
            <a:fillRect/>
          </a:stretch>
        </p:blipFill>
        <p:spPr>
          <a:xfrm>
            <a:off x="1381824" y="1690691"/>
            <a:ext cx="7379740" cy="4256574"/>
          </a:xfrm>
          <a:prstGeom prst="rect">
            <a:avLst/>
          </a:prstGeo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344" y="4231816"/>
            <a:ext cx="2551700" cy="2551700"/>
          </a:xfrm>
          <a:prstGeom prst="rect">
            <a:avLst/>
          </a:prstGeom>
        </p:spPr>
      </p:pic>
    </p:spTree>
    <p:extLst>
      <p:ext uri="{BB962C8B-B14F-4D97-AF65-F5344CB8AC3E}">
        <p14:creationId xmlns:p14="http://schemas.microsoft.com/office/powerpoint/2010/main" val="37310148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756AF-DE4F-4851-87AB-C0B03E0558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16793D-F2D6-D44B-B65A-8ECADD3F1175}"/>
              </a:ext>
            </a:extLst>
          </p:cNvPr>
          <p:cNvSpPr>
            <a:spLocks noGrp="1"/>
          </p:cNvSpPr>
          <p:nvPr>
            <p:ph type="title"/>
          </p:nvPr>
        </p:nvSpPr>
        <p:spPr/>
        <p:txBody>
          <a:bodyPr/>
          <a:lstStyle/>
          <a:p>
            <a:r>
              <a:rPr lang="en-US" dirty="0"/>
              <a:t>Activity – Page 2</a:t>
            </a:r>
          </a:p>
        </p:txBody>
      </p:sp>
      <p:sp>
        <p:nvSpPr>
          <p:cNvPr id="3" name="Content Placeholder 2">
            <a:extLst>
              <a:ext uri="{FF2B5EF4-FFF2-40B4-BE49-F238E27FC236}">
                <a16:creationId xmlns:a16="http://schemas.microsoft.com/office/drawing/2014/main" id="{2B8B7E30-F209-004A-612D-BD28286B198F}"/>
              </a:ext>
            </a:extLst>
          </p:cNvPr>
          <p:cNvSpPr>
            <a:spLocks noGrp="1"/>
          </p:cNvSpPr>
          <p:nvPr>
            <p:ph sz="half" idx="1"/>
          </p:nvPr>
        </p:nvSpPr>
        <p:spPr/>
        <p:txBody>
          <a:bodyPr>
            <a:normAutofit fontScale="85000" lnSpcReduction="20000"/>
          </a:bodyPr>
          <a:lstStyle/>
          <a:p>
            <a:r>
              <a:rPr lang="en-US" dirty="0"/>
              <a:t>Happiness: Creating a happy environment.</a:t>
            </a:r>
          </a:p>
          <a:p>
            <a:r>
              <a:rPr lang="en-US" dirty="0"/>
              <a:t>Excellence: Nurturing excellent human resources.</a:t>
            </a:r>
          </a:p>
          <a:p>
            <a:r>
              <a:rPr lang="en-US" dirty="0"/>
              <a:t>Aspiration: Arousing aspiration for education.</a:t>
            </a:r>
          </a:p>
          <a:p>
            <a:r>
              <a:rPr lang="en-US" dirty="0"/>
              <a:t>Reliance: Earning the trust of parents, teachers and students.</a:t>
            </a:r>
          </a:p>
          <a:p>
            <a:r>
              <a:rPr lang="en-US" dirty="0"/>
              <a:t>Teamwork: Building a strong, solid team.</a:t>
            </a:r>
          </a:p>
          <a:p>
            <a:r>
              <a:rPr lang="en-US" dirty="0"/>
              <a:t>Action: Taking action with great vigor.</a:t>
            </a:r>
          </a:p>
          <a:p>
            <a:endParaRPr lang="en-US" dirty="0"/>
          </a:p>
        </p:txBody>
      </p:sp>
      <p:sp>
        <p:nvSpPr>
          <p:cNvPr id="4" name="Content Placeholder 3">
            <a:extLst>
              <a:ext uri="{FF2B5EF4-FFF2-40B4-BE49-F238E27FC236}">
                <a16:creationId xmlns:a16="http://schemas.microsoft.com/office/drawing/2014/main" id="{3E46AA79-2A9C-90E2-B4B3-CF76F5000D4F}"/>
              </a:ext>
            </a:extLst>
          </p:cNvPr>
          <p:cNvSpPr>
            <a:spLocks noGrp="1"/>
          </p:cNvSpPr>
          <p:nvPr>
            <p:ph sz="half" idx="2"/>
          </p:nvPr>
        </p:nvSpPr>
        <p:spPr/>
        <p:txBody>
          <a:bodyPr/>
          <a:lstStyle/>
          <a:p>
            <a:r>
              <a:rPr lang="en-US" dirty="0"/>
              <a:t>Rank each point on a scale from 1-5 (1 lowest, 5 highest)</a:t>
            </a:r>
          </a:p>
          <a:p>
            <a:r>
              <a:rPr lang="en-US" dirty="0"/>
              <a:t> Identify one area of strength, one area for improvement</a:t>
            </a:r>
          </a:p>
        </p:txBody>
      </p:sp>
      <p:sp>
        <p:nvSpPr>
          <p:cNvPr id="7" name="TextBox 6">
            <a:extLst>
              <a:ext uri="{FF2B5EF4-FFF2-40B4-BE49-F238E27FC236}">
                <a16:creationId xmlns:a16="http://schemas.microsoft.com/office/drawing/2014/main" id="{FC1D9EB3-2A22-C27F-1BB4-5816790832C7}"/>
              </a:ext>
            </a:extLst>
          </p:cNvPr>
          <p:cNvSpPr txBox="1"/>
          <p:nvPr/>
        </p:nvSpPr>
        <p:spPr>
          <a:xfrm>
            <a:off x="2446064" y="6308206"/>
            <a:ext cx="5138643" cy="369332"/>
          </a:xfrm>
          <a:prstGeom prst="rect">
            <a:avLst/>
          </a:prstGeom>
          <a:noFill/>
        </p:spPr>
        <p:txBody>
          <a:bodyPr wrap="square" rtlCol="0">
            <a:spAutoFit/>
          </a:bodyPr>
          <a:lstStyle/>
          <a:p>
            <a:r>
              <a:rPr lang="en-US" dirty="0"/>
              <a:t>Taiwan K-12 Education Administration (</a:t>
            </a:r>
            <a:r>
              <a:rPr lang="en-US" dirty="0">
                <a:hlinkClick r:id="rId2"/>
              </a:rPr>
              <a:t>Link</a:t>
            </a:r>
            <a:r>
              <a:rPr lang="en-US" dirty="0"/>
              <a:t>)</a:t>
            </a:r>
          </a:p>
        </p:txBody>
      </p:sp>
    </p:spTree>
    <p:extLst>
      <p:ext uri="{BB962C8B-B14F-4D97-AF65-F5344CB8AC3E}">
        <p14:creationId xmlns:p14="http://schemas.microsoft.com/office/powerpoint/2010/main" val="31580944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2F5A50-E4FD-F09D-C5E4-FC726C79771C}"/>
              </a:ext>
            </a:extLst>
          </p:cNvPr>
          <p:cNvSpPr>
            <a:spLocks noGrp="1"/>
          </p:cNvSpPr>
          <p:nvPr>
            <p:ph type="title"/>
          </p:nvPr>
        </p:nvSpPr>
        <p:spPr/>
        <p:txBody>
          <a:bodyPr>
            <a:normAutofit/>
          </a:bodyPr>
          <a:lstStyle/>
          <a:p>
            <a:r>
              <a:rPr lang="en-US" dirty="0"/>
              <a:t>Taiwan Character and Moral Education</a:t>
            </a:r>
            <a:r>
              <a:rPr lang="zh-TW" altLang="en-US" dirty="0"/>
              <a:t> </a:t>
            </a:r>
            <a:r>
              <a:rPr lang="zh-TW" altLang="en-US" sz="3600" dirty="0"/>
              <a:t>臺灣的品格與道德教育</a:t>
            </a:r>
            <a:endParaRPr lang="en-US" sz="3600" dirty="0"/>
          </a:p>
        </p:txBody>
      </p:sp>
      <p:sp>
        <p:nvSpPr>
          <p:cNvPr id="6" name="Content Placeholder 5">
            <a:extLst>
              <a:ext uri="{FF2B5EF4-FFF2-40B4-BE49-F238E27FC236}">
                <a16:creationId xmlns:a16="http://schemas.microsoft.com/office/drawing/2014/main" id="{50F23D78-4E98-352A-2FD8-FD10B5BFEFF6}"/>
              </a:ext>
            </a:extLst>
          </p:cNvPr>
          <p:cNvSpPr>
            <a:spLocks noGrp="1"/>
          </p:cNvSpPr>
          <p:nvPr>
            <p:ph sz="half" idx="2"/>
          </p:nvPr>
        </p:nvSpPr>
        <p:spPr>
          <a:xfrm>
            <a:off x="629842" y="2118193"/>
            <a:ext cx="3868340" cy="4458352"/>
          </a:xfrm>
        </p:spPr>
        <p:txBody>
          <a:bodyPr>
            <a:normAutofit/>
          </a:bodyPr>
          <a:lstStyle/>
          <a:p>
            <a:r>
              <a:rPr lang="en-US" dirty="0"/>
              <a:t>Respect for Life</a:t>
            </a:r>
          </a:p>
          <a:p>
            <a:r>
              <a:rPr lang="en-US" dirty="0"/>
              <a:t>Filial Piety</a:t>
            </a:r>
          </a:p>
          <a:p>
            <a:r>
              <a:rPr lang="en-US" dirty="0"/>
              <a:t>Fraternal Duty</a:t>
            </a:r>
          </a:p>
          <a:p>
            <a:r>
              <a:rPr lang="en-US" dirty="0"/>
              <a:t>Benevolence and Love</a:t>
            </a:r>
          </a:p>
          <a:p>
            <a:r>
              <a:rPr lang="en-US" dirty="0"/>
              <a:t>Honesty and Credibility</a:t>
            </a:r>
          </a:p>
          <a:p>
            <a:r>
              <a:rPr lang="en-US" dirty="0"/>
              <a:t>Self-Discipline and Responsibility</a:t>
            </a:r>
          </a:p>
        </p:txBody>
      </p:sp>
      <p:sp>
        <p:nvSpPr>
          <p:cNvPr id="9" name="Content Placeholder 8">
            <a:extLst>
              <a:ext uri="{FF2B5EF4-FFF2-40B4-BE49-F238E27FC236}">
                <a16:creationId xmlns:a16="http://schemas.microsoft.com/office/drawing/2014/main" id="{1BCF46A1-D217-31CB-7D14-353457164487}"/>
              </a:ext>
            </a:extLst>
          </p:cNvPr>
          <p:cNvSpPr>
            <a:spLocks noGrp="1"/>
          </p:cNvSpPr>
          <p:nvPr>
            <p:ph sz="quarter" idx="4"/>
          </p:nvPr>
        </p:nvSpPr>
        <p:spPr>
          <a:xfrm>
            <a:off x="4629151" y="2118193"/>
            <a:ext cx="3887391" cy="4458352"/>
          </a:xfrm>
        </p:spPr>
        <p:txBody>
          <a:bodyPr/>
          <a:lstStyle/>
          <a:p>
            <a:r>
              <a:rPr lang="en-US" dirty="0"/>
              <a:t>Humility and Tolerance</a:t>
            </a:r>
          </a:p>
          <a:p>
            <a:r>
              <a:rPr lang="en-US" dirty="0"/>
              <a:t>Appreciation and Gratitude</a:t>
            </a:r>
          </a:p>
          <a:p>
            <a:r>
              <a:rPr lang="en-US" dirty="0"/>
              <a:t>Caring and Beneficence</a:t>
            </a:r>
          </a:p>
          <a:p>
            <a:r>
              <a:rPr lang="en-US" dirty="0"/>
              <a:t>Fairness and Justice</a:t>
            </a:r>
          </a:p>
          <a:p>
            <a:r>
              <a:rPr lang="en-US" dirty="0"/>
              <a:t>Uprightness and Self-restraint</a:t>
            </a:r>
          </a:p>
          <a:p>
            <a:endParaRPr lang="en-US" dirty="0"/>
          </a:p>
        </p:txBody>
      </p:sp>
      <p:sp>
        <p:nvSpPr>
          <p:cNvPr id="10" name="TextBox 9">
            <a:extLst>
              <a:ext uri="{FF2B5EF4-FFF2-40B4-BE49-F238E27FC236}">
                <a16:creationId xmlns:a16="http://schemas.microsoft.com/office/drawing/2014/main" id="{B517A370-6B21-5C7F-D62D-54C083D558B5}"/>
              </a:ext>
            </a:extLst>
          </p:cNvPr>
          <p:cNvSpPr txBox="1"/>
          <p:nvPr/>
        </p:nvSpPr>
        <p:spPr>
          <a:xfrm>
            <a:off x="2038784" y="6189663"/>
            <a:ext cx="4901150" cy="369332"/>
          </a:xfrm>
          <a:prstGeom prst="rect">
            <a:avLst/>
          </a:prstGeom>
          <a:noFill/>
        </p:spPr>
        <p:txBody>
          <a:bodyPr wrap="none" rtlCol="0">
            <a:spAutoFit/>
          </a:bodyPr>
          <a:lstStyle/>
          <a:p>
            <a:r>
              <a:rPr lang="en-US" dirty="0"/>
              <a:t>Article 2 of the Educational Fundamental Act (</a:t>
            </a:r>
            <a:r>
              <a:rPr lang="en-US" dirty="0">
                <a:hlinkClick r:id="rId2"/>
              </a:rPr>
              <a:t>link</a:t>
            </a:r>
            <a:r>
              <a:rPr lang="en-US" dirty="0"/>
              <a:t>)</a:t>
            </a:r>
          </a:p>
        </p:txBody>
      </p:sp>
    </p:spTree>
    <p:extLst>
      <p:ext uri="{BB962C8B-B14F-4D97-AF65-F5344CB8AC3E}">
        <p14:creationId xmlns:p14="http://schemas.microsoft.com/office/powerpoint/2010/main" val="32584729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p:txBody>
          <a:bodyPr/>
          <a:lstStyle/>
          <a:p>
            <a:r>
              <a:rPr lang="zh-TW" altLang="en-US" dirty="0"/>
              <a:t>教育部品德教育促進方案</a:t>
            </a:r>
          </a:p>
        </p:txBody>
      </p:sp>
      <p:sp>
        <p:nvSpPr>
          <p:cNvPr id="8" name="文字方塊 7"/>
          <p:cNvSpPr txBox="1"/>
          <p:nvPr/>
        </p:nvSpPr>
        <p:spPr>
          <a:xfrm>
            <a:off x="4540102" y="2115879"/>
            <a:ext cx="3795824" cy="3970318"/>
          </a:xfrm>
          <a:prstGeom prst="rect">
            <a:avLst/>
          </a:prstGeom>
          <a:noFill/>
        </p:spPr>
        <p:txBody>
          <a:bodyPr wrap="square" rtlCol="0">
            <a:spAutoFit/>
          </a:bodyPr>
          <a:lstStyle/>
          <a:p>
            <a:pPr marL="457200" indent="-457200">
              <a:buFont typeface="Arial" panose="020B0604020202020204" pitchFamily="34" charset="0"/>
              <a:buChar char="•"/>
            </a:pPr>
            <a:r>
              <a:rPr lang="zh-TW" altLang="en-US" sz="2800" dirty="0"/>
              <a:t>尊重生命</a:t>
            </a:r>
            <a:endParaRPr lang="en-US" altLang="zh-TW" sz="2800" dirty="0"/>
          </a:p>
          <a:p>
            <a:pPr marL="457200" indent="-457200">
              <a:buFont typeface="Arial" panose="020B0604020202020204" pitchFamily="34" charset="0"/>
              <a:buChar char="•"/>
            </a:pPr>
            <a:r>
              <a:rPr lang="zh-TW" altLang="en-US" sz="2800" dirty="0"/>
              <a:t>孝悌仁愛</a:t>
            </a:r>
            <a:endParaRPr lang="en-US" altLang="zh-TW" sz="2800" dirty="0"/>
          </a:p>
          <a:p>
            <a:pPr marL="457200" indent="-457200">
              <a:buFont typeface="Arial" panose="020B0604020202020204" pitchFamily="34" charset="0"/>
              <a:buChar char="•"/>
            </a:pPr>
            <a:r>
              <a:rPr lang="zh-TW" altLang="en-US" sz="2800" dirty="0"/>
              <a:t>誠實信用</a:t>
            </a:r>
            <a:endParaRPr lang="en-US" altLang="zh-TW" sz="2800" dirty="0"/>
          </a:p>
          <a:p>
            <a:pPr marL="457200" indent="-457200">
              <a:buFont typeface="Arial" panose="020B0604020202020204" pitchFamily="34" charset="0"/>
              <a:buChar char="•"/>
            </a:pPr>
            <a:r>
              <a:rPr lang="zh-TW" altLang="en-US" sz="2800" dirty="0"/>
              <a:t>自 律負責</a:t>
            </a:r>
            <a:endParaRPr lang="en-US" altLang="zh-TW" sz="2800" dirty="0"/>
          </a:p>
          <a:p>
            <a:pPr marL="457200" indent="-457200">
              <a:buFont typeface="Arial" panose="020B0604020202020204" pitchFamily="34" charset="0"/>
              <a:buChar char="•"/>
            </a:pPr>
            <a:r>
              <a:rPr lang="zh-TW" altLang="en-US" sz="2800" dirty="0"/>
              <a:t>謙遜包容</a:t>
            </a:r>
            <a:endParaRPr lang="en-US" altLang="zh-TW" sz="2800" dirty="0"/>
          </a:p>
          <a:p>
            <a:pPr marL="457200" indent="-457200">
              <a:buFont typeface="Arial" panose="020B0604020202020204" pitchFamily="34" charset="0"/>
              <a:buChar char="•"/>
            </a:pPr>
            <a:r>
              <a:rPr lang="zh-TW" altLang="en-US" sz="2800" dirty="0"/>
              <a:t>欣賞感恩</a:t>
            </a:r>
            <a:endParaRPr lang="en-US" altLang="zh-TW" sz="2800" dirty="0"/>
          </a:p>
          <a:p>
            <a:pPr marL="457200" indent="-457200">
              <a:buFont typeface="Arial" panose="020B0604020202020204" pitchFamily="34" charset="0"/>
              <a:buChar char="•"/>
            </a:pPr>
            <a:r>
              <a:rPr lang="zh-TW" altLang="en-US" sz="2800" dirty="0"/>
              <a:t>行善關懷</a:t>
            </a:r>
            <a:endParaRPr lang="en-US" altLang="zh-TW" sz="2800" dirty="0"/>
          </a:p>
          <a:p>
            <a:pPr marL="457200" indent="-457200">
              <a:buFont typeface="Arial" panose="020B0604020202020204" pitchFamily="34" charset="0"/>
              <a:buChar char="•"/>
            </a:pPr>
            <a:r>
              <a:rPr lang="zh-TW" altLang="en-US" sz="2800" dirty="0"/>
              <a:t>公平正義</a:t>
            </a:r>
            <a:endParaRPr lang="en-US" altLang="zh-TW" sz="2800" dirty="0"/>
          </a:p>
          <a:p>
            <a:pPr marL="457200" indent="-457200">
              <a:buFont typeface="Arial" panose="020B0604020202020204" pitchFamily="34" charset="0"/>
              <a:buChar char="•"/>
            </a:pPr>
            <a:r>
              <a:rPr lang="zh-TW" altLang="en-US" sz="2800" dirty="0"/>
              <a:t>廉潔自持</a:t>
            </a:r>
          </a:p>
        </p:txBody>
      </p:sp>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281" y="2317898"/>
            <a:ext cx="2907672" cy="2907672"/>
          </a:xfrm>
          <a:prstGeom prst="rect">
            <a:avLst/>
          </a:prstGeom>
        </p:spPr>
      </p:pic>
    </p:spTree>
    <p:extLst>
      <p:ext uri="{BB962C8B-B14F-4D97-AF65-F5344CB8AC3E}">
        <p14:creationId xmlns:p14="http://schemas.microsoft.com/office/powerpoint/2010/main" val="411047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164D7675-6043-1C48-8ED6-F308A615100A}"/>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Essential Questions </a:t>
            </a:r>
            <a:r>
              <a:rPr lang="zh-TW" altLang="en-US" sz="3600" u="sng" dirty="0">
                <a:ea typeface="ＭＳ Ｐゴシック" panose="020B0600070205080204" pitchFamily="34" charset="-128"/>
              </a:rPr>
              <a:t>基本問題</a:t>
            </a:r>
            <a:endParaRPr lang="en-US" altLang="en-US" sz="3600" u="sng" dirty="0">
              <a:ea typeface="ＭＳ Ｐゴシック" panose="020B0600070205080204" pitchFamily="34" charset="-128"/>
            </a:endParaRPr>
          </a:p>
        </p:txBody>
      </p:sp>
      <p:sp>
        <p:nvSpPr>
          <p:cNvPr id="21507" name="Content Placeholder 2">
            <a:extLst>
              <a:ext uri="{FF2B5EF4-FFF2-40B4-BE49-F238E27FC236}">
                <a16:creationId xmlns:a16="http://schemas.microsoft.com/office/drawing/2014/main" id="{76B93C10-B00D-944C-8744-EF74CCBFFE2A}"/>
              </a:ext>
            </a:extLst>
          </p:cNvPr>
          <p:cNvSpPr>
            <a:spLocks noGrp="1"/>
          </p:cNvSpPr>
          <p:nvPr>
            <p:ph idx="1"/>
          </p:nvPr>
        </p:nvSpPr>
        <p:spPr>
          <a:xfrm>
            <a:off x="457200" y="1646238"/>
            <a:ext cx="8229600" cy="4525962"/>
          </a:xfrm>
        </p:spPr>
        <p:txBody>
          <a:bodyPr>
            <a:normAutofit/>
          </a:bodyPr>
          <a:lstStyle/>
          <a:p>
            <a:r>
              <a:rPr lang="en-US" sz="3200" dirty="0"/>
              <a:t>What are the key components of MTSS/PBIS Tier 1 in secondary schools?</a:t>
            </a:r>
          </a:p>
          <a:p>
            <a:pPr marL="0" indent="0">
              <a:buNone/>
              <a:defRPr/>
            </a:pPr>
            <a:r>
              <a:rPr lang="en-US" sz="2400" dirty="0"/>
              <a:t>     MTSS/PBIS </a:t>
            </a:r>
            <a:r>
              <a:rPr lang="zh-TW" altLang="en-US" sz="2400" dirty="0"/>
              <a:t>在中學第一層級的要素有哪些？</a:t>
            </a:r>
            <a:endParaRPr lang="en-US" sz="2400" dirty="0"/>
          </a:p>
          <a:p>
            <a:r>
              <a:rPr lang="en-US" sz="3200" dirty="0"/>
              <a:t>What are strategies that secondary schools can align with MTSS/PBIS practices?</a:t>
            </a:r>
          </a:p>
          <a:p>
            <a:pPr marL="0" indent="0">
              <a:buNone/>
            </a:pPr>
            <a:r>
              <a:rPr lang="zh-TW" altLang="en-US" sz="3200" dirty="0"/>
              <a:t>     中學有哪些跟</a:t>
            </a:r>
            <a:r>
              <a:rPr lang="en-US" altLang="zh-TW" sz="3200" dirty="0"/>
              <a:t>MTSS/PBIS</a:t>
            </a:r>
            <a:r>
              <a:rPr lang="zh-TW" altLang="en-US" sz="3200" dirty="0"/>
              <a:t>有關的策略</a:t>
            </a:r>
            <a:endParaRPr lang="en-US" sz="3200" dirty="0"/>
          </a:p>
        </p:txBody>
      </p:sp>
    </p:spTree>
    <p:extLst>
      <p:ext uri="{BB962C8B-B14F-4D97-AF65-F5344CB8AC3E}">
        <p14:creationId xmlns:p14="http://schemas.microsoft.com/office/powerpoint/2010/main" val="100399369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08B21-784C-B6AA-A167-79B5F49EF6A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08D64B2-35E6-4167-E3E7-44C58FAF8B12}"/>
              </a:ext>
            </a:extLst>
          </p:cNvPr>
          <p:cNvSpPr>
            <a:spLocks noGrp="1"/>
          </p:cNvSpPr>
          <p:nvPr>
            <p:ph type="title"/>
          </p:nvPr>
        </p:nvSpPr>
        <p:spPr>
          <a:xfrm>
            <a:off x="629841" y="365128"/>
            <a:ext cx="8035694" cy="1753065"/>
          </a:xfrm>
        </p:spPr>
        <p:txBody>
          <a:bodyPr>
            <a:normAutofit fontScale="90000"/>
          </a:bodyPr>
          <a:lstStyle/>
          <a:p>
            <a:r>
              <a:rPr lang="en-US" dirty="0"/>
              <a:t>How Are You Teaching, Encouraging, and Providing Feedback for These Traits? </a:t>
            </a:r>
            <a:r>
              <a:rPr lang="en-US" sz="3100" dirty="0"/>
              <a:t>Page 3</a:t>
            </a:r>
            <a:r>
              <a:rPr lang="zh-TW" altLang="en-US" sz="3100" dirty="0"/>
              <a:t> 你如何教導、鼓勵和提供這些特質回饋。</a:t>
            </a:r>
            <a:endParaRPr lang="en-US" sz="3100" dirty="0"/>
          </a:p>
        </p:txBody>
      </p:sp>
      <p:sp>
        <p:nvSpPr>
          <p:cNvPr id="6" name="Content Placeholder 5">
            <a:extLst>
              <a:ext uri="{FF2B5EF4-FFF2-40B4-BE49-F238E27FC236}">
                <a16:creationId xmlns:a16="http://schemas.microsoft.com/office/drawing/2014/main" id="{783C8FDD-854D-D1C9-7168-339C2E343085}"/>
              </a:ext>
            </a:extLst>
          </p:cNvPr>
          <p:cNvSpPr>
            <a:spLocks noGrp="1"/>
          </p:cNvSpPr>
          <p:nvPr>
            <p:ph sz="half" idx="2"/>
          </p:nvPr>
        </p:nvSpPr>
        <p:spPr>
          <a:xfrm>
            <a:off x="629842" y="2118193"/>
            <a:ext cx="3868340" cy="4458352"/>
          </a:xfrm>
        </p:spPr>
        <p:txBody>
          <a:bodyPr>
            <a:normAutofit/>
          </a:bodyPr>
          <a:lstStyle/>
          <a:p>
            <a:r>
              <a:rPr lang="en-US" dirty="0"/>
              <a:t>Respect for Life</a:t>
            </a:r>
          </a:p>
          <a:p>
            <a:r>
              <a:rPr lang="en-US" dirty="0"/>
              <a:t>Filial Piety</a:t>
            </a:r>
          </a:p>
          <a:p>
            <a:r>
              <a:rPr lang="en-US" dirty="0"/>
              <a:t>Fraternal Duty</a:t>
            </a:r>
          </a:p>
          <a:p>
            <a:r>
              <a:rPr lang="en-US" dirty="0"/>
              <a:t>Benevolence and Love</a:t>
            </a:r>
          </a:p>
          <a:p>
            <a:r>
              <a:rPr lang="en-US" dirty="0"/>
              <a:t>Honesty and Credibility</a:t>
            </a:r>
          </a:p>
          <a:p>
            <a:r>
              <a:rPr lang="en-US" dirty="0"/>
              <a:t>Self-Discipline and Responsibility</a:t>
            </a:r>
          </a:p>
        </p:txBody>
      </p:sp>
      <p:sp>
        <p:nvSpPr>
          <p:cNvPr id="9" name="Content Placeholder 8">
            <a:extLst>
              <a:ext uri="{FF2B5EF4-FFF2-40B4-BE49-F238E27FC236}">
                <a16:creationId xmlns:a16="http://schemas.microsoft.com/office/drawing/2014/main" id="{25BD22B1-1B10-F738-C92D-CE5D0F4EF9F6}"/>
              </a:ext>
            </a:extLst>
          </p:cNvPr>
          <p:cNvSpPr>
            <a:spLocks noGrp="1"/>
          </p:cNvSpPr>
          <p:nvPr>
            <p:ph sz="quarter" idx="4"/>
          </p:nvPr>
        </p:nvSpPr>
        <p:spPr>
          <a:xfrm>
            <a:off x="4629151" y="2118193"/>
            <a:ext cx="3887391" cy="4458352"/>
          </a:xfrm>
        </p:spPr>
        <p:txBody>
          <a:bodyPr/>
          <a:lstStyle/>
          <a:p>
            <a:r>
              <a:rPr lang="en-US" dirty="0"/>
              <a:t>Humility and Tolerance</a:t>
            </a:r>
          </a:p>
          <a:p>
            <a:r>
              <a:rPr lang="en-US" dirty="0"/>
              <a:t>Appreciation and Gratitude</a:t>
            </a:r>
          </a:p>
          <a:p>
            <a:r>
              <a:rPr lang="en-US" dirty="0"/>
              <a:t>Caring and Beneficence</a:t>
            </a:r>
          </a:p>
          <a:p>
            <a:r>
              <a:rPr lang="en-US" dirty="0"/>
              <a:t>Fairness and Justice</a:t>
            </a:r>
          </a:p>
          <a:p>
            <a:r>
              <a:rPr lang="en-US" dirty="0"/>
              <a:t>Uprightness and Self-restraint</a:t>
            </a:r>
          </a:p>
          <a:p>
            <a:endParaRPr lang="en-US" dirty="0"/>
          </a:p>
        </p:txBody>
      </p:sp>
      <p:sp>
        <p:nvSpPr>
          <p:cNvPr id="10" name="TextBox 9">
            <a:extLst>
              <a:ext uri="{FF2B5EF4-FFF2-40B4-BE49-F238E27FC236}">
                <a16:creationId xmlns:a16="http://schemas.microsoft.com/office/drawing/2014/main" id="{710AC526-C665-B1A7-92D6-F21271B79706}"/>
              </a:ext>
            </a:extLst>
          </p:cNvPr>
          <p:cNvSpPr txBox="1"/>
          <p:nvPr/>
        </p:nvSpPr>
        <p:spPr>
          <a:xfrm>
            <a:off x="2038784" y="6189663"/>
            <a:ext cx="4901150" cy="369332"/>
          </a:xfrm>
          <a:prstGeom prst="rect">
            <a:avLst/>
          </a:prstGeom>
          <a:noFill/>
        </p:spPr>
        <p:txBody>
          <a:bodyPr wrap="none" rtlCol="0">
            <a:spAutoFit/>
          </a:bodyPr>
          <a:lstStyle/>
          <a:p>
            <a:r>
              <a:rPr lang="en-US" dirty="0"/>
              <a:t>Article 2 of the Educational Fundamental Act (</a:t>
            </a:r>
            <a:r>
              <a:rPr lang="en-US" dirty="0">
                <a:hlinkClick r:id="rId2"/>
              </a:rPr>
              <a:t>link</a:t>
            </a:r>
            <a:r>
              <a:rPr lang="en-US" dirty="0"/>
              <a:t>)</a:t>
            </a:r>
          </a:p>
        </p:txBody>
      </p:sp>
    </p:spTree>
    <p:extLst>
      <p:ext uri="{BB962C8B-B14F-4D97-AF65-F5344CB8AC3E}">
        <p14:creationId xmlns:p14="http://schemas.microsoft.com/office/powerpoint/2010/main" val="10214035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normAutofit/>
          </a:bodyPr>
          <a:lstStyle/>
          <a:p>
            <a:r>
              <a:rPr lang="en-US" dirty="0">
                <a:latin typeface="Arial" charset="0"/>
              </a:rPr>
              <a:t>Work smarter and effective teams in school settings</a:t>
            </a:r>
          </a:p>
        </p:txBody>
      </p:sp>
      <p:pic>
        <p:nvPicPr>
          <p:cNvPr id="5939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t="13398" b="13398"/>
          <a:stretch>
            <a:fillRect/>
          </a:stretch>
        </p:blipFill>
        <p:spPr>
          <a:xfrm>
            <a:off x="877281" y="2323769"/>
            <a:ext cx="6734302" cy="3715524"/>
          </a:xfrm>
        </p:spPr>
      </p:pic>
      <p:sp>
        <p:nvSpPr>
          <p:cNvPr id="2" name="TextBox 1">
            <a:extLst>
              <a:ext uri="{FF2B5EF4-FFF2-40B4-BE49-F238E27FC236}">
                <a16:creationId xmlns:a16="http://schemas.microsoft.com/office/drawing/2014/main" id="{FA866D90-95A8-4954-F6B1-1877A5C5400B}"/>
              </a:ext>
            </a:extLst>
          </p:cNvPr>
          <p:cNvSpPr txBox="1"/>
          <p:nvPr/>
        </p:nvSpPr>
        <p:spPr>
          <a:xfrm flipH="1">
            <a:off x="1666701" y="6308725"/>
            <a:ext cx="5311835" cy="369332"/>
          </a:xfrm>
          <a:prstGeom prst="rect">
            <a:avLst/>
          </a:prstGeom>
          <a:noFill/>
        </p:spPr>
        <p:txBody>
          <a:bodyPr wrap="square" rtlCol="0">
            <a:spAutoFit/>
          </a:bodyPr>
          <a:lstStyle/>
          <a:p>
            <a:pPr algn="ctr"/>
            <a:r>
              <a:rPr lang="en-US" b="1" dirty="0"/>
              <a:t>Chapters 6 and 8</a:t>
            </a:r>
          </a:p>
        </p:txBody>
      </p:sp>
      <p:sp>
        <p:nvSpPr>
          <p:cNvPr id="3" name="文字方塊 2"/>
          <p:cNvSpPr txBox="1"/>
          <p:nvPr/>
        </p:nvSpPr>
        <p:spPr>
          <a:xfrm>
            <a:off x="797442" y="1690691"/>
            <a:ext cx="7293935" cy="369332"/>
          </a:xfrm>
          <a:prstGeom prst="rect">
            <a:avLst/>
          </a:prstGeom>
          <a:noFill/>
        </p:spPr>
        <p:txBody>
          <a:bodyPr wrap="square" rtlCol="0">
            <a:spAutoFit/>
          </a:bodyPr>
          <a:lstStyle/>
          <a:p>
            <a:r>
              <a:rPr lang="zh-TW" altLang="en-US" dirty="0"/>
              <a:t>聰明的工作和學校情境有效的團隊</a:t>
            </a:r>
          </a:p>
        </p:txBody>
      </p:sp>
    </p:spTree>
    <p:extLst>
      <p:ext uri="{BB962C8B-B14F-4D97-AF65-F5344CB8AC3E}">
        <p14:creationId xmlns:p14="http://schemas.microsoft.com/office/powerpoint/2010/main" val="34998889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r>
              <a:rPr lang="en-US">
                <a:latin typeface="Calibri" charset="0"/>
              </a:rPr>
              <a:t>Pareto’s 80/20 Rule</a:t>
            </a:r>
          </a:p>
        </p:txBody>
      </p:sp>
      <p:graphicFrame>
        <p:nvGraphicFramePr>
          <p:cNvPr id="52226" name="Content Placeholder 3"/>
          <p:cNvGraphicFramePr>
            <a:graphicFrameLocks noGrp="1"/>
          </p:cNvGraphicFramePr>
          <p:nvPr>
            <p:ph idx="1"/>
          </p:nvPr>
        </p:nvGraphicFramePr>
        <p:xfrm>
          <a:off x="-808038" y="787400"/>
          <a:ext cx="9542463" cy="5465763"/>
        </p:xfrm>
        <a:graphic>
          <a:graphicData uri="http://schemas.openxmlformats.org/presentationml/2006/ole">
            <mc:AlternateContent xmlns:mc="http://schemas.openxmlformats.org/markup-compatibility/2006">
              <mc:Choice xmlns:v="urn:schemas-microsoft-com:vml" Requires="v">
                <p:oleObj name="Chart" r:id="rId3" imgW="9545547" imgH="5467660" progId="Excel.Chart.8">
                  <p:embed/>
                </p:oleObj>
              </mc:Choice>
              <mc:Fallback>
                <p:oleObj name="Chart" r:id="rId3" imgW="9545547" imgH="5467660" progId="Excel.Chart.8">
                  <p:embed/>
                  <p:pic>
                    <p:nvPicPr>
                      <p:cNvPr id="52226" name="Content Placeholder 3"/>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038" y="787400"/>
                        <a:ext cx="9542463" cy="546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2227" name="TextBox 4"/>
          <p:cNvSpPr txBox="1">
            <a:spLocks noChangeArrowheads="1"/>
          </p:cNvSpPr>
          <p:nvPr/>
        </p:nvSpPr>
        <p:spPr bwMode="auto">
          <a:xfrm>
            <a:off x="6784975" y="6096000"/>
            <a:ext cx="16732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McKeon, 2014</a:t>
            </a:r>
          </a:p>
        </p:txBody>
      </p:sp>
    </p:spTree>
    <p:extLst>
      <p:ext uri="{BB962C8B-B14F-4D97-AF65-F5344CB8AC3E}">
        <p14:creationId xmlns:p14="http://schemas.microsoft.com/office/powerpoint/2010/main" val="13668159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r>
              <a:rPr lang="en-US">
                <a:latin typeface="Calibri" charset="0"/>
              </a:rPr>
              <a:t>Describe Your Closet</a:t>
            </a:r>
          </a:p>
        </p:txBody>
      </p:sp>
      <p:pic>
        <p:nvPicPr>
          <p:cNvPr id="56322" name="Content Placeholder 3" descr="6334619144_0fee129e42_z.jpg"/>
          <p:cNvPicPr>
            <a:picLocks noGrp="1" noChangeAspect="1"/>
          </p:cNvPicPr>
          <p:nvPr>
            <p:ph idx="1"/>
          </p:nvPr>
        </p:nvPicPr>
        <p:blipFill>
          <a:blip r:embed="rId2">
            <a:extLst>
              <a:ext uri="{28A0092B-C50C-407E-A947-70E740481C1C}">
                <a14:useLocalDpi xmlns:a14="http://schemas.microsoft.com/office/drawing/2010/main" val="0"/>
              </a:ext>
            </a:extLst>
          </a:blip>
          <a:srcRect t="13412" b="13412"/>
          <a:stretch>
            <a:fillRect/>
          </a:stretch>
        </p:blipFill>
        <p:spPr>
          <a:xfrm>
            <a:off x="1447800" y="1371600"/>
            <a:ext cx="6019800" cy="3309938"/>
          </a:xfrm>
        </p:spPr>
      </p:pic>
      <p:sp>
        <p:nvSpPr>
          <p:cNvPr id="56323" name="TextBox 4"/>
          <p:cNvSpPr txBox="1">
            <a:spLocks noChangeArrowheads="1"/>
          </p:cNvSpPr>
          <p:nvPr/>
        </p:nvSpPr>
        <p:spPr bwMode="auto">
          <a:xfrm>
            <a:off x="3962400" y="4724400"/>
            <a:ext cx="685800" cy="153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00"/>
              <a:t>https://flic.kr/p/aDLzzs</a:t>
            </a:r>
          </a:p>
        </p:txBody>
      </p:sp>
      <p:sp>
        <p:nvSpPr>
          <p:cNvPr id="56324" name="TextBox 5"/>
          <p:cNvSpPr txBox="1">
            <a:spLocks noChangeArrowheads="1"/>
          </p:cNvSpPr>
          <p:nvPr/>
        </p:nvSpPr>
        <p:spPr bwMode="auto">
          <a:xfrm>
            <a:off x="1752600" y="5029200"/>
            <a:ext cx="634365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Rate it on a scale from 1-10 before you buy</a:t>
            </a:r>
          </a:p>
          <a:p>
            <a:r>
              <a:rPr lang="en-US"/>
              <a:t>Would you buy it again?</a:t>
            </a:r>
          </a:p>
          <a:p>
            <a:r>
              <a:rPr lang="en-US"/>
              <a:t>Have you used it one year? (McKeon, 2014)</a:t>
            </a:r>
          </a:p>
        </p:txBody>
      </p:sp>
    </p:spTree>
    <p:extLst>
      <p:ext uri="{BB962C8B-B14F-4D97-AF65-F5344CB8AC3E}">
        <p14:creationId xmlns:p14="http://schemas.microsoft.com/office/powerpoint/2010/main" val="21435938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2">
            <a:extLst>
              <a:ext uri="{FF2B5EF4-FFF2-40B4-BE49-F238E27FC236}">
                <a16:creationId xmlns:a16="http://schemas.microsoft.com/office/drawing/2014/main" id="{73B35F76-03AF-67CD-CE6D-56F3FA32C224}"/>
              </a:ext>
            </a:extLst>
          </p:cNvPr>
          <p:cNvSpPr txBox="1">
            <a:spLocks noChangeArrowheads="1"/>
          </p:cNvSpPr>
          <p:nvPr/>
        </p:nvSpPr>
        <p:spPr bwMode="auto">
          <a:xfrm>
            <a:off x="3810000" y="2287588"/>
            <a:ext cx="5349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latin typeface="Comic Sans MS" panose="030F0702030302020204" pitchFamily="66" charset="0"/>
                <a:cs typeface="Arial" panose="020B0604020202020204" pitchFamily="34" charset="0"/>
              </a:rPr>
              <a:t>1-5%</a:t>
            </a:r>
          </a:p>
        </p:txBody>
      </p:sp>
      <p:sp>
        <p:nvSpPr>
          <p:cNvPr id="46082" name="Text Box 3">
            <a:extLst>
              <a:ext uri="{FF2B5EF4-FFF2-40B4-BE49-F238E27FC236}">
                <a16:creationId xmlns:a16="http://schemas.microsoft.com/office/drawing/2014/main" id="{3E634C05-D1E6-DBA7-E338-7265DE36C3AE}"/>
              </a:ext>
            </a:extLst>
          </p:cNvPr>
          <p:cNvSpPr txBox="1">
            <a:spLocks noChangeArrowheads="1"/>
          </p:cNvSpPr>
          <p:nvPr/>
        </p:nvSpPr>
        <p:spPr bwMode="auto">
          <a:xfrm>
            <a:off x="4876800" y="2287588"/>
            <a:ext cx="5349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latin typeface="Comic Sans MS" panose="030F0702030302020204" pitchFamily="66" charset="0"/>
                <a:cs typeface="Arial" panose="020B0604020202020204" pitchFamily="34" charset="0"/>
              </a:rPr>
              <a:t>1-5%</a:t>
            </a:r>
          </a:p>
        </p:txBody>
      </p:sp>
      <p:sp>
        <p:nvSpPr>
          <p:cNvPr id="46083" name="Text Box 4">
            <a:extLst>
              <a:ext uri="{FF2B5EF4-FFF2-40B4-BE49-F238E27FC236}">
                <a16:creationId xmlns:a16="http://schemas.microsoft.com/office/drawing/2014/main" id="{73BE7052-50B6-597E-BBCE-B43EC80989CA}"/>
              </a:ext>
            </a:extLst>
          </p:cNvPr>
          <p:cNvSpPr txBox="1">
            <a:spLocks noChangeArrowheads="1"/>
          </p:cNvSpPr>
          <p:nvPr/>
        </p:nvSpPr>
        <p:spPr bwMode="auto">
          <a:xfrm>
            <a:off x="3429000" y="3049588"/>
            <a:ext cx="6286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latin typeface="Comic Sans MS" panose="030F0702030302020204" pitchFamily="66" charset="0"/>
                <a:cs typeface="Arial" panose="020B0604020202020204" pitchFamily="34" charset="0"/>
              </a:rPr>
              <a:t>5-10%</a:t>
            </a:r>
          </a:p>
        </p:txBody>
      </p:sp>
      <p:sp>
        <p:nvSpPr>
          <p:cNvPr id="46084" name="Text Box 5">
            <a:extLst>
              <a:ext uri="{FF2B5EF4-FFF2-40B4-BE49-F238E27FC236}">
                <a16:creationId xmlns:a16="http://schemas.microsoft.com/office/drawing/2014/main" id="{34E2E688-18C5-E7A1-CE6F-55DC2384CBC7}"/>
              </a:ext>
            </a:extLst>
          </p:cNvPr>
          <p:cNvSpPr txBox="1">
            <a:spLocks noChangeArrowheads="1"/>
          </p:cNvSpPr>
          <p:nvPr/>
        </p:nvSpPr>
        <p:spPr bwMode="auto">
          <a:xfrm>
            <a:off x="5105400" y="3049588"/>
            <a:ext cx="6286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latin typeface="Comic Sans MS" panose="030F0702030302020204" pitchFamily="66" charset="0"/>
                <a:cs typeface="Arial" panose="020B0604020202020204" pitchFamily="34" charset="0"/>
              </a:rPr>
              <a:t>5-10%</a:t>
            </a:r>
          </a:p>
        </p:txBody>
      </p:sp>
      <p:sp>
        <p:nvSpPr>
          <p:cNvPr id="46085" name="Text Box 6">
            <a:extLst>
              <a:ext uri="{FF2B5EF4-FFF2-40B4-BE49-F238E27FC236}">
                <a16:creationId xmlns:a16="http://schemas.microsoft.com/office/drawing/2014/main" id="{6D85D189-607C-FF85-23F2-CA9FD93C72F1}"/>
              </a:ext>
            </a:extLst>
          </p:cNvPr>
          <p:cNvSpPr txBox="1">
            <a:spLocks noChangeArrowheads="1"/>
          </p:cNvSpPr>
          <p:nvPr/>
        </p:nvSpPr>
        <p:spPr bwMode="auto">
          <a:xfrm>
            <a:off x="2819400" y="4419600"/>
            <a:ext cx="7477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latin typeface="Comic Sans MS" panose="030F0702030302020204" pitchFamily="66" charset="0"/>
                <a:cs typeface="Arial" panose="020B0604020202020204" pitchFamily="34" charset="0"/>
              </a:rPr>
              <a:t>80-90%</a:t>
            </a:r>
          </a:p>
        </p:txBody>
      </p:sp>
      <p:sp>
        <p:nvSpPr>
          <p:cNvPr id="46086" name="Text Box 7">
            <a:extLst>
              <a:ext uri="{FF2B5EF4-FFF2-40B4-BE49-F238E27FC236}">
                <a16:creationId xmlns:a16="http://schemas.microsoft.com/office/drawing/2014/main" id="{F5E82819-81A2-EAD4-DE4B-24F043665FAC}"/>
              </a:ext>
            </a:extLst>
          </p:cNvPr>
          <p:cNvSpPr txBox="1">
            <a:spLocks noChangeArrowheads="1"/>
          </p:cNvSpPr>
          <p:nvPr/>
        </p:nvSpPr>
        <p:spPr bwMode="auto">
          <a:xfrm>
            <a:off x="5562600" y="4419600"/>
            <a:ext cx="7477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latin typeface="Comic Sans MS" panose="030F0702030302020204" pitchFamily="66" charset="0"/>
                <a:cs typeface="Arial" panose="020B0604020202020204" pitchFamily="34" charset="0"/>
              </a:rPr>
              <a:t>80-90%</a:t>
            </a:r>
          </a:p>
        </p:txBody>
      </p:sp>
      <p:grpSp>
        <p:nvGrpSpPr>
          <p:cNvPr id="46087" name="Group 8">
            <a:extLst>
              <a:ext uri="{FF2B5EF4-FFF2-40B4-BE49-F238E27FC236}">
                <a16:creationId xmlns:a16="http://schemas.microsoft.com/office/drawing/2014/main" id="{C1507DA1-5E9F-8D29-F9D8-C3A29D939782}"/>
              </a:ext>
            </a:extLst>
          </p:cNvPr>
          <p:cNvGrpSpPr>
            <a:grpSpLocks/>
          </p:cNvGrpSpPr>
          <p:nvPr/>
        </p:nvGrpSpPr>
        <p:grpSpPr bwMode="auto">
          <a:xfrm>
            <a:off x="304800" y="1905000"/>
            <a:ext cx="3352800" cy="822325"/>
            <a:chOff x="192" y="1297"/>
            <a:chExt cx="2112" cy="518"/>
          </a:xfrm>
        </p:grpSpPr>
        <p:sp>
          <p:nvSpPr>
            <p:cNvPr id="46108" name="Text Box 9">
              <a:extLst>
                <a:ext uri="{FF2B5EF4-FFF2-40B4-BE49-F238E27FC236}">
                  <a16:creationId xmlns:a16="http://schemas.microsoft.com/office/drawing/2014/main" id="{983597FE-D4A5-6F71-6A18-80A2F02FBC2C}"/>
                </a:ext>
              </a:extLst>
            </p:cNvPr>
            <p:cNvSpPr txBox="1">
              <a:spLocks noChangeArrowheads="1"/>
            </p:cNvSpPr>
            <p:nvPr/>
          </p:nvSpPr>
          <p:spPr bwMode="auto">
            <a:xfrm>
              <a:off x="192" y="1297"/>
              <a:ext cx="2095"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u="sng">
                  <a:latin typeface="Comic Sans MS" panose="030F0702030302020204" pitchFamily="66" charset="0"/>
                  <a:cs typeface="Arial" panose="020B0604020202020204" pitchFamily="34" charset="0"/>
                </a:rPr>
                <a:t>Tertiary Interventions/Tier 3:</a:t>
              </a:r>
              <a:endParaRPr lang="en-US" altLang="en-US" sz="1200">
                <a:latin typeface="Comic Sans MS" panose="030F0702030302020204" pitchFamily="66" charset="0"/>
                <a:cs typeface="Arial" panose="020B0604020202020204" pitchFamily="34" charset="0"/>
              </a:endParaRPr>
            </a:p>
            <a:p>
              <a:pPr>
                <a:spcBef>
                  <a:spcPct val="0"/>
                </a:spcBef>
                <a:buFontTx/>
                <a:buNone/>
              </a:pPr>
              <a:r>
                <a:rPr lang="en-US" altLang="en-US" sz="1200" u="sng">
                  <a:latin typeface="Comic Sans MS" panose="030F0702030302020204" pitchFamily="66" charset="0"/>
                  <a:cs typeface="Arial" panose="020B0604020202020204" pitchFamily="34" charset="0"/>
                </a:rPr>
                <a:t>*Young Leaders                                  </a:t>
              </a:r>
            </a:p>
            <a:p>
              <a:pPr>
                <a:spcBef>
                  <a:spcPct val="0"/>
                </a:spcBef>
                <a:buFontTx/>
                <a:buNone/>
              </a:pPr>
              <a:r>
                <a:rPr lang="en-US" altLang="en-US" sz="1200" u="sng">
                  <a:latin typeface="Comic Sans MS" panose="030F0702030302020204" pitchFamily="66" charset="0"/>
                  <a:cs typeface="Arial" panose="020B0604020202020204" pitchFamily="34" charset="0"/>
                </a:rPr>
                <a:t>*National Honor Society; Eyes on the World</a:t>
              </a:r>
            </a:p>
            <a:p>
              <a:pPr>
                <a:spcBef>
                  <a:spcPct val="0"/>
                </a:spcBef>
                <a:buFontTx/>
                <a:buNone/>
              </a:pPr>
              <a:r>
                <a:rPr lang="en-US" altLang="en-US" sz="1200" u="sng">
                  <a:latin typeface="Comic Sans MS" panose="030F0702030302020204" pitchFamily="66" charset="0"/>
                  <a:cs typeface="Arial" panose="020B0604020202020204" pitchFamily="34" charset="0"/>
                </a:rPr>
                <a:t>Secondary/Tertiary-SLC teams</a:t>
              </a:r>
            </a:p>
          </p:txBody>
        </p:sp>
        <p:sp>
          <p:nvSpPr>
            <p:cNvPr id="46109" name="Line 10">
              <a:extLst>
                <a:ext uri="{FF2B5EF4-FFF2-40B4-BE49-F238E27FC236}">
                  <a16:creationId xmlns:a16="http://schemas.microsoft.com/office/drawing/2014/main" id="{8585AAF6-2271-7991-263B-1578FC80A6D4}"/>
                </a:ext>
              </a:extLst>
            </p:cNvPr>
            <p:cNvSpPr>
              <a:spLocks noChangeShapeType="1"/>
            </p:cNvSpPr>
            <p:nvPr/>
          </p:nvSpPr>
          <p:spPr bwMode="auto">
            <a:xfrm>
              <a:off x="1968" y="1536"/>
              <a:ext cx="336" cy="0"/>
            </a:xfrm>
            <a:prstGeom prst="line">
              <a:avLst/>
            </a:prstGeom>
            <a:noFill/>
            <a:ln w="889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6088" name="Group 11">
            <a:extLst>
              <a:ext uri="{FF2B5EF4-FFF2-40B4-BE49-F238E27FC236}">
                <a16:creationId xmlns:a16="http://schemas.microsoft.com/office/drawing/2014/main" id="{5657D4EE-3B52-1B70-97BF-4C702300C478}"/>
              </a:ext>
            </a:extLst>
          </p:cNvPr>
          <p:cNvGrpSpPr>
            <a:grpSpLocks/>
          </p:cNvGrpSpPr>
          <p:nvPr/>
        </p:nvGrpSpPr>
        <p:grpSpPr bwMode="auto">
          <a:xfrm>
            <a:off x="5484813" y="2135188"/>
            <a:ext cx="3228975" cy="639762"/>
            <a:chOff x="3455" y="1345"/>
            <a:chExt cx="2034" cy="403"/>
          </a:xfrm>
        </p:grpSpPr>
        <p:sp>
          <p:nvSpPr>
            <p:cNvPr id="46106" name="Line 12">
              <a:extLst>
                <a:ext uri="{FF2B5EF4-FFF2-40B4-BE49-F238E27FC236}">
                  <a16:creationId xmlns:a16="http://schemas.microsoft.com/office/drawing/2014/main" id="{CAE57EE0-C4FC-58D2-98D9-E380ED55A35A}"/>
                </a:ext>
              </a:extLst>
            </p:cNvPr>
            <p:cNvSpPr>
              <a:spLocks noChangeShapeType="1"/>
            </p:cNvSpPr>
            <p:nvPr/>
          </p:nvSpPr>
          <p:spPr bwMode="auto">
            <a:xfrm rot="10779537">
              <a:off x="3455" y="1536"/>
              <a:ext cx="336" cy="1"/>
            </a:xfrm>
            <a:prstGeom prst="line">
              <a:avLst/>
            </a:prstGeom>
            <a:noFill/>
            <a:ln w="889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07" name="Text Box 13">
              <a:extLst>
                <a:ext uri="{FF2B5EF4-FFF2-40B4-BE49-F238E27FC236}">
                  <a16:creationId xmlns:a16="http://schemas.microsoft.com/office/drawing/2014/main" id="{E708636A-8320-C5DE-D23A-BC7E3B8E14C4}"/>
                </a:ext>
              </a:extLst>
            </p:cNvPr>
            <p:cNvSpPr txBox="1">
              <a:spLocks noChangeArrowheads="1"/>
            </p:cNvSpPr>
            <p:nvPr/>
          </p:nvSpPr>
          <p:spPr bwMode="auto">
            <a:xfrm>
              <a:off x="3840" y="1345"/>
              <a:ext cx="1649"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u="sng">
                  <a:latin typeface="Comic Sans MS" panose="030F0702030302020204" pitchFamily="66" charset="0"/>
                  <a:cs typeface="Arial" panose="020B0604020202020204" pitchFamily="34" charset="0"/>
                </a:rPr>
                <a:t>Tertiary Intervention/Tier 3:</a:t>
              </a:r>
              <a:endParaRPr lang="en-US" altLang="en-US" sz="1200">
                <a:latin typeface="Comic Sans MS" panose="030F0702030302020204" pitchFamily="66" charset="0"/>
                <a:cs typeface="Arial" panose="020B0604020202020204" pitchFamily="34" charset="0"/>
              </a:endParaRPr>
            </a:p>
            <a:p>
              <a:pPr>
                <a:spcBef>
                  <a:spcPct val="0"/>
                </a:spcBef>
                <a:buFontTx/>
                <a:buNone/>
              </a:pPr>
              <a:r>
                <a:rPr lang="en-US" altLang="en-US" sz="1200">
                  <a:latin typeface="Comic Sans MS" panose="030F0702030302020204" pitchFamily="66" charset="0"/>
                  <a:cs typeface="Arial" panose="020B0604020202020204" pitchFamily="34" charset="0"/>
                </a:rPr>
                <a:t>- Assessment based…Wraparound,</a:t>
              </a:r>
            </a:p>
            <a:p>
              <a:pPr>
                <a:spcBef>
                  <a:spcPct val="0"/>
                </a:spcBef>
                <a:buFontTx/>
                <a:buNone/>
              </a:pPr>
              <a:endParaRPr lang="en-US" altLang="en-US" sz="1200">
                <a:latin typeface="Comic Sans MS" panose="030F0702030302020204" pitchFamily="66" charset="0"/>
                <a:cs typeface="Arial" panose="020B0604020202020204" pitchFamily="34" charset="0"/>
              </a:endParaRPr>
            </a:p>
          </p:txBody>
        </p:sp>
      </p:grpSp>
      <p:grpSp>
        <p:nvGrpSpPr>
          <p:cNvPr id="46089" name="Group 14">
            <a:extLst>
              <a:ext uri="{FF2B5EF4-FFF2-40B4-BE49-F238E27FC236}">
                <a16:creationId xmlns:a16="http://schemas.microsoft.com/office/drawing/2014/main" id="{9DED9890-948F-4A75-E24D-3ECAD4670158}"/>
              </a:ext>
            </a:extLst>
          </p:cNvPr>
          <p:cNvGrpSpPr>
            <a:grpSpLocks/>
          </p:cNvGrpSpPr>
          <p:nvPr/>
        </p:nvGrpSpPr>
        <p:grpSpPr bwMode="auto">
          <a:xfrm>
            <a:off x="304800" y="3049588"/>
            <a:ext cx="3016250" cy="1735137"/>
            <a:chOff x="192" y="1921"/>
            <a:chExt cx="1900" cy="1093"/>
          </a:xfrm>
        </p:grpSpPr>
        <p:sp>
          <p:nvSpPr>
            <p:cNvPr id="46104" name="Text Box 15">
              <a:extLst>
                <a:ext uri="{FF2B5EF4-FFF2-40B4-BE49-F238E27FC236}">
                  <a16:creationId xmlns:a16="http://schemas.microsoft.com/office/drawing/2014/main" id="{408F5AD7-5C1A-4259-B59F-B87797831AC6}"/>
                </a:ext>
              </a:extLst>
            </p:cNvPr>
            <p:cNvSpPr txBox="1">
              <a:spLocks noChangeArrowheads="1"/>
            </p:cNvSpPr>
            <p:nvPr/>
          </p:nvSpPr>
          <p:spPr bwMode="auto">
            <a:xfrm>
              <a:off x="192" y="1921"/>
              <a:ext cx="1900"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u="sng">
                  <a:latin typeface="Comic Sans MS" panose="030F0702030302020204" pitchFamily="66" charset="0"/>
                  <a:cs typeface="Arial" panose="020B0604020202020204" pitchFamily="34" charset="0"/>
                </a:rPr>
                <a:t>Secondary Interventions/Tier 2:</a:t>
              </a:r>
              <a:endParaRPr lang="en-US" altLang="en-US" sz="1200">
                <a:latin typeface="Comic Sans MS" panose="030F0702030302020204" pitchFamily="66" charset="0"/>
                <a:cs typeface="Arial" panose="020B0604020202020204" pitchFamily="34" charset="0"/>
              </a:endParaRPr>
            </a:p>
            <a:p>
              <a:pPr>
                <a:spcBef>
                  <a:spcPct val="0"/>
                </a:spcBef>
                <a:buFontTx/>
                <a:buNone/>
              </a:pPr>
              <a:r>
                <a:rPr lang="en-US" altLang="en-US" sz="1200" u="sng">
                  <a:latin typeface="Comic Sans MS" panose="030F0702030302020204" pitchFamily="66" charset="0"/>
                  <a:cs typeface="Arial" panose="020B0604020202020204" pitchFamily="34" charset="0"/>
                </a:rPr>
                <a:t>Secondary/Tertiary-SLC teams</a:t>
              </a:r>
            </a:p>
            <a:p>
              <a:pPr>
                <a:spcBef>
                  <a:spcPct val="0"/>
                </a:spcBef>
                <a:buFontTx/>
                <a:buNone/>
              </a:pPr>
              <a:r>
                <a:rPr lang="en-US" altLang="en-US" sz="1200" u="sng">
                  <a:latin typeface="Comic Sans MS" panose="030F0702030302020204" pitchFamily="66" charset="0"/>
                  <a:cs typeface="Arial" panose="020B0604020202020204" pitchFamily="34" charset="0"/>
                </a:rPr>
                <a:t>AVID; Mentor Moms</a:t>
              </a:r>
            </a:p>
            <a:p>
              <a:pPr>
                <a:spcBef>
                  <a:spcPct val="0"/>
                </a:spcBef>
                <a:buFontTx/>
                <a:buNone/>
              </a:pPr>
              <a:r>
                <a:rPr lang="en-US" altLang="en-US" sz="1200" u="sng">
                  <a:latin typeface="Comic Sans MS" panose="030F0702030302020204" pitchFamily="66" charset="0"/>
                  <a:cs typeface="Arial" panose="020B0604020202020204" pitchFamily="34" charset="0"/>
                </a:rPr>
                <a:t>Credit Recovery</a:t>
              </a:r>
            </a:p>
            <a:p>
              <a:pPr>
                <a:spcBef>
                  <a:spcPct val="0"/>
                </a:spcBef>
                <a:buFontTx/>
                <a:buNone/>
              </a:pPr>
              <a:r>
                <a:rPr lang="en-US" altLang="en-US" sz="1200" u="sng">
                  <a:latin typeface="Comic Sans MS" panose="030F0702030302020204" pitchFamily="66" charset="0"/>
                  <a:cs typeface="Arial" panose="020B0604020202020204" pitchFamily="34" charset="0"/>
                </a:rPr>
                <a:t>After School Matters</a:t>
              </a:r>
            </a:p>
            <a:p>
              <a:pPr>
                <a:spcBef>
                  <a:spcPct val="0"/>
                </a:spcBef>
                <a:buFontTx/>
                <a:buNone/>
              </a:pPr>
              <a:r>
                <a:rPr lang="en-US" altLang="en-US" sz="1200" u="sng">
                  <a:latin typeface="Comic Sans MS" panose="030F0702030302020204" pitchFamily="66" charset="0"/>
                  <a:cs typeface="Arial" panose="020B0604020202020204" pitchFamily="34" charset="0"/>
                </a:rPr>
                <a:t>ELL</a:t>
              </a:r>
            </a:p>
            <a:p>
              <a:pPr>
                <a:spcBef>
                  <a:spcPct val="0"/>
                </a:spcBef>
                <a:buFontTx/>
                <a:buNone/>
              </a:pPr>
              <a:r>
                <a:rPr lang="en-US" altLang="en-US" sz="1200" u="sng">
                  <a:latin typeface="Comic Sans MS" panose="030F0702030302020204" pitchFamily="66" charset="0"/>
                  <a:cs typeface="Arial" panose="020B0604020202020204" pitchFamily="34" charset="0"/>
                </a:rPr>
                <a:t> Summer School/(Freshman Connection)</a:t>
              </a:r>
            </a:p>
            <a:p>
              <a:pPr>
                <a:spcBef>
                  <a:spcPct val="0"/>
                </a:spcBef>
                <a:buFontTx/>
                <a:buNone/>
              </a:pPr>
              <a:r>
                <a:rPr lang="en-US" altLang="en-US" sz="1200" u="sng">
                  <a:latin typeface="Comic Sans MS" panose="030F0702030302020204" pitchFamily="66" charset="0"/>
                  <a:cs typeface="Arial" panose="020B0604020202020204" pitchFamily="34" charset="0"/>
                </a:rPr>
                <a:t> Gear-Up</a:t>
              </a:r>
            </a:p>
            <a:p>
              <a:pPr>
                <a:spcBef>
                  <a:spcPct val="0"/>
                </a:spcBef>
                <a:buFontTx/>
                <a:buNone/>
              </a:pPr>
              <a:endParaRPr lang="en-US" altLang="en-US" sz="1200" u="sng">
                <a:latin typeface="Comic Sans MS" panose="030F0702030302020204" pitchFamily="66" charset="0"/>
                <a:cs typeface="Arial" panose="020B0604020202020204" pitchFamily="34" charset="0"/>
              </a:endParaRPr>
            </a:p>
          </p:txBody>
        </p:sp>
        <p:sp>
          <p:nvSpPr>
            <p:cNvPr id="46105" name="Line 16">
              <a:extLst>
                <a:ext uri="{FF2B5EF4-FFF2-40B4-BE49-F238E27FC236}">
                  <a16:creationId xmlns:a16="http://schemas.microsoft.com/office/drawing/2014/main" id="{3C1E97FE-6866-6EB7-8C2C-FD30F5404B93}"/>
                </a:ext>
              </a:extLst>
            </p:cNvPr>
            <p:cNvSpPr>
              <a:spLocks noChangeShapeType="1"/>
            </p:cNvSpPr>
            <p:nvPr/>
          </p:nvSpPr>
          <p:spPr bwMode="auto">
            <a:xfrm>
              <a:off x="1728" y="2016"/>
              <a:ext cx="336" cy="0"/>
            </a:xfrm>
            <a:prstGeom prst="line">
              <a:avLst/>
            </a:prstGeom>
            <a:noFill/>
            <a:ln w="889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6090" name="Group 17">
            <a:extLst>
              <a:ext uri="{FF2B5EF4-FFF2-40B4-BE49-F238E27FC236}">
                <a16:creationId xmlns:a16="http://schemas.microsoft.com/office/drawing/2014/main" id="{833D98BE-3FF0-7A12-BB65-9DD56C269CDC}"/>
              </a:ext>
            </a:extLst>
          </p:cNvPr>
          <p:cNvGrpSpPr>
            <a:grpSpLocks/>
          </p:cNvGrpSpPr>
          <p:nvPr/>
        </p:nvGrpSpPr>
        <p:grpSpPr bwMode="auto">
          <a:xfrm>
            <a:off x="5486400" y="3200400"/>
            <a:ext cx="3743325" cy="1200150"/>
            <a:chOff x="3648" y="1921"/>
            <a:chExt cx="2358" cy="756"/>
          </a:xfrm>
        </p:grpSpPr>
        <p:sp>
          <p:nvSpPr>
            <p:cNvPr id="46102" name="Text Box 18">
              <a:extLst>
                <a:ext uri="{FF2B5EF4-FFF2-40B4-BE49-F238E27FC236}">
                  <a16:creationId xmlns:a16="http://schemas.microsoft.com/office/drawing/2014/main" id="{58A124AA-B954-8D78-0C09-660D41403FEE}"/>
                </a:ext>
              </a:extLst>
            </p:cNvPr>
            <p:cNvSpPr txBox="1">
              <a:spLocks noChangeArrowheads="1"/>
            </p:cNvSpPr>
            <p:nvPr/>
          </p:nvSpPr>
          <p:spPr bwMode="auto">
            <a:xfrm>
              <a:off x="4176" y="1921"/>
              <a:ext cx="1830"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u="sng">
                  <a:latin typeface="Comic Sans MS" panose="030F0702030302020204" pitchFamily="66" charset="0"/>
                  <a:cs typeface="Arial" panose="020B0604020202020204" pitchFamily="34" charset="0"/>
                </a:rPr>
                <a:t>Secondary Interventions/Tier 2:</a:t>
              </a:r>
            </a:p>
            <a:p>
              <a:pPr>
                <a:spcBef>
                  <a:spcPct val="0"/>
                </a:spcBef>
                <a:buFontTx/>
                <a:buNone/>
              </a:pPr>
              <a:r>
                <a:rPr lang="en-US" altLang="en-US" sz="1200" u="sng">
                  <a:latin typeface="Comic Sans MS" panose="030F0702030302020204" pitchFamily="66" charset="0"/>
                  <a:cs typeface="Arial" panose="020B0604020202020204" pitchFamily="34" charset="0"/>
                </a:rPr>
                <a:t>- AVID, After School Matters</a:t>
              </a:r>
            </a:p>
            <a:p>
              <a:pPr>
                <a:spcBef>
                  <a:spcPct val="0"/>
                </a:spcBef>
                <a:buFontTx/>
                <a:buNone/>
              </a:pPr>
              <a:r>
                <a:rPr lang="en-US" altLang="en-US" sz="1200" u="sng">
                  <a:latin typeface="Comic Sans MS" panose="030F0702030302020204" pitchFamily="66" charset="0"/>
                  <a:cs typeface="Arial" panose="020B0604020202020204" pitchFamily="34" charset="0"/>
                </a:rPr>
                <a:t>- ELL;Gear-up;</a:t>
              </a:r>
            </a:p>
            <a:p>
              <a:pPr>
                <a:spcBef>
                  <a:spcPct val="0"/>
                </a:spcBef>
                <a:buFontTx/>
                <a:buNone/>
              </a:pPr>
              <a:r>
                <a:rPr lang="en-US" altLang="en-US" sz="1200" u="sng">
                  <a:latin typeface="Comic Sans MS" panose="030F0702030302020204" pitchFamily="66" charset="0"/>
                  <a:cs typeface="Arial" panose="020B0604020202020204" pitchFamily="34" charset="0"/>
                </a:rPr>
                <a:t>Summer School(freshman Connection)</a:t>
              </a:r>
            </a:p>
            <a:p>
              <a:pPr>
                <a:spcBef>
                  <a:spcPct val="0"/>
                </a:spcBef>
                <a:buFontTx/>
                <a:buNone/>
              </a:pPr>
              <a:r>
                <a:rPr lang="en-US" altLang="en-US" sz="1200" u="sng">
                  <a:latin typeface="Comic Sans MS" panose="030F0702030302020204" pitchFamily="66" charset="0"/>
                  <a:cs typeface="Arial" panose="020B0604020202020204" pitchFamily="34" charset="0"/>
                </a:rPr>
                <a:t>- In HouseTutoring- Mentor Moms</a:t>
              </a:r>
            </a:p>
            <a:p>
              <a:pPr>
                <a:spcBef>
                  <a:spcPct val="0"/>
                </a:spcBef>
                <a:buFontTx/>
                <a:buNone/>
              </a:pPr>
              <a:endParaRPr lang="en-US" altLang="en-US" sz="1200">
                <a:latin typeface="Comic Sans MS" panose="030F0702030302020204" pitchFamily="66" charset="0"/>
                <a:cs typeface="Arial" panose="020B0604020202020204" pitchFamily="34" charset="0"/>
              </a:endParaRPr>
            </a:p>
          </p:txBody>
        </p:sp>
        <p:sp>
          <p:nvSpPr>
            <p:cNvPr id="46103" name="Line 19">
              <a:extLst>
                <a:ext uri="{FF2B5EF4-FFF2-40B4-BE49-F238E27FC236}">
                  <a16:creationId xmlns:a16="http://schemas.microsoft.com/office/drawing/2014/main" id="{547CC6F2-7530-647F-8235-0F3B29A75C06}"/>
                </a:ext>
              </a:extLst>
            </p:cNvPr>
            <p:cNvSpPr>
              <a:spLocks noChangeShapeType="1"/>
            </p:cNvSpPr>
            <p:nvPr/>
          </p:nvSpPr>
          <p:spPr bwMode="auto">
            <a:xfrm rot="10739161">
              <a:off x="3648" y="2016"/>
              <a:ext cx="336" cy="1"/>
            </a:xfrm>
            <a:prstGeom prst="line">
              <a:avLst/>
            </a:prstGeom>
            <a:noFill/>
            <a:ln w="889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6091" name="Group 20">
            <a:extLst>
              <a:ext uri="{FF2B5EF4-FFF2-40B4-BE49-F238E27FC236}">
                <a16:creationId xmlns:a16="http://schemas.microsoft.com/office/drawing/2014/main" id="{4CADA772-D099-7A86-6320-9262230E270F}"/>
              </a:ext>
            </a:extLst>
          </p:cNvPr>
          <p:cNvGrpSpPr>
            <a:grpSpLocks/>
          </p:cNvGrpSpPr>
          <p:nvPr/>
        </p:nvGrpSpPr>
        <p:grpSpPr bwMode="auto">
          <a:xfrm>
            <a:off x="152400" y="4648200"/>
            <a:ext cx="4724400" cy="1368425"/>
            <a:chOff x="144" y="2929"/>
            <a:chExt cx="4447" cy="392"/>
          </a:xfrm>
        </p:grpSpPr>
        <p:sp>
          <p:nvSpPr>
            <p:cNvPr id="46100" name="Text Box 21">
              <a:extLst>
                <a:ext uri="{FF2B5EF4-FFF2-40B4-BE49-F238E27FC236}">
                  <a16:creationId xmlns:a16="http://schemas.microsoft.com/office/drawing/2014/main" id="{DA5D1AC0-183C-5B51-B015-6E7728FDA314}"/>
                </a:ext>
              </a:extLst>
            </p:cNvPr>
            <p:cNvSpPr txBox="1">
              <a:spLocks noChangeArrowheads="1"/>
            </p:cNvSpPr>
            <p:nvPr/>
          </p:nvSpPr>
          <p:spPr bwMode="auto">
            <a:xfrm>
              <a:off x="144" y="2929"/>
              <a:ext cx="4447"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u="sng">
                  <a:latin typeface="Comic Sans MS" panose="030F0702030302020204" pitchFamily="66" charset="0"/>
                  <a:cs typeface="Arial" panose="020B0604020202020204" pitchFamily="34" charset="0"/>
                </a:rPr>
                <a:t>Universal Intervention</a:t>
              </a:r>
            </a:p>
            <a:p>
              <a:pPr>
                <a:spcBef>
                  <a:spcPct val="0"/>
                </a:spcBef>
                <a:buFontTx/>
                <a:buNone/>
              </a:pPr>
              <a:r>
                <a:rPr lang="en-US" altLang="en-US" sz="1200" u="sng">
                  <a:latin typeface="Comic Sans MS" panose="030F0702030302020204" pitchFamily="66" charset="0"/>
                  <a:cs typeface="Arial" panose="020B0604020202020204" pitchFamily="34" charset="0"/>
                </a:rPr>
                <a:t>Tier 1:</a:t>
              </a:r>
            </a:p>
            <a:p>
              <a:pPr>
                <a:spcBef>
                  <a:spcPct val="0"/>
                </a:spcBef>
                <a:buFontTx/>
                <a:buNone/>
              </a:pPr>
              <a:r>
                <a:rPr lang="en-US" altLang="en-US" sz="1200" u="sng">
                  <a:latin typeface="Comic Sans MS" panose="030F0702030302020204" pitchFamily="66" charset="0"/>
                  <a:cs typeface="Arial" panose="020B0604020202020204" pitchFamily="34" charset="0"/>
                </a:rPr>
                <a:t> In-House Tutoring; Summer </a:t>
              </a:r>
            </a:p>
            <a:p>
              <a:pPr>
                <a:spcBef>
                  <a:spcPct val="0"/>
                </a:spcBef>
                <a:buFontTx/>
                <a:buNone/>
              </a:pPr>
              <a:r>
                <a:rPr lang="en-US" altLang="en-US" sz="1200" u="sng">
                  <a:latin typeface="Comic Sans MS" panose="030F0702030302020204" pitchFamily="66" charset="0"/>
                  <a:cs typeface="Arial" panose="020B0604020202020204" pitchFamily="34" charset="0"/>
                </a:rPr>
                <a:t>School (freshman Connection),ASPIRA;_</a:t>
              </a:r>
            </a:p>
            <a:p>
              <a:pPr>
                <a:spcBef>
                  <a:spcPct val="0"/>
                </a:spcBef>
                <a:buFontTx/>
                <a:buNone/>
              </a:pPr>
              <a:r>
                <a:rPr lang="en-US" altLang="en-US" sz="1200" u="sng">
                  <a:latin typeface="Comic Sans MS" panose="030F0702030302020204" pitchFamily="66" charset="0"/>
                  <a:cs typeface="Arial" panose="020B0604020202020204" pitchFamily="34" charset="0"/>
                </a:rPr>
                <a:t>Service Learning;</a:t>
              </a:r>
            </a:p>
            <a:p>
              <a:pPr>
                <a:spcBef>
                  <a:spcPct val="0"/>
                </a:spcBef>
                <a:buFontTx/>
                <a:buNone/>
              </a:pPr>
              <a:r>
                <a:rPr lang="en-US" altLang="en-US" sz="1200" u="sng">
                  <a:latin typeface="Comic Sans MS" panose="030F0702030302020204" pitchFamily="66" charset="0"/>
                  <a:cs typeface="Arial" panose="020B0604020202020204" pitchFamily="34" charset="0"/>
                </a:rPr>
                <a:t>Attendance andTardies_</a:t>
              </a:r>
            </a:p>
            <a:p>
              <a:pPr>
                <a:spcBef>
                  <a:spcPct val="0"/>
                </a:spcBef>
                <a:buFontTx/>
                <a:buNone/>
              </a:pPr>
              <a:r>
                <a:rPr lang="en-US" altLang="en-US" sz="1200" u="sng">
                  <a:latin typeface="Comic Sans MS" panose="030F0702030302020204" pitchFamily="66" charset="0"/>
                  <a:cs typeface="Arial" panose="020B0604020202020204" pitchFamily="34" charset="0"/>
                </a:rPr>
                <a:t>SLC; PARR; Freshman Seminar</a:t>
              </a:r>
              <a:endParaRPr lang="en-US" altLang="en-US" sz="1200">
                <a:latin typeface="Comic Sans MS" panose="030F0702030302020204" pitchFamily="66" charset="0"/>
                <a:cs typeface="Arial" panose="020B0604020202020204" pitchFamily="34" charset="0"/>
              </a:endParaRPr>
            </a:p>
          </p:txBody>
        </p:sp>
        <p:sp>
          <p:nvSpPr>
            <p:cNvPr id="46101" name="Line 22">
              <a:extLst>
                <a:ext uri="{FF2B5EF4-FFF2-40B4-BE49-F238E27FC236}">
                  <a16:creationId xmlns:a16="http://schemas.microsoft.com/office/drawing/2014/main" id="{6D27FFB8-E33F-D265-103A-E34706A56562}"/>
                </a:ext>
              </a:extLst>
            </p:cNvPr>
            <p:cNvSpPr>
              <a:spLocks noChangeShapeType="1"/>
            </p:cNvSpPr>
            <p:nvPr/>
          </p:nvSpPr>
          <p:spPr bwMode="auto">
            <a:xfrm>
              <a:off x="1392" y="3024"/>
              <a:ext cx="336" cy="0"/>
            </a:xfrm>
            <a:prstGeom prst="line">
              <a:avLst/>
            </a:prstGeom>
            <a:noFill/>
            <a:ln w="889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6092" name="Group 23">
            <a:extLst>
              <a:ext uri="{FF2B5EF4-FFF2-40B4-BE49-F238E27FC236}">
                <a16:creationId xmlns:a16="http://schemas.microsoft.com/office/drawing/2014/main" id="{0CE6A29D-9C4B-3B0F-13F2-780A07FA5FB9}"/>
              </a:ext>
            </a:extLst>
          </p:cNvPr>
          <p:cNvGrpSpPr>
            <a:grpSpLocks/>
          </p:cNvGrpSpPr>
          <p:nvPr/>
        </p:nvGrpSpPr>
        <p:grpSpPr bwMode="auto">
          <a:xfrm>
            <a:off x="5257800" y="4800600"/>
            <a:ext cx="3522663" cy="1552575"/>
            <a:chOff x="4032" y="2929"/>
            <a:chExt cx="2219" cy="978"/>
          </a:xfrm>
        </p:grpSpPr>
        <p:sp>
          <p:nvSpPr>
            <p:cNvPr id="46098" name="Text Box 24">
              <a:extLst>
                <a:ext uri="{FF2B5EF4-FFF2-40B4-BE49-F238E27FC236}">
                  <a16:creationId xmlns:a16="http://schemas.microsoft.com/office/drawing/2014/main" id="{EDB5DA2F-339A-665C-F5C3-FF1F50B61FE3}"/>
                </a:ext>
              </a:extLst>
            </p:cNvPr>
            <p:cNvSpPr txBox="1">
              <a:spLocks noChangeArrowheads="1"/>
            </p:cNvSpPr>
            <p:nvPr/>
          </p:nvSpPr>
          <p:spPr bwMode="auto">
            <a:xfrm>
              <a:off x="4512" y="2929"/>
              <a:ext cx="1739"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u="sng">
                  <a:latin typeface="Comic Sans MS" panose="030F0702030302020204" pitchFamily="66" charset="0"/>
                  <a:cs typeface="Arial" panose="020B0604020202020204" pitchFamily="34" charset="0"/>
                </a:rPr>
                <a:t>Universal Intervention/Tier 1:</a:t>
              </a:r>
            </a:p>
            <a:p>
              <a:pPr>
                <a:spcBef>
                  <a:spcPct val="0"/>
                </a:spcBef>
                <a:buFontTx/>
                <a:buNone/>
              </a:pPr>
              <a:r>
                <a:rPr lang="en-US" altLang="en-US" sz="1200" u="sng">
                  <a:latin typeface="Comic Sans MS" panose="030F0702030302020204" pitchFamily="66" charset="0"/>
                  <a:cs typeface="Arial" panose="020B0604020202020204" pitchFamily="34" charset="0"/>
                </a:rPr>
                <a:t>-PARR</a:t>
              </a:r>
            </a:p>
            <a:p>
              <a:pPr>
                <a:spcBef>
                  <a:spcPct val="0"/>
                </a:spcBef>
                <a:buFontTx/>
                <a:buChar char="-"/>
              </a:pPr>
              <a:r>
                <a:rPr lang="en-US" altLang="en-US" sz="1200" u="sng">
                  <a:latin typeface="Comic Sans MS" panose="030F0702030302020204" pitchFamily="66" charset="0"/>
                  <a:cs typeface="Arial" panose="020B0604020202020204" pitchFamily="34" charset="0"/>
                </a:rPr>
                <a:t>Attendance and Tardy</a:t>
              </a:r>
            </a:p>
            <a:p>
              <a:pPr>
                <a:spcBef>
                  <a:spcPct val="0"/>
                </a:spcBef>
                <a:buFontTx/>
                <a:buChar char="-"/>
              </a:pPr>
              <a:r>
                <a:rPr lang="en-US" altLang="en-US" sz="1200" u="sng">
                  <a:latin typeface="Comic Sans MS" panose="030F0702030302020204" pitchFamily="66" charset="0"/>
                  <a:cs typeface="Arial" panose="020B0604020202020204" pitchFamily="34" charset="0"/>
                </a:rPr>
                <a:t>- Small Learning Communities (SLC)</a:t>
              </a:r>
            </a:p>
            <a:p>
              <a:pPr>
                <a:spcBef>
                  <a:spcPct val="0"/>
                </a:spcBef>
                <a:buFontTx/>
                <a:buNone/>
              </a:pPr>
              <a:endParaRPr lang="en-US" altLang="en-US" sz="1200" u="sng">
                <a:latin typeface="Comic Sans MS" panose="030F0702030302020204" pitchFamily="66" charset="0"/>
                <a:cs typeface="Arial" panose="020B0604020202020204" pitchFamily="34" charset="0"/>
              </a:endParaRPr>
            </a:p>
            <a:p>
              <a:pPr>
                <a:spcBef>
                  <a:spcPct val="0"/>
                </a:spcBef>
                <a:buFontTx/>
                <a:buNone/>
              </a:pPr>
              <a:endParaRPr lang="en-US" altLang="en-US" sz="1200" u="sng">
                <a:latin typeface="Comic Sans MS" panose="030F0702030302020204" pitchFamily="66" charset="0"/>
                <a:cs typeface="Arial" panose="020B0604020202020204" pitchFamily="34" charset="0"/>
              </a:endParaRPr>
            </a:p>
            <a:p>
              <a:pPr>
                <a:spcBef>
                  <a:spcPct val="0"/>
                </a:spcBef>
                <a:buFontTx/>
                <a:buNone/>
              </a:pPr>
              <a:r>
                <a:rPr lang="en-US" altLang="en-US" sz="1200" u="sng">
                  <a:latin typeface="Comic Sans MS" panose="030F0702030302020204" pitchFamily="66" charset="0"/>
                  <a:cs typeface="Arial" panose="020B0604020202020204" pitchFamily="34" charset="0"/>
                </a:rPr>
                <a:t> </a:t>
              </a:r>
            </a:p>
            <a:p>
              <a:pPr>
                <a:spcBef>
                  <a:spcPct val="0"/>
                </a:spcBef>
                <a:buFontTx/>
                <a:buNone/>
              </a:pPr>
              <a:endParaRPr lang="en-US" altLang="en-US" sz="1200">
                <a:latin typeface="Comic Sans MS" panose="030F0702030302020204" pitchFamily="66" charset="0"/>
                <a:cs typeface="Arial" panose="020B0604020202020204" pitchFamily="34" charset="0"/>
              </a:endParaRPr>
            </a:p>
          </p:txBody>
        </p:sp>
        <p:sp>
          <p:nvSpPr>
            <p:cNvPr id="46099" name="Line 25">
              <a:extLst>
                <a:ext uri="{FF2B5EF4-FFF2-40B4-BE49-F238E27FC236}">
                  <a16:creationId xmlns:a16="http://schemas.microsoft.com/office/drawing/2014/main" id="{788D44AF-732C-3239-FD2B-65B888F7A78B}"/>
                </a:ext>
              </a:extLst>
            </p:cNvPr>
            <p:cNvSpPr>
              <a:spLocks noChangeShapeType="1"/>
            </p:cNvSpPr>
            <p:nvPr/>
          </p:nvSpPr>
          <p:spPr bwMode="auto">
            <a:xfrm rot="10779294">
              <a:off x="4032" y="3024"/>
              <a:ext cx="336" cy="1"/>
            </a:xfrm>
            <a:prstGeom prst="line">
              <a:avLst/>
            </a:prstGeom>
            <a:noFill/>
            <a:ln w="889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graphicFrame>
        <p:nvGraphicFramePr>
          <p:cNvPr id="46093" name="Object 26">
            <a:extLst>
              <a:ext uri="{FF2B5EF4-FFF2-40B4-BE49-F238E27FC236}">
                <a16:creationId xmlns:a16="http://schemas.microsoft.com/office/drawing/2014/main" id="{4D5CE62B-33EB-80A7-F0BF-9887E8985763}"/>
              </a:ext>
            </a:extLst>
          </p:cNvPr>
          <p:cNvGraphicFramePr>
            <a:graphicFrameLocks noChangeAspect="1"/>
          </p:cNvGraphicFramePr>
          <p:nvPr/>
        </p:nvGraphicFramePr>
        <p:xfrm>
          <a:off x="3200400" y="2057400"/>
          <a:ext cx="1295400" cy="4410075"/>
        </p:xfrm>
        <a:graphic>
          <a:graphicData uri="http://schemas.openxmlformats.org/presentationml/2006/ole">
            <mc:AlternateContent xmlns:mc="http://schemas.openxmlformats.org/markup-compatibility/2006">
              <mc:Choice xmlns:v="urn:schemas-microsoft-com:vml" Requires="v">
                <p:oleObj name="Drawing" r:id="rId3" imgW="0" imgH="0" progId="">
                  <p:embed/>
                </p:oleObj>
              </mc:Choice>
              <mc:Fallback>
                <p:oleObj name="Drawing" r:id="rId3" imgW="0" imgH="0" progId="">
                  <p:embed/>
                  <p:pic>
                    <p:nvPicPr>
                      <p:cNvPr id="46093" name="Object 26">
                        <a:extLst>
                          <a:ext uri="{FF2B5EF4-FFF2-40B4-BE49-F238E27FC236}">
                            <a16:creationId xmlns:a16="http://schemas.microsoft.com/office/drawing/2014/main" id="{4D5CE62B-33EB-80A7-F0BF-9887E89857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057400"/>
                        <a:ext cx="1295400" cy="441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6094" name="Object 27">
            <a:extLst>
              <a:ext uri="{FF2B5EF4-FFF2-40B4-BE49-F238E27FC236}">
                <a16:creationId xmlns:a16="http://schemas.microsoft.com/office/drawing/2014/main" id="{86D86664-6735-F05C-95E0-67ADA002DDB3}"/>
              </a:ext>
            </a:extLst>
          </p:cNvPr>
          <p:cNvGraphicFramePr>
            <a:graphicFrameLocks noChangeAspect="1"/>
          </p:cNvGraphicFramePr>
          <p:nvPr/>
        </p:nvGraphicFramePr>
        <p:xfrm>
          <a:off x="4572000" y="2057400"/>
          <a:ext cx="1285875" cy="4410075"/>
        </p:xfrm>
        <a:graphic>
          <a:graphicData uri="http://schemas.openxmlformats.org/presentationml/2006/ole">
            <mc:AlternateContent xmlns:mc="http://schemas.openxmlformats.org/markup-compatibility/2006">
              <mc:Choice xmlns:v="urn:schemas-microsoft-com:vml" Requires="v">
                <p:oleObj name="Drawing" r:id="rId5" imgW="0" imgH="0" progId="">
                  <p:embed/>
                </p:oleObj>
              </mc:Choice>
              <mc:Fallback>
                <p:oleObj name="Drawing" r:id="rId5" imgW="0" imgH="0" progId="">
                  <p:embed/>
                  <p:pic>
                    <p:nvPicPr>
                      <p:cNvPr id="46094" name="Object 27">
                        <a:extLst>
                          <a:ext uri="{FF2B5EF4-FFF2-40B4-BE49-F238E27FC236}">
                            <a16:creationId xmlns:a16="http://schemas.microsoft.com/office/drawing/2014/main" id="{86D86664-6735-F05C-95E0-67ADA002DD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057400"/>
                        <a:ext cx="1285875" cy="441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088" name="Rectangle 28">
            <a:extLst>
              <a:ext uri="{FF2B5EF4-FFF2-40B4-BE49-F238E27FC236}">
                <a16:creationId xmlns:a16="http://schemas.microsoft.com/office/drawing/2014/main" id="{43512A2E-725A-0340-AFB4-0B09231D8371}"/>
              </a:ext>
            </a:extLst>
          </p:cNvPr>
          <p:cNvSpPr>
            <a:spLocks noGrp="1" noChangeArrowheads="1"/>
          </p:cNvSpPr>
          <p:nvPr>
            <p:ph type="title" idx="4294967295"/>
          </p:nvPr>
        </p:nvSpPr>
        <p:spPr>
          <a:xfrm>
            <a:off x="457200" y="460375"/>
            <a:ext cx="8091377" cy="1076346"/>
          </a:xfrm>
        </p:spPr>
        <p:txBody>
          <a:bodyPr>
            <a:normAutofit/>
          </a:bodyPr>
          <a:lstStyle/>
          <a:p>
            <a:pPr eaLnBrk="1" hangingPunct="1">
              <a:defRPr/>
            </a:pPr>
            <a:r>
              <a:rPr lang="en-US" sz="2400" b="1" dirty="0">
                <a:ea typeface="+mj-ea"/>
                <a:cs typeface="+mj-cs"/>
              </a:rPr>
              <a:t>Designing School-Wide Systems for Student Success</a:t>
            </a:r>
            <a:br>
              <a:rPr lang="en-US" sz="2400" b="1" dirty="0">
                <a:ea typeface="+mj-ea"/>
                <a:cs typeface="+mj-cs"/>
              </a:rPr>
            </a:br>
            <a:r>
              <a:rPr lang="en-US" sz="2400" b="1" i="1" dirty="0">
                <a:ea typeface="+mj-ea"/>
                <a:cs typeface="+mj-cs"/>
              </a:rPr>
              <a:t>A Response to Intervention Model</a:t>
            </a:r>
            <a:br>
              <a:rPr lang="en-US" sz="2400" b="1" i="1" dirty="0">
                <a:ea typeface="+mj-ea"/>
                <a:cs typeface="+mj-cs"/>
              </a:rPr>
            </a:br>
            <a:r>
              <a:rPr lang="zh-TW" altLang="en-US" sz="2200" b="1" dirty="0"/>
              <a:t>為學生的成功設計全校性系統</a:t>
            </a:r>
            <a:r>
              <a:rPr lang="en-US" altLang="zh-TW" sz="2200" b="1" dirty="0"/>
              <a:t>—</a:t>
            </a:r>
            <a:r>
              <a:rPr lang="zh-TW" altLang="en-US" sz="2200" b="1" dirty="0"/>
              <a:t>一種對介入模式的反應</a:t>
            </a:r>
            <a:endParaRPr lang="en-US" sz="2200" b="1" dirty="0"/>
          </a:p>
        </p:txBody>
      </p:sp>
      <p:sp>
        <p:nvSpPr>
          <p:cNvPr id="46096" name="Text Box 29">
            <a:extLst>
              <a:ext uri="{FF2B5EF4-FFF2-40B4-BE49-F238E27FC236}">
                <a16:creationId xmlns:a16="http://schemas.microsoft.com/office/drawing/2014/main" id="{B8AEFA9B-0719-EB84-031C-C65B2203129A}"/>
              </a:ext>
            </a:extLst>
          </p:cNvPr>
          <p:cNvSpPr txBox="1">
            <a:spLocks noChangeArrowheads="1"/>
          </p:cNvSpPr>
          <p:nvPr/>
        </p:nvSpPr>
        <p:spPr bwMode="auto">
          <a:xfrm>
            <a:off x="440620" y="1524000"/>
            <a:ext cx="36170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dirty="0">
                <a:latin typeface="Arial" panose="020B0604020202020204" pitchFamily="34" charset="0"/>
                <a:cs typeface="Arial" panose="020B0604020202020204" pitchFamily="34" charset="0"/>
              </a:rPr>
              <a:t>Academic Systems</a:t>
            </a:r>
            <a:r>
              <a:rPr lang="zh-TW" altLang="en-US" sz="2400" b="1" dirty="0">
                <a:latin typeface="Arial" panose="020B0604020202020204" pitchFamily="34" charset="0"/>
                <a:cs typeface="Arial" panose="020B0604020202020204" pitchFamily="34" charset="0"/>
              </a:rPr>
              <a:t> </a:t>
            </a:r>
            <a:r>
              <a:rPr lang="zh-TW" altLang="en-US" sz="2000" b="1" dirty="0">
                <a:latin typeface="Arial" panose="020B0604020202020204" pitchFamily="34" charset="0"/>
                <a:cs typeface="Arial" panose="020B0604020202020204" pitchFamily="34" charset="0"/>
              </a:rPr>
              <a:t>學業</a:t>
            </a:r>
            <a:endParaRPr lang="en-US" altLang="en-US" sz="2000" b="1" dirty="0">
              <a:latin typeface="Arial" panose="020B0604020202020204" pitchFamily="34" charset="0"/>
              <a:cs typeface="Arial" panose="020B0604020202020204" pitchFamily="34" charset="0"/>
            </a:endParaRPr>
          </a:p>
        </p:txBody>
      </p:sp>
      <p:sp>
        <p:nvSpPr>
          <p:cNvPr id="46097" name="Text Box 30">
            <a:extLst>
              <a:ext uri="{FF2B5EF4-FFF2-40B4-BE49-F238E27FC236}">
                <a16:creationId xmlns:a16="http://schemas.microsoft.com/office/drawing/2014/main" id="{D0A135C3-40E9-872B-FC12-CF5E339BB507}"/>
              </a:ext>
            </a:extLst>
          </p:cNvPr>
          <p:cNvSpPr txBox="1">
            <a:spLocks noChangeArrowheads="1"/>
          </p:cNvSpPr>
          <p:nvPr/>
        </p:nvSpPr>
        <p:spPr bwMode="auto">
          <a:xfrm>
            <a:off x="5411787" y="1675606"/>
            <a:ext cx="38154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dirty="0">
                <a:latin typeface="Arial" panose="020B0604020202020204" pitchFamily="34" charset="0"/>
                <a:cs typeface="Arial" panose="020B0604020202020204" pitchFamily="34" charset="0"/>
              </a:rPr>
              <a:t>Behavioral Systems</a:t>
            </a:r>
            <a:r>
              <a:rPr lang="zh-TW" altLang="en-US" sz="2400" b="1" dirty="0">
                <a:latin typeface="Arial" panose="020B0604020202020204" pitchFamily="34" charset="0"/>
                <a:cs typeface="Arial" panose="020B0604020202020204" pitchFamily="34" charset="0"/>
              </a:rPr>
              <a:t> </a:t>
            </a:r>
            <a:r>
              <a:rPr lang="zh-TW" altLang="en-US" sz="2000" b="1" dirty="0">
                <a:latin typeface="Arial" panose="020B0604020202020204" pitchFamily="34" charset="0"/>
                <a:cs typeface="Arial" panose="020B0604020202020204" pitchFamily="34" charset="0"/>
              </a:rPr>
              <a:t>行為</a:t>
            </a:r>
            <a:endParaRPr lang="en-US" altLang="en-US" sz="2000" b="1" dirty="0">
              <a:latin typeface="Arial" panose="020B0604020202020204" pitchFamily="34" charset="0"/>
              <a:cs typeface="Arial" panose="020B0604020202020204" pitchFamily="34" charset="0"/>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2">
            <a:extLst>
              <a:ext uri="{FF2B5EF4-FFF2-40B4-BE49-F238E27FC236}">
                <a16:creationId xmlns:a16="http://schemas.microsoft.com/office/drawing/2014/main" id="{3404FC62-A32A-4578-9972-79527234F884}"/>
              </a:ext>
            </a:extLst>
          </p:cNvPr>
          <p:cNvSpPr txBox="1">
            <a:spLocks noChangeArrowheads="1"/>
          </p:cNvSpPr>
          <p:nvPr/>
        </p:nvSpPr>
        <p:spPr bwMode="auto">
          <a:xfrm>
            <a:off x="3810000" y="2287588"/>
            <a:ext cx="5349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latin typeface="Comic Sans MS" panose="030F0702030302020204" pitchFamily="66" charset="0"/>
                <a:cs typeface="Arial" panose="020B0604020202020204" pitchFamily="34" charset="0"/>
              </a:rPr>
              <a:t>1-5%</a:t>
            </a:r>
          </a:p>
        </p:txBody>
      </p:sp>
      <p:sp>
        <p:nvSpPr>
          <p:cNvPr id="48130" name="Text Box 3">
            <a:extLst>
              <a:ext uri="{FF2B5EF4-FFF2-40B4-BE49-F238E27FC236}">
                <a16:creationId xmlns:a16="http://schemas.microsoft.com/office/drawing/2014/main" id="{631231C0-5261-3F03-9F73-87EC5C8C6608}"/>
              </a:ext>
            </a:extLst>
          </p:cNvPr>
          <p:cNvSpPr txBox="1">
            <a:spLocks noChangeArrowheads="1"/>
          </p:cNvSpPr>
          <p:nvPr/>
        </p:nvSpPr>
        <p:spPr bwMode="auto">
          <a:xfrm>
            <a:off x="4876800" y="2287588"/>
            <a:ext cx="5349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latin typeface="Comic Sans MS" panose="030F0702030302020204" pitchFamily="66" charset="0"/>
                <a:cs typeface="Arial" panose="020B0604020202020204" pitchFamily="34" charset="0"/>
              </a:rPr>
              <a:t>1-5%</a:t>
            </a:r>
          </a:p>
        </p:txBody>
      </p:sp>
      <p:sp>
        <p:nvSpPr>
          <p:cNvPr id="48131" name="Text Box 4">
            <a:extLst>
              <a:ext uri="{FF2B5EF4-FFF2-40B4-BE49-F238E27FC236}">
                <a16:creationId xmlns:a16="http://schemas.microsoft.com/office/drawing/2014/main" id="{70622B79-0432-22B4-7266-9613FC3315E4}"/>
              </a:ext>
            </a:extLst>
          </p:cNvPr>
          <p:cNvSpPr txBox="1">
            <a:spLocks noChangeArrowheads="1"/>
          </p:cNvSpPr>
          <p:nvPr/>
        </p:nvSpPr>
        <p:spPr bwMode="auto">
          <a:xfrm>
            <a:off x="3429000" y="3049588"/>
            <a:ext cx="6286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latin typeface="Comic Sans MS" panose="030F0702030302020204" pitchFamily="66" charset="0"/>
                <a:cs typeface="Arial" panose="020B0604020202020204" pitchFamily="34" charset="0"/>
              </a:rPr>
              <a:t>5-10%</a:t>
            </a:r>
          </a:p>
        </p:txBody>
      </p:sp>
      <p:sp>
        <p:nvSpPr>
          <p:cNvPr id="48132" name="Text Box 5">
            <a:extLst>
              <a:ext uri="{FF2B5EF4-FFF2-40B4-BE49-F238E27FC236}">
                <a16:creationId xmlns:a16="http://schemas.microsoft.com/office/drawing/2014/main" id="{F7331545-E4A4-2948-A9A6-1DEF48F17F6D}"/>
              </a:ext>
            </a:extLst>
          </p:cNvPr>
          <p:cNvSpPr txBox="1">
            <a:spLocks noChangeArrowheads="1"/>
          </p:cNvSpPr>
          <p:nvPr/>
        </p:nvSpPr>
        <p:spPr bwMode="auto">
          <a:xfrm>
            <a:off x="5105400" y="3049588"/>
            <a:ext cx="6286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latin typeface="Comic Sans MS" panose="030F0702030302020204" pitchFamily="66" charset="0"/>
                <a:cs typeface="Arial" panose="020B0604020202020204" pitchFamily="34" charset="0"/>
              </a:rPr>
              <a:t>5-10%</a:t>
            </a:r>
          </a:p>
        </p:txBody>
      </p:sp>
      <p:sp>
        <p:nvSpPr>
          <p:cNvPr id="48133" name="Text Box 6">
            <a:extLst>
              <a:ext uri="{FF2B5EF4-FFF2-40B4-BE49-F238E27FC236}">
                <a16:creationId xmlns:a16="http://schemas.microsoft.com/office/drawing/2014/main" id="{18EF3A3D-EE72-F434-4BB0-BD19CDCF5DE8}"/>
              </a:ext>
            </a:extLst>
          </p:cNvPr>
          <p:cNvSpPr txBox="1">
            <a:spLocks noChangeArrowheads="1"/>
          </p:cNvSpPr>
          <p:nvPr/>
        </p:nvSpPr>
        <p:spPr bwMode="auto">
          <a:xfrm>
            <a:off x="2819400" y="4419600"/>
            <a:ext cx="7477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latin typeface="Comic Sans MS" panose="030F0702030302020204" pitchFamily="66" charset="0"/>
                <a:cs typeface="Arial" panose="020B0604020202020204" pitchFamily="34" charset="0"/>
              </a:rPr>
              <a:t>80-90%</a:t>
            </a:r>
          </a:p>
        </p:txBody>
      </p:sp>
      <p:sp>
        <p:nvSpPr>
          <p:cNvPr id="48134" name="Text Box 7">
            <a:extLst>
              <a:ext uri="{FF2B5EF4-FFF2-40B4-BE49-F238E27FC236}">
                <a16:creationId xmlns:a16="http://schemas.microsoft.com/office/drawing/2014/main" id="{2B1E4E0A-444D-13A8-815D-508ED81AD333}"/>
              </a:ext>
            </a:extLst>
          </p:cNvPr>
          <p:cNvSpPr txBox="1">
            <a:spLocks noChangeArrowheads="1"/>
          </p:cNvSpPr>
          <p:nvPr/>
        </p:nvSpPr>
        <p:spPr bwMode="auto">
          <a:xfrm>
            <a:off x="5562600" y="4419600"/>
            <a:ext cx="7477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latin typeface="Comic Sans MS" panose="030F0702030302020204" pitchFamily="66" charset="0"/>
                <a:cs typeface="Arial" panose="020B0604020202020204" pitchFamily="34" charset="0"/>
              </a:rPr>
              <a:t>80-90%</a:t>
            </a:r>
          </a:p>
        </p:txBody>
      </p:sp>
      <p:grpSp>
        <p:nvGrpSpPr>
          <p:cNvPr id="48135" name="Group 8">
            <a:extLst>
              <a:ext uri="{FF2B5EF4-FFF2-40B4-BE49-F238E27FC236}">
                <a16:creationId xmlns:a16="http://schemas.microsoft.com/office/drawing/2014/main" id="{8221D724-46C6-DA76-A1C2-DF8802CF8F42}"/>
              </a:ext>
            </a:extLst>
          </p:cNvPr>
          <p:cNvGrpSpPr>
            <a:grpSpLocks/>
          </p:cNvGrpSpPr>
          <p:nvPr/>
        </p:nvGrpSpPr>
        <p:grpSpPr bwMode="auto">
          <a:xfrm>
            <a:off x="304800" y="2058988"/>
            <a:ext cx="3352800" cy="822325"/>
            <a:chOff x="192" y="1297"/>
            <a:chExt cx="2112" cy="518"/>
          </a:xfrm>
        </p:grpSpPr>
        <p:sp>
          <p:nvSpPr>
            <p:cNvPr id="48156" name="Text Box 9">
              <a:extLst>
                <a:ext uri="{FF2B5EF4-FFF2-40B4-BE49-F238E27FC236}">
                  <a16:creationId xmlns:a16="http://schemas.microsoft.com/office/drawing/2014/main" id="{DF1C8882-F252-6E2A-49E9-C592584DB89F}"/>
                </a:ext>
              </a:extLst>
            </p:cNvPr>
            <p:cNvSpPr txBox="1">
              <a:spLocks noChangeArrowheads="1"/>
            </p:cNvSpPr>
            <p:nvPr/>
          </p:nvSpPr>
          <p:spPr bwMode="auto">
            <a:xfrm>
              <a:off x="192" y="1297"/>
              <a:ext cx="149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u="sng">
                  <a:latin typeface="Comic Sans MS" panose="030F0702030302020204" pitchFamily="66" charset="0"/>
                  <a:cs typeface="Arial" panose="020B0604020202020204" pitchFamily="34" charset="0"/>
                </a:rPr>
                <a:t>Tertiary Interventions/Tier 3:</a:t>
              </a:r>
              <a:endParaRPr lang="en-US" altLang="en-US" sz="1200">
                <a:latin typeface="Comic Sans MS" panose="030F0702030302020204" pitchFamily="66" charset="0"/>
                <a:cs typeface="Arial" panose="020B0604020202020204" pitchFamily="34" charset="0"/>
              </a:endParaRPr>
            </a:p>
            <a:p>
              <a:pPr>
                <a:spcBef>
                  <a:spcPct val="0"/>
                </a:spcBef>
                <a:buFontTx/>
                <a:buNone/>
              </a:pPr>
              <a:r>
                <a:rPr lang="en-US" altLang="en-US" sz="1200">
                  <a:latin typeface="Comic Sans MS" panose="030F0702030302020204" pitchFamily="66" charset="0"/>
                  <a:cs typeface="Arial" panose="020B0604020202020204" pitchFamily="34" charset="0"/>
                </a:rPr>
                <a:t>_______________________</a:t>
              </a:r>
            </a:p>
            <a:p>
              <a:pPr>
                <a:spcBef>
                  <a:spcPct val="0"/>
                </a:spcBef>
                <a:buFontTx/>
                <a:buNone/>
              </a:pPr>
              <a:r>
                <a:rPr lang="en-US" altLang="en-US" sz="1200">
                  <a:latin typeface="Comic Sans MS" panose="030F0702030302020204" pitchFamily="66" charset="0"/>
                  <a:cs typeface="Arial" panose="020B0604020202020204" pitchFamily="34" charset="0"/>
                </a:rPr>
                <a:t>_______________________</a:t>
              </a:r>
            </a:p>
            <a:p>
              <a:pPr>
                <a:spcBef>
                  <a:spcPct val="0"/>
                </a:spcBef>
                <a:buFontTx/>
                <a:buNone/>
              </a:pPr>
              <a:r>
                <a:rPr lang="en-US" altLang="en-US" sz="1200">
                  <a:latin typeface="Comic Sans MS" panose="030F0702030302020204" pitchFamily="66" charset="0"/>
                  <a:cs typeface="Arial" panose="020B0604020202020204" pitchFamily="34" charset="0"/>
                </a:rPr>
                <a:t>_______________________</a:t>
              </a:r>
            </a:p>
          </p:txBody>
        </p:sp>
        <p:sp>
          <p:nvSpPr>
            <p:cNvPr id="48157" name="Line 10">
              <a:extLst>
                <a:ext uri="{FF2B5EF4-FFF2-40B4-BE49-F238E27FC236}">
                  <a16:creationId xmlns:a16="http://schemas.microsoft.com/office/drawing/2014/main" id="{06818DF1-B930-E9B5-8E27-FB73ED958620}"/>
                </a:ext>
              </a:extLst>
            </p:cNvPr>
            <p:cNvSpPr>
              <a:spLocks noChangeShapeType="1"/>
            </p:cNvSpPr>
            <p:nvPr/>
          </p:nvSpPr>
          <p:spPr bwMode="auto">
            <a:xfrm>
              <a:off x="1968" y="1536"/>
              <a:ext cx="336" cy="0"/>
            </a:xfrm>
            <a:prstGeom prst="line">
              <a:avLst/>
            </a:prstGeom>
            <a:noFill/>
            <a:ln w="889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8136" name="Group 11">
            <a:extLst>
              <a:ext uri="{FF2B5EF4-FFF2-40B4-BE49-F238E27FC236}">
                <a16:creationId xmlns:a16="http://schemas.microsoft.com/office/drawing/2014/main" id="{274DC5D5-5EC4-08D7-27F4-38C73133E176}"/>
              </a:ext>
            </a:extLst>
          </p:cNvPr>
          <p:cNvGrpSpPr>
            <a:grpSpLocks/>
          </p:cNvGrpSpPr>
          <p:nvPr/>
        </p:nvGrpSpPr>
        <p:grpSpPr bwMode="auto">
          <a:xfrm>
            <a:off x="5410200" y="2133600"/>
            <a:ext cx="2914650" cy="822325"/>
            <a:chOff x="3455" y="1345"/>
            <a:chExt cx="1836" cy="518"/>
          </a:xfrm>
        </p:grpSpPr>
        <p:sp>
          <p:nvSpPr>
            <p:cNvPr id="48154" name="Line 12">
              <a:extLst>
                <a:ext uri="{FF2B5EF4-FFF2-40B4-BE49-F238E27FC236}">
                  <a16:creationId xmlns:a16="http://schemas.microsoft.com/office/drawing/2014/main" id="{2033DEF5-2E0B-18F8-B013-6F36A4DABA95}"/>
                </a:ext>
              </a:extLst>
            </p:cNvPr>
            <p:cNvSpPr>
              <a:spLocks noChangeShapeType="1"/>
            </p:cNvSpPr>
            <p:nvPr/>
          </p:nvSpPr>
          <p:spPr bwMode="auto">
            <a:xfrm rot="10779537">
              <a:off x="3455" y="1536"/>
              <a:ext cx="336" cy="1"/>
            </a:xfrm>
            <a:prstGeom prst="line">
              <a:avLst/>
            </a:prstGeom>
            <a:noFill/>
            <a:ln w="889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55" name="Text Box 13">
              <a:extLst>
                <a:ext uri="{FF2B5EF4-FFF2-40B4-BE49-F238E27FC236}">
                  <a16:creationId xmlns:a16="http://schemas.microsoft.com/office/drawing/2014/main" id="{55A5B326-4AF3-87FC-76C2-D43E876058EF}"/>
                </a:ext>
              </a:extLst>
            </p:cNvPr>
            <p:cNvSpPr txBox="1">
              <a:spLocks noChangeArrowheads="1"/>
            </p:cNvSpPr>
            <p:nvPr/>
          </p:nvSpPr>
          <p:spPr bwMode="auto">
            <a:xfrm>
              <a:off x="3840" y="1345"/>
              <a:ext cx="145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u="sng">
                  <a:latin typeface="Comic Sans MS" panose="030F0702030302020204" pitchFamily="66" charset="0"/>
                  <a:cs typeface="Arial" panose="020B0604020202020204" pitchFamily="34" charset="0"/>
                </a:rPr>
                <a:t>Tertiary Intervention/Tier 3:</a:t>
              </a:r>
              <a:endParaRPr lang="en-US" altLang="en-US" sz="1200">
                <a:latin typeface="Comic Sans MS" panose="030F0702030302020204" pitchFamily="66" charset="0"/>
                <a:cs typeface="Arial" panose="020B0604020202020204" pitchFamily="34" charset="0"/>
              </a:endParaRPr>
            </a:p>
            <a:p>
              <a:pPr>
                <a:spcBef>
                  <a:spcPct val="0"/>
                </a:spcBef>
                <a:buFontTx/>
                <a:buNone/>
              </a:pPr>
              <a:r>
                <a:rPr lang="en-US" altLang="en-US" sz="1200">
                  <a:latin typeface="Comic Sans MS" panose="030F0702030302020204" pitchFamily="66" charset="0"/>
                  <a:cs typeface="Arial" panose="020B0604020202020204" pitchFamily="34" charset="0"/>
                </a:rPr>
                <a:t>______________________</a:t>
              </a:r>
            </a:p>
            <a:p>
              <a:pPr>
                <a:spcBef>
                  <a:spcPct val="0"/>
                </a:spcBef>
                <a:buFontTx/>
                <a:buNone/>
              </a:pPr>
              <a:r>
                <a:rPr lang="en-US" altLang="en-US" sz="1200">
                  <a:latin typeface="Comic Sans MS" panose="030F0702030302020204" pitchFamily="66" charset="0"/>
                  <a:cs typeface="Arial" panose="020B0604020202020204" pitchFamily="34" charset="0"/>
                </a:rPr>
                <a:t>______________________</a:t>
              </a:r>
            </a:p>
            <a:p>
              <a:pPr>
                <a:spcBef>
                  <a:spcPct val="0"/>
                </a:spcBef>
                <a:buFontTx/>
                <a:buNone/>
              </a:pPr>
              <a:r>
                <a:rPr lang="en-US" altLang="en-US" sz="1200">
                  <a:latin typeface="Comic Sans MS" panose="030F0702030302020204" pitchFamily="66" charset="0"/>
                  <a:cs typeface="Arial" panose="020B0604020202020204" pitchFamily="34" charset="0"/>
                </a:rPr>
                <a:t>______________________</a:t>
              </a:r>
            </a:p>
          </p:txBody>
        </p:sp>
      </p:grpSp>
      <p:grpSp>
        <p:nvGrpSpPr>
          <p:cNvPr id="48137" name="Group 14">
            <a:extLst>
              <a:ext uri="{FF2B5EF4-FFF2-40B4-BE49-F238E27FC236}">
                <a16:creationId xmlns:a16="http://schemas.microsoft.com/office/drawing/2014/main" id="{60F3F09C-04D8-4B5A-1E3C-9CA2274541D3}"/>
              </a:ext>
            </a:extLst>
          </p:cNvPr>
          <p:cNvGrpSpPr>
            <a:grpSpLocks/>
          </p:cNvGrpSpPr>
          <p:nvPr/>
        </p:nvGrpSpPr>
        <p:grpSpPr bwMode="auto">
          <a:xfrm>
            <a:off x="304800" y="3049588"/>
            <a:ext cx="2971800" cy="1004887"/>
            <a:chOff x="192" y="1921"/>
            <a:chExt cx="1872" cy="633"/>
          </a:xfrm>
        </p:grpSpPr>
        <p:sp>
          <p:nvSpPr>
            <p:cNvPr id="48152" name="Text Box 15">
              <a:extLst>
                <a:ext uri="{FF2B5EF4-FFF2-40B4-BE49-F238E27FC236}">
                  <a16:creationId xmlns:a16="http://schemas.microsoft.com/office/drawing/2014/main" id="{C279C1AA-F380-83DE-85BE-E5F60CDC51EB}"/>
                </a:ext>
              </a:extLst>
            </p:cNvPr>
            <p:cNvSpPr txBox="1">
              <a:spLocks noChangeArrowheads="1"/>
            </p:cNvSpPr>
            <p:nvPr/>
          </p:nvSpPr>
          <p:spPr bwMode="auto">
            <a:xfrm>
              <a:off x="192" y="1921"/>
              <a:ext cx="1587"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u="sng">
                  <a:latin typeface="Comic Sans MS" panose="030F0702030302020204" pitchFamily="66" charset="0"/>
                  <a:cs typeface="Arial" panose="020B0604020202020204" pitchFamily="34" charset="0"/>
                </a:rPr>
                <a:t>Secondary Interventions/Tier 2:</a:t>
              </a:r>
              <a:endParaRPr lang="en-US" altLang="en-US" sz="1200">
                <a:latin typeface="Comic Sans MS" panose="030F0702030302020204" pitchFamily="66" charset="0"/>
                <a:cs typeface="Arial" panose="020B0604020202020204" pitchFamily="34" charset="0"/>
              </a:endParaRPr>
            </a:p>
            <a:p>
              <a:pPr>
                <a:spcBef>
                  <a:spcPct val="0"/>
                </a:spcBef>
                <a:buFontTx/>
                <a:buNone/>
              </a:pPr>
              <a:r>
                <a:rPr lang="en-US" altLang="en-US" sz="1200">
                  <a:latin typeface="Comic Sans MS" panose="030F0702030302020204" pitchFamily="66" charset="0"/>
                  <a:cs typeface="Arial" panose="020B0604020202020204" pitchFamily="34" charset="0"/>
                </a:rPr>
                <a:t>________________________</a:t>
              </a:r>
            </a:p>
            <a:p>
              <a:pPr>
                <a:spcBef>
                  <a:spcPct val="0"/>
                </a:spcBef>
                <a:buFontTx/>
                <a:buNone/>
              </a:pPr>
              <a:r>
                <a:rPr lang="en-US" altLang="en-US" sz="1200">
                  <a:latin typeface="Comic Sans MS" panose="030F0702030302020204" pitchFamily="66" charset="0"/>
                  <a:cs typeface="Arial" panose="020B0604020202020204" pitchFamily="34" charset="0"/>
                </a:rPr>
                <a:t>________________________</a:t>
              </a:r>
            </a:p>
            <a:p>
              <a:pPr>
                <a:spcBef>
                  <a:spcPct val="0"/>
                </a:spcBef>
                <a:buFontTx/>
                <a:buNone/>
              </a:pPr>
              <a:r>
                <a:rPr lang="en-US" altLang="en-US" sz="1200">
                  <a:latin typeface="Comic Sans MS" panose="030F0702030302020204" pitchFamily="66" charset="0"/>
                  <a:cs typeface="Arial" panose="020B0604020202020204" pitchFamily="34" charset="0"/>
                </a:rPr>
                <a:t>________________________</a:t>
              </a:r>
            </a:p>
            <a:p>
              <a:pPr>
                <a:spcBef>
                  <a:spcPct val="0"/>
                </a:spcBef>
                <a:buFontTx/>
                <a:buNone/>
              </a:pPr>
              <a:endParaRPr lang="en-US" altLang="en-US" sz="1200">
                <a:latin typeface="Comic Sans MS" panose="030F0702030302020204" pitchFamily="66" charset="0"/>
                <a:cs typeface="Arial" panose="020B0604020202020204" pitchFamily="34" charset="0"/>
              </a:endParaRPr>
            </a:p>
          </p:txBody>
        </p:sp>
        <p:sp>
          <p:nvSpPr>
            <p:cNvPr id="48153" name="Line 16">
              <a:extLst>
                <a:ext uri="{FF2B5EF4-FFF2-40B4-BE49-F238E27FC236}">
                  <a16:creationId xmlns:a16="http://schemas.microsoft.com/office/drawing/2014/main" id="{877FDBE1-FF5E-BBB3-567D-D46F81CB0DCB}"/>
                </a:ext>
              </a:extLst>
            </p:cNvPr>
            <p:cNvSpPr>
              <a:spLocks noChangeShapeType="1"/>
            </p:cNvSpPr>
            <p:nvPr/>
          </p:nvSpPr>
          <p:spPr bwMode="auto">
            <a:xfrm>
              <a:off x="1728" y="2016"/>
              <a:ext cx="336" cy="0"/>
            </a:xfrm>
            <a:prstGeom prst="line">
              <a:avLst/>
            </a:prstGeom>
            <a:noFill/>
            <a:ln w="889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8138" name="Group 17">
            <a:extLst>
              <a:ext uri="{FF2B5EF4-FFF2-40B4-BE49-F238E27FC236}">
                <a16:creationId xmlns:a16="http://schemas.microsoft.com/office/drawing/2014/main" id="{7D793287-3528-2B89-C7CC-C210317E23D4}"/>
              </a:ext>
            </a:extLst>
          </p:cNvPr>
          <p:cNvGrpSpPr>
            <a:grpSpLocks/>
          </p:cNvGrpSpPr>
          <p:nvPr/>
        </p:nvGrpSpPr>
        <p:grpSpPr bwMode="auto">
          <a:xfrm>
            <a:off x="5786438" y="3048000"/>
            <a:ext cx="3357562" cy="1004888"/>
            <a:chOff x="3648" y="1921"/>
            <a:chExt cx="2115" cy="633"/>
          </a:xfrm>
        </p:grpSpPr>
        <p:sp>
          <p:nvSpPr>
            <p:cNvPr id="48150" name="Text Box 18">
              <a:extLst>
                <a:ext uri="{FF2B5EF4-FFF2-40B4-BE49-F238E27FC236}">
                  <a16:creationId xmlns:a16="http://schemas.microsoft.com/office/drawing/2014/main" id="{B9034986-BF10-2BA3-500D-683C10FADE32}"/>
                </a:ext>
              </a:extLst>
            </p:cNvPr>
            <p:cNvSpPr txBox="1">
              <a:spLocks noChangeArrowheads="1"/>
            </p:cNvSpPr>
            <p:nvPr/>
          </p:nvSpPr>
          <p:spPr bwMode="auto">
            <a:xfrm>
              <a:off x="4176" y="1921"/>
              <a:ext cx="1587"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u="sng">
                  <a:latin typeface="Comic Sans MS" panose="030F0702030302020204" pitchFamily="66" charset="0"/>
                  <a:cs typeface="Arial" panose="020B0604020202020204" pitchFamily="34" charset="0"/>
                </a:rPr>
                <a:t>Secondary Interventions/Tier 2:</a:t>
              </a:r>
              <a:endParaRPr lang="en-US" altLang="en-US" sz="1200">
                <a:latin typeface="Comic Sans MS" panose="030F0702030302020204" pitchFamily="66" charset="0"/>
                <a:cs typeface="Arial" panose="020B0604020202020204" pitchFamily="34" charset="0"/>
              </a:endParaRPr>
            </a:p>
            <a:p>
              <a:pPr>
                <a:spcBef>
                  <a:spcPct val="0"/>
                </a:spcBef>
                <a:buFontTx/>
                <a:buNone/>
              </a:pPr>
              <a:r>
                <a:rPr lang="en-US" altLang="en-US" sz="1200">
                  <a:latin typeface="Comic Sans MS" panose="030F0702030302020204" pitchFamily="66" charset="0"/>
                  <a:cs typeface="Arial" panose="020B0604020202020204" pitchFamily="34" charset="0"/>
                </a:rPr>
                <a:t>________________________</a:t>
              </a:r>
            </a:p>
            <a:p>
              <a:pPr>
                <a:spcBef>
                  <a:spcPct val="0"/>
                </a:spcBef>
                <a:buFontTx/>
                <a:buNone/>
              </a:pPr>
              <a:r>
                <a:rPr lang="en-US" altLang="en-US" sz="1200">
                  <a:latin typeface="Comic Sans MS" panose="030F0702030302020204" pitchFamily="66" charset="0"/>
                  <a:cs typeface="Arial" panose="020B0604020202020204" pitchFamily="34" charset="0"/>
                </a:rPr>
                <a:t>________________________</a:t>
              </a:r>
            </a:p>
            <a:p>
              <a:pPr>
                <a:spcBef>
                  <a:spcPct val="0"/>
                </a:spcBef>
                <a:buFontTx/>
                <a:buNone/>
              </a:pPr>
              <a:r>
                <a:rPr lang="en-US" altLang="en-US" sz="1200">
                  <a:latin typeface="Comic Sans MS" panose="030F0702030302020204" pitchFamily="66" charset="0"/>
                  <a:cs typeface="Arial" panose="020B0604020202020204" pitchFamily="34" charset="0"/>
                </a:rPr>
                <a:t>________________________</a:t>
              </a:r>
            </a:p>
            <a:p>
              <a:pPr>
                <a:spcBef>
                  <a:spcPct val="0"/>
                </a:spcBef>
                <a:buFontTx/>
                <a:buNone/>
              </a:pPr>
              <a:endParaRPr lang="en-US" altLang="en-US" sz="1200">
                <a:latin typeface="Comic Sans MS" panose="030F0702030302020204" pitchFamily="66" charset="0"/>
                <a:cs typeface="Arial" panose="020B0604020202020204" pitchFamily="34" charset="0"/>
              </a:endParaRPr>
            </a:p>
          </p:txBody>
        </p:sp>
        <p:sp>
          <p:nvSpPr>
            <p:cNvPr id="48151" name="Line 19">
              <a:extLst>
                <a:ext uri="{FF2B5EF4-FFF2-40B4-BE49-F238E27FC236}">
                  <a16:creationId xmlns:a16="http://schemas.microsoft.com/office/drawing/2014/main" id="{99A66E2E-3091-B8D8-01E6-33DE33E3EC36}"/>
                </a:ext>
              </a:extLst>
            </p:cNvPr>
            <p:cNvSpPr>
              <a:spLocks noChangeShapeType="1"/>
            </p:cNvSpPr>
            <p:nvPr/>
          </p:nvSpPr>
          <p:spPr bwMode="auto">
            <a:xfrm rot="10739161">
              <a:off x="3648" y="2016"/>
              <a:ext cx="336" cy="1"/>
            </a:xfrm>
            <a:prstGeom prst="line">
              <a:avLst/>
            </a:prstGeom>
            <a:noFill/>
            <a:ln w="889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8139" name="Group 20">
            <a:extLst>
              <a:ext uri="{FF2B5EF4-FFF2-40B4-BE49-F238E27FC236}">
                <a16:creationId xmlns:a16="http://schemas.microsoft.com/office/drawing/2014/main" id="{72ADB8AE-A196-4284-3252-B2B0C63805EB}"/>
              </a:ext>
            </a:extLst>
          </p:cNvPr>
          <p:cNvGrpSpPr>
            <a:grpSpLocks/>
          </p:cNvGrpSpPr>
          <p:nvPr/>
        </p:nvGrpSpPr>
        <p:grpSpPr bwMode="auto">
          <a:xfrm>
            <a:off x="304800" y="4648200"/>
            <a:ext cx="2438400" cy="1004888"/>
            <a:chOff x="144" y="2929"/>
            <a:chExt cx="1584" cy="633"/>
          </a:xfrm>
        </p:grpSpPr>
        <p:sp>
          <p:nvSpPr>
            <p:cNvPr id="48148" name="Text Box 21">
              <a:extLst>
                <a:ext uri="{FF2B5EF4-FFF2-40B4-BE49-F238E27FC236}">
                  <a16:creationId xmlns:a16="http://schemas.microsoft.com/office/drawing/2014/main" id="{268B7655-367D-06D4-63CD-8B00BD714087}"/>
                </a:ext>
              </a:extLst>
            </p:cNvPr>
            <p:cNvSpPr txBox="1">
              <a:spLocks noChangeArrowheads="1"/>
            </p:cNvSpPr>
            <p:nvPr/>
          </p:nvSpPr>
          <p:spPr bwMode="auto">
            <a:xfrm>
              <a:off x="144" y="2929"/>
              <a:ext cx="1233"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u="sng">
                  <a:latin typeface="Comic Sans MS" panose="030F0702030302020204" pitchFamily="66" charset="0"/>
                  <a:cs typeface="Arial" panose="020B0604020202020204" pitchFamily="34" charset="0"/>
                </a:rPr>
                <a:t>Universal Intervention</a:t>
              </a:r>
            </a:p>
            <a:p>
              <a:pPr>
                <a:spcBef>
                  <a:spcPct val="0"/>
                </a:spcBef>
                <a:buFontTx/>
                <a:buNone/>
              </a:pPr>
              <a:r>
                <a:rPr lang="en-US" altLang="en-US" sz="1200" u="sng">
                  <a:latin typeface="Comic Sans MS" panose="030F0702030302020204" pitchFamily="66" charset="0"/>
                  <a:cs typeface="Arial" panose="020B0604020202020204" pitchFamily="34" charset="0"/>
                </a:rPr>
                <a:t>Tier 1:</a:t>
              </a:r>
            </a:p>
            <a:p>
              <a:pPr>
                <a:spcBef>
                  <a:spcPct val="0"/>
                </a:spcBef>
                <a:buFontTx/>
                <a:buNone/>
              </a:pPr>
              <a:r>
                <a:rPr lang="en-US" altLang="en-US" sz="1200" u="sng">
                  <a:latin typeface="Comic Sans MS" panose="030F0702030302020204" pitchFamily="66" charset="0"/>
                  <a:cs typeface="Arial" panose="020B0604020202020204" pitchFamily="34" charset="0"/>
                </a:rPr>
                <a:t>__________________</a:t>
              </a:r>
            </a:p>
            <a:p>
              <a:pPr>
                <a:spcBef>
                  <a:spcPct val="0"/>
                </a:spcBef>
                <a:buFontTx/>
                <a:buNone/>
              </a:pPr>
              <a:r>
                <a:rPr lang="en-US" altLang="en-US" sz="1200" u="sng">
                  <a:latin typeface="Comic Sans MS" panose="030F0702030302020204" pitchFamily="66" charset="0"/>
                  <a:cs typeface="Arial" panose="020B0604020202020204" pitchFamily="34" charset="0"/>
                </a:rPr>
                <a:t>__________________</a:t>
              </a:r>
            </a:p>
            <a:p>
              <a:pPr>
                <a:spcBef>
                  <a:spcPct val="0"/>
                </a:spcBef>
                <a:buFontTx/>
                <a:buNone/>
              </a:pPr>
              <a:r>
                <a:rPr lang="en-US" altLang="en-US" sz="1200" u="sng">
                  <a:latin typeface="Comic Sans MS" panose="030F0702030302020204" pitchFamily="66" charset="0"/>
                  <a:cs typeface="Arial" panose="020B0604020202020204" pitchFamily="34" charset="0"/>
                </a:rPr>
                <a:t>__________________</a:t>
              </a:r>
              <a:endParaRPr lang="en-US" altLang="en-US" sz="1200">
                <a:latin typeface="Comic Sans MS" panose="030F0702030302020204" pitchFamily="66" charset="0"/>
                <a:cs typeface="Arial" panose="020B0604020202020204" pitchFamily="34" charset="0"/>
              </a:endParaRPr>
            </a:p>
          </p:txBody>
        </p:sp>
        <p:sp>
          <p:nvSpPr>
            <p:cNvPr id="48149" name="Line 22">
              <a:extLst>
                <a:ext uri="{FF2B5EF4-FFF2-40B4-BE49-F238E27FC236}">
                  <a16:creationId xmlns:a16="http://schemas.microsoft.com/office/drawing/2014/main" id="{23CB920E-57D4-6657-7CC5-9B157DC971A3}"/>
                </a:ext>
              </a:extLst>
            </p:cNvPr>
            <p:cNvSpPr>
              <a:spLocks noChangeShapeType="1"/>
            </p:cNvSpPr>
            <p:nvPr/>
          </p:nvSpPr>
          <p:spPr bwMode="auto">
            <a:xfrm>
              <a:off x="1392" y="3024"/>
              <a:ext cx="336" cy="0"/>
            </a:xfrm>
            <a:prstGeom prst="line">
              <a:avLst/>
            </a:prstGeom>
            <a:noFill/>
            <a:ln w="889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8140" name="Group 23">
            <a:extLst>
              <a:ext uri="{FF2B5EF4-FFF2-40B4-BE49-F238E27FC236}">
                <a16:creationId xmlns:a16="http://schemas.microsoft.com/office/drawing/2014/main" id="{38FAB724-2AA3-5F79-FCB8-22C94A15907D}"/>
              </a:ext>
            </a:extLst>
          </p:cNvPr>
          <p:cNvGrpSpPr>
            <a:grpSpLocks/>
          </p:cNvGrpSpPr>
          <p:nvPr/>
        </p:nvGrpSpPr>
        <p:grpSpPr bwMode="auto">
          <a:xfrm>
            <a:off x="6048375" y="4648200"/>
            <a:ext cx="3095625" cy="822325"/>
            <a:chOff x="4032" y="2929"/>
            <a:chExt cx="1950" cy="518"/>
          </a:xfrm>
        </p:grpSpPr>
        <p:sp>
          <p:nvSpPr>
            <p:cNvPr id="48146" name="Text Box 24">
              <a:extLst>
                <a:ext uri="{FF2B5EF4-FFF2-40B4-BE49-F238E27FC236}">
                  <a16:creationId xmlns:a16="http://schemas.microsoft.com/office/drawing/2014/main" id="{EC880675-7D3C-58D6-95A3-4AFA6D60772A}"/>
                </a:ext>
              </a:extLst>
            </p:cNvPr>
            <p:cNvSpPr txBox="1">
              <a:spLocks noChangeArrowheads="1"/>
            </p:cNvSpPr>
            <p:nvPr/>
          </p:nvSpPr>
          <p:spPr bwMode="auto">
            <a:xfrm>
              <a:off x="4512" y="2929"/>
              <a:ext cx="147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u="sng">
                  <a:latin typeface="Comic Sans MS" panose="030F0702030302020204" pitchFamily="66" charset="0"/>
                  <a:cs typeface="Arial" panose="020B0604020202020204" pitchFamily="34" charset="0"/>
                </a:rPr>
                <a:t>Universal Intervention/Tier 1:</a:t>
              </a:r>
            </a:p>
            <a:p>
              <a:pPr>
                <a:spcBef>
                  <a:spcPct val="0"/>
                </a:spcBef>
                <a:buFontTx/>
                <a:buNone/>
              </a:pPr>
              <a:r>
                <a:rPr lang="en-US" altLang="en-US" sz="1200" u="sng">
                  <a:latin typeface="Comic Sans MS" panose="030F0702030302020204" pitchFamily="66" charset="0"/>
                  <a:cs typeface="Arial" panose="020B0604020202020204" pitchFamily="34" charset="0"/>
                </a:rPr>
                <a:t>______________________</a:t>
              </a:r>
            </a:p>
            <a:p>
              <a:pPr>
                <a:spcBef>
                  <a:spcPct val="0"/>
                </a:spcBef>
                <a:buFontTx/>
                <a:buNone/>
              </a:pPr>
              <a:r>
                <a:rPr lang="en-US" altLang="en-US" sz="1200" u="sng">
                  <a:latin typeface="Comic Sans MS" panose="030F0702030302020204" pitchFamily="66" charset="0"/>
                  <a:cs typeface="Arial" panose="020B0604020202020204" pitchFamily="34" charset="0"/>
                </a:rPr>
                <a:t>______________________</a:t>
              </a:r>
            </a:p>
            <a:p>
              <a:pPr>
                <a:spcBef>
                  <a:spcPct val="0"/>
                </a:spcBef>
                <a:buFontTx/>
                <a:buNone/>
              </a:pPr>
              <a:r>
                <a:rPr lang="en-US" altLang="en-US" sz="1200" u="sng">
                  <a:latin typeface="Comic Sans MS" panose="030F0702030302020204" pitchFamily="66" charset="0"/>
                  <a:cs typeface="Arial" panose="020B0604020202020204" pitchFamily="34" charset="0"/>
                </a:rPr>
                <a:t>______________________</a:t>
              </a:r>
              <a:endParaRPr lang="en-US" altLang="en-US" sz="1200">
                <a:latin typeface="Comic Sans MS" panose="030F0702030302020204" pitchFamily="66" charset="0"/>
                <a:cs typeface="Arial" panose="020B0604020202020204" pitchFamily="34" charset="0"/>
              </a:endParaRPr>
            </a:p>
          </p:txBody>
        </p:sp>
        <p:sp>
          <p:nvSpPr>
            <p:cNvPr id="48147" name="Line 25">
              <a:extLst>
                <a:ext uri="{FF2B5EF4-FFF2-40B4-BE49-F238E27FC236}">
                  <a16:creationId xmlns:a16="http://schemas.microsoft.com/office/drawing/2014/main" id="{1EB74C43-C84B-C5AD-56F8-E3F13CA0A541}"/>
                </a:ext>
              </a:extLst>
            </p:cNvPr>
            <p:cNvSpPr>
              <a:spLocks noChangeShapeType="1"/>
            </p:cNvSpPr>
            <p:nvPr/>
          </p:nvSpPr>
          <p:spPr bwMode="auto">
            <a:xfrm rot="10779294">
              <a:off x="4032" y="3024"/>
              <a:ext cx="336" cy="1"/>
            </a:xfrm>
            <a:prstGeom prst="line">
              <a:avLst/>
            </a:prstGeom>
            <a:noFill/>
            <a:ln w="889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graphicFrame>
        <p:nvGraphicFramePr>
          <p:cNvPr id="48141" name="Object 2">
            <a:extLst>
              <a:ext uri="{FF2B5EF4-FFF2-40B4-BE49-F238E27FC236}">
                <a16:creationId xmlns:a16="http://schemas.microsoft.com/office/drawing/2014/main" id="{CF9FDF36-EA4C-6B2B-FF54-1FA44441F3AC}"/>
              </a:ext>
            </a:extLst>
          </p:cNvPr>
          <p:cNvGraphicFramePr>
            <a:graphicFrameLocks noChangeAspect="1"/>
          </p:cNvGraphicFramePr>
          <p:nvPr/>
        </p:nvGraphicFramePr>
        <p:xfrm>
          <a:off x="3200400" y="2057400"/>
          <a:ext cx="1295400" cy="4410075"/>
        </p:xfrm>
        <a:graphic>
          <a:graphicData uri="http://schemas.openxmlformats.org/presentationml/2006/ole">
            <mc:AlternateContent xmlns:mc="http://schemas.openxmlformats.org/markup-compatibility/2006">
              <mc:Choice xmlns:v="urn:schemas-microsoft-com:vml" Requires="v">
                <p:oleObj name="Drawing" r:id="rId3" imgW="0" imgH="0" progId="">
                  <p:embed/>
                </p:oleObj>
              </mc:Choice>
              <mc:Fallback>
                <p:oleObj name="Drawing" r:id="rId3" imgW="0" imgH="0" progId="">
                  <p:embed/>
                  <p:pic>
                    <p:nvPicPr>
                      <p:cNvPr id="48141" name="Object 2">
                        <a:extLst>
                          <a:ext uri="{FF2B5EF4-FFF2-40B4-BE49-F238E27FC236}">
                            <a16:creationId xmlns:a16="http://schemas.microsoft.com/office/drawing/2014/main" id="{CF9FDF36-EA4C-6B2B-FF54-1FA44441F3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057400"/>
                        <a:ext cx="1295400" cy="441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8142" name="Object 3">
            <a:extLst>
              <a:ext uri="{FF2B5EF4-FFF2-40B4-BE49-F238E27FC236}">
                <a16:creationId xmlns:a16="http://schemas.microsoft.com/office/drawing/2014/main" id="{2208307C-AD85-227D-E1D3-532C129CF5BB}"/>
              </a:ext>
            </a:extLst>
          </p:cNvPr>
          <p:cNvGraphicFramePr>
            <a:graphicFrameLocks noChangeAspect="1"/>
          </p:cNvGraphicFramePr>
          <p:nvPr/>
        </p:nvGraphicFramePr>
        <p:xfrm>
          <a:off x="4572000" y="2057400"/>
          <a:ext cx="1285875" cy="4410075"/>
        </p:xfrm>
        <a:graphic>
          <a:graphicData uri="http://schemas.openxmlformats.org/presentationml/2006/ole">
            <mc:AlternateContent xmlns:mc="http://schemas.openxmlformats.org/markup-compatibility/2006">
              <mc:Choice xmlns:v="urn:schemas-microsoft-com:vml" Requires="v">
                <p:oleObj name="Drawing" r:id="rId5" imgW="0" imgH="0" progId="">
                  <p:embed/>
                </p:oleObj>
              </mc:Choice>
              <mc:Fallback>
                <p:oleObj name="Drawing" r:id="rId5" imgW="0" imgH="0" progId="">
                  <p:embed/>
                  <p:pic>
                    <p:nvPicPr>
                      <p:cNvPr id="48142" name="Object 3">
                        <a:extLst>
                          <a:ext uri="{FF2B5EF4-FFF2-40B4-BE49-F238E27FC236}">
                            <a16:creationId xmlns:a16="http://schemas.microsoft.com/office/drawing/2014/main" id="{2208307C-AD85-227D-E1D3-532C129CF5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057400"/>
                        <a:ext cx="1285875" cy="441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8143" name="Rectangle 28">
            <a:extLst>
              <a:ext uri="{FF2B5EF4-FFF2-40B4-BE49-F238E27FC236}">
                <a16:creationId xmlns:a16="http://schemas.microsoft.com/office/drawing/2014/main" id="{FE24EBCA-1B26-DA02-13E3-E2466979615D}"/>
              </a:ext>
            </a:extLst>
          </p:cNvPr>
          <p:cNvSpPr>
            <a:spLocks noGrp="1"/>
          </p:cNvSpPr>
          <p:nvPr>
            <p:ph type="title"/>
          </p:nvPr>
        </p:nvSpPr>
        <p:spPr>
          <a:xfrm>
            <a:off x="457200" y="460375"/>
            <a:ext cx="8229600" cy="1109662"/>
          </a:xfrm>
        </p:spPr>
        <p:txBody>
          <a:bodyPr>
            <a:normAutofit fontScale="90000"/>
          </a:bodyPr>
          <a:lstStyle/>
          <a:p>
            <a:r>
              <a:rPr lang="en-US" altLang="en-US" sz="2000" b="1" dirty="0">
                <a:solidFill>
                  <a:srgbClr val="FF0000"/>
                </a:solidFill>
                <a:ea typeface="ＭＳ Ｐゴシック" panose="020B0600070205080204" pitchFamily="34" charset="-128"/>
              </a:rPr>
              <a:t>ACTIVITY</a:t>
            </a:r>
            <a:br>
              <a:rPr lang="en-US" altLang="en-US" sz="2000" b="1" dirty="0">
                <a:ea typeface="ＭＳ Ｐゴシック" panose="020B0600070205080204" pitchFamily="34" charset="-128"/>
              </a:rPr>
            </a:br>
            <a:r>
              <a:rPr lang="en-US" altLang="en-US" sz="2000" b="1" dirty="0">
                <a:ea typeface="ＭＳ Ｐゴシック" panose="020B0600070205080204" pitchFamily="34" charset="-128"/>
              </a:rPr>
              <a:t>Designing School-Wide Systems for Student Success</a:t>
            </a:r>
            <a:br>
              <a:rPr lang="en-US" altLang="en-US" sz="2000" b="1" dirty="0">
                <a:ea typeface="ＭＳ Ｐゴシック" panose="020B0600070205080204" pitchFamily="34" charset="-128"/>
              </a:rPr>
            </a:br>
            <a:r>
              <a:rPr lang="en-US" altLang="en-US" sz="2000" b="1" i="1" dirty="0">
                <a:ea typeface="ＭＳ Ｐゴシック" panose="020B0600070205080204" pitchFamily="34" charset="-128"/>
              </a:rPr>
              <a:t>A Response to Intervention Model</a:t>
            </a:r>
            <a:br>
              <a:rPr lang="en-US" altLang="en-US" sz="2000" b="1" i="1" dirty="0">
                <a:ea typeface="ＭＳ Ｐゴシック" panose="020B0600070205080204" pitchFamily="34" charset="-128"/>
              </a:rPr>
            </a:br>
            <a:r>
              <a:rPr lang="zh-TW" altLang="en-US" sz="2000" b="1" dirty="0"/>
              <a:t>為學生的成功設計全校性系統</a:t>
            </a:r>
            <a:r>
              <a:rPr lang="en-US" altLang="zh-TW" sz="2000" b="1" dirty="0"/>
              <a:t>—</a:t>
            </a:r>
            <a:r>
              <a:rPr lang="zh-TW" altLang="en-US" sz="2000" b="1" dirty="0"/>
              <a:t>一種對介入模式的反應</a:t>
            </a:r>
            <a:endParaRPr lang="en-US" altLang="en-US" sz="2000" b="1" i="1" dirty="0">
              <a:ea typeface="ＭＳ Ｐゴシック" panose="020B0600070205080204" pitchFamily="34" charset="-128"/>
            </a:endParaRPr>
          </a:p>
        </p:txBody>
      </p:sp>
      <p:sp>
        <p:nvSpPr>
          <p:cNvPr id="48144" name="Text Box 29">
            <a:extLst>
              <a:ext uri="{FF2B5EF4-FFF2-40B4-BE49-F238E27FC236}">
                <a16:creationId xmlns:a16="http://schemas.microsoft.com/office/drawing/2014/main" id="{7FDEA334-93EF-05D8-7531-9ECC7055B295}"/>
              </a:ext>
            </a:extLst>
          </p:cNvPr>
          <p:cNvSpPr txBox="1">
            <a:spLocks noChangeArrowheads="1"/>
          </p:cNvSpPr>
          <p:nvPr/>
        </p:nvSpPr>
        <p:spPr bwMode="auto">
          <a:xfrm>
            <a:off x="533400" y="1524000"/>
            <a:ext cx="2965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a:latin typeface="Arial" panose="020B0604020202020204" pitchFamily="34" charset="0"/>
                <a:cs typeface="Arial" panose="020B0604020202020204" pitchFamily="34" charset="0"/>
              </a:rPr>
              <a:t>Academic Systems</a:t>
            </a:r>
          </a:p>
        </p:txBody>
      </p:sp>
      <p:sp>
        <p:nvSpPr>
          <p:cNvPr id="48145" name="Text Box 30">
            <a:extLst>
              <a:ext uri="{FF2B5EF4-FFF2-40B4-BE49-F238E27FC236}">
                <a16:creationId xmlns:a16="http://schemas.microsoft.com/office/drawing/2014/main" id="{537D3A57-5340-3B1A-7B91-3B895FF66962}"/>
              </a:ext>
            </a:extLst>
          </p:cNvPr>
          <p:cNvSpPr txBox="1">
            <a:spLocks noChangeArrowheads="1"/>
          </p:cNvSpPr>
          <p:nvPr/>
        </p:nvSpPr>
        <p:spPr bwMode="auto">
          <a:xfrm>
            <a:off x="5715000" y="1600200"/>
            <a:ext cx="308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a:latin typeface="Arial" panose="020B0604020202020204" pitchFamily="34" charset="0"/>
                <a:cs typeface="Arial" panose="020B0604020202020204" pitchFamily="34" charset="0"/>
              </a:rPr>
              <a:t>Behavioral Systems</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80002" name="Group 2">
            <a:extLst>
              <a:ext uri="{FF2B5EF4-FFF2-40B4-BE49-F238E27FC236}">
                <a16:creationId xmlns:a16="http://schemas.microsoft.com/office/drawing/2014/main" id="{C07A47A4-0F11-4542-9CDC-39075EF1C5D4}"/>
              </a:ext>
            </a:extLst>
          </p:cNvPr>
          <p:cNvGraphicFramePr>
            <a:graphicFrameLocks noGrp="1"/>
          </p:cNvGraphicFramePr>
          <p:nvPr>
            <p:extLst>
              <p:ext uri="{D42A27DB-BD31-4B8C-83A1-F6EECF244321}">
                <p14:modId xmlns:p14="http://schemas.microsoft.com/office/powerpoint/2010/main" val="2488760840"/>
              </p:ext>
            </p:extLst>
          </p:nvPr>
        </p:nvGraphicFramePr>
        <p:xfrm>
          <a:off x="228600" y="762000"/>
          <a:ext cx="8534400" cy="6298502"/>
        </p:xfrm>
        <a:graphic>
          <a:graphicData uri="http://schemas.openxmlformats.org/drawingml/2006/table">
            <a:tbl>
              <a:tblPr/>
              <a:tblGrid>
                <a:gridCol w="17526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10287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Initiative, Project</a:t>
                      </a:r>
                      <a:r>
                        <a:rPr kumimoji="0" lang="zh-TW" altLang="en-US" sz="1800" b="1" i="0" u="none" strike="noStrike" cap="none" normalizeH="0" baseline="0" dirty="0">
                          <a:ln>
                            <a:noFill/>
                          </a:ln>
                          <a:solidFill>
                            <a:schemeClr val="tx1"/>
                          </a:solidFill>
                          <a:effectLst/>
                          <a:latin typeface="Arial" charset="0"/>
                          <a:cs typeface="Arial" charset="0"/>
                        </a:rPr>
                        <a:t> </a:t>
                      </a:r>
                      <a:r>
                        <a:rPr kumimoji="0" lang="zh-TW" altLang="en-US" sz="1400" b="1" i="0" u="none" strike="noStrike" cap="none" normalizeH="0" baseline="0" dirty="0">
                          <a:ln>
                            <a:noFill/>
                          </a:ln>
                          <a:solidFill>
                            <a:schemeClr val="tx1"/>
                          </a:solidFill>
                          <a:effectLst/>
                          <a:latin typeface="Arial" charset="0"/>
                          <a:cs typeface="Arial" charset="0"/>
                        </a:rPr>
                        <a:t>革新計劃</a:t>
                      </a:r>
                      <a:endParaRPr kumimoji="0" lang="en-US" altLang="zh-TW" sz="1400" b="1" i="0" u="none" strike="noStrike" cap="none" normalizeH="0" baseline="0" dirty="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Committee</a:t>
                      </a:r>
                      <a:r>
                        <a:rPr kumimoji="0" lang="zh-TW" altLang="en-US" sz="1600" b="1" i="0" u="none" strike="noStrike" cap="none" normalizeH="0" baseline="0" dirty="0">
                          <a:ln>
                            <a:noFill/>
                          </a:ln>
                          <a:solidFill>
                            <a:schemeClr val="tx1"/>
                          </a:solidFill>
                          <a:effectLst/>
                          <a:latin typeface="Arial" charset="0"/>
                          <a:cs typeface="Arial" charset="0"/>
                        </a:rPr>
                        <a:t> </a:t>
                      </a:r>
                      <a:r>
                        <a:rPr kumimoji="0" lang="zh-TW" altLang="en-US" sz="1400" b="1" i="0" u="none" strike="noStrike" cap="none" normalizeH="0" baseline="0" dirty="0">
                          <a:ln>
                            <a:noFill/>
                          </a:ln>
                          <a:solidFill>
                            <a:schemeClr val="tx1"/>
                          </a:solidFill>
                          <a:effectLst/>
                          <a:latin typeface="Arial" charset="0"/>
                          <a:cs typeface="Arial" charset="0"/>
                        </a:rPr>
                        <a:t>委員</a:t>
                      </a:r>
                      <a:endParaRPr kumimoji="0" lang="en-US" sz="1400" b="1" i="0" u="none" strike="noStrike" cap="none" normalizeH="0" baseline="0" dirty="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Purpose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800" b="1" i="0" u="none" strike="noStrike" cap="none" normalizeH="0" baseline="0" dirty="0">
                          <a:ln>
                            <a:noFill/>
                          </a:ln>
                          <a:solidFill>
                            <a:schemeClr val="tx1"/>
                          </a:solidFill>
                          <a:effectLst/>
                          <a:latin typeface="Arial" charset="0"/>
                          <a:cs typeface="Arial" charset="0"/>
                        </a:rPr>
                        <a:t>目標</a:t>
                      </a:r>
                      <a:endParaRPr kumimoji="0" lang="en-US" sz="1800" b="1" i="0" u="none" strike="noStrike" cap="none" normalizeH="0" baseline="0" dirty="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Outcome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800" b="1" i="0" u="none" strike="noStrike" cap="none" normalizeH="0" baseline="0" dirty="0">
                          <a:ln>
                            <a:noFill/>
                          </a:ln>
                          <a:solidFill>
                            <a:schemeClr val="tx1"/>
                          </a:solidFill>
                          <a:effectLst/>
                          <a:latin typeface="Arial" charset="0"/>
                          <a:cs typeface="Arial" charset="0"/>
                        </a:rPr>
                        <a:t>成果</a:t>
                      </a:r>
                      <a:endParaRPr kumimoji="0" lang="en-US" sz="1800" b="1" i="0" u="none" strike="noStrike" cap="none" normalizeH="0" baseline="0" dirty="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Target Group</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800" b="1" i="0" u="none" strike="noStrike" cap="none" normalizeH="0" baseline="0" dirty="0">
                          <a:ln>
                            <a:noFill/>
                          </a:ln>
                          <a:solidFill>
                            <a:schemeClr val="tx1"/>
                          </a:solidFill>
                          <a:effectLst/>
                          <a:latin typeface="Arial" charset="0"/>
                          <a:cs typeface="Arial" charset="0"/>
                        </a:rPr>
                        <a:t>目標團體</a:t>
                      </a:r>
                      <a:endParaRPr kumimoji="0" lang="en-US" sz="1800" b="1" i="0" u="none" strike="noStrike" cap="none" normalizeH="0" baseline="0" dirty="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Staff Involved</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800" b="1" i="0" u="none" strike="noStrike" cap="none" normalizeH="0" baseline="0" dirty="0">
                          <a:ln>
                            <a:noFill/>
                          </a:ln>
                          <a:solidFill>
                            <a:schemeClr val="tx1"/>
                          </a:solidFill>
                          <a:effectLst/>
                          <a:latin typeface="Arial" charset="0"/>
                          <a:cs typeface="Arial" charset="0"/>
                        </a:rPr>
                        <a:t>參與員工</a:t>
                      </a:r>
                      <a:endParaRPr kumimoji="0" lang="en-US" sz="1800" b="1" i="0" u="none" strike="noStrike" cap="none" normalizeH="0" baseline="0" dirty="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cs typeface="Arial" charset="0"/>
                        </a:rPr>
                        <a:t>SIP/SID/etc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270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1" u="none" strike="noStrike" cap="none" normalizeH="0" baseline="0" dirty="0">
                          <a:ln>
                            <a:noFill/>
                          </a:ln>
                          <a:solidFill>
                            <a:schemeClr val="tx1"/>
                          </a:solidFill>
                          <a:effectLst/>
                          <a:latin typeface="Arial" charset="0"/>
                          <a:cs typeface="Arial" charset="0"/>
                        </a:rPr>
                        <a:t>Attendance Committee</a:t>
                      </a:r>
                      <a:r>
                        <a:rPr kumimoji="0" lang="zh-TW" altLang="en-US" sz="1600" b="0" i="1" u="none" strike="noStrike" cap="none" normalizeH="0" baseline="0" dirty="0">
                          <a:ln>
                            <a:noFill/>
                          </a:ln>
                          <a:solidFill>
                            <a:schemeClr val="tx1"/>
                          </a:solidFill>
                          <a:effectLst/>
                          <a:latin typeface="Arial" charset="0"/>
                          <a:cs typeface="Arial" charset="0"/>
                        </a:rPr>
                        <a:t> </a:t>
                      </a:r>
                      <a:r>
                        <a:rPr kumimoji="0" lang="zh-TW" altLang="en-US" sz="1400" b="0" i="1" u="none" strike="noStrike" cap="none" normalizeH="0" baseline="0" dirty="0">
                          <a:ln>
                            <a:noFill/>
                          </a:ln>
                          <a:solidFill>
                            <a:schemeClr val="tx1"/>
                          </a:solidFill>
                          <a:effectLst/>
                          <a:latin typeface="Arial" charset="0"/>
                          <a:cs typeface="Arial" charset="0"/>
                        </a:rPr>
                        <a:t>出席委員</a:t>
                      </a:r>
                      <a:endParaRPr kumimoji="0" lang="en-US" sz="1400" b="0" i="1" u="none" strike="noStrike" cap="none" normalizeH="0" baseline="0" dirty="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3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1" u="none" strike="noStrike" cap="none" normalizeH="0" baseline="0" dirty="0">
                          <a:ln>
                            <a:noFill/>
                          </a:ln>
                          <a:solidFill>
                            <a:schemeClr val="tx1"/>
                          </a:solidFill>
                          <a:effectLst/>
                          <a:latin typeface="Arial" charset="0"/>
                          <a:cs typeface="Arial" charset="0"/>
                        </a:rPr>
                        <a:t>Character Education</a:t>
                      </a:r>
                      <a:r>
                        <a:rPr kumimoji="0" lang="zh-TW" altLang="en-US" sz="1600" b="0" i="1" u="none" strike="noStrike" cap="none" normalizeH="0" baseline="0" dirty="0">
                          <a:ln>
                            <a:noFill/>
                          </a:ln>
                          <a:solidFill>
                            <a:schemeClr val="tx1"/>
                          </a:solidFill>
                          <a:effectLst/>
                          <a:latin typeface="Arial" charset="0"/>
                          <a:cs typeface="Arial" charset="0"/>
                        </a:rPr>
                        <a:t> </a:t>
                      </a:r>
                      <a:r>
                        <a:rPr kumimoji="0" lang="zh-TW" altLang="en-US" sz="1400" b="0" i="1" u="none" strike="noStrike" cap="none" normalizeH="0" baseline="0" dirty="0">
                          <a:ln>
                            <a:noFill/>
                          </a:ln>
                          <a:solidFill>
                            <a:schemeClr val="tx1"/>
                          </a:solidFill>
                          <a:effectLst/>
                          <a:latin typeface="Arial" charset="0"/>
                          <a:cs typeface="Arial" charset="0"/>
                        </a:rPr>
                        <a:t>品格教育</a:t>
                      </a:r>
                      <a:endParaRPr kumimoji="0" lang="en-US" sz="1400" b="0" i="1" u="none" strike="noStrike" cap="none" normalizeH="0" baseline="0" dirty="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1" u="none" strike="noStrike" cap="none" normalizeH="0" baseline="0" dirty="0">
                          <a:ln>
                            <a:noFill/>
                          </a:ln>
                          <a:solidFill>
                            <a:schemeClr val="tx1"/>
                          </a:solidFill>
                          <a:effectLst/>
                          <a:latin typeface="Arial" charset="0"/>
                          <a:cs typeface="Arial" charset="0"/>
                        </a:rPr>
                        <a:t>Safety Committee</a:t>
                      </a:r>
                      <a:r>
                        <a:rPr kumimoji="0" lang="zh-TW" altLang="en-US" sz="1600" b="0" i="1" u="none" strike="noStrike" cap="none" normalizeH="0" baseline="0" dirty="0">
                          <a:ln>
                            <a:noFill/>
                          </a:ln>
                          <a:solidFill>
                            <a:schemeClr val="tx1"/>
                          </a:solidFill>
                          <a:effectLst/>
                          <a:latin typeface="Arial" charset="0"/>
                          <a:cs typeface="Arial" charset="0"/>
                        </a:rPr>
                        <a:t> </a:t>
                      </a:r>
                      <a:r>
                        <a:rPr kumimoji="0" lang="zh-TW" altLang="en-US" sz="1400" b="0" i="1" u="none" strike="noStrike" cap="none" normalizeH="0" baseline="0" dirty="0">
                          <a:ln>
                            <a:noFill/>
                          </a:ln>
                          <a:solidFill>
                            <a:schemeClr val="tx1"/>
                          </a:solidFill>
                          <a:effectLst/>
                          <a:latin typeface="Arial" charset="0"/>
                          <a:cs typeface="Arial" charset="0"/>
                        </a:rPr>
                        <a:t>安全委員</a:t>
                      </a:r>
                      <a:endParaRPr kumimoji="0" lang="en-US" sz="1400" b="0" i="1" u="none" strike="noStrike" cap="none" normalizeH="0" baseline="0" dirty="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556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1" u="none" strike="noStrike" cap="none" normalizeH="0" baseline="0">
                          <a:ln>
                            <a:noFill/>
                          </a:ln>
                          <a:solidFill>
                            <a:schemeClr val="tx1"/>
                          </a:solidFill>
                          <a:effectLst/>
                          <a:latin typeface="Arial" charset="0"/>
                          <a:cs typeface="Arial" charset="0"/>
                        </a:rPr>
                        <a:t>School Spirit Committee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1" u="none" strike="noStrike" cap="none" normalizeH="0" baseline="0">
                          <a:ln>
                            <a:noFill/>
                          </a:ln>
                          <a:solidFill>
                            <a:schemeClr val="tx1"/>
                          </a:solidFill>
                          <a:effectLst/>
                          <a:latin typeface="Arial" charset="0"/>
                          <a:cs typeface="Arial" charset="0"/>
                        </a:rPr>
                        <a:t>Discipline Committee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98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1" u="none" strike="noStrike" cap="none" normalizeH="0" baseline="0">
                          <a:ln>
                            <a:noFill/>
                          </a:ln>
                          <a:solidFill>
                            <a:schemeClr val="tx1"/>
                          </a:solidFill>
                          <a:effectLst/>
                          <a:latin typeface="Arial" charset="0"/>
                          <a:cs typeface="Arial" charset="0"/>
                        </a:rPr>
                        <a:t>DARE Committee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98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1" u="none" strike="noStrike" cap="none" normalizeH="0" baseline="0">
                          <a:ln>
                            <a:noFill/>
                          </a:ln>
                          <a:solidFill>
                            <a:schemeClr val="tx1"/>
                          </a:solidFill>
                          <a:effectLst/>
                          <a:latin typeface="Arial" charset="0"/>
                          <a:cs typeface="Arial" charset="0"/>
                        </a:rPr>
                        <a:t>EBS Work Group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50242" name="Text Box 67">
            <a:extLst>
              <a:ext uri="{FF2B5EF4-FFF2-40B4-BE49-F238E27FC236}">
                <a16:creationId xmlns:a16="http://schemas.microsoft.com/office/drawing/2014/main" id="{F935796B-0F3F-C759-4D3C-8BE8E522672C}"/>
              </a:ext>
            </a:extLst>
          </p:cNvPr>
          <p:cNvSpPr txBox="1">
            <a:spLocks noChangeArrowheads="1"/>
          </p:cNvSpPr>
          <p:nvPr/>
        </p:nvSpPr>
        <p:spPr bwMode="auto">
          <a:xfrm>
            <a:off x="2317898" y="151934"/>
            <a:ext cx="63541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b="1" dirty="0">
                <a:cs typeface="Arial" panose="020B0604020202020204" pitchFamily="34" charset="0"/>
              </a:rPr>
              <a:t>Working Smarter </a:t>
            </a:r>
            <a:r>
              <a:rPr lang="zh-TW" altLang="en-US" sz="2800" b="1" dirty="0">
                <a:cs typeface="Arial" panose="020B0604020202020204" pitchFamily="34" charset="0"/>
              </a:rPr>
              <a:t> </a:t>
            </a:r>
            <a:r>
              <a:rPr lang="zh-TW" altLang="en-US" sz="2000" b="1" dirty="0">
                <a:cs typeface="Arial" panose="020B0604020202020204" pitchFamily="34" charset="0"/>
              </a:rPr>
              <a:t>更聰明的工作</a:t>
            </a:r>
            <a:r>
              <a:rPr lang="en-US" altLang="en-US" sz="2800" b="1" dirty="0">
                <a:cs typeface="Arial" panose="020B0604020202020204" pitchFamily="34" charset="0"/>
              </a:rPr>
              <a:t>(</a:t>
            </a:r>
            <a:r>
              <a:rPr lang="en-US" altLang="en-US" sz="2800" b="1" dirty="0" err="1">
                <a:cs typeface="Arial" panose="020B0604020202020204" pitchFamily="34" charset="0"/>
              </a:rPr>
              <a:t>Sugai</a:t>
            </a:r>
            <a:r>
              <a:rPr lang="en-US" altLang="en-US" sz="2800" b="1" dirty="0">
                <a:cs typeface="Arial" panose="020B0604020202020204" pitchFamily="34" charset="0"/>
              </a:rPr>
              <a:t>, 2008)</a:t>
            </a:r>
          </a:p>
        </p:txBody>
      </p:sp>
      <p:sp>
        <p:nvSpPr>
          <p:cNvPr id="50243" name="TextBox 3">
            <a:extLst>
              <a:ext uri="{FF2B5EF4-FFF2-40B4-BE49-F238E27FC236}">
                <a16:creationId xmlns:a16="http://schemas.microsoft.com/office/drawing/2014/main" id="{F3484F92-ED1B-7126-B4E9-7FEDB0402A07}"/>
              </a:ext>
            </a:extLst>
          </p:cNvPr>
          <p:cNvSpPr txBox="1">
            <a:spLocks noChangeArrowheads="1"/>
          </p:cNvSpPr>
          <p:nvPr/>
        </p:nvSpPr>
        <p:spPr bwMode="auto">
          <a:xfrm>
            <a:off x="533400" y="228600"/>
            <a:ext cx="1366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hlinkClick r:id="rId3"/>
              </a:rPr>
              <a:t>See example</a:t>
            </a:r>
            <a:endParaRPr lang="en-US" altLang="en-US" sz="1800">
              <a:latin typeface="Arial" panose="020B0604020202020204" pitchFamily="34" charset="0"/>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EEA9D-A345-4E39-91EF-D37F008FAAAA}"/>
              </a:ext>
            </a:extLst>
          </p:cNvPr>
          <p:cNvSpPr>
            <a:spLocks noGrp="1"/>
          </p:cNvSpPr>
          <p:nvPr>
            <p:ph type="title"/>
          </p:nvPr>
        </p:nvSpPr>
        <p:spPr/>
        <p:txBody>
          <a:bodyPr/>
          <a:lstStyle/>
          <a:p>
            <a:r>
              <a:rPr lang="en-US" dirty="0"/>
              <a:t>Reflection Activity – Page 4</a:t>
            </a:r>
          </a:p>
        </p:txBody>
      </p:sp>
      <p:sp>
        <p:nvSpPr>
          <p:cNvPr id="3" name="Content Placeholder 2">
            <a:extLst>
              <a:ext uri="{FF2B5EF4-FFF2-40B4-BE49-F238E27FC236}">
                <a16:creationId xmlns:a16="http://schemas.microsoft.com/office/drawing/2014/main" id="{EC9EAB6A-99F6-574C-4F05-BDC6D1DCC195}"/>
              </a:ext>
            </a:extLst>
          </p:cNvPr>
          <p:cNvSpPr>
            <a:spLocks noGrp="1"/>
          </p:cNvSpPr>
          <p:nvPr>
            <p:ph idx="1"/>
          </p:nvPr>
        </p:nvSpPr>
        <p:spPr/>
        <p:txBody>
          <a:bodyPr/>
          <a:lstStyle/>
          <a:p>
            <a:r>
              <a:rPr lang="en-US" dirty="0"/>
              <a:t>Start working smarter triangle (</a:t>
            </a:r>
            <a:r>
              <a:rPr lang="en-US" dirty="0">
                <a:hlinkClick r:id="rId2"/>
              </a:rPr>
              <a:t>link</a:t>
            </a:r>
            <a:r>
              <a:rPr lang="en-US" dirty="0"/>
              <a:t>), at least one tier for academics or behavior</a:t>
            </a:r>
          </a:p>
          <a:p>
            <a:r>
              <a:rPr lang="en-US" dirty="0"/>
              <a:t>Begin working smarter matrix for at least one intervention (</a:t>
            </a:r>
            <a:r>
              <a:rPr lang="en-US" dirty="0">
                <a:hlinkClick r:id="rId3"/>
              </a:rPr>
              <a:t>sample</a:t>
            </a:r>
            <a:r>
              <a:rPr lang="en-US" dirty="0"/>
              <a:t>) (</a:t>
            </a:r>
            <a:r>
              <a:rPr lang="en-US" dirty="0">
                <a:hlinkClick r:id="rId4"/>
              </a:rPr>
              <a:t>blank</a:t>
            </a:r>
            <a:r>
              <a:rPr lang="en-US" dirty="0"/>
              <a:t>)</a:t>
            </a:r>
          </a:p>
          <a:p>
            <a:r>
              <a:rPr lang="en-US" dirty="0"/>
              <a:t> Is there anything you could stop doing?</a:t>
            </a:r>
          </a:p>
          <a:p>
            <a:r>
              <a:rPr lang="en-US" dirty="0"/>
              <a:t>Add next steps to action plan</a:t>
            </a:r>
          </a:p>
        </p:txBody>
      </p:sp>
    </p:spTree>
    <p:extLst>
      <p:ext uri="{BB962C8B-B14F-4D97-AF65-F5344CB8AC3E}">
        <p14:creationId xmlns:p14="http://schemas.microsoft.com/office/powerpoint/2010/main" val="21146168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C5E5B-E714-4F1A-4D8E-30AC481B0E65}"/>
              </a:ext>
            </a:extLst>
          </p:cNvPr>
          <p:cNvSpPr>
            <a:spLocks noGrp="1"/>
          </p:cNvSpPr>
          <p:nvPr>
            <p:ph type="title"/>
          </p:nvPr>
        </p:nvSpPr>
        <p:spPr/>
        <p:txBody>
          <a:bodyPr/>
          <a:lstStyle/>
          <a:p>
            <a:r>
              <a:rPr lang="en-US" dirty="0"/>
              <a:t>Data Can Be Beautiful</a:t>
            </a:r>
            <a:r>
              <a:rPr lang="zh-TW" altLang="en-US" dirty="0"/>
              <a:t> 數據可以很漂亮</a:t>
            </a:r>
            <a:endParaRPr lang="en-US" dirty="0"/>
          </a:p>
        </p:txBody>
      </p:sp>
      <p:pic>
        <p:nvPicPr>
          <p:cNvPr id="5" name="Content Placeholder 4">
            <a:extLst>
              <a:ext uri="{FF2B5EF4-FFF2-40B4-BE49-F238E27FC236}">
                <a16:creationId xmlns:a16="http://schemas.microsoft.com/office/drawing/2014/main" id="{6F385F1D-5942-5610-01ED-156391601C2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3949071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6FDC6-2BEE-6AEA-44F6-6DCA4D0D5B98}"/>
              </a:ext>
            </a:extLst>
          </p:cNvPr>
          <p:cNvSpPr>
            <a:spLocks noGrp="1"/>
          </p:cNvSpPr>
          <p:nvPr>
            <p:ph type="title"/>
          </p:nvPr>
        </p:nvSpPr>
        <p:spPr>
          <a:xfrm>
            <a:off x="493157" y="393703"/>
            <a:ext cx="7886700" cy="1325563"/>
          </a:xfrm>
        </p:spPr>
        <p:txBody>
          <a:bodyPr/>
          <a:lstStyle/>
          <a:p>
            <a:r>
              <a:rPr lang="en-US" dirty="0"/>
              <a:t>Using Data At the YMCA</a:t>
            </a:r>
          </a:p>
        </p:txBody>
      </p:sp>
      <p:pic>
        <p:nvPicPr>
          <p:cNvPr id="5" name="Picture 4">
            <a:extLst>
              <a:ext uri="{FF2B5EF4-FFF2-40B4-BE49-F238E27FC236}">
                <a16:creationId xmlns:a16="http://schemas.microsoft.com/office/drawing/2014/main" id="{7308DD47-C690-3A49-BC89-68A4108656E6}"/>
              </a:ext>
            </a:extLst>
          </p:cNvPr>
          <p:cNvPicPr>
            <a:picLocks noChangeAspect="1"/>
          </p:cNvPicPr>
          <p:nvPr/>
        </p:nvPicPr>
        <p:blipFill>
          <a:blip r:embed="rId3"/>
          <a:stretch>
            <a:fillRect/>
          </a:stretch>
        </p:blipFill>
        <p:spPr>
          <a:xfrm>
            <a:off x="493159" y="2123628"/>
            <a:ext cx="8022193" cy="3355271"/>
          </a:xfrm>
          <a:prstGeom prst="rect">
            <a:avLst/>
          </a:prstGeom>
        </p:spPr>
      </p:pic>
    </p:spTree>
    <p:extLst>
      <p:ext uri="{BB962C8B-B14F-4D97-AF65-F5344CB8AC3E}">
        <p14:creationId xmlns:p14="http://schemas.microsoft.com/office/powerpoint/2010/main" val="232510295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BB87865B-0524-8A44-BBBC-CA1B5E56C8EA}"/>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Essential Questions</a:t>
            </a:r>
            <a:r>
              <a:rPr lang="zh-TW" altLang="en-US" dirty="0">
                <a:ea typeface="ＭＳ Ｐゴシック" panose="020B0600070205080204" pitchFamily="34" charset="-128"/>
              </a:rPr>
              <a:t> </a:t>
            </a:r>
            <a:r>
              <a:rPr lang="zh-TW" altLang="en-US" sz="3600" dirty="0">
                <a:ea typeface="ＭＳ Ｐゴシック" panose="020B0600070205080204" pitchFamily="34" charset="-128"/>
              </a:rPr>
              <a:t>重要問題</a:t>
            </a:r>
            <a:endParaRPr lang="en-US" altLang="en-US" sz="3600" dirty="0">
              <a:ea typeface="ＭＳ Ｐゴシック" panose="020B0600070205080204" pitchFamily="34" charset="-128"/>
            </a:endParaRPr>
          </a:p>
        </p:txBody>
      </p:sp>
      <p:sp>
        <p:nvSpPr>
          <p:cNvPr id="31747" name="Content Placeholder 2">
            <a:extLst>
              <a:ext uri="{FF2B5EF4-FFF2-40B4-BE49-F238E27FC236}">
                <a16:creationId xmlns:a16="http://schemas.microsoft.com/office/drawing/2014/main" id="{9F3764C7-E968-9649-8385-5815AE04E9F8}"/>
              </a:ext>
            </a:extLst>
          </p:cNvPr>
          <p:cNvSpPr>
            <a:spLocks noGrp="1"/>
          </p:cNvSpPr>
          <p:nvPr>
            <p:ph idx="1"/>
          </p:nvPr>
        </p:nvSpPr>
        <p:spPr/>
        <p:txBody>
          <a:bodyPr/>
          <a:lstStyle/>
          <a:p>
            <a:r>
              <a:rPr lang="en-US" sz="3200" dirty="0"/>
              <a:t>How can Taiwan secondary schools begin to create momentum for implementing MTSS/PBIS in settings?</a:t>
            </a:r>
          </a:p>
          <a:p>
            <a:pPr marL="0" indent="0">
              <a:buNone/>
            </a:pPr>
            <a:r>
              <a:rPr lang="zh-TW" altLang="en-US" sz="3200" dirty="0"/>
              <a:t>  </a:t>
            </a:r>
            <a:r>
              <a:rPr lang="zh-TW" altLang="en-US" sz="2400" dirty="0"/>
              <a:t>臺灣的中學如何在地開始或創造動能實施</a:t>
            </a:r>
            <a:r>
              <a:rPr lang="en-US" altLang="zh-TW" sz="2400" dirty="0"/>
              <a:t>MTSS/PBIS</a:t>
            </a:r>
            <a:endParaRPr lang="en-US" sz="2400" dirty="0"/>
          </a:p>
          <a:p>
            <a:pPr marL="0" indent="0">
              <a:buNone/>
              <a:defRPr/>
            </a:pPr>
            <a:endParaRPr lang="en-US" altLang="en-US" dirty="0">
              <a:ea typeface="+mn-ea"/>
              <a:cs typeface="+mn-cs"/>
            </a:endParaRPr>
          </a:p>
          <a:p>
            <a:pPr>
              <a:defRPr/>
            </a:pPr>
            <a:endParaRPr lang="en-US" altLang="en-US" dirty="0">
              <a:ea typeface="+mn-ea"/>
              <a:cs typeface="+mn-cs"/>
            </a:endParaRPr>
          </a:p>
        </p:txBody>
      </p:sp>
    </p:spTree>
    <p:extLst>
      <p:ext uri="{BB962C8B-B14F-4D97-AF65-F5344CB8AC3E}">
        <p14:creationId xmlns:p14="http://schemas.microsoft.com/office/powerpoint/2010/main" val="129184052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30455-F979-6863-88A6-0ED527735CBC}"/>
              </a:ext>
            </a:extLst>
          </p:cNvPr>
          <p:cNvSpPr>
            <a:spLocks noGrp="1"/>
          </p:cNvSpPr>
          <p:nvPr>
            <p:ph type="title"/>
          </p:nvPr>
        </p:nvSpPr>
        <p:spPr/>
        <p:txBody>
          <a:bodyPr/>
          <a:lstStyle/>
          <a:p>
            <a:r>
              <a:rPr lang="en-US" dirty="0"/>
              <a:t>Plant the Tree Today</a:t>
            </a:r>
            <a:r>
              <a:rPr lang="zh-TW" altLang="en-US" dirty="0"/>
              <a:t> 今天就種下樹</a:t>
            </a:r>
            <a:endParaRPr lang="en-US" dirty="0"/>
          </a:p>
        </p:txBody>
      </p:sp>
      <p:sp>
        <p:nvSpPr>
          <p:cNvPr id="3" name="Content Placeholder 2">
            <a:extLst>
              <a:ext uri="{FF2B5EF4-FFF2-40B4-BE49-F238E27FC236}">
                <a16:creationId xmlns:a16="http://schemas.microsoft.com/office/drawing/2014/main" id="{19E8C2C2-6927-DC12-1366-B7E8E0672A77}"/>
              </a:ext>
            </a:extLst>
          </p:cNvPr>
          <p:cNvSpPr>
            <a:spLocks noGrp="1"/>
          </p:cNvSpPr>
          <p:nvPr>
            <p:ph idx="1"/>
          </p:nvPr>
        </p:nvSpPr>
        <p:spPr>
          <a:xfrm>
            <a:off x="628650" y="1825625"/>
            <a:ext cx="4057650" cy="4351338"/>
          </a:xfrm>
        </p:spPr>
        <p:txBody>
          <a:bodyPr>
            <a:normAutofit fontScale="92500" lnSpcReduction="20000"/>
          </a:bodyPr>
          <a:lstStyle/>
          <a:p>
            <a:r>
              <a:rPr lang="en-US" dirty="0"/>
              <a:t>Organize what you have that aligns with school goals (e.g., grades, attendance, discipline referrals)</a:t>
            </a:r>
            <a:r>
              <a:rPr lang="zh-TW" altLang="en-US" dirty="0"/>
              <a:t> 整理所有與學校目標相符的數據</a:t>
            </a:r>
            <a:r>
              <a:rPr lang="en-US" altLang="zh-TW" dirty="0"/>
              <a:t>(</a:t>
            </a:r>
            <a:r>
              <a:rPr lang="zh-TW" altLang="en-US" dirty="0"/>
              <a:t>如</a:t>
            </a:r>
            <a:r>
              <a:rPr lang="en-US" altLang="zh-TW" dirty="0"/>
              <a:t>:</a:t>
            </a:r>
            <a:r>
              <a:rPr lang="zh-TW" altLang="en-US" dirty="0"/>
              <a:t>成績</a:t>
            </a:r>
            <a:r>
              <a:rPr lang="zh-TW" altLang="en-US" dirty="0">
                <a:latin typeface="PMingLiU" panose="02020500000000000000" pitchFamily="18" charset="-120"/>
                <a:ea typeface="PMingLiU" panose="02020500000000000000" pitchFamily="18" charset="-120"/>
              </a:rPr>
              <a:t>、出缺席、獎懲紀錄</a:t>
            </a:r>
            <a:r>
              <a:rPr lang="en-US" altLang="zh-TW" dirty="0">
                <a:latin typeface="PMingLiU" panose="02020500000000000000" pitchFamily="18" charset="-120"/>
                <a:ea typeface="PMingLiU" panose="02020500000000000000" pitchFamily="18" charset="-120"/>
              </a:rPr>
              <a:t>)</a:t>
            </a:r>
            <a:endParaRPr lang="en-US" dirty="0"/>
          </a:p>
          <a:p>
            <a:r>
              <a:rPr lang="en-US" dirty="0"/>
              <a:t>Start asking questions about the data</a:t>
            </a:r>
            <a:r>
              <a:rPr lang="zh-TW" altLang="en-US" dirty="0"/>
              <a:t> 開始詢問有關數據的問題</a:t>
            </a:r>
            <a:endParaRPr lang="en-US" dirty="0"/>
          </a:p>
          <a:p>
            <a:r>
              <a:rPr lang="en-US" dirty="0"/>
              <a:t>You will see what new data you need</a:t>
            </a:r>
            <a:r>
              <a:rPr lang="zh-TW" altLang="en-US" dirty="0"/>
              <a:t> 你會知道還需要哪些新的數據</a:t>
            </a:r>
            <a:endParaRPr lang="en-US" dirty="0"/>
          </a:p>
          <a:p>
            <a:endParaRPr lang="en-US" dirty="0"/>
          </a:p>
        </p:txBody>
      </p:sp>
      <p:pic>
        <p:nvPicPr>
          <p:cNvPr id="5" name="Picture 4" descr="A picture containing person, plant, outdoor, tree&#10;&#10;Description automatically generated">
            <a:extLst>
              <a:ext uri="{FF2B5EF4-FFF2-40B4-BE49-F238E27FC236}">
                <a16:creationId xmlns:a16="http://schemas.microsoft.com/office/drawing/2014/main" id="{9908C281-6069-4589-616D-18D591C37587}"/>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686300" y="2076452"/>
            <a:ext cx="3950780" cy="2967036"/>
          </a:xfrm>
          <a:prstGeom prst="rect">
            <a:avLst/>
          </a:prstGeom>
        </p:spPr>
      </p:pic>
      <p:sp>
        <p:nvSpPr>
          <p:cNvPr id="6" name="TextBox 5">
            <a:extLst>
              <a:ext uri="{FF2B5EF4-FFF2-40B4-BE49-F238E27FC236}">
                <a16:creationId xmlns:a16="http://schemas.microsoft.com/office/drawing/2014/main" id="{8F7FC7A2-5C8D-8B7E-4459-37D296637BC7}"/>
              </a:ext>
            </a:extLst>
          </p:cNvPr>
          <p:cNvSpPr txBox="1"/>
          <p:nvPr/>
        </p:nvSpPr>
        <p:spPr>
          <a:xfrm>
            <a:off x="6340839" y="7776536"/>
            <a:ext cx="3665799" cy="230832"/>
          </a:xfrm>
          <a:prstGeom prst="rect">
            <a:avLst/>
          </a:prstGeom>
          <a:noFill/>
        </p:spPr>
        <p:txBody>
          <a:bodyPr wrap="square" rtlCol="0">
            <a:spAutoFit/>
          </a:bodyPr>
          <a:lstStyle/>
          <a:p>
            <a:r>
              <a:rPr lang="en-US" sz="900" dirty="0">
                <a:hlinkClick r:id="rId4" tooltip="https://gabrielhemery.com/plant-a-tree-for-every-year-of-your-life/"/>
              </a:rPr>
              <a:t>This Photo</a:t>
            </a:r>
            <a:r>
              <a:rPr lang="en-US" sz="900" dirty="0"/>
              <a:t> by Unknown Author is licensed under </a:t>
            </a:r>
            <a:r>
              <a:rPr lang="en-US" sz="900" dirty="0">
                <a:hlinkClick r:id="rId5" tooltip="https://creativecommons.org/licenses/by-nc-nd/3.0/"/>
              </a:rPr>
              <a:t>CC BY-NC-ND</a:t>
            </a:r>
            <a:endParaRPr lang="en-US" sz="900" dirty="0"/>
          </a:p>
        </p:txBody>
      </p:sp>
    </p:spTree>
    <p:extLst>
      <p:ext uri="{BB962C8B-B14F-4D97-AF65-F5344CB8AC3E}">
        <p14:creationId xmlns:p14="http://schemas.microsoft.com/office/powerpoint/2010/main" val="13658801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59DE3-03E7-4DCF-BA96-ABC640A94D54}"/>
              </a:ext>
            </a:extLst>
          </p:cNvPr>
          <p:cNvSpPr>
            <a:spLocks noGrp="1"/>
          </p:cNvSpPr>
          <p:nvPr>
            <p:ph type="title"/>
          </p:nvPr>
        </p:nvSpPr>
        <p:spPr/>
        <p:txBody>
          <a:bodyPr/>
          <a:lstStyle/>
          <a:p>
            <a:r>
              <a:rPr lang="en-US" dirty="0"/>
              <a:t>Types of Data</a:t>
            </a:r>
          </a:p>
        </p:txBody>
      </p:sp>
      <p:sp>
        <p:nvSpPr>
          <p:cNvPr id="3" name="Text Placeholder 2">
            <a:extLst>
              <a:ext uri="{FF2B5EF4-FFF2-40B4-BE49-F238E27FC236}">
                <a16:creationId xmlns:a16="http://schemas.microsoft.com/office/drawing/2014/main" id="{DB07C009-AB75-40F3-AE4A-67380E8D8B2E}"/>
              </a:ext>
            </a:extLst>
          </p:cNvPr>
          <p:cNvSpPr>
            <a:spLocks noGrp="1"/>
          </p:cNvSpPr>
          <p:nvPr>
            <p:ph type="body" idx="1"/>
          </p:nvPr>
        </p:nvSpPr>
        <p:spPr/>
        <p:txBody>
          <a:bodyPr>
            <a:normAutofit/>
          </a:bodyPr>
          <a:lstStyle/>
          <a:p>
            <a:r>
              <a:rPr lang="en-US" sz="3200" dirty="0"/>
              <a:t>Perception data</a:t>
            </a:r>
          </a:p>
        </p:txBody>
      </p:sp>
      <p:sp>
        <p:nvSpPr>
          <p:cNvPr id="4" name="Content Placeholder 3">
            <a:extLst>
              <a:ext uri="{FF2B5EF4-FFF2-40B4-BE49-F238E27FC236}">
                <a16:creationId xmlns:a16="http://schemas.microsoft.com/office/drawing/2014/main" id="{6C6AFC83-9636-46F2-86EB-808804BD636F}"/>
              </a:ext>
            </a:extLst>
          </p:cNvPr>
          <p:cNvSpPr>
            <a:spLocks noGrp="1"/>
          </p:cNvSpPr>
          <p:nvPr>
            <p:ph sz="half" idx="2"/>
          </p:nvPr>
        </p:nvSpPr>
        <p:spPr/>
        <p:txBody>
          <a:bodyPr/>
          <a:lstStyle/>
          <a:p>
            <a:r>
              <a:rPr lang="en-US" dirty="0">
                <a:hlinkClick r:id="rId3"/>
              </a:rPr>
              <a:t>School Climate Surveys</a:t>
            </a:r>
            <a:endParaRPr lang="en-US" dirty="0"/>
          </a:p>
          <a:p>
            <a:r>
              <a:rPr lang="en-US" dirty="0">
                <a:hlinkClick r:id="rId4"/>
              </a:rPr>
              <a:t>Whole Child Related Screening</a:t>
            </a:r>
            <a:endParaRPr lang="en-US" dirty="0"/>
          </a:p>
        </p:txBody>
      </p:sp>
      <p:sp>
        <p:nvSpPr>
          <p:cNvPr id="5" name="Text Placeholder 4">
            <a:extLst>
              <a:ext uri="{FF2B5EF4-FFF2-40B4-BE49-F238E27FC236}">
                <a16:creationId xmlns:a16="http://schemas.microsoft.com/office/drawing/2014/main" id="{A362BD1D-2E28-492D-BAFA-EB59EB60AECA}"/>
              </a:ext>
            </a:extLst>
          </p:cNvPr>
          <p:cNvSpPr>
            <a:spLocks noGrp="1"/>
          </p:cNvSpPr>
          <p:nvPr>
            <p:ph type="body" sz="quarter" idx="3"/>
          </p:nvPr>
        </p:nvSpPr>
        <p:spPr/>
        <p:txBody>
          <a:bodyPr>
            <a:normAutofit/>
          </a:bodyPr>
          <a:lstStyle/>
          <a:p>
            <a:r>
              <a:rPr lang="en-US" sz="3200" dirty="0"/>
              <a:t>Existing Data</a:t>
            </a:r>
          </a:p>
        </p:txBody>
      </p:sp>
      <p:sp>
        <p:nvSpPr>
          <p:cNvPr id="6" name="Content Placeholder 5">
            <a:extLst>
              <a:ext uri="{FF2B5EF4-FFF2-40B4-BE49-F238E27FC236}">
                <a16:creationId xmlns:a16="http://schemas.microsoft.com/office/drawing/2014/main" id="{A6DA5AE0-F56A-4E88-9AA0-F2FDCC58B56D}"/>
              </a:ext>
            </a:extLst>
          </p:cNvPr>
          <p:cNvSpPr>
            <a:spLocks noGrp="1"/>
          </p:cNvSpPr>
          <p:nvPr>
            <p:ph sz="quarter" idx="4"/>
          </p:nvPr>
        </p:nvSpPr>
        <p:spPr/>
        <p:txBody>
          <a:bodyPr/>
          <a:lstStyle/>
          <a:p>
            <a:r>
              <a:rPr lang="fr-FR" dirty="0"/>
              <a:t>Attendance</a:t>
            </a:r>
          </a:p>
          <a:p>
            <a:r>
              <a:rPr lang="fr-FR" dirty="0"/>
              <a:t>GPA 8th-9th grade</a:t>
            </a:r>
          </a:p>
          <a:p>
            <a:r>
              <a:rPr lang="fr-FR" dirty="0"/>
              <a:t>Standardized test scores</a:t>
            </a:r>
          </a:p>
          <a:p>
            <a:r>
              <a:rPr lang="fr-FR" dirty="0"/>
              <a:t>Discipline infractions</a:t>
            </a:r>
          </a:p>
          <a:p>
            <a:r>
              <a:rPr lang="fr-FR" dirty="0"/>
              <a:t>Demographics</a:t>
            </a:r>
          </a:p>
          <a:p>
            <a:r>
              <a:rPr lang="fr-FR" dirty="0">
                <a:hlinkClick r:id="rId5"/>
              </a:rPr>
              <a:t>Screening data</a:t>
            </a:r>
            <a:endParaRPr lang="fr-FR" dirty="0"/>
          </a:p>
        </p:txBody>
      </p:sp>
      <p:pic>
        <p:nvPicPr>
          <p:cNvPr id="8" name="Picture 7" descr="A picture containing clock&#10;&#10;Description automatically generated">
            <a:extLst>
              <a:ext uri="{FF2B5EF4-FFF2-40B4-BE49-F238E27FC236}">
                <a16:creationId xmlns:a16="http://schemas.microsoft.com/office/drawing/2014/main" id="{ED6205B4-4277-4188-9F64-DFD37D4E1B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990" y="4347369"/>
            <a:ext cx="3238500" cy="2000250"/>
          </a:xfrm>
          <a:prstGeom prst="rect">
            <a:avLst/>
          </a:prstGeom>
        </p:spPr>
      </p:pic>
      <p:sp>
        <p:nvSpPr>
          <p:cNvPr id="9" name="TextBox 8">
            <a:extLst>
              <a:ext uri="{FF2B5EF4-FFF2-40B4-BE49-F238E27FC236}">
                <a16:creationId xmlns:a16="http://schemas.microsoft.com/office/drawing/2014/main" id="{30B10006-E537-4634-A152-2AEE96E85E9F}"/>
              </a:ext>
            </a:extLst>
          </p:cNvPr>
          <p:cNvSpPr txBox="1"/>
          <p:nvPr/>
        </p:nvSpPr>
        <p:spPr>
          <a:xfrm>
            <a:off x="1459072" y="6492874"/>
            <a:ext cx="6078220" cy="153888"/>
          </a:xfrm>
          <a:prstGeom prst="rect">
            <a:avLst/>
          </a:prstGeom>
          <a:noFill/>
        </p:spPr>
        <p:txBody>
          <a:bodyPr wrap="square" rtlCol="0">
            <a:spAutoFit/>
          </a:bodyPr>
          <a:lstStyle/>
          <a:p>
            <a:r>
              <a:rPr lang="en-US" sz="400" dirty="0"/>
              <a:t>Image from Flickr Creative Commons https://flic.kr/p/dZ8UiN</a:t>
            </a:r>
          </a:p>
        </p:txBody>
      </p:sp>
    </p:spTree>
    <p:extLst>
      <p:ext uri="{BB962C8B-B14F-4D97-AF65-F5344CB8AC3E}">
        <p14:creationId xmlns:p14="http://schemas.microsoft.com/office/powerpoint/2010/main" val="37686654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B7ADBC09-E3F7-4CF0-9067-F32BC042CD75}"/>
              </a:ext>
            </a:extLst>
          </p:cNvPr>
          <p:cNvSpPr>
            <a:spLocks noGrp="1" noChangeArrowheads="1"/>
          </p:cNvSpPr>
          <p:nvPr>
            <p:ph type="title" idx="4294967295"/>
          </p:nvPr>
        </p:nvSpPr>
        <p:spPr/>
        <p:txBody>
          <a:bodyPr/>
          <a:lstStyle/>
          <a:p>
            <a:r>
              <a:rPr lang="en-US" altLang="en-US" dirty="0">
                <a:ea typeface="ＭＳ Ｐゴシック" panose="020B0600070205080204" pitchFamily="34" charset="-128"/>
              </a:rPr>
              <a:t>Types of Existing Data</a:t>
            </a:r>
            <a:r>
              <a:rPr lang="zh-TW" altLang="en-US" dirty="0">
                <a:ea typeface="ＭＳ Ｐゴシック" panose="020B0600070205080204" pitchFamily="34" charset="-128"/>
              </a:rPr>
              <a:t> 現有數據的類型</a:t>
            </a:r>
            <a:endParaRPr lang="en-US" altLang="en-US" dirty="0">
              <a:ea typeface="ＭＳ Ｐゴシック" panose="020B0600070205080204" pitchFamily="34" charset="-128"/>
            </a:endParaRPr>
          </a:p>
        </p:txBody>
      </p:sp>
      <p:sp>
        <p:nvSpPr>
          <p:cNvPr id="90114" name="Content Placeholder 2">
            <a:extLst>
              <a:ext uri="{FF2B5EF4-FFF2-40B4-BE49-F238E27FC236}">
                <a16:creationId xmlns:a16="http://schemas.microsoft.com/office/drawing/2014/main" id="{23038A02-5EA6-0F8D-A465-7E57A1AF015F}"/>
              </a:ext>
            </a:extLst>
          </p:cNvPr>
          <p:cNvSpPr>
            <a:spLocks noGrp="1" noChangeArrowheads="1"/>
          </p:cNvSpPr>
          <p:nvPr>
            <p:ph idx="4294967295"/>
          </p:nvPr>
        </p:nvSpPr>
        <p:spPr>
          <a:xfrm>
            <a:off x="628650" y="1814079"/>
            <a:ext cx="7886700" cy="4351338"/>
          </a:xfrm>
        </p:spPr>
        <p:txBody>
          <a:bodyPr>
            <a:normAutofit fontScale="92500" lnSpcReduction="10000"/>
          </a:bodyPr>
          <a:lstStyle/>
          <a:p>
            <a:r>
              <a:rPr lang="en-US" altLang="en-US" dirty="0">
                <a:ea typeface="ＭＳ Ｐゴシック" panose="020B0600070205080204" pitchFamily="34" charset="-128"/>
              </a:rPr>
              <a:t>Office Discipline Referral Data</a:t>
            </a:r>
            <a:r>
              <a:rPr lang="zh-TW" altLang="en-US" dirty="0">
                <a:ea typeface="ＭＳ Ｐゴシック" panose="020B0600070205080204" pitchFamily="34" charset="-128"/>
              </a:rPr>
              <a:t> 獎懲紀錄數據</a:t>
            </a:r>
            <a:endParaRPr lang="en-US" altLang="en-US" dirty="0">
              <a:ea typeface="ＭＳ Ｐゴシック" panose="020B0600070205080204" pitchFamily="34" charset="-128"/>
            </a:endParaRPr>
          </a:p>
          <a:p>
            <a:r>
              <a:rPr lang="en-US" altLang="en-US" b="1" dirty="0">
                <a:ea typeface="ＭＳ Ｐゴシック" panose="020B0600070205080204" pitchFamily="34" charset="-128"/>
              </a:rPr>
              <a:t>GPA (8</a:t>
            </a:r>
            <a:r>
              <a:rPr lang="en-US" altLang="en-US" b="1" baseline="30000" dirty="0">
                <a:ea typeface="ＭＳ Ｐゴシック" panose="020B0600070205080204" pitchFamily="34" charset="-128"/>
              </a:rPr>
              <a:t>th</a:t>
            </a:r>
            <a:r>
              <a:rPr lang="en-US" altLang="en-US" b="1" dirty="0">
                <a:ea typeface="ＭＳ Ｐゴシック" panose="020B0600070205080204" pitchFamily="34" charset="-128"/>
              </a:rPr>
              <a:t> and 9</a:t>
            </a:r>
            <a:r>
              <a:rPr lang="en-US" altLang="en-US" b="1" baseline="30000" dirty="0">
                <a:ea typeface="ＭＳ Ｐゴシック" panose="020B0600070205080204" pitchFamily="34" charset="-128"/>
              </a:rPr>
              <a:t>th</a:t>
            </a:r>
            <a:r>
              <a:rPr lang="en-US" altLang="en-US" b="1" dirty="0">
                <a:ea typeface="ＭＳ Ｐゴシック" panose="020B0600070205080204" pitchFamily="34" charset="-128"/>
              </a:rPr>
              <a:t> grade)</a:t>
            </a:r>
            <a:r>
              <a:rPr lang="zh-TW" altLang="en-US" b="1" dirty="0">
                <a:ea typeface="ＭＳ Ｐゴシック" panose="020B0600070205080204" pitchFamily="34" charset="-128"/>
              </a:rPr>
              <a:t> 學業成績</a:t>
            </a:r>
            <a:endParaRPr lang="en-US" altLang="en-US" b="1" dirty="0">
              <a:ea typeface="ＭＳ Ｐゴシック" panose="020B0600070205080204" pitchFamily="34" charset="-128"/>
            </a:endParaRPr>
          </a:p>
          <a:p>
            <a:r>
              <a:rPr lang="en-US" altLang="en-US" dirty="0">
                <a:ea typeface="ＭＳ Ｐゴシック" panose="020B0600070205080204" pitchFamily="34" charset="-128"/>
              </a:rPr>
              <a:t>Credits toward graduation</a:t>
            </a:r>
            <a:r>
              <a:rPr lang="zh-TW" altLang="en-US" dirty="0">
                <a:ea typeface="ＭＳ Ｐゴシック" panose="020B0600070205080204" pitchFamily="34" charset="-128"/>
              </a:rPr>
              <a:t> 畢業學分數</a:t>
            </a:r>
            <a:endParaRPr lang="en-US" altLang="en-US" dirty="0">
              <a:ea typeface="ＭＳ Ｐゴシック" panose="020B0600070205080204" pitchFamily="34" charset="-128"/>
            </a:endParaRPr>
          </a:p>
          <a:p>
            <a:r>
              <a:rPr lang="en-US" altLang="en-US" b="1" dirty="0">
                <a:ea typeface="ＭＳ Ｐゴシック" panose="020B0600070205080204" pitchFamily="34" charset="-128"/>
              </a:rPr>
              <a:t>Attendance (80 % or &gt; unexcused)</a:t>
            </a:r>
            <a:r>
              <a:rPr lang="zh-TW" altLang="en-US" b="1" dirty="0">
                <a:ea typeface="ＭＳ Ｐゴシック" panose="020B0600070205080204" pitchFamily="34" charset="-128"/>
              </a:rPr>
              <a:t> 出缺席 </a:t>
            </a:r>
            <a:r>
              <a:rPr lang="en-US" altLang="zh-TW" b="1" dirty="0">
                <a:ea typeface="ＭＳ Ｐゴシック" panose="020B0600070205080204" pitchFamily="34" charset="-128"/>
              </a:rPr>
              <a:t>(80%</a:t>
            </a:r>
            <a:r>
              <a:rPr lang="zh-TW" altLang="en-US" b="1" dirty="0">
                <a:ea typeface="ＭＳ Ｐゴシック" panose="020B0600070205080204" pitchFamily="34" charset="-128"/>
              </a:rPr>
              <a:t>或大於無故缺席</a:t>
            </a:r>
            <a:r>
              <a:rPr lang="en-US" altLang="zh-TW" b="1" dirty="0">
                <a:ea typeface="ＭＳ Ｐゴシック" panose="020B0600070205080204" pitchFamily="34" charset="-128"/>
              </a:rPr>
              <a:t>)</a:t>
            </a:r>
            <a:endParaRPr lang="en-US" altLang="en-US" b="1" dirty="0">
              <a:ea typeface="ＭＳ Ｐゴシック" panose="020B0600070205080204" pitchFamily="34" charset="-128"/>
            </a:endParaRPr>
          </a:p>
          <a:p>
            <a:r>
              <a:rPr lang="en-US" altLang="en-US" dirty="0">
                <a:ea typeface="ＭＳ Ｐゴシック" panose="020B0600070205080204" pitchFamily="34" charset="-128"/>
              </a:rPr>
              <a:t>Failing grades (</a:t>
            </a:r>
            <a:r>
              <a:rPr lang="en-US" altLang="en-US" b="1" dirty="0">
                <a:ea typeface="ＭＳ Ｐゴシック" panose="020B0600070205080204" pitchFamily="34" charset="-128"/>
              </a:rPr>
              <a:t>Algebra I, English I)</a:t>
            </a:r>
          </a:p>
          <a:p>
            <a:pPr marL="0" indent="0">
              <a:buNone/>
            </a:pPr>
            <a:r>
              <a:rPr lang="zh-TW" altLang="en-US" dirty="0">
                <a:ea typeface="ＭＳ Ｐゴシック" panose="020B0600070205080204" pitchFamily="34" charset="-128"/>
              </a:rPr>
              <a:t>不及格成績</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Statewide assessments</a:t>
            </a:r>
            <a:r>
              <a:rPr lang="zh-TW" altLang="en-US" dirty="0">
                <a:ea typeface="ＭＳ Ｐゴシック" panose="020B0600070205080204" pitchFamily="34" charset="-128"/>
              </a:rPr>
              <a:t> 全州評估</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Existing screening data</a:t>
            </a:r>
            <a:r>
              <a:rPr lang="zh-TW" altLang="en-US" dirty="0">
                <a:ea typeface="ＭＳ Ｐゴシック" panose="020B0600070205080204" pitchFamily="34" charset="-128"/>
              </a:rPr>
              <a:t> 現有篩檢</a:t>
            </a:r>
            <a:endParaRPr lang="en-US" altLang="zh-TW" dirty="0">
              <a:ea typeface="ＭＳ Ｐゴシック" panose="020B0600070205080204" pitchFamily="34" charset="-128"/>
            </a:endParaRPr>
          </a:p>
          <a:p>
            <a:pPr marL="0" indent="0">
              <a:buNone/>
            </a:pPr>
            <a:r>
              <a:rPr lang="zh-TW" altLang="en-US" dirty="0">
                <a:ea typeface="ＭＳ Ｐゴシック" panose="020B0600070205080204" pitchFamily="34" charset="-128"/>
              </a:rPr>
              <a:t>數據</a:t>
            </a:r>
            <a:endParaRPr lang="en-US" altLang="en-US" dirty="0">
              <a:ea typeface="ＭＳ Ｐゴシック" panose="020B0600070205080204" pitchFamily="34" charset="-128"/>
            </a:endParaRPr>
          </a:p>
        </p:txBody>
      </p:sp>
      <p:sp>
        <p:nvSpPr>
          <p:cNvPr id="90115" name="Rectangle 3">
            <a:extLst>
              <a:ext uri="{FF2B5EF4-FFF2-40B4-BE49-F238E27FC236}">
                <a16:creationId xmlns:a16="http://schemas.microsoft.com/office/drawing/2014/main" id="{62A10BC0-E656-37B0-4364-343C062E5E1B}"/>
              </a:ext>
            </a:extLst>
          </p:cNvPr>
          <p:cNvSpPr>
            <a:spLocks noChangeArrowheads="1"/>
          </p:cNvSpPr>
          <p:nvPr/>
        </p:nvSpPr>
        <p:spPr bwMode="auto">
          <a:xfrm>
            <a:off x="1752600" y="6211671"/>
            <a:ext cx="7848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dirty="0">
                <a:solidFill>
                  <a:srgbClr val="000000"/>
                </a:solidFill>
              </a:rPr>
              <a:t> (Burke, 2015; Heppen, O'Cummings, &amp; </a:t>
            </a:r>
          </a:p>
          <a:p>
            <a:pPr eaLnBrk="1" hangingPunct="1">
              <a:spcBef>
                <a:spcPct val="0"/>
              </a:spcBef>
              <a:buFontTx/>
              <a:buNone/>
            </a:pPr>
            <a:r>
              <a:rPr lang="en-US" altLang="en-US" sz="1200" dirty="0">
                <a:solidFill>
                  <a:srgbClr val="000000"/>
                </a:solidFill>
              </a:rPr>
              <a:t>Therriault,2009; Henderson, Cassandra &amp; Fantuzzo, 2022; McIntosh, Flannery, </a:t>
            </a:r>
          </a:p>
          <a:p>
            <a:pPr eaLnBrk="1" hangingPunct="1">
              <a:spcBef>
                <a:spcPct val="0"/>
              </a:spcBef>
              <a:buFontTx/>
              <a:buNone/>
            </a:pPr>
            <a:r>
              <a:rPr lang="en-US" altLang="en-US" sz="1200" dirty="0">
                <a:solidFill>
                  <a:srgbClr val="000000"/>
                </a:solidFill>
              </a:rPr>
              <a:t>Sugai, Braun, &amp; Cochrane, 2008; McIntosh et al., 2009)</a:t>
            </a:r>
          </a:p>
        </p:txBody>
      </p:sp>
      <p:pic>
        <p:nvPicPr>
          <p:cNvPr id="5" name="Picture 4" descr="Picture of a line graph">
            <a:extLst>
              <a:ext uri="{FF2B5EF4-FFF2-40B4-BE49-F238E27FC236}">
                <a16:creationId xmlns:a16="http://schemas.microsoft.com/office/drawing/2014/main" id="{B7461918-15C8-104F-961A-1FAA67D3A5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2042" y="4311649"/>
            <a:ext cx="2918608" cy="20002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FD1C6-4E1D-3F06-623A-92712D17AB94}"/>
              </a:ext>
            </a:extLst>
          </p:cNvPr>
          <p:cNvSpPr>
            <a:spLocks noGrp="1"/>
          </p:cNvSpPr>
          <p:nvPr>
            <p:ph type="title"/>
          </p:nvPr>
        </p:nvSpPr>
        <p:spPr/>
        <p:txBody>
          <a:bodyPr/>
          <a:lstStyle/>
          <a:p>
            <a:r>
              <a:rPr lang="en-US" dirty="0"/>
              <a:t>Montana’s Early Warning System (</a:t>
            </a:r>
            <a:r>
              <a:rPr lang="en-US" dirty="0">
                <a:hlinkClick r:id="rId2"/>
              </a:rPr>
              <a:t>link</a:t>
            </a:r>
            <a:r>
              <a:rPr lang="en-US" dirty="0"/>
              <a:t>)</a:t>
            </a:r>
          </a:p>
        </p:txBody>
      </p:sp>
      <p:sp>
        <p:nvSpPr>
          <p:cNvPr id="3" name="Content Placeholder 2">
            <a:extLst>
              <a:ext uri="{FF2B5EF4-FFF2-40B4-BE49-F238E27FC236}">
                <a16:creationId xmlns:a16="http://schemas.microsoft.com/office/drawing/2014/main" id="{5F0DA334-339A-B182-FE7B-301927CC16EE}"/>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2307D9F0-D2C9-1487-D70C-D29EA85AED97}"/>
              </a:ext>
            </a:extLst>
          </p:cNvPr>
          <p:cNvPicPr>
            <a:picLocks noChangeAspect="1"/>
          </p:cNvPicPr>
          <p:nvPr/>
        </p:nvPicPr>
        <p:blipFill>
          <a:blip r:embed="rId3"/>
          <a:stretch>
            <a:fillRect/>
          </a:stretch>
        </p:blipFill>
        <p:spPr>
          <a:xfrm>
            <a:off x="628650" y="1825625"/>
            <a:ext cx="8129587" cy="3874796"/>
          </a:xfrm>
          <a:prstGeom prst="rect">
            <a:avLst/>
          </a:prstGeom>
        </p:spPr>
      </p:pic>
    </p:spTree>
    <p:extLst>
      <p:ext uri="{BB962C8B-B14F-4D97-AF65-F5344CB8AC3E}">
        <p14:creationId xmlns:p14="http://schemas.microsoft.com/office/powerpoint/2010/main" val="257913639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B7ADBC09-E3F7-4CF0-9067-F32BC042CD75}"/>
              </a:ext>
            </a:extLst>
          </p:cNvPr>
          <p:cNvSpPr>
            <a:spLocks noGrp="1" noChangeArrowheads="1"/>
          </p:cNvSpPr>
          <p:nvPr>
            <p:ph type="title" idx="4294967295"/>
          </p:nvPr>
        </p:nvSpPr>
        <p:spPr/>
        <p:txBody>
          <a:bodyPr/>
          <a:lstStyle/>
          <a:p>
            <a:r>
              <a:rPr lang="en-US" dirty="0"/>
              <a:t>Perception data</a:t>
            </a:r>
            <a:endParaRPr lang="en-US" altLang="en-US" dirty="0">
              <a:ea typeface="ＭＳ Ｐゴシック" panose="020B0600070205080204" pitchFamily="34" charset="-128"/>
            </a:endParaRPr>
          </a:p>
        </p:txBody>
      </p:sp>
      <p:sp>
        <p:nvSpPr>
          <p:cNvPr id="90114" name="Content Placeholder 2">
            <a:extLst>
              <a:ext uri="{FF2B5EF4-FFF2-40B4-BE49-F238E27FC236}">
                <a16:creationId xmlns:a16="http://schemas.microsoft.com/office/drawing/2014/main" id="{23038A02-5EA6-0F8D-A465-7E57A1AF015F}"/>
              </a:ext>
            </a:extLst>
          </p:cNvPr>
          <p:cNvSpPr>
            <a:spLocks noGrp="1" noChangeArrowheads="1"/>
          </p:cNvSpPr>
          <p:nvPr>
            <p:ph idx="4294967295"/>
          </p:nvPr>
        </p:nvSpPr>
        <p:spPr/>
        <p:txBody>
          <a:bodyPr/>
          <a:lstStyle/>
          <a:p>
            <a:r>
              <a:rPr lang="en-US" dirty="0">
                <a:hlinkClick r:id="rId3"/>
              </a:rPr>
              <a:t>Whole Child Screening </a:t>
            </a:r>
            <a:r>
              <a:rPr lang="en-US" dirty="0"/>
              <a:t>(includes free tools)</a:t>
            </a:r>
            <a:endParaRPr lang="en-US" dirty="0">
              <a:hlinkClick r:id="rId4"/>
            </a:endParaRPr>
          </a:p>
          <a:p>
            <a:r>
              <a:rPr lang="en-US" dirty="0">
                <a:hlinkClick r:id="rId4"/>
              </a:rPr>
              <a:t>School Climate Surveys</a:t>
            </a:r>
            <a:endParaRPr lang="en-US" dirty="0"/>
          </a:p>
          <a:p>
            <a:r>
              <a:rPr lang="en-US" dirty="0">
                <a:hlinkClick r:id="rId5"/>
              </a:rPr>
              <a:t>Pediatric Symptoms</a:t>
            </a:r>
            <a:endParaRPr lang="en-US" dirty="0"/>
          </a:p>
          <a:p>
            <a:r>
              <a:rPr lang="en-US" dirty="0">
                <a:hlinkClick r:id="rId6"/>
              </a:rPr>
              <a:t>Signs of Suicide</a:t>
            </a:r>
            <a:endParaRPr lang="en-US" dirty="0"/>
          </a:p>
          <a:p>
            <a:endParaRPr lang="en-US" dirty="0"/>
          </a:p>
          <a:p>
            <a:pPr>
              <a:buFontTx/>
              <a:buNone/>
            </a:pPr>
            <a:endParaRPr lang="en-US" altLang="en-US" dirty="0">
              <a:ea typeface="ＭＳ Ｐゴシック" panose="020B0600070205080204" pitchFamily="34" charset="-128"/>
            </a:endParaRPr>
          </a:p>
        </p:txBody>
      </p:sp>
      <p:pic>
        <p:nvPicPr>
          <p:cNvPr id="5" name="Picture 4" descr="Picture of a line graph">
            <a:extLst>
              <a:ext uri="{FF2B5EF4-FFF2-40B4-BE49-F238E27FC236}">
                <a16:creationId xmlns:a16="http://schemas.microsoft.com/office/drawing/2014/main" id="{B7461918-15C8-104F-961A-1FAA67D3A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3765" y="3805921"/>
            <a:ext cx="3238500" cy="2000250"/>
          </a:xfrm>
          <a:prstGeom prst="rect">
            <a:avLst/>
          </a:prstGeom>
        </p:spPr>
      </p:pic>
    </p:spTree>
    <p:extLst>
      <p:ext uri="{BB962C8B-B14F-4D97-AF65-F5344CB8AC3E}">
        <p14:creationId xmlns:p14="http://schemas.microsoft.com/office/powerpoint/2010/main" val="34902888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D4C8D9CA-E24A-9745-9280-4EF7979BF71D}"/>
              </a:ext>
            </a:extLst>
          </p:cNvPr>
          <p:cNvSpPr>
            <a:spLocks noGrp="1" noChangeArrowheads="1"/>
          </p:cNvSpPr>
          <p:nvPr>
            <p:ph type="title" idx="4294967295"/>
          </p:nvPr>
        </p:nvSpPr>
        <p:spPr>
          <a:xfrm>
            <a:off x="685800" y="381000"/>
            <a:ext cx="7772400" cy="1143000"/>
          </a:xfrm>
        </p:spPr>
        <p:txBody>
          <a:bodyPr/>
          <a:lstStyle/>
          <a:p>
            <a:r>
              <a:rPr lang="en-US" altLang="en-US" sz="4000" dirty="0">
                <a:ea typeface="ＭＳ Ｐゴシック" panose="020B0600070205080204" pitchFamily="34" charset="-128"/>
              </a:rPr>
              <a:t>Deciding the Level of Intervention</a:t>
            </a:r>
          </a:p>
        </p:txBody>
      </p:sp>
      <p:grpSp>
        <p:nvGrpSpPr>
          <p:cNvPr id="92162" name="Group 12">
            <a:extLst>
              <a:ext uri="{FF2B5EF4-FFF2-40B4-BE49-F238E27FC236}">
                <a16:creationId xmlns:a16="http://schemas.microsoft.com/office/drawing/2014/main" id="{CA2EAEEF-0A3A-7FE9-B599-54AE63F0829F}"/>
              </a:ext>
            </a:extLst>
          </p:cNvPr>
          <p:cNvGrpSpPr>
            <a:grpSpLocks/>
          </p:cNvGrpSpPr>
          <p:nvPr/>
        </p:nvGrpSpPr>
        <p:grpSpPr bwMode="auto">
          <a:xfrm>
            <a:off x="76200" y="1981200"/>
            <a:ext cx="8915400" cy="3276600"/>
            <a:chOff x="432" y="1392"/>
            <a:chExt cx="5040" cy="1548"/>
          </a:xfrm>
        </p:grpSpPr>
        <p:grpSp>
          <p:nvGrpSpPr>
            <p:cNvPr id="92163" name="Group 11">
              <a:extLst>
                <a:ext uri="{FF2B5EF4-FFF2-40B4-BE49-F238E27FC236}">
                  <a16:creationId xmlns:a16="http://schemas.microsoft.com/office/drawing/2014/main" id="{14BBA09B-52B3-972B-E5E8-1EF4FDC2FF5E}"/>
                </a:ext>
              </a:extLst>
            </p:cNvPr>
            <p:cNvGrpSpPr>
              <a:grpSpLocks/>
            </p:cNvGrpSpPr>
            <p:nvPr/>
          </p:nvGrpSpPr>
          <p:grpSpPr bwMode="auto">
            <a:xfrm>
              <a:off x="1248" y="1392"/>
              <a:ext cx="4224" cy="1548"/>
              <a:chOff x="1248" y="1392"/>
              <a:chExt cx="4224" cy="1548"/>
            </a:xfrm>
          </p:grpSpPr>
          <p:pic>
            <p:nvPicPr>
              <p:cNvPr id="92167" name="Picture 14">
                <a:extLst>
                  <a:ext uri="{FF2B5EF4-FFF2-40B4-BE49-F238E27FC236}">
                    <a16:creationId xmlns:a16="http://schemas.microsoft.com/office/drawing/2014/main" id="{0F692B1C-3EF7-0102-60F2-4FD5C4EF9B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0" y="1392"/>
                <a:ext cx="2352" cy="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8" name="Rectangle 17">
                <a:extLst>
                  <a:ext uri="{FF2B5EF4-FFF2-40B4-BE49-F238E27FC236}">
                    <a16:creationId xmlns:a16="http://schemas.microsoft.com/office/drawing/2014/main" id="{9E7687CB-59D7-DB21-57A5-6F854ADD3976}"/>
                  </a:ext>
                </a:extLst>
              </p:cNvPr>
              <p:cNvSpPr>
                <a:spLocks noChangeArrowheads="1"/>
              </p:cNvSpPr>
              <p:nvPr/>
            </p:nvSpPr>
            <p:spPr bwMode="auto">
              <a:xfrm>
                <a:off x="1248" y="2736"/>
                <a:ext cx="192"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solidFill>
                    <a:srgbClr val="000000"/>
                  </a:solidFill>
                </a:endParaRPr>
              </a:p>
            </p:txBody>
          </p:sp>
          <p:sp>
            <p:nvSpPr>
              <p:cNvPr id="92169" name="Rectangle 18">
                <a:extLst>
                  <a:ext uri="{FF2B5EF4-FFF2-40B4-BE49-F238E27FC236}">
                    <a16:creationId xmlns:a16="http://schemas.microsoft.com/office/drawing/2014/main" id="{C4207715-57D6-4A0B-3B63-ECF956841395}"/>
                  </a:ext>
                </a:extLst>
              </p:cNvPr>
              <p:cNvSpPr>
                <a:spLocks noChangeArrowheads="1"/>
              </p:cNvSpPr>
              <p:nvPr/>
            </p:nvSpPr>
            <p:spPr bwMode="auto">
              <a:xfrm>
                <a:off x="2592" y="2304"/>
                <a:ext cx="192"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solidFill>
                    <a:srgbClr val="000000"/>
                  </a:solidFill>
                </a:endParaRPr>
              </a:p>
            </p:txBody>
          </p:sp>
        </p:grpSp>
        <p:pic>
          <p:nvPicPr>
            <p:cNvPr id="92164" name="Picture 8">
              <a:extLst>
                <a:ext uri="{FF2B5EF4-FFF2-40B4-BE49-F238E27FC236}">
                  <a16:creationId xmlns:a16="http://schemas.microsoft.com/office/drawing/2014/main" id="{9A4836A3-2B28-9FFC-CDE4-3284C12EB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1392"/>
              <a:ext cx="2514" cy="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Rectangle 18">
              <a:extLst>
                <a:ext uri="{FF2B5EF4-FFF2-40B4-BE49-F238E27FC236}">
                  <a16:creationId xmlns:a16="http://schemas.microsoft.com/office/drawing/2014/main" id="{B402A409-AFE8-5666-290F-191BF3B91E10}"/>
                </a:ext>
              </a:extLst>
            </p:cNvPr>
            <p:cNvSpPr>
              <a:spLocks noChangeArrowheads="1"/>
            </p:cNvSpPr>
            <p:nvPr/>
          </p:nvSpPr>
          <p:spPr bwMode="auto">
            <a:xfrm>
              <a:off x="3936" y="2736"/>
              <a:ext cx="192"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solidFill>
                  <a:srgbClr val="000000"/>
                </a:solidFill>
              </a:endParaRPr>
            </a:p>
          </p:txBody>
        </p:sp>
        <p:sp>
          <p:nvSpPr>
            <p:cNvPr id="92166" name="Rectangle 18">
              <a:extLst>
                <a:ext uri="{FF2B5EF4-FFF2-40B4-BE49-F238E27FC236}">
                  <a16:creationId xmlns:a16="http://schemas.microsoft.com/office/drawing/2014/main" id="{886251E4-EB12-827C-4E27-B09DA70F5ED4}"/>
                </a:ext>
              </a:extLst>
            </p:cNvPr>
            <p:cNvSpPr>
              <a:spLocks noChangeArrowheads="1"/>
            </p:cNvSpPr>
            <p:nvPr/>
          </p:nvSpPr>
          <p:spPr bwMode="auto">
            <a:xfrm>
              <a:off x="1248" y="2736"/>
              <a:ext cx="192"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solidFill>
                  <a:srgbClr val="000000"/>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5" name="Title 1">
            <a:extLst>
              <a:ext uri="{FF2B5EF4-FFF2-40B4-BE49-F238E27FC236}">
                <a16:creationId xmlns:a16="http://schemas.microsoft.com/office/drawing/2014/main" id="{1932306E-DF7A-3B6B-8FBC-BDF1D2CA0FEA}"/>
              </a:ext>
            </a:extLst>
          </p:cNvPr>
          <p:cNvSpPr>
            <a:spLocks noGrp="1" noChangeArrowheads="1"/>
          </p:cNvSpPr>
          <p:nvPr>
            <p:ph type="title"/>
          </p:nvPr>
        </p:nvSpPr>
        <p:spPr/>
        <p:txBody>
          <a:bodyPr/>
          <a:lstStyle/>
          <a:p>
            <a:r>
              <a:rPr lang="en-US" altLang="en-US" dirty="0">
                <a:ea typeface="ＭＳ Ｐゴシック" panose="020B0600070205080204" pitchFamily="34" charset="-128"/>
              </a:rPr>
              <a:t>Staff Google Document</a:t>
            </a:r>
          </a:p>
        </p:txBody>
      </p:sp>
      <p:pic>
        <p:nvPicPr>
          <p:cNvPr id="93186" name="Content Placeholder 3" descr="Screen Shot 2014-05-23 at 11.25.31 AM.png">
            <a:extLst>
              <a:ext uri="{FF2B5EF4-FFF2-40B4-BE49-F238E27FC236}">
                <a16:creationId xmlns:a16="http://schemas.microsoft.com/office/drawing/2014/main" id="{FAA0EAD0-65DF-59D6-D1A6-82C6E1665CA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24948"/>
          <a:stretch>
            <a:fillRect/>
          </a:stretch>
        </p:blipFill>
        <p:spPr/>
      </p:pic>
      <p:sp>
        <p:nvSpPr>
          <p:cNvPr id="93187" name="TextBox 4">
            <a:extLst>
              <a:ext uri="{FF2B5EF4-FFF2-40B4-BE49-F238E27FC236}">
                <a16:creationId xmlns:a16="http://schemas.microsoft.com/office/drawing/2014/main" id="{5DD0E221-8312-E2ED-1852-00399D065E68}"/>
              </a:ext>
            </a:extLst>
          </p:cNvPr>
          <p:cNvSpPr txBox="1">
            <a:spLocks noChangeArrowheads="1"/>
          </p:cNvSpPr>
          <p:nvPr/>
        </p:nvSpPr>
        <p:spPr bwMode="auto">
          <a:xfrm>
            <a:off x="1219202" y="6486527"/>
            <a:ext cx="4365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dirty="0"/>
              <a:t>Keri Applebee, Associate Principal, Lincoln Southwest High School, NE</a:t>
            </a:r>
          </a:p>
          <a:p>
            <a:pPr>
              <a:spcBef>
                <a:spcPct val="0"/>
              </a:spcBef>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8DAF8A42-C41A-331D-28DA-F553916B582F}"/>
              </a:ext>
            </a:extLst>
          </p:cNvPr>
          <p:cNvSpPr>
            <a:spLocks noGrp="1" noChangeArrowheads="1"/>
          </p:cNvSpPr>
          <p:nvPr>
            <p:ph type="title"/>
          </p:nvPr>
        </p:nvSpPr>
        <p:spPr/>
        <p:txBody>
          <a:bodyPr/>
          <a:lstStyle/>
          <a:p>
            <a:r>
              <a:rPr lang="en-US" altLang="en-US" dirty="0">
                <a:ea typeface="ＭＳ Ｐゴシック" panose="020B0600070205080204" pitchFamily="34" charset="-128"/>
              </a:rPr>
              <a:t>Results of student survey</a:t>
            </a:r>
          </a:p>
        </p:txBody>
      </p:sp>
      <p:pic>
        <p:nvPicPr>
          <p:cNvPr id="95234" name="Content Placeholder 5" descr="Screen Shot 2014-05-23 at 11.20.24 AM.png">
            <a:extLst>
              <a:ext uri="{FF2B5EF4-FFF2-40B4-BE49-F238E27FC236}">
                <a16:creationId xmlns:a16="http://schemas.microsoft.com/office/drawing/2014/main" id="{E248D68F-56F4-F949-939D-D3959E12C9E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4508" t="31342" r="-24976" b="3653"/>
          <a:stretch>
            <a:fillRect/>
          </a:stretch>
        </p:blipFill>
        <p:spPr/>
      </p:pic>
      <p:sp>
        <p:nvSpPr>
          <p:cNvPr id="95235" name="TextBox 2">
            <a:extLst>
              <a:ext uri="{FF2B5EF4-FFF2-40B4-BE49-F238E27FC236}">
                <a16:creationId xmlns:a16="http://schemas.microsoft.com/office/drawing/2014/main" id="{8156D607-C86D-CDE8-92E5-A20F2A7ECCB0}"/>
              </a:ext>
            </a:extLst>
          </p:cNvPr>
          <p:cNvSpPr txBox="1">
            <a:spLocks noChangeArrowheads="1"/>
          </p:cNvSpPr>
          <p:nvPr/>
        </p:nvSpPr>
        <p:spPr bwMode="auto">
          <a:xfrm>
            <a:off x="4876802" y="6334127"/>
            <a:ext cx="4365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dirty="0"/>
              <a:t>Keri Applebee, Associate Principal, Lincoln Southwest High School, NE</a:t>
            </a:r>
          </a:p>
          <a:p>
            <a:pPr>
              <a:spcBef>
                <a:spcPct val="0"/>
              </a:spcBef>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EC4F416C-3895-1B11-742B-3D0C897478D4}"/>
              </a:ext>
            </a:extLst>
          </p:cNvPr>
          <p:cNvSpPr>
            <a:spLocks noGrp="1" noChangeArrowheads="1"/>
          </p:cNvSpPr>
          <p:nvPr>
            <p:ph type="title" idx="4294967295"/>
          </p:nvPr>
        </p:nvSpPr>
        <p:spPr>
          <a:xfrm>
            <a:off x="533400" y="228600"/>
            <a:ext cx="7772400" cy="1143000"/>
          </a:xfrm>
        </p:spPr>
        <p:txBody>
          <a:bodyPr/>
          <a:lstStyle/>
          <a:p>
            <a:r>
              <a:rPr lang="en-US" altLang="en-US" dirty="0">
                <a:ea typeface="ＭＳ Ｐゴシック" panose="020B0600070205080204" pitchFamily="34" charset="-128"/>
              </a:rPr>
              <a:t>Separate Data Sets</a:t>
            </a:r>
          </a:p>
        </p:txBody>
      </p:sp>
      <p:pic>
        <p:nvPicPr>
          <p:cNvPr id="97282" name="Picture 4" descr="ScreenHunter_02 Oct. 10 17.25.jpg">
            <a:extLst>
              <a:ext uri="{FF2B5EF4-FFF2-40B4-BE49-F238E27FC236}">
                <a16:creationId xmlns:a16="http://schemas.microsoft.com/office/drawing/2014/main" id="{8050DB74-7F5B-976C-618E-AE221087B2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371602"/>
            <a:ext cx="670560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6" descr="ScreenHunter_05 Oct. 10 17.30.jpg">
            <a:extLst>
              <a:ext uri="{FF2B5EF4-FFF2-40B4-BE49-F238E27FC236}">
                <a16:creationId xmlns:a16="http://schemas.microsoft.com/office/drawing/2014/main" id="{5FAE0D7D-BFD0-67A1-0DEE-B707A94959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886202"/>
            <a:ext cx="1790700"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10" descr="ScreenHunter_10 Oct. 10 17.34.jpg">
            <a:extLst>
              <a:ext uri="{FF2B5EF4-FFF2-40B4-BE49-F238E27FC236}">
                <a16:creationId xmlns:a16="http://schemas.microsoft.com/office/drawing/2014/main" id="{CFEA4F23-770E-5412-B3D0-B3EBCF61BA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857625"/>
            <a:ext cx="169545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13" descr="ScreenHunter_13 Oct. 10 17.36.jpg">
            <a:extLst>
              <a:ext uri="{FF2B5EF4-FFF2-40B4-BE49-F238E27FC236}">
                <a16:creationId xmlns:a16="http://schemas.microsoft.com/office/drawing/2014/main" id="{A1A8A225-6AFB-4281-6776-1DB4FB421B5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962400"/>
            <a:ext cx="21288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A060328A-E9DB-3E88-E578-E1FA859F4826}"/>
              </a:ext>
            </a:extLst>
          </p:cNvPr>
          <p:cNvSpPr>
            <a:spLocks noGrp="1" noChangeArrowheads="1"/>
          </p:cNvSpPr>
          <p:nvPr>
            <p:ph type="title" idx="4294967295"/>
          </p:nvPr>
        </p:nvSpPr>
        <p:spPr>
          <a:xfrm>
            <a:off x="628650" y="590759"/>
            <a:ext cx="7886700" cy="1325563"/>
          </a:xfrm>
        </p:spPr>
        <p:txBody>
          <a:bodyPr>
            <a:normAutofit fontScale="90000"/>
          </a:bodyPr>
          <a:lstStyle/>
          <a:p>
            <a:r>
              <a:rPr lang="en-US" altLang="en-US" dirty="0">
                <a:ea typeface="ＭＳ Ｐゴシック" panose="020B0600070205080204" pitchFamily="34" charset="-128"/>
              </a:rPr>
              <a:t>Combined Data Using </a:t>
            </a:r>
            <a:r>
              <a:rPr lang="en-US" altLang="en-US" dirty="0" err="1">
                <a:ea typeface="ＭＳ Ｐゴシック" panose="020B0600070205080204" pitchFamily="34" charset="-128"/>
              </a:rPr>
              <a:t>Vlookup</a:t>
            </a:r>
            <a:br>
              <a:rPr lang="en-US" altLang="en-US" dirty="0">
                <a:ea typeface="ＭＳ Ｐゴシック" panose="020B0600070205080204" pitchFamily="34" charset="-128"/>
              </a:rPr>
            </a:br>
            <a:r>
              <a:rPr lang="zh-TW" altLang="zh-TW" dirty="0">
                <a:effectLst/>
                <a:ea typeface="Microsoft Jhenghei" panose="020B0604030504040204" pitchFamily="34" charset="-120"/>
              </a:rPr>
              <a:t>使用 VLookup 合併數據</a:t>
            </a:r>
            <a:br>
              <a:rPr lang="zh-TW" altLang="zh-TW" dirty="0">
                <a:effectLst/>
                <a:ea typeface="Microsoft Jhenghei" panose="020B0604030504040204" pitchFamily="34" charset="-120"/>
              </a:rPr>
            </a:br>
            <a:endParaRPr lang="en-US" altLang="en-US" dirty="0">
              <a:ea typeface="ＭＳ Ｐゴシック" panose="020B0600070205080204" pitchFamily="34" charset="-128"/>
            </a:endParaRPr>
          </a:p>
        </p:txBody>
      </p:sp>
      <p:pic>
        <p:nvPicPr>
          <p:cNvPr id="98306" name="Content Placeholder 3" descr="ScreenHunter_15 Oct. 10 17.38.jpg">
            <a:extLst>
              <a:ext uri="{FF2B5EF4-FFF2-40B4-BE49-F238E27FC236}">
                <a16:creationId xmlns:a16="http://schemas.microsoft.com/office/drawing/2014/main" id="{03E62677-94F0-DC7D-91E5-8AA17BCB4486}"/>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81000" y="2438400"/>
            <a:ext cx="8528050" cy="3276600"/>
          </a:xfrm>
        </p:spPr>
      </p:pic>
      <p:sp>
        <p:nvSpPr>
          <p:cNvPr id="98307" name="Rectangle 3">
            <a:extLst>
              <a:ext uri="{FF2B5EF4-FFF2-40B4-BE49-F238E27FC236}">
                <a16:creationId xmlns:a16="http://schemas.microsoft.com/office/drawing/2014/main" id="{90822711-82F3-D5C9-A5A9-AF69C19E303C}"/>
              </a:ext>
            </a:extLst>
          </p:cNvPr>
          <p:cNvSpPr>
            <a:spLocks noChangeArrowheads="1"/>
          </p:cNvSpPr>
          <p:nvPr/>
        </p:nvSpPr>
        <p:spPr bwMode="auto">
          <a:xfrm>
            <a:off x="1524000" y="5934075"/>
            <a:ext cx="7315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000000"/>
                </a:solidFill>
              </a:rPr>
              <a:t>See YouTube examples: </a:t>
            </a:r>
            <a:r>
              <a:rPr lang="en-US" altLang="en-US" sz="1800" dirty="0">
                <a:solidFill>
                  <a:srgbClr val="000000"/>
                </a:solidFill>
                <a:hlinkClick r:id="rId3"/>
              </a:rPr>
              <a:t>http://www.youtube.com/watch?v=3tk_Mif7040</a:t>
            </a:r>
            <a:r>
              <a:rPr lang="en-US" altLang="en-US" sz="1800" dirty="0">
                <a:solidFill>
                  <a:srgbClr val="000000"/>
                </a:solidFill>
              </a:rPr>
              <a:t>  </a:t>
            </a: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16C7B-C303-24C2-CC09-D10D309796EF}"/>
              </a:ext>
            </a:extLst>
          </p:cNvPr>
          <p:cNvSpPr>
            <a:spLocks noGrp="1"/>
          </p:cNvSpPr>
          <p:nvPr>
            <p:ph type="title"/>
          </p:nvPr>
        </p:nvSpPr>
        <p:spPr/>
        <p:txBody>
          <a:bodyPr>
            <a:normAutofit fontScale="90000"/>
          </a:bodyPr>
          <a:lstStyle/>
          <a:p>
            <a:r>
              <a:rPr lang="en-US" dirty="0"/>
              <a:t>Introduce yourself to a colleague you don’t know. </a:t>
            </a:r>
            <a:r>
              <a:rPr lang="zh-TW" altLang="en-US" dirty="0"/>
              <a:t>請向一位您不認識的同事自我介紹。</a:t>
            </a:r>
            <a:endParaRPr lang="en-US" dirty="0"/>
          </a:p>
        </p:txBody>
      </p:sp>
      <p:sp>
        <p:nvSpPr>
          <p:cNvPr id="3" name="Content Placeholder 2">
            <a:extLst>
              <a:ext uri="{FF2B5EF4-FFF2-40B4-BE49-F238E27FC236}">
                <a16:creationId xmlns:a16="http://schemas.microsoft.com/office/drawing/2014/main" id="{9D46E6D9-BC7F-DA14-EE63-524E59B3F04B}"/>
              </a:ext>
            </a:extLst>
          </p:cNvPr>
          <p:cNvSpPr>
            <a:spLocks noGrp="1"/>
          </p:cNvSpPr>
          <p:nvPr>
            <p:ph idx="1"/>
          </p:nvPr>
        </p:nvSpPr>
        <p:spPr>
          <a:xfrm>
            <a:off x="628650" y="2141534"/>
            <a:ext cx="7886700" cy="4351338"/>
          </a:xfrm>
        </p:spPr>
        <p:txBody>
          <a:bodyPr/>
          <a:lstStyle/>
          <a:p>
            <a:r>
              <a:rPr lang="en-US" dirty="0"/>
              <a:t>Name</a:t>
            </a:r>
          </a:p>
          <a:p>
            <a:r>
              <a:rPr lang="en-US" dirty="0"/>
              <a:t>School or professional role</a:t>
            </a:r>
          </a:p>
          <a:p>
            <a:r>
              <a:rPr lang="en-US" dirty="0"/>
              <a:t>Goals for today</a:t>
            </a:r>
          </a:p>
          <a:p>
            <a:endParaRPr lang="en-US" dirty="0"/>
          </a:p>
          <a:p>
            <a:r>
              <a:rPr lang="zh-TW" altLang="en-US" dirty="0"/>
              <a:t>姓名 </a:t>
            </a:r>
            <a:endParaRPr lang="en-US" altLang="zh-TW" dirty="0"/>
          </a:p>
          <a:p>
            <a:r>
              <a:rPr lang="zh-TW" altLang="en-US" dirty="0"/>
              <a:t>學校或專業角色 </a:t>
            </a:r>
            <a:endParaRPr lang="en-US" altLang="zh-TW" dirty="0"/>
          </a:p>
          <a:p>
            <a:r>
              <a:rPr lang="zh-TW" altLang="en-US" dirty="0"/>
              <a:t>今天的目標</a:t>
            </a:r>
            <a:endParaRPr lang="en-US" dirty="0"/>
          </a:p>
        </p:txBody>
      </p:sp>
    </p:spTree>
    <p:extLst>
      <p:ext uri="{BB962C8B-B14F-4D97-AF65-F5344CB8AC3E}">
        <p14:creationId xmlns:p14="http://schemas.microsoft.com/office/powerpoint/2010/main" val="30991609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329" name="Title 1">
            <a:extLst>
              <a:ext uri="{FF2B5EF4-FFF2-40B4-BE49-F238E27FC236}">
                <a16:creationId xmlns:a16="http://schemas.microsoft.com/office/drawing/2014/main" id="{41DFA48F-3EDC-F3AB-45A6-FAC3EE95CA2A}"/>
              </a:ext>
            </a:extLst>
          </p:cNvPr>
          <p:cNvSpPr>
            <a:spLocks noGrp="1" noChangeArrowheads="1"/>
          </p:cNvSpPr>
          <p:nvPr>
            <p:ph type="title"/>
          </p:nvPr>
        </p:nvSpPr>
        <p:spPr/>
        <p:txBody>
          <a:bodyPr/>
          <a:lstStyle/>
          <a:p>
            <a:r>
              <a:rPr lang="en-US" altLang="en-US" dirty="0">
                <a:ea typeface="ＭＳ Ｐゴシック" panose="020B0600070205080204" pitchFamily="34" charset="-128"/>
              </a:rPr>
              <a:t>Integration of datasets</a:t>
            </a:r>
            <a:r>
              <a:rPr lang="zh-TW" altLang="en-US" dirty="0">
                <a:ea typeface="ＭＳ Ｐゴシック" panose="020B0600070205080204" pitchFamily="34" charset="-128"/>
              </a:rPr>
              <a:t> 整合數據</a:t>
            </a:r>
            <a:endParaRPr lang="en-US" altLang="en-US" dirty="0">
              <a:ea typeface="ＭＳ Ｐゴシック" panose="020B0600070205080204" pitchFamily="34" charset="-128"/>
            </a:endParaRPr>
          </a:p>
        </p:txBody>
      </p:sp>
      <p:pic>
        <p:nvPicPr>
          <p:cNvPr id="99330" name="Picture 3">
            <a:extLst>
              <a:ext uri="{FF2B5EF4-FFF2-40B4-BE49-F238E27FC236}">
                <a16:creationId xmlns:a16="http://schemas.microsoft.com/office/drawing/2014/main" id="{D2FED160-8F61-F594-D31D-607EB662BA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47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Box 4">
            <a:extLst>
              <a:ext uri="{FF2B5EF4-FFF2-40B4-BE49-F238E27FC236}">
                <a16:creationId xmlns:a16="http://schemas.microsoft.com/office/drawing/2014/main" id="{7DECB415-1C87-C8DD-D7C6-236FC0BDBCFA}"/>
              </a:ext>
            </a:extLst>
          </p:cNvPr>
          <p:cNvSpPr txBox="1">
            <a:spLocks noChangeArrowheads="1"/>
          </p:cNvSpPr>
          <p:nvPr/>
        </p:nvSpPr>
        <p:spPr bwMode="auto">
          <a:xfrm>
            <a:off x="2373315" y="6019800"/>
            <a:ext cx="4865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t>Northfield Middle School and High School, VT</a:t>
            </a: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B2AC-D5E0-63AE-F05A-FC78DB781889}"/>
              </a:ext>
            </a:extLst>
          </p:cNvPr>
          <p:cNvSpPr>
            <a:spLocks noGrp="1"/>
          </p:cNvSpPr>
          <p:nvPr>
            <p:ph type="title"/>
          </p:nvPr>
        </p:nvSpPr>
        <p:spPr/>
        <p:txBody>
          <a:bodyPr/>
          <a:lstStyle/>
          <a:p>
            <a:r>
              <a:rPr lang="en-US" dirty="0"/>
              <a:t>Discipline Heat Map </a:t>
            </a:r>
            <a:r>
              <a:rPr lang="zh-TW" altLang="en-US" dirty="0"/>
              <a:t>懲處熱圖</a:t>
            </a:r>
            <a:r>
              <a:rPr lang="en-US" dirty="0"/>
              <a:t>– For Chairs/Deans</a:t>
            </a:r>
            <a:r>
              <a:rPr lang="zh-TW" altLang="en-US" dirty="0"/>
              <a:t> 給主席</a:t>
            </a:r>
            <a:r>
              <a:rPr lang="en-US" altLang="zh-TW" dirty="0"/>
              <a:t>/</a:t>
            </a:r>
            <a:r>
              <a:rPr lang="zh-TW" altLang="en-US" dirty="0"/>
              <a:t>院長</a:t>
            </a:r>
            <a:endParaRPr lang="en-US" dirty="0"/>
          </a:p>
        </p:txBody>
      </p:sp>
      <p:pic>
        <p:nvPicPr>
          <p:cNvPr id="5" name="Content Placeholder 4" descr="A picture containing text, boat&#10;&#10;Description automatically generated">
            <a:extLst>
              <a:ext uri="{FF2B5EF4-FFF2-40B4-BE49-F238E27FC236}">
                <a16:creationId xmlns:a16="http://schemas.microsoft.com/office/drawing/2014/main" id="{9121D95C-EAC2-1FF0-285C-A92A313FE73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1973365"/>
            <a:ext cx="7467144" cy="2797108"/>
          </a:xfrm>
        </p:spPr>
      </p:pic>
      <p:sp>
        <p:nvSpPr>
          <p:cNvPr id="6" name="TextBox 5">
            <a:extLst>
              <a:ext uri="{FF2B5EF4-FFF2-40B4-BE49-F238E27FC236}">
                <a16:creationId xmlns:a16="http://schemas.microsoft.com/office/drawing/2014/main" id="{747A5FAE-8680-7953-BFBA-7EBC38E0ED6C}"/>
              </a:ext>
            </a:extLst>
          </p:cNvPr>
          <p:cNvSpPr txBox="1"/>
          <p:nvPr/>
        </p:nvSpPr>
        <p:spPr>
          <a:xfrm>
            <a:off x="941367" y="5829300"/>
            <a:ext cx="461665" cy="45719"/>
          </a:xfrm>
          <a:prstGeom prst="rect">
            <a:avLst/>
          </a:prstGeom>
          <a:noFill/>
        </p:spPr>
        <p:txBody>
          <a:bodyPr vert="eaVert" wrap="square" rtlCol="0">
            <a:spAutoFit/>
          </a:bodyPr>
          <a:lstStyle/>
          <a:p>
            <a:endParaRPr lang="en-US" dirty="0"/>
          </a:p>
        </p:txBody>
      </p:sp>
      <p:sp>
        <p:nvSpPr>
          <p:cNvPr id="7" name="TextBox 6">
            <a:extLst>
              <a:ext uri="{FF2B5EF4-FFF2-40B4-BE49-F238E27FC236}">
                <a16:creationId xmlns:a16="http://schemas.microsoft.com/office/drawing/2014/main" id="{96D4FF1E-E722-670D-2B89-C286ACF79512}"/>
              </a:ext>
            </a:extLst>
          </p:cNvPr>
          <p:cNvSpPr txBox="1"/>
          <p:nvPr/>
        </p:nvSpPr>
        <p:spPr>
          <a:xfrm>
            <a:off x="1057275" y="5414963"/>
            <a:ext cx="6472238" cy="646331"/>
          </a:xfrm>
          <a:prstGeom prst="rect">
            <a:avLst/>
          </a:prstGeom>
          <a:noFill/>
        </p:spPr>
        <p:txBody>
          <a:bodyPr wrap="square" rtlCol="0">
            <a:spAutoFit/>
          </a:bodyPr>
          <a:lstStyle/>
          <a:p>
            <a:r>
              <a:rPr lang="en-US" dirty="0"/>
              <a:t>Developed by Todd Winton </a:t>
            </a:r>
          </a:p>
          <a:p>
            <a:r>
              <a:rPr lang="en-US" dirty="0"/>
              <a:t>and his colleagues at </a:t>
            </a:r>
            <a:r>
              <a:rPr lang="en-US" dirty="0">
                <a:hlinkClick r:id="rId4"/>
              </a:rPr>
              <a:t>Beaudesert State High School</a:t>
            </a:r>
            <a:r>
              <a:rPr lang="en-US" dirty="0"/>
              <a:t> in Australia</a:t>
            </a:r>
          </a:p>
        </p:txBody>
      </p:sp>
    </p:spTree>
    <p:extLst>
      <p:ext uri="{BB962C8B-B14F-4D97-AF65-F5344CB8AC3E}">
        <p14:creationId xmlns:p14="http://schemas.microsoft.com/office/powerpoint/2010/main" val="382281639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8272-84C5-685F-E16B-B0C40ED910A9}"/>
              </a:ext>
            </a:extLst>
          </p:cNvPr>
          <p:cNvSpPr>
            <a:spLocks noGrp="1"/>
          </p:cNvSpPr>
          <p:nvPr>
            <p:ph type="title"/>
          </p:nvPr>
        </p:nvSpPr>
        <p:spPr/>
        <p:txBody>
          <a:bodyPr/>
          <a:lstStyle/>
          <a:p>
            <a:r>
              <a:rPr lang="en-US" dirty="0"/>
              <a:t>Activity	</a:t>
            </a:r>
            <a:r>
              <a:rPr lang="zh-TW" altLang="en-US" dirty="0"/>
              <a:t>活動</a:t>
            </a:r>
            <a:endParaRPr lang="en-US" dirty="0"/>
          </a:p>
        </p:txBody>
      </p:sp>
      <p:sp>
        <p:nvSpPr>
          <p:cNvPr id="3" name="Content Placeholder 2">
            <a:extLst>
              <a:ext uri="{FF2B5EF4-FFF2-40B4-BE49-F238E27FC236}">
                <a16:creationId xmlns:a16="http://schemas.microsoft.com/office/drawing/2014/main" id="{C1430031-FEE1-FED2-3C2F-37A1FD487976}"/>
              </a:ext>
            </a:extLst>
          </p:cNvPr>
          <p:cNvSpPr>
            <a:spLocks noGrp="1"/>
          </p:cNvSpPr>
          <p:nvPr>
            <p:ph idx="1"/>
          </p:nvPr>
        </p:nvSpPr>
        <p:spPr/>
        <p:txBody>
          <a:bodyPr/>
          <a:lstStyle/>
          <a:p>
            <a:r>
              <a:rPr lang="en-US" dirty="0"/>
              <a:t>How would you recommend responding to the following data? P. 14</a:t>
            </a:r>
            <a:r>
              <a:rPr lang="zh-TW" altLang="en-US" dirty="0"/>
              <a:t> 你建議如何回應以下數據</a:t>
            </a:r>
            <a:r>
              <a:rPr lang="en-US" altLang="zh-TW" dirty="0"/>
              <a:t>?</a:t>
            </a:r>
            <a:endParaRPr lang="en-US" dirty="0"/>
          </a:p>
        </p:txBody>
      </p:sp>
    </p:spTree>
    <p:extLst>
      <p:ext uri="{BB962C8B-B14F-4D97-AF65-F5344CB8AC3E}">
        <p14:creationId xmlns:p14="http://schemas.microsoft.com/office/powerpoint/2010/main" val="42862572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9873" name="Object 9">
            <a:extLst>
              <a:ext uri="{FF2B5EF4-FFF2-40B4-BE49-F238E27FC236}">
                <a16:creationId xmlns:a16="http://schemas.microsoft.com/office/drawing/2014/main" id="{8E0E19DD-D35E-7EE5-EFB2-578B1DE43660}"/>
              </a:ext>
            </a:extLst>
          </p:cNvPr>
          <p:cNvGraphicFramePr>
            <a:graphicFrameLocks noChangeAspect="1"/>
          </p:cNvGraphicFramePr>
          <p:nvPr/>
        </p:nvGraphicFramePr>
        <p:xfrm>
          <a:off x="0" y="1142999"/>
          <a:ext cx="9143999" cy="5673723"/>
        </p:xfrm>
        <a:graphic>
          <a:graphicData uri="http://schemas.openxmlformats.org/presentationml/2006/ole">
            <mc:AlternateContent xmlns:mc="http://schemas.openxmlformats.org/markup-compatibility/2006">
              <mc:Choice xmlns:v="urn:schemas-microsoft-com:vml" Requires="v">
                <p:oleObj name="Chart" r:id="rId3" imgW="18326227" imgH="7791484" progId="Excel.Chart.8">
                  <p:embed followColorScheme="full"/>
                </p:oleObj>
              </mc:Choice>
              <mc:Fallback>
                <p:oleObj name="Chart" r:id="rId3" imgW="18326227" imgH="7791484" progId="Excel.Chart.8">
                  <p:embed followColorScheme="full"/>
                  <p:pic>
                    <p:nvPicPr>
                      <p:cNvPr id="79873" name="Object 9">
                        <a:extLst>
                          <a:ext uri="{FF2B5EF4-FFF2-40B4-BE49-F238E27FC236}">
                            <a16:creationId xmlns:a16="http://schemas.microsoft.com/office/drawing/2014/main" id="{8E0E19DD-D35E-7EE5-EFB2-578B1DE43660}"/>
                          </a:ext>
                        </a:extLst>
                      </p:cNvPr>
                      <p:cNvPicPr>
                        <a:picLocks noChangeAspect="1" noChangeArrowheads="1"/>
                      </p:cNvPicPr>
                      <p:nvPr/>
                    </p:nvPicPr>
                    <p:blipFill>
                      <a:blip r:embed="rId4"/>
                      <a:srcRect/>
                      <a:stretch>
                        <a:fillRect/>
                      </a:stretch>
                    </p:blipFill>
                    <p:spPr bwMode="auto">
                      <a:xfrm>
                        <a:off x="0" y="1142999"/>
                        <a:ext cx="9143999" cy="5673723"/>
                      </a:xfrm>
                      <a:prstGeom prst="rect">
                        <a:avLst/>
                      </a:prstGeom>
                      <a:noFill/>
                      <a:ln>
                        <a:noFill/>
                      </a:ln>
                    </p:spPr>
                  </p:pic>
                </p:oleObj>
              </mc:Fallback>
            </mc:AlternateContent>
          </a:graphicData>
        </a:graphic>
      </p:graphicFrame>
      <p:sp>
        <p:nvSpPr>
          <p:cNvPr id="79874" name="Rectangle 3">
            <a:extLst>
              <a:ext uri="{FF2B5EF4-FFF2-40B4-BE49-F238E27FC236}">
                <a16:creationId xmlns:a16="http://schemas.microsoft.com/office/drawing/2014/main" id="{EA836548-5992-1D92-2BCF-9B03D5DBF75E}"/>
              </a:ext>
            </a:extLst>
          </p:cNvPr>
          <p:cNvSpPr>
            <a:spLocks noGrp="1" noChangeArrowheads="1"/>
          </p:cNvSpPr>
          <p:nvPr>
            <p:ph type="title"/>
          </p:nvPr>
        </p:nvSpPr>
        <p:spPr>
          <a:xfrm>
            <a:off x="457200" y="274638"/>
            <a:ext cx="8229600" cy="792162"/>
          </a:xfrm>
        </p:spPr>
        <p:txBody>
          <a:bodyPr>
            <a:normAutofit/>
          </a:bodyPr>
          <a:lstStyle/>
          <a:p>
            <a:r>
              <a:rPr lang="en-US" altLang="en-US" dirty="0">
                <a:ea typeface="ＭＳ Ｐゴシック" panose="020B0600070205080204" pitchFamily="34" charset="-128"/>
              </a:rPr>
              <a:t>SET Data School 2 (year 1</a:t>
            </a:r>
            <a:r>
              <a:rPr lang="zh-TW" altLang="en-US" dirty="0">
                <a:ea typeface="ＭＳ Ｐゴシック" panose="020B0600070205080204" pitchFamily="34" charset="-128"/>
              </a:rPr>
              <a:t>第一年</a:t>
            </a:r>
            <a:r>
              <a:rPr lang="en-US" altLang="en-US" dirty="0">
                <a:ea typeface="ＭＳ Ｐゴシック" panose="020B0600070205080204" pitchFamily="34" charset="-128"/>
              </a:rPr>
              <a:t>)</a:t>
            </a: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21" name="Picture 2">
            <a:extLst>
              <a:ext uri="{FF2B5EF4-FFF2-40B4-BE49-F238E27FC236}">
                <a16:creationId xmlns:a16="http://schemas.microsoft.com/office/drawing/2014/main" id="{2095AFBF-BBCE-6485-A10F-5B9ADF7B2D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950" y="466725"/>
            <a:ext cx="86741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8C7284A-E2B8-919F-E52C-BBF5D3A7F7B8}"/>
              </a:ext>
            </a:extLst>
          </p:cNvPr>
          <p:cNvSpPr txBox="1"/>
          <p:nvPr/>
        </p:nvSpPr>
        <p:spPr>
          <a:xfrm>
            <a:off x="3542967" y="5991963"/>
            <a:ext cx="617477" cy="369332"/>
          </a:xfrm>
          <a:prstGeom prst="rect">
            <a:avLst/>
          </a:prstGeom>
          <a:noFill/>
        </p:spPr>
        <p:txBody>
          <a:bodyPr wrap="none" rtlCol="0">
            <a:spAutoFit/>
          </a:bodyPr>
          <a:lstStyle/>
          <a:p>
            <a:r>
              <a:rPr lang="en-US" dirty="0"/>
              <a:t>10th</a:t>
            </a:r>
          </a:p>
        </p:txBody>
      </p:sp>
      <p:sp>
        <p:nvSpPr>
          <p:cNvPr id="16" name="TextBox 15">
            <a:extLst>
              <a:ext uri="{FF2B5EF4-FFF2-40B4-BE49-F238E27FC236}">
                <a16:creationId xmlns:a16="http://schemas.microsoft.com/office/drawing/2014/main" id="{F719CE0E-809D-683A-A34B-CEE79DB59929}"/>
              </a:ext>
            </a:extLst>
          </p:cNvPr>
          <p:cNvSpPr txBox="1"/>
          <p:nvPr/>
        </p:nvSpPr>
        <p:spPr>
          <a:xfrm>
            <a:off x="1636429" y="6040360"/>
            <a:ext cx="500458" cy="369332"/>
          </a:xfrm>
          <a:prstGeom prst="rect">
            <a:avLst/>
          </a:prstGeom>
          <a:noFill/>
        </p:spPr>
        <p:txBody>
          <a:bodyPr wrap="none" rtlCol="0">
            <a:spAutoFit/>
          </a:bodyPr>
          <a:lstStyle/>
          <a:p>
            <a:r>
              <a:rPr lang="en-US" dirty="0"/>
              <a:t>9th</a:t>
            </a:r>
          </a:p>
        </p:txBody>
      </p:sp>
      <p:sp>
        <p:nvSpPr>
          <p:cNvPr id="17" name="TextBox 16">
            <a:extLst>
              <a:ext uri="{FF2B5EF4-FFF2-40B4-BE49-F238E27FC236}">
                <a16:creationId xmlns:a16="http://schemas.microsoft.com/office/drawing/2014/main" id="{BBE636B0-2399-C66E-58AC-94CA6CAEACE1}"/>
              </a:ext>
            </a:extLst>
          </p:cNvPr>
          <p:cNvSpPr txBox="1"/>
          <p:nvPr/>
        </p:nvSpPr>
        <p:spPr>
          <a:xfrm>
            <a:off x="5577709" y="5991963"/>
            <a:ext cx="617477" cy="369332"/>
          </a:xfrm>
          <a:prstGeom prst="rect">
            <a:avLst/>
          </a:prstGeom>
          <a:noFill/>
        </p:spPr>
        <p:txBody>
          <a:bodyPr wrap="none" rtlCol="0">
            <a:spAutoFit/>
          </a:bodyPr>
          <a:lstStyle/>
          <a:p>
            <a:r>
              <a:rPr lang="en-US" dirty="0"/>
              <a:t>11th</a:t>
            </a:r>
          </a:p>
        </p:txBody>
      </p:sp>
      <p:sp>
        <p:nvSpPr>
          <p:cNvPr id="18" name="TextBox 17">
            <a:extLst>
              <a:ext uri="{FF2B5EF4-FFF2-40B4-BE49-F238E27FC236}">
                <a16:creationId xmlns:a16="http://schemas.microsoft.com/office/drawing/2014/main" id="{D5EFD46F-5AE0-19A8-5EE4-EDB06D35FDAE}"/>
              </a:ext>
            </a:extLst>
          </p:cNvPr>
          <p:cNvSpPr txBox="1"/>
          <p:nvPr/>
        </p:nvSpPr>
        <p:spPr>
          <a:xfrm>
            <a:off x="7515931" y="5991963"/>
            <a:ext cx="617477" cy="369332"/>
          </a:xfrm>
          <a:prstGeom prst="rect">
            <a:avLst/>
          </a:prstGeom>
          <a:noFill/>
        </p:spPr>
        <p:txBody>
          <a:bodyPr wrap="none" rtlCol="0">
            <a:spAutoFit/>
          </a:bodyPr>
          <a:lstStyle/>
          <a:p>
            <a:r>
              <a:rPr lang="en-US" dirty="0"/>
              <a:t>12th</a:t>
            </a:r>
          </a:p>
        </p:txBody>
      </p:sp>
      <p:sp>
        <p:nvSpPr>
          <p:cNvPr id="3" name="文字方塊 2">
            <a:extLst>
              <a:ext uri="{FF2B5EF4-FFF2-40B4-BE49-F238E27FC236}">
                <a16:creationId xmlns:a16="http://schemas.microsoft.com/office/drawing/2014/main" id="{93A25286-3B07-45A6-AE29-1DEAC564FEC1}"/>
              </a:ext>
            </a:extLst>
          </p:cNvPr>
          <p:cNvSpPr txBox="1"/>
          <p:nvPr/>
        </p:nvSpPr>
        <p:spPr>
          <a:xfrm>
            <a:off x="2861953" y="166255"/>
            <a:ext cx="3835730" cy="369332"/>
          </a:xfrm>
          <a:prstGeom prst="rect">
            <a:avLst/>
          </a:prstGeom>
          <a:noFill/>
        </p:spPr>
        <p:txBody>
          <a:bodyPr wrap="square" rtlCol="0">
            <a:spAutoFit/>
          </a:bodyPr>
          <a:lstStyle/>
          <a:p>
            <a:r>
              <a:rPr lang="zh-TW" altLang="en-US" dirty="0"/>
              <a:t>每</a:t>
            </a:r>
            <a:r>
              <a:rPr lang="en-US" altLang="zh-TW" dirty="0"/>
              <a:t>100</a:t>
            </a:r>
            <a:r>
              <a:rPr lang="zh-TW" altLang="en-US" dirty="0"/>
              <a:t>位學生輕度違規次數</a:t>
            </a:r>
            <a:r>
              <a:rPr lang="en-US" altLang="zh-TW" dirty="0"/>
              <a:t>-</a:t>
            </a:r>
            <a:r>
              <a:rPr lang="zh-TW" altLang="en-US" dirty="0"/>
              <a:t>以年級分</a:t>
            </a:r>
          </a:p>
        </p:txBody>
      </p:sp>
      <p:sp>
        <p:nvSpPr>
          <p:cNvPr id="4" name="文字方塊 3">
            <a:extLst>
              <a:ext uri="{FF2B5EF4-FFF2-40B4-BE49-F238E27FC236}">
                <a16:creationId xmlns:a16="http://schemas.microsoft.com/office/drawing/2014/main" id="{1FB44625-1B78-4757-9F98-3D330507B652}"/>
              </a:ext>
            </a:extLst>
          </p:cNvPr>
          <p:cNvSpPr txBox="1"/>
          <p:nvPr/>
        </p:nvSpPr>
        <p:spPr>
          <a:xfrm>
            <a:off x="1341912" y="1816924"/>
            <a:ext cx="1341912" cy="369332"/>
          </a:xfrm>
          <a:prstGeom prst="rect">
            <a:avLst/>
          </a:prstGeom>
          <a:noFill/>
        </p:spPr>
        <p:txBody>
          <a:bodyPr wrap="square" rtlCol="0">
            <a:spAutoFit/>
          </a:bodyPr>
          <a:lstStyle/>
          <a:p>
            <a:r>
              <a:rPr lang="zh-TW" altLang="en-US" dirty="0"/>
              <a:t>課堂干擾</a:t>
            </a:r>
          </a:p>
        </p:txBody>
      </p:sp>
      <p:sp>
        <p:nvSpPr>
          <p:cNvPr id="6" name="文字方塊 5">
            <a:extLst>
              <a:ext uri="{FF2B5EF4-FFF2-40B4-BE49-F238E27FC236}">
                <a16:creationId xmlns:a16="http://schemas.microsoft.com/office/drawing/2014/main" id="{6FB44882-A8BA-4EA3-BFB3-A97EC91A5943}"/>
              </a:ext>
            </a:extLst>
          </p:cNvPr>
          <p:cNvSpPr txBox="1"/>
          <p:nvPr/>
        </p:nvSpPr>
        <p:spPr>
          <a:xfrm>
            <a:off x="1886658" y="2707574"/>
            <a:ext cx="975295" cy="369332"/>
          </a:xfrm>
          <a:prstGeom prst="rect">
            <a:avLst/>
          </a:prstGeom>
          <a:noFill/>
        </p:spPr>
        <p:txBody>
          <a:bodyPr wrap="square" rtlCol="0">
            <a:spAutoFit/>
          </a:bodyPr>
          <a:lstStyle/>
          <a:p>
            <a:r>
              <a:rPr lang="zh-TW" altLang="en-US" dirty="0"/>
              <a:t>服儀</a:t>
            </a:r>
          </a:p>
        </p:txBody>
      </p:sp>
      <p:sp>
        <p:nvSpPr>
          <p:cNvPr id="7" name="文字方塊 6">
            <a:extLst>
              <a:ext uri="{FF2B5EF4-FFF2-40B4-BE49-F238E27FC236}">
                <a16:creationId xmlns:a16="http://schemas.microsoft.com/office/drawing/2014/main" id="{C9F41410-5DC6-4948-B864-7A00C63DEC44}"/>
              </a:ext>
            </a:extLst>
          </p:cNvPr>
          <p:cNvSpPr txBox="1"/>
          <p:nvPr/>
        </p:nvSpPr>
        <p:spPr>
          <a:xfrm>
            <a:off x="2434442" y="4239491"/>
            <a:ext cx="700644" cy="369332"/>
          </a:xfrm>
          <a:prstGeom prst="rect">
            <a:avLst/>
          </a:prstGeom>
          <a:noFill/>
        </p:spPr>
        <p:txBody>
          <a:bodyPr wrap="square" rtlCol="0">
            <a:spAutoFit/>
          </a:bodyPr>
          <a:lstStyle/>
          <a:p>
            <a:r>
              <a:rPr lang="zh-TW" altLang="en-US" dirty="0"/>
              <a:t>遲到</a:t>
            </a: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969" name="Picture 2">
            <a:extLst>
              <a:ext uri="{FF2B5EF4-FFF2-40B4-BE49-F238E27FC236}">
                <a16:creationId xmlns:a16="http://schemas.microsoft.com/office/drawing/2014/main" id="{E5947714-598A-F947-0CE3-DCDD9739E6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96705"/>
            <a:ext cx="86741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ABFFB1F-59C8-AD4C-50CF-93F0347C4F15}"/>
              </a:ext>
            </a:extLst>
          </p:cNvPr>
          <p:cNvSpPr txBox="1"/>
          <p:nvPr/>
        </p:nvSpPr>
        <p:spPr>
          <a:xfrm>
            <a:off x="3542967" y="5991963"/>
            <a:ext cx="617477" cy="369332"/>
          </a:xfrm>
          <a:prstGeom prst="rect">
            <a:avLst/>
          </a:prstGeom>
          <a:noFill/>
        </p:spPr>
        <p:txBody>
          <a:bodyPr wrap="none" rtlCol="0">
            <a:spAutoFit/>
          </a:bodyPr>
          <a:lstStyle/>
          <a:p>
            <a:r>
              <a:rPr lang="en-US" dirty="0"/>
              <a:t>10th</a:t>
            </a:r>
          </a:p>
        </p:txBody>
      </p:sp>
      <p:sp>
        <p:nvSpPr>
          <p:cNvPr id="3" name="TextBox 2">
            <a:extLst>
              <a:ext uri="{FF2B5EF4-FFF2-40B4-BE49-F238E27FC236}">
                <a16:creationId xmlns:a16="http://schemas.microsoft.com/office/drawing/2014/main" id="{89A51077-0989-05D0-9910-31CD8586F533}"/>
              </a:ext>
            </a:extLst>
          </p:cNvPr>
          <p:cNvSpPr txBox="1"/>
          <p:nvPr/>
        </p:nvSpPr>
        <p:spPr>
          <a:xfrm>
            <a:off x="1636429" y="6040360"/>
            <a:ext cx="500458" cy="369332"/>
          </a:xfrm>
          <a:prstGeom prst="rect">
            <a:avLst/>
          </a:prstGeom>
          <a:noFill/>
        </p:spPr>
        <p:txBody>
          <a:bodyPr wrap="none" rtlCol="0">
            <a:spAutoFit/>
          </a:bodyPr>
          <a:lstStyle/>
          <a:p>
            <a:r>
              <a:rPr lang="en-US" dirty="0"/>
              <a:t>9th</a:t>
            </a:r>
          </a:p>
        </p:txBody>
      </p:sp>
      <p:sp>
        <p:nvSpPr>
          <p:cNvPr id="4" name="TextBox 3">
            <a:extLst>
              <a:ext uri="{FF2B5EF4-FFF2-40B4-BE49-F238E27FC236}">
                <a16:creationId xmlns:a16="http://schemas.microsoft.com/office/drawing/2014/main" id="{BEFB36CD-26B9-CF41-CD82-26690320CDCF}"/>
              </a:ext>
            </a:extLst>
          </p:cNvPr>
          <p:cNvSpPr txBox="1"/>
          <p:nvPr/>
        </p:nvSpPr>
        <p:spPr>
          <a:xfrm>
            <a:off x="5577709" y="5991963"/>
            <a:ext cx="617477" cy="369332"/>
          </a:xfrm>
          <a:prstGeom prst="rect">
            <a:avLst/>
          </a:prstGeom>
          <a:noFill/>
        </p:spPr>
        <p:txBody>
          <a:bodyPr wrap="none" rtlCol="0">
            <a:spAutoFit/>
          </a:bodyPr>
          <a:lstStyle/>
          <a:p>
            <a:r>
              <a:rPr lang="en-US" dirty="0"/>
              <a:t>11th</a:t>
            </a:r>
          </a:p>
        </p:txBody>
      </p:sp>
      <p:sp>
        <p:nvSpPr>
          <p:cNvPr id="5" name="TextBox 4">
            <a:extLst>
              <a:ext uri="{FF2B5EF4-FFF2-40B4-BE49-F238E27FC236}">
                <a16:creationId xmlns:a16="http://schemas.microsoft.com/office/drawing/2014/main" id="{99D4D8FB-E1F3-8815-B22F-00A6D34ED4F0}"/>
              </a:ext>
            </a:extLst>
          </p:cNvPr>
          <p:cNvSpPr txBox="1"/>
          <p:nvPr/>
        </p:nvSpPr>
        <p:spPr>
          <a:xfrm>
            <a:off x="7515931" y="5991963"/>
            <a:ext cx="617477" cy="369332"/>
          </a:xfrm>
          <a:prstGeom prst="rect">
            <a:avLst/>
          </a:prstGeom>
          <a:noFill/>
        </p:spPr>
        <p:txBody>
          <a:bodyPr wrap="none" rtlCol="0">
            <a:spAutoFit/>
          </a:bodyPr>
          <a:lstStyle/>
          <a:p>
            <a:r>
              <a:rPr lang="en-US" dirty="0"/>
              <a:t>12th</a:t>
            </a:r>
          </a:p>
        </p:txBody>
      </p:sp>
      <p:sp>
        <p:nvSpPr>
          <p:cNvPr id="9" name="文字方塊 8">
            <a:extLst>
              <a:ext uri="{FF2B5EF4-FFF2-40B4-BE49-F238E27FC236}">
                <a16:creationId xmlns:a16="http://schemas.microsoft.com/office/drawing/2014/main" id="{648744D9-392C-4A35-B1A5-FB46FC90020C}"/>
              </a:ext>
            </a:extLst>
          </p:cNvPr>
          <p:cNvSpPr txBox="1"/>
          <p:nvPr/>
        </p:nvSpPr>
        <p:spPr>
          <a:xfrm>
            <a:off x="2565070" y="201881"/>
            <a:ext cx="3313216" cy="369332"/>
          </a:xfrm>
          <a:prstGeom prst="rect">
            <a:avLst/>
          </a:prstGeom>
          <a:noFill/>
        </p:spPr>
        <p:txBody>
          <a:bodyPr wrap="square" rtlCol="0">
            <a:spAutoFit/>
          </a:bodyPr>
          <a:lstStyle/>
          <a:p>
            <a:r>
              <a:rPr lang="zh-TW" altLang="en-US" dirty="0"/>
              <a:t>每</a:t>
            </a:r>
            <a:r>
              <a:rPr lang="en-US" altLang="zh-TW" dirty="0"/>
              <a:t>100</a:t>
            </a:r>
            <a:r>
              <a:rPr lang="zh-TW" altLang="en-US" dirty="0"/>
              <a:t>位學生記違規的前三理由</a:t>
            </a:r>
          </a:p>
        </p:txBody>
      </p:sp>
      <p:sp>
        <p:nvSpPr>
          <p:cNvPr id="10" name="文字方塊 9">
            <a:extLst>
              <a:ext uri="{FF2B5EF4-FFF2-40B4-BE49-F238E27FC236}">
                <a16:creationId xmlns:a16="http://schemas.microsoft.com/office/drawing/2014/main" id="{CAF4EE78-5510-40E6-B545-BEA25B5FAA59}"/>
              </a:ext>
            </a:extLst>
          </p:cNvPr>
          <p:cNvSpPr txBox="1"/>
          <p:nvPr/>
        </p:nvSpPr>
        <p:spPr>
          <a:xfrm>
            <a:off x="877255" y="902524"/>
            <a:ext cx="1009403" cy="369332"/>
          </a:xfrm>
          <a:prstGeom prst="rect">
            <a:avLst/>
          </a:prstGeom>
          <a:noFill/>
        </p:spPr>
        <p:txBody>
          <a:bodyPr wrap="square" rtlCol="0">
            <a:spAutoFit/>
          </a:bodyPr>
          <a:lstStyle/>
          <a:p>
            <a:r>
              <a:rPr lang="zh-TW" altLang="en-US" dirty="0"/>
              <a:t>罵髒話</a:t>
            </a:r>
          </a:p>
        </p:txBody>
      </p:sp>
      <p:sp>
        <p:nvSpPr>
          <p:cNvPr id="11" name="文字方塊 10">
            <a:extLst>
              <a:ext uri="{FF2B5EF4-FFF2-40B4-BE49-F238E27FC236}">
                <a16:creationId xmlns:a16="http://schemas.microsoft.com/office/drawing/2014/main" id="{CFC61E57-9900-463E-B33B-B3CD5D7D2A45}"/>
              </a:ext>
            </a:extLst>
          </p:cNvPr>
          <p:cNvSpPr txBox="1"/>
          <p:nvPr/>
        </p:nvSpPr>
        <p:spPr>
          <a:xfrm>
            <a:off x="1442181" y="2185060"/>
            <a:ext cx="1389412" cy="369332"/>
          </a:xfrm>
          <a:prstGeom prst="rect">
            <a:avLst/>
          </a:prstGeom>
          <a:noFill/>
        </p:spPr>
        <p:txBody>
          <a:bodyPr wrap="square" rtlCol="0">
            <a:spAutoFit/>
          </a:bodyPr>
          <a:lstStyle/>
          <a:p>
            <a:r>
              <a:rPr lang="zh-TW" altLang="en-US" dirty="0"/>
              <a:t>不遵守規則</a:t>
            </a:r>
          </a:p>
        </p:txBody>
      </p:sp>
      <p:sp>
        <p:nvSpPr>
          <p:cNvPr id="12" name="文字方塊 11">
            <a:extLst>
              <a:ext uri="{FF2B5EF4-FFF2-40B4-BE49-F238E27FC236}">
                <a16:creationId xmlns:a16="http://schemas.microsoft.com/office/drawing/2014/main" id="{90CCD12F-C98F-473F-9B07-84942D14D165}"/>
              </a:ext>
            </a:extLst>
          </p:cNvPr>
          <p:cNvSpPr txBox="1"/>
          <p:nvPr/>
        </p:nvSpPr>
        <p:spPr>
          <a:xfrm>
            <a:off x="1947553" y="3037384"/>
            <a:ext cx="1235034" cy="369332"/>
          </a:xfrm>
          <a:prstGeom prst="rect">
            <a:avLst/>
          </a:prstGeom>
          <a:noFill/>
        </p:spPr>
        <p:txBody>
          <a:bodyPr wrap="square" rtlCol="0">
            <a:spAutoFit/>
          </a:bodyPr>
          <a:lstStyle/>
          <a:p>
            <a:r>
              <a:rPr lang="zh-TW" altLang="en-US" dirty="0"/>
              <a:t>違抗權威</a:t>
            </a: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6017" name="Picture 2">
            <a:extLst>
              <a:ext uri="{FF2B5EF4-FFF2-40B4-BE49-F238E27FC236}">
                <a16:creationId xmlns:a16="http://schemas.microsoft.com/office/drawing/2014/main" id="{0A9307BF-19BF-0283-87B9-7AED0AE4F5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266" y="565501"/>
            <a:ext cx="86741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a:extLst>
              <a:ext uri="{FF2B5EF4-FFF2-40B4-BE49-F238E27FC236}">
                <a16:creationId xmlns:a16="http://schemas.microsoft.com/office/drawing/2014/main" id="{3AC24B6B-9890-4310-BCFF-B077C1414A4F}"/>
              </a:ext>
            </a:extLst>
          </p:cNvPr>
          <p:cNvSpPr txBox="1"/>
          <p:nvPr/>
        </p:nvSpPr>
        <p:spPr>
          <a:xfrm>
            <a:off x="3645725" y="320634"/>
            <a:ext cx="1698171" cy="369332"/>
          </a:xfrm>
          <a:prstGeom prst="rect">
            <a:avLst/>
          </a:prstGeom>
          <a:noFill/>
        </p:spPr>
        <p:txBody>
          <a:bodyPr wrap="square" rtlCol="0">
            <a:spAutoFit/>
          </a:bodyPr>
          <a:lstStyle/>
          <a:p>
            <a:r>
              <a:rPr lang="zh-TW" altLang="en-US" dirty="0"/>
              <a:t>被記違規時間</a:t>
            </a: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5ED11197-DFF3-13B0-5E3C-9F04F8B3402B}"/>
              </a:ext>
            </a:extLst>
          </p:cNvPr>
          <p:cNvSpPr>
            <a:spLocks noGrp="1" noChangeArrowheads="1"/>
          </p:cNvSpPr>
          <p:nvPr>
            <p:ph type="title"/>
          </p:nvPr>
        </p:nvSpPr>
        <p:spPr/>
        <p:txBody>
          <a:bodyPr/>
          <a:lstStyle/>
          <a:p>
            <a:r>
              <a:rPr lang="en-US" altLang="en-US" dirty="0">
                <a:ea typeface="ＭＳ Ｐゴシック" panose="020B0600070205080204" pitchFamily="34" charset="-128"/>
              </a:rPr>
              <a:t>Priorities</a:t>
            </a:r>
            <a:r>
              <a:rPr lang="zh-TW" altLang="en-US" dirty="0">
                <a:ea typeface="ＭＳ Ｐゴシック" panose="020B0600070205080204" pitchFamily="34" charset="-128"/>
              </a:rPr>
              <a:t> 優先事項</a:t>
            </a:r>
            <a:endParaRPr lang="en-US" altLang="en-US" dirty="0">
              <a:ea typeface="ＭＳ Ｐゴシック" panose="020B0600070205080204" pitchFamily="34" charset="-128"/>
            </a:endParaRPr>
          </a:p>
        </p:txBody>
      </p:sp>
      <p:sp>
        <p:nvSpPr>
          <p:cNvPr id="88066" name="Rectangle 3">
            <a:extLst>
              <a:ext uri="{FF2B5EF4-FFF2-40B4-BE49-F238E27FC236}">
                <a16:creationId xmlns:a16="http://schemas.microsoft.com/office/drawing/2014/main" id="{EAED839F-7559-5A52-DA3B-759806A414F2}"/>
              </a:ext>
            </a:extLst>
          </p:cNvPr>
          <p:cNvSpPr>
            <a:spLocks noGrp="1" noChangeArrowheads="1"/>
          </p:cNvSpPr>
          <p:nvPr>
            <p:ph idx="1"/>
          </p:nvPr>
        </p:nvSpPr>
        <p:spPr/>
        <p:txBody>
          <a:bodyPr/>
          <a:lstStyle/>
          <a:p>
            <a:r>
              <a:rPr lang="en-US" altLang="en-US" dirty="0">
                <a:ea typeface="ＭＳ Ｐゴシック" panose="020B0600070205080204" pitchFamily="34" charset="-128"/>
              </a:rPr>
              <a:t> Teaching, Acknowledging, and Redirection training for teachers of first year high school students</a:t>
            </a:r>
            <a:r>
              <a:rPr lang="zh-TW" altLang="en-US" dirty="0">
                <a:ea typeface="ＭＳ Ｐゴシック" panose="020B0600070205080204" pitchFamily="34" charset="-128"/>
              </a:rPr>
              <a:t> 針對高一教師進行教學</a:t>
            </a:r>
            <a:r>
              <a:rPr lang="zh-TW" altLang="en-US" dirty="0">
                <a:latin typeface="PMingLiU" panose="02020500000000000000" pitchFamily="18" charset="-120"/>
                <a:ea typeface="PMingLiU" panose="02020500000000000000" pitchFamily="18" charset="-120"/>
              </a:rPr>
              <a:t>、認知與重新定向訓練</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 Orientation for first year high school students</a:t>
            </a:r>
            <a:r>
              <a:rPr lang="zh-TW" altLang="en-US" dirty="0">
                <a:ea typeface="ＭＳ Ｐゴシック" panose="020B0600070205080204" pitchFamily="34" charset="-128"/>
              </a:rPr>
              <a:t> 高一學生的新生訓練</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 Circuit training for staff during opening of 	the school</a:t>
            </a:r>
            <a:r>
              <a:rPr lang="zh-TW" altLang="en-US" dirty="0">
                <a:ea typeface="ＭＳ Ｐゴシック" panose="020B0600070205080204" pitchFamily="34" charset="-128"/>
              </a:rPr>
              <a:t> 開學期間對教職員進行回流訓練</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 School store opens and training provided for staff</a:t>
            </a:r>
            <a:r>
              <a:rPr lang="zh-TW" altLang="en-US" dirty="0">
                <a:ea typeface="ＭＳ Ｐゴシック" panose="020B0600070205080204" pitchFamily="34" charset="-128"/>
              </a:rPr>
              <a:t> 學校開放並持續提供教職員訓練</a:t>
            </a:r>
            <a:endParaRPr lang="en-US" altLang="en-US" dirty="0">
              <a:ea typeface="ＭＳ Ｐゴシック" panose="020B0600070205080204" pitchFamily="34" charset="-128"/>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B3914-B139-ADBD-E0BA-DE2DBD2EAE44}"/>
              </a:ext>
            </a:extLst>
          </p:cNvPr>
          <p:cNvSpPr>
            <a:spLocks noGrp="1"/>
          </p:cNvSpPr>
          <p:nvPr>
            <p:ph type="title"/>
          </p:nvPr>
        </p:nvSpPr>
        <p:spPr/>
        <p:txBody>
          <a:bodyPr/>
          <a:lstStyle/>
          <a:p>
            <a:r>
              <a:rPr lang="en-US" dirty="0"/>
              <a:t>Connections – Early Warning,  Decision Rules</a:t>
            </a:r>
          </a:p>
        </p:txBody>
      </p:sp>
      <p:sp>
        <p:nvSpPr>
          <p:cNvPr id="3" name="Content Placeholder 2">
            <a:extLst>
              <a:ext uri="{FF2B5EF4-FFF2-40B4-BE49-F238E27FC236}">
                <a16:creationId xmlns:a16="http://schemas.microsoft.com/office/drawing/2014/main" id="{48B1225A-7414-52E0-FCF7-8E1BCBB45EF4}"/>
              </a:ext>
            </a:extLst>
          </p:cNvPr>
          <p:cNvSpPr>
            <a:spLocks noGrp="1"/>
          </p:cNvSpPr>
          <p:nvPr>
            <p:ph sz="half" idx="1"/>
          </p:nvPr>
        </p:nvSpPr>
        <p:spPr/>
        <p:txBody>
          <a:bodyPr/>
          <a:lstStyle/>
          <a:p>
            <a:r>
              <a:rPr lang="en-US" dirty="0"/>
              <a:t>Review  Early Warning Indicators and Decision Rules, p. 22-23</a:t>
            </a:r>
          </a:p>
          <a:p>
            <a:r>
              <a:rPr lang="en-US" dirty="0"/>
              <a:t>Review using benchmark data, p. 24</a:t>
            </a:r>
          </a:p>
          <a:p>
            <a:r>
              <a:rPr lang="en-US" dirty="0"/>
              <a:t>What connections do you make for your school(s)</a:t>
            </a:r>
          </a:p>
          <a:p>
            <a:r>
              <a:rPr lang="en-US" dirty="0">
                <a:hlinkClick r:id="rId2"/>
              </a:rPr>
              <a:t>Link</a:t>
            </a:r>
            <a:endParaRPr lang="en-US" dirty="0"/>
          </a:p>
          <a:p>
            <a:endParaRPr lang="en-US" dirty="0"/>
          </a:p>
          <a:p>
            <a:endParaRPr lang="en-US" dirty="0"/>
          </a:p>
        </p:txBody>
      </p:sp>
      <p:pic>
        <p:nvPicPr>
          <p:cNvPr id="6" name="Content Placeholder 5" descr="image of report linked in this slide">
            <a:extLst>
              <a:ext uri="{FF2B5EF4-FFF2-40B4-BE49-F238E27FC236}">
                <a16:creationId xmlns:a16="http://schemas.microsoft.com/office/drawing/2014/main" id="{71123809-F47C-F085-8E3D-9CF8A507321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91051" y="1825625"/>
            <a:ext cx="3362397" cy="4351338"/>
          </a:xfrm>
        </p:spPr>
      </p:pic>
    </p:spTree>
    <p:extLst>
      <p:ext uri="{BB962C8B-B14F-4D97-AF65-F5344CB8AC3E}">
        <p14:creationId xmlns:p14="http://schemas.microsoft.com/office/powerpoint/2010/main" val="5355067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5FDD2-F774-07F2-AC2C-D2291E3F6441}"/>
              </a:ext>
            </a:extLst>
          </p:cNvPr>
          <p:cNvSpPr>
            <a:spLocks noGrp="1"/>
          </p:cNvSpPr>
          <p:nvPr>
            <p:ph type="title"/>
          </p:nvPr>
        </p:nvSpPr>
        <p:spPr/>
        <p:txBody>
          <a:bodyPr/>
          <a:lstStyle/>
          <a:p>
            <a:r>
              <a:rPr lang="en-US" dirty="0"/>
              <a:t>Data Next Steps</a:t>
            </a:r>
            <a:br>
              <a:rPr lang="en-US" dirty="0"/>
            </a:br>
            <a:r>
              <a:rPr lang="zh-TW" altLang="en-US" dirty="0"/>
              <a:t>數據的下一步</a:t>
            </a:r>
            <a:endParaRPr lang="en-US" dirty="0"/>
          </a:p>
        </p:txBody>
      </p:sp>
      <p:sp>
        <p:nvSpPr>
          <p:cNvPr id="3" name="Content Placeholder 2">
            <a:extLst>
              <a:ext uri="{FF2B5EF4-FFF2-40B4-BE49-F238E27FC236}">
                <a16:creationId xmlns:a16="http://schemas.microsoft.com/office/drawing/2014/main" id="{F31708A2-CD3C-48A1-3B58-9A35DDCF411C}"/>
              </a:ext>
            </a:extLst>
          </p:cNvPr>
          <p:cNvSpPr>
            <a:spLocks noGrp="1"/>
          </p:cNvSpPr>
          <p:nvPr>
            <p:ph idx="1"/>
          </p:nvPr>
        </p:nvSpPr>
        <p:spPr>
          <a:xfrm>
            <a:off x="628650" y="1825625"/>
            <a:ext cx="3943350" cy="4351338"/>
          </a:xfrm>
        </p:spPr>
        <p:txBody>
          <a:bodyPr>
            <a:normAutofit/>
          </a:bodyPr>
          <a:lstStyle/>
          <a:p>
            <a:r>
              <a:rPr lang="en-US" dirty="0"/>
              <a:t>See Table 5.6 on p. 15</a:t>
            </a:r>
            <a:r>
              <a:rPr lang="zh-TW" altLang="en-US" dirty="0"/>
              <a:t> 看</a:t>
            </a:r>
            <a:r>
              <a:rPr lang="en-US" altLang="zh-TW" dirty="0"/>
              <a:t>p.15 </a:t>
            </a:r>
            <a:r>
              <a:rPr lang="zh-TW" altLang="en-US" dirty="0"/>
              <a:t>表</a:t>
            </a:r>
            <a:r>
              <a:rPr lang="en-US" altLang="zh-TW" dirty="0"/>
              <a:t>5.6</a:t>
            </a:r>
            <a:endParaRPr lang="en-US" dirty="0"/>
          </a:p>
          <a:p>
            <a:pPr lvl="1"/>
            <a:r>
              <a:rPr lang="en-US" sz="2800" dirty="0"/>
              <a:t>Brainstorm as many data sources as you can think of related to your school or class goals </a:t>
            </a:r>
            <a:r>
              <a:rPr lang="zh-TW" altLang="en-US" sz="2800" dirty="0"/>
              <a:t>盡可能想想看與你的學校或班級目標相關的數據來源</a:t>
            </a:r>
            <a:endParaRPr lang="en-US" sz="2800" dirty="0"/>
          </a:p>
        </p:txBody>
      </p:sp>
      <p:pic>
        <p:nvPicPr>
          <p:cNvPr id="5" name="Picture 4" descr="A line graph adjacent to a stair">
            <a:extLst>
              <a:ext uri="{FF2B5EF4-FFF2-40B4-BE49-F238E27FC236}">
                <a16:creationId xmlns:a16="http://schemas.microsoft.com/office/drawing/2014/main" id="{0FB9F038-8167-A17A-ADC7-796314AE8A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0"/>
            <a:ext cx="4296050" cy="6858000"/>
          </a:xfrm>
          <a:prstGeom prst="rect">
            <a:avLst/>
          </a:prstGeom>
        </p:spPr>
      </p:pic>
    </p:spTree>
    <p:extLst>
      <p:ext uri="{BB962C8B-B14F-4D97-AF65-F5344CB8AC3E}">
        <p14:creationId xmlns:p14="http://schemas.microsoft.com/office/powerpoint/2010/main" val="25190117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647C5-8DEB-3116-94B2-A2A0C01DC3E1}"/>
              </a:ext>
            </a:extLst>
          </p:cNvPr>
          <p:cNvSpPr>
            <a:spLocks noGrp="1"/>
          </p:cNvSpPr>
          <p:nvPr>
            <p:ph type="title"/>
          </p:nvPr>
        </p:nvSpPr>
        <p:spPr/>
        <p:txBody>
          <a:bodyPr/>
          <a:lstStyle/>
          <a:p>
            <a:r>
              <a:rPr lang="en-US" dirty="0"/>
              <a:t>Who is in the room? </a:t>
            </a:r>
            <a:r>
              <a:rPr lang="zh-TW" altLang="en-US" dirty="0"/>
              <a:t>請問今天與會者有哪些角色？</a:t>
            </a:r>
            <a:endParaRPr lang="en-US" dirty="0"/>
          </a:p>
        </p:txBody>
      </p:sp>
      <p:sp>
        <p:nvSpPr>
          <p:cNvPr id="4" name="Rectangle 1">
            <a:extLst>
              <a:ext uri="{FF2B5EF4-FFF2-40B4-BE49-F238E27FC236}">
                <a16:creationId xmlns:a16="http://schemas.microsoft.com/office/drawing/2014/main" id="{54C71EE2-F90F-3FAC-BB70-72AC85873857}"/>
              </a:ext>
            </a:extLst>
          </p:cNvPr>
          <p:cNvSpPr>
            <a:spLocks noGrp="1" noChangeArrowheads="1"/>
          </p:cNvSpPr>
          <p:nvPr>
            <p:ph idx="1"/>
          </p:nvPr>
        </p:nvSpPr>
        <p:spPr bwMode="auto">
          <a:xfrm>
            <a:off x="628650" y="2016135"/>
            <a:ext cx="7383753"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i="0" u="none" strike="noStrike" cap="none" normalizeH="0" baseline="0" dirty="0">
                <a:ln>
                  <a:noFill/>
                </a:ln>
                <a:solidFill>
                  <a:schemeClr val="tx1"/>
                </a:solidFill>
                <a:effectLst/>
                <a:latin typeface="Arial" panose="020B0604020202020204" pitchFamily="34" charset="0"/>
              </a:rPr>
              <a:t> Administrators – </a:t>
            </a:r>
            <a:r>
              <a:rPr kumimoji="0" lang="en-US" altLang="en-US" i="0" u="none" strike="noStrike" cap="none" normalizeH="0" baseline="0" dirty="0" err="1">
                <a:ln>
                  <a:noFill/>
                </a:ln>
                <a:solidFill>
                  <a:schemeClr val="tx1"/>
                </a:solidFill>
                <a:effectLst/>
                <a:latin typeface="Arial" panose="020B0604020202020204" pitchFamily="34" charset="0"/>
              </a:rPr>
              <a:t>行政人員</a:t>
            </a:r>
            <a:endParaRPr kumimoji="0" lang="en-US" altLang="en-US"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i="0" u="none" strike="noStrike" cap="none" normalizeH="0" baseline="0" dirty="0">
                <a:ln>
                  <a:noFill/>
                </a:ln>
                <a:solidFill>
                  <a:schemeClr val="tx1"/>
                </a:solidFill>
                <a:effectLst/>
                <a:latin typeface="Arial" panose="020B0604020202020204" pitchFamily="34" charset="0"/>
              </a:rPr>
              <a:t> General education teachers – </a:t>
            </a:r>
            <a:r>
              <a:rPr kumimoji="0" lang="en-US" altLang="en-US" i="0" u="none" strike="noStrike" cap="none" normalizeH="0" baseline="0" dirty="0" err="1">
                <a:ln>
                  <a:noFill/>
                </a:ln>
                <a:solidFill>
                  <a:schemeClr val="tx1"/>
                </a:solidFill>
                <a:effectLst/>
                <a:latin typeface="Arial" panose="020B0604020202020204" pitchFamily="34" charset="0"/>
              </a:rPr>
              <a:t>普通教育老師</a:t>
            </a:r>
            <a:endParaRPr kumimoji="0" lang="en-US" altLang="en-US"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i="0" u="none" strike="noStrike" cap="none" normalizeH="0" baseline="0" dirty="0">
                <a:ln>
                  <a:noFill/>
                </a:ln>
                <a:solidFill>
                  <a:schemeClr val="tx1"/>
                </a:solidFill>
                <a:effectLst/>
                <a:latin typeface="Arial" panose="020B0604020202020204" pitchFamily="34" charset="0"/>
              </a:rPr>
              <a:t> Special education teachers – </a:t>
            </a:r>
            <a:r>
              <a:rPr kumimoji="0" lang="en-US" altLang="en-US" i="0" u="none" strike="noStrike" cap="none" normalizeH="0" baseline="0" dirty="0" err="1">
                <a:ln>
                  <a:noFill/>
                </a:ln>
                <a:solidFill>
                  <a:schemeClr val="tx1"/>
                </a:solidFill>
                <a:effectLst/>
                <a:latin typeface="Arial" panose="020B0604020202020204" pitchFamily="34" charset="0"/>
              </a:rPr>
              <a:t>特殊教育老師</a:t>
            </a:r>
            <a:endParaRPr kumimoji="0" lang="en-US" altLang="en-US"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i="0" u="none" strike="noStrike" cap="none" normalizeH="0" baseline="0" dirty="0">
                <a:ln>
                  <a:noFill/>
                </a:ln>
                <a:solidFill>
                  <a:schemeClr val="tx1"/>
                </a:solidFill>
                <a:effectLst/>
                <a:latin typeface="Arial" panose="020B0604020202020204" pitchFamily="34" charset="0"/>
              </a:rPr>
              <a:t> Psychologists – </a:t>
            </a:r>
            <a:r>
              <a:rPr kumimoji="0" lang="en-US" altLang="en-US" i="0" u="none" strike="noStrike" cap="none" normalizeH="0" baseline="0" dirty="0" err="1">
                <a:ln>
                  <a:noFill/>
                </a:ln>
                <a:solidFill>
                  <a:schemeClr val="tx1"/>
                </a:solidFill>
                <a:effectLst/>
                <a:latin typeface="Arial" panose="020B0604020202020204" pitchFamily="34" charset="0"/>
              </a:rPr>
              <a:t>心理師</a:t>
            </a:r>
            <a:endParaRPr kumimoji="0" lang="en-US" altLang="en-US"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i="0" u="none" strike="noStrike" cap="none" normalizeH="0" baseline="0" dirty="0">
                <a:ln>
                  <a:noFill/>
                </a:ln>
                <a:solidFill>
                  <a:schemeClr val="tx1"/>
                </a:solidFill>
                <a:effectLst/>
                <a:latin typeface="Arial" panose="020B0604020202020204" pitchFamily="34" charset="0"/>
              </a:rPr>
              <a:t> Counselors – </a:t>
            </a:r>
            <a:r>
              <a:rPr kumimoji="0" lang="en-US" altLang="en-US" i="0" u="none" strike="noStrike" cap="none" normalizeH="0" baseline="0" dirty="0" err="1">
                <a:ln>
                  <a:noFill/>
                </a:ln>
                <a:solidFill>
                  <a:schemeClr val="tx1"/>
                </a:solidFill>
                <a:effectLst/>
                <a:latin typeface="Arial" panose="020B0604020202020204" pitchFamily="34" charset="0"/>
              </a:rPr>
              <a:t>輔導老師／諮商師</a:t>
            </a:r>
            <a:endParaRPr kumimoji="0" lang="en-US" altLang="en-US"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i="0" u="none" strike="noStrike" cap="none" normalizeH="0" baseline="0" dirty="0">
                <a:ln>
                  <a:noFill/>
                </a:ln>
                <a:solidFill>
                  <a:schemeClr val="tx1"/>
                </a:solidFill>
                <a:effectLst/>
                <a:latin typeface="Arial" panose="020B0604020202020204" pitchFamily="34" charset="0"/>
              </a:rPr>
              <a:t> University – </a:t>
            </a:r>
            <a:r>
              <a:rPr kumimoji="0" lang="en-US" altLang="en-US" i="0" u="none" strike="noStrike" cap="none" normalizeH="0" baseline="0" dirty="0" err="1">
                <a:ln>
                  <a:noFill/>
                </a:ln>
                <a:solidFill>
                  <a:schemeClr val="tx1"/>
                </a:solidFill>
                <a:effectLst/>
                <a:latin typeface="Arial" panose="020B0604020202020204" pitchFamily="34" charset="0"/>
              </a:rPr>
              <a:t>大學代表</a:t>
            </a:r>
            <a:endParaRPr kumimoji="0" lang="en-US" altLang="en-US"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i="0" u="none" strike="noStrike" cap="none" normalizeH="0" baseline="0" dirty="0">
                <a:ln>
                  <a:noFill/>
                </a:ln>
                <a:solidFill>
                  <a:schemeClr val="tx1"/>
                </a:solidFill>
                <a:effectLst/>
                <a:latin typeface="Arial" panose="020B0604020202020204" pitchFamily="34" charset="0"/>
              </a:rPr>
              <a:t> Regional center – </a:t>
            </a:r>
            <a:r>
              <a:rPr kumimoji="0" lang="en-US" altLang="en-US" i="0" u="none" strike="noStrike" cap="none" normalizeH="0" baseline="0" dirty="0" err="1">
                <a:ln>
                  <a:noFill/>
                </a:ln>
                <a:solidFill>
                  <a:schemeClr val="tx1"/>
                </a:solidFill>
                <a:effectLst/>
                <a:latin typeface="Arial" panose="020B0604020202020204" pitchFamily="34" charset="0"/>
              </a:rPr>
              <a:t>區域中心代表</a:t>
            </a:r>
            <a:endParaRPr kumimoji="0" lang="en-US" altLang="en-US"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i="0" u="none" strike="noStrike" cap="none" normalizeH="0" baseline="0" dirty="0">
                <a:ln>
                  <a:noFill/>
                </a:ln>
                <a:solidFill>
                  <a:schemeClr val="tx1"/>
                </a:solidFill>
                <a:effectLst/>
                <a:latin typeface="Arial" panose="020B0604020202020204" pitchFamily="34" charset="0"/>
              </a:rPr>
              <a:t> Family members – </a:t>
            </a:r>
            <a:r>
              <a:rPr kumimoji="0" lang="en-US" altLang="en-US" i="0" u="none" strike="noStrike" cap="none" normalizeH="0" baseline="0" dirty="0" err="1">
                <a:ln>
                  <a:noFill/>
                </a:ln>
                <a:solidFill>
                  <a:schemeClr val="tx1"/>
                </a:solidFill>
                <a:effectLst/>
                <a:latin typeface="Arial" panose="020B0604020202020204" pitchFamily="34" charset="0"/>
              </a:rPr>
              <a:t>家庭成員</a:t>
            </a:r>
            <a:endParaRPr kumimoji="0" lang="en-US" altLang="en-US"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i="0" u="none" strike="noStrike" cap="none" normalizeH="0" baseline="0" dirty="0">
                <a:ln>
                  <a:noFill/>
                </a:ln>
                <a:solidFill>
                  <a:schemeClr val="tx1"/>
                </a:solidFill>
                <a:effectLst/>
                <a:latin typeface="Arial" panose="020B0604020202020204" pitchFamily="34" charset="0"/>
              </a:rPr>
              <a:t> Other – </a:t>
            </a:r>
            <a:r>
              <a:rPr kumimoji="0" lang="en-US" altLang="en-US" i="0" u="none" strike="noStrike" cap="none" normalizeH="0" baseline="0" dirty="0" err="1">
                <a:ln>
                  <a:noFill/>
                </a:ln>
                <a:solidFill>
                  <a:schemeClr val="tx1"/>
                </a:solidFill>
                <a:effectLst/>
                <a:latin typeface="Arial" panose="020B0604020202020204" pitchFamily="34" charset="0"/>
              </a:rPr>
              <a:t>其他</a:t>
            </a:r>
            <a:endParaRPr kumimoji="0" lang="en-US" altLang="en-US"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226659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09D2-38EF-EE42-8431-CBAC849DF917}"/>
              </a:ext>
            </a:extLst>
          </p:cNvPr>
          <p:cNvSpPr>
            <a:spLocks noGrp="1"/>
          </p:cNvSpPr>
          <p:nvPr>
            <p:ph type="ctrTitle"/>
          </p:nvPr>
        </p:nvSpPr>
        <p:spPr>
          <a:xfrm>
            <a:off x="551002" y="1469369"/>
            <a:ext cx="7772400" cy="2387600"/>
          </a:xfrm>
        </p:spPr>
        <p:txBody>
          <a:bodyPr>
            <a:normAutofit/>
          </a:bodyPr>
          <a:lstStyle/>
          <a:p>
            <a:r>
              <a:rPr lang="en-US" sz="4400" b="1" dirty="0">
                <a:latin typeface="+mn-lt"/>
              </a:rPr>
              <a:t>Creating Momentum for MTSS/PBIS</a:t>
            </a:r>
          </a:p>
        </p:txBody>
      </p:sp>
    </p:spTree>
    <p:extLst>
      <p:ext uri="{BB962C8B-B14F-4D97-AF65-F5344CB8AC3E}">
        <p14:creationId xmlns:p14="http://schemas.microsoft.com/office/powerpoint/2010/main" val="33134082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DC51C17-7C10-5841-A64C-858FB7911C15}"/>
              </a:ext>
            </a:extLst>
          </p:cNvPr>
          <p:cNvSpPr>
            <a:spLocks noChangeArrowheads="1"/>
          </p:cNvSpPr>
          <p:nvPr/>
        </p:nvSpPr>
        <p:spPr bwMode="auto">
          <a:xfrm>
            <a:off x="5412516" y="1764508"/>
            <a:ext cx="2468165" cy="3888581"/>
          </a:xfrm>
          <a:prstGeom prst="rect">
            <a:avLst/>
          </a:prstGeom>
          <a:solidFill>
            <a:schemeClr val="accent6">
              <a:lumMod val="20000"/>
              <a:lumOff val="80000"/>
            </a:schemeClr>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1350" dirty="0">
              <a:solidFill>
                <a:schemeClr val="lt1"/>
              </a:solidFill>
              <a:latin typeface="Arial"/>
              <a:cs typeface="Arial"/>
            </a:endParaRPr>
          </a:p>
        </p:txBody>
      </p:sp>
      <p:sp>
        <p:nvSpPr>
          <p:cNvPr id="17" name="Rectangle 16">
            <a:extLst>
              <a:ext uri="{FF2B5EF4-FFF2-40B4-BE49-F238E27FC236}">
                <a16:creationId xmlns:a16="http://schemas.microsoft.com/office/drawing/2014/main" id="{6FF8FDEA-A079-EF45-AF6D-54AEB615F0CC}"/>
              </a:ext>
            </a:extLst>
          </p:cNvPr>
          <p:cNvSpPr>
            <a:spLocks noChangeArrowheads="1"/>
          </p:cNvSpPr>
          <p:nvPr/>
        </p:nvSpPr>
        <p:spPr bwMode="auto">
          <a:xfrm>
            <a:off x="908381" y="1764508"/>
            <a:ext cx="4504135" cy="3888581"/>
          </a:xfrm>
          <a:prstGeom prst="rect">
            <a:avLst/>
          </a:prstGeom>
          <a:solidFill>
            <a:schemeClr val="accent5">
              <a:lumMod val="20000"/>
              <a:lumOff val="80000"/>
            </a:schemeClr>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1350" dirty="0">
              <a:solidFill>
                <a:schemeClr val="lt1"/>
              </a:solidFill>
              <a:latin typeface="Arial"/>
              <a:cs typeface="Arial"/>
            </a:endParaRPr>
          </a:p>
        </p:txBody>
      </p:sp>
      <p:sp>
        <p:nvSpPr>
          <p:cNvPr id="4" name="Rounded Rectangle 3">
            <a:extLst>
              <a:ext uri="{FF2B5EF4-FFF2-40B4-BE49-F238E27FC236}">
                <a16:creationId xmlns:a16="http://schemas.microsoft.com/office/drawing/2014/main" id="{1B53EE9F-AD73-7A4C-8EEE-2E269927CB4E}"/>
              </a:ext>
            </a:extLst>
          </p:cNvPr>
          <p:cNvSpPr>
            <a:spLocks noChangeArrowheads="1"/>
          </p:cNvSpPr>
          <p:nvPr/>
        </p:nvSpPr>
        <p:spPr bwMode="auto">
          <a:xfrm>
            <a:off x="953625" y="3170636"/>
            <a:ext cx="2156222" cy="1168003"/>
          </a:xfrm>
          <a:prstGeom prst="roundRect">
            <a:avLst>
              <a:gd name="adj" fmla="val 16667"/>
            </a:avLst>
          </a:prstGeom>
          <a:solidFill>
            <a:srgbClr val="20639F"/>
          </a:solidFill>
          <a:ln w="9525">
            <a:solidFill>
              <a:schemeClr val="tx1"/>
            </a:solidFill>
            <a:round/>
            <a:headEnd/>
            <a:tailEnd/>
          </a:ln>
          <a:effectLst>
            <a:outerShdw blurRad="40000" dist="23000" dir="5400000" rotWithShape="0">
              <a:srgbClr val="808080">
                <a:alpha val="34999"/>
              </a:srgbClr>
            </a:outerShdw>
          </a:effectLst>
        </p:spPr>
        <p:txBody>
          <a:bodyPr anchor="ctr"/>
          <a:lstStyle/>
          <a:p>
            <a:pPr algn="ctr">
              <a:defRPr/>
            </a:pPr>
            <a:r>
              <a:rPr lang="en-US" sz="1350" b="1" dirty="0">
                <a:solidFill>
                  <a:schemeClr val="bg1"/>
                </a:solidFill>
                <a:latin typeface="Arial"/>
                <a:cs typeface="Arial"/>
              </a:rPr>
              <a:t>Model Demonstration: </a:t>
            </a:r>
            <a:r>
              <a:rPr lang="en-US" sz="1350" dirty="0">
                <a:solidFill>
                  <a:schemeClr val="bg1"/>
                </a:solidFill>
                <a:latin typeface="Arial"/>
                <a:cs typeface="Arial"/>
              </a:rPr>
              <a:t>Does it work in a specific setting with a specific population? </a:t>
            </a:r>
          </a:p>
        </p:txBody>
      </p:sp>
      <p:sp>
        <p:nvSpPr>
          <p:cNvPr id="5" name="Rounded Rectangle 4">
            <a:extLst>
              <a:ext uri="{FF2B5EF4-FFF2-40B4-BE49-F238E27FC236}">
                <a16:creationId xmlns:a16="http://schemas.microsoft.com/office/drawing/2014/main" id="{17F6890D-AFF2-434F-8565-DD6DE02C20FF}"/>
              </a:ext>
            </a:extLst>
          </p:cNvPr>
          <p:cNvSpPr>
            <a:spLocks noChangeArrowheads="1"/>
          </p:cNvSpPr>
          <p:nvPr/>
        </p:nvSpPr>
        <p:spPr bwMode="auto">
          <a:xfrm>
            <a:off x="3165805" y="3188494"/>
            <a:ext cx="2157413" cy="1168004"/>
          </a:xfrm>
          <a:prstGeom prst="roundRect">
            <a:avLst>
              <a:gd name="adj" fmla="val 16667"/>
            </a:avLst>
          </a:prstGeom>
          <a:solidFill>
            <a:srgbClr val="4F8386"/>
          </a:solidFill>
          <a:ln w="9525">
            <a:solidFill>
              <a:schemeClr val="tx1"/>
            </a:solidFill>
            <a:round/>
            <a:headEnd/>
            <a:tailEnd/>
          </a:ln>
          <a:effectLst>
            <a:outerShdw blurRad="40000" dist="23000" dir="5400000" rotWithShape="0">
              <a:srgbClr val="808080">
                <a:alpha val="34999"/>
              </a:srgbClr>
            </a:outerShdw>
          </a:effectLst>
        </p:spPr>
        <p:txBody>
          <a:bodyPr anchor="ctr"/>
          <a:lstStyle/>
          <a:p>
            <a:pPr algn="ctr">
              <a:defRPr/>
            </a:pPr>
            <a:r>
              <a:rPr lang="en-US" sz="1350" b="1" dirty="0">
                <a:solidFill>
                  <a:schemeClr val="bg1"/>
                </a:solidFill>
                <a:latin typeface="Arial"/>
                <a:cs typeface="Arial"/>
              </a:rPr>
              <a:t>Replications:</a:t>
            </a:r>
          </a:p>
          <a:p>
            <a:pPr algn="ctr">
              <a:defRPr/>
            </a:pPr>
            <a:r>
              <a:rPr lang="en-US" sz="1350" dirty="0">
                <a:solidFill>
                  <a:schemeClr val="bg1"/>
                </a:solidFill>
                <a:latin typeface="Arial"/>
                <a:cs typeface="Arial"/>
              </a:rPr>
              <a:t>Can it be reproduced in different settings with different populations? </a:t>
            </a:r>
          </a:p>
        </p:txBody>
      </p:sp>
      <p:sp>
        <p:nvSpPr>
          <p:cNvPr id="6" name="Rounded Rectangle 5">
            <a:extLst>
              <a:ext uri="{FF2B5EF4-FFF2-40B4-BE49-F238E27FC236}">
                <a16:creationId xmlns:a16="http://schemas.microsoft.com/office/drawing/2014/main" id="{777F7713-75DB-E343-9248-99B87A530FD1}"/>
              </a:ext>
            </a:extLst>
          </p:cNvPr>
          <p:cNvSpPr>
            <a:spLocks noChangeArrowheads="1"/>
          </p:cNvSpPr>
          <p:nvPr/>
        </p:nvSpPr>
        <p:spPr bwMode="auto">
          <a:xfrm>
            <a:off x="5508957" y="3817144"/>
            <a:ext cx="2156222" cy="1168004"/>
          </a:xfrm>
          <a:prstGeom prst="roundRect">
            <a:avLst>
              <a:gd name="adj" fmla="val 16667"/>
            </a:avLst>
          </a:prstGeom>
          <a:solidFill>
            <a:srgbClr val="2E4C4E"/>
          </a:solidFill>
          <a:ln w="9525">
            <a:solidFill>
              <a:schemeClr val="tx1"/>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sz="1350" b="1" dirty="0">
                <a:solidFill>
                  <a:schemeClr val="bg1"/>
                </a:solidFill>
                <a:latin typeface="Arial" panose="020B0604020202020204" pitchFamily="34" charset="0"/>
                <a:cs typeface="Arial" panose="020B0604020202020204" pitchFamily="34" charset="0"/>
              </a:rPr>
              <a:t>Scale-Up: </a:t>
            </a:r>
          </a:p>
          <a:p>
            <a:pPr algn="ctr" eaLnBrk="1" hangingPunct="1"/>
            <a:r>
              <a:rPr lang="en-US" altLang="en-US" sz="1350" dirty="0">
                <a:solidFill>
                  <a:schemeClr val="bg1"/>
                </a:solidFill>
                <a:latin typeface="Arial" panose="020B0604020202020204" pitchFamily="34" charset="0"/>
                <a:cs typeface="Arial" panose="020B0604020202020204" pitchFamily="34" charset="0"/>
              </a:rPr>
              <a:t>Increase “reach” of practice to critical mass of implementation</a:t>
            </a:r>
          </a:p>
        </p:txBody>
      </p:sp>
      <p:sp>
        <p:nvSpPr>
          <p:cNvPr id="7" name="Rounded Rectangle 6">
            <a:extLst>
              <a:ext uri="{FF2B5EF4-FFF2-40B4-BE49-F238E27FC236}">
                <a16:creationId xmlns:a16="http://schemas.microsoft.com/office/drawing/2014/main" id="{FA645FEC-3460-B244-B261-F607D02A6E7D}"/>
              </a:ext>
            </a:extLst>
          </p:cNvPr>
          <p:cNvSpPr>
            <a:spLocks noChangeArrowheads="1"/>
          </p:cNvSpPr>
          <p:nvPr/>
        </p:nvSpPr>
        <p:spPr bwMode="auto">
          <a:xfrm>
            <a:off x="5499430" y="2613423"/>
            <a:ext cx="2157413" cy="1168003"/>
          </a:xfrm>
          <a:prstGeom prst="roundRect">
            <a:avLst>
              <a:gd name="adj" fmla="val 16667"/>
            </a:avLst>
          </a:prstGeom>
          <a:solidFill>
            <a:srgbClr val="2E4C4E"/>
          </a:solidFill>
          <a:ln w="9525">
            <a:solidFill>
              <a:schemeClr val="tx1"/>
            </a:solidFill>
            <a:round/>
            <a:headEnd/>
            <a:tailEnd/>
          </a:ln>
          <a:effectLst>
            <a:outerShdw blurRad="40000" dist="23000" dir="5400000" rotWithShape="0">
              <a:srgbClr val="808080">
                <a:alpha val="34999"/>
              </a:srgbClr>
            </a:outerShdw>
          </a:effectLst>
        </p:spPr>
        <p:txBody>
          <a:bodyPr anchor="ctr"/>
          <a:lstStyle/>
          <a:p>
            <a:pPr algn="ctr">
              <a:defRPr/>
            </a:pPr>
            <a:r>
              <a:rPr lang="en-US" sz="1350" b="1" dirty="0">
                <a:solidFill>
                  <a:schemeClr val="bg1"/>
                </a:solidFill>
                <a:latin typeface="Arial"/>
                <a:cs typeface="Arial"/>
              </a:rPr>
              <a:t>Embed within existing work: </a:t>
            </a:r>
            <a:r>
              <a:rPr lang="en-US" sz="1350" dirty="0">
                <a:solidFill>
                  <a:schemeClr val="bg1"/>
                </a:solidFill>
                <a:latin typeface="Arial"/>
                <a:cs typeface="Arial"/>
              </a:rPr>
              <a:t>Provide access as current practice</a:t>
            </a:r>
          </a:p>
        </p:txBody>
      </p:sp>
      <p:sp>
        <p:nvSpPr>
          <p:cNvPr id="33799" name="Rectangle 12">
            <a:extLst>
              <a:ext uri="{FF2B5EF4-FFF2-40B4-BE49-F238E27FC236}">
                <a16:creationId xmlns:a16="http://schemas.microsoft.com/office/drawing/2014/main" id="{07C74BA2-9079-7843-8EEE-29A1487B9E14}"/>
              </a:ext>
            </a:extLst>
          </p:cNvPr>
          <p:cNvSpPr>
            <a:spLocks noChangeArrowheads="1"/>
          </p:cNvSpPr>
          <p:nvPr/>
        </p:nvSpPr>
        <p:spPr bwMode="auto">
          <a:xfrm>
            <a:off x="1229850" y="1965723"/>
            <a:ext cx="37599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sz="1800">
                <a:latin typeface="Arial" panose="020B0604020202020204" pitchFamily="34" charset="0"/>
                <a:cs typeface="Arial" panose="020B0604020202020204" pitchFamily="34" charset="0"/>
              </a:rPr>
              <a:t>Examine Feasibility/Efficacy of Practice Being Developed</a:t>
            </a:r>
          </a:p>
        </p:txBody>
      </p:sp>
      <p:sp>
        <p:nvSpPr>
          <p:cNvPr id="33800" name="Rectangle 13">
            <a:extLst>
              <a:ext uri="{FF2B5EF4-FFF2-40B4-BE49-F238E27FC236}">
                <a16:creationId xmlns:a16="http://schemas.microsoft.com/office/drawing/2014/main" id="{2619118F-A2FA-0142-9B18-D5CBE5EF5D06}"/>
              </a:ext>
            </a:extLst>
          </p:cNvPr>
          <p:cNvSpPr>
            <a:spLocks noChangeArrowheads="1"/>
          </p:cNvSpPr>
          <p:nvPr/>
        </p:nvSpPr>
        <p:spPr bwMode="auto">
          <a:xfrm>
            <a:off x="5412516" y="1876426"/>
            <a:ext cx="23360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sz="1800">
                <a:latin typeface="Arial" panose="020B0604020202020204" pitchFamily="34" charset="0"/>
                <a:cs typeface="Arial" panose="020B0604020202020204" pitchFamily="34" charset="0"/>
              </a:rPr>
              <a:t>Modifying System for Standard Practice</a:t>
            </a:r>
          </a:p>
        </p:txBody>
      </p:sp>
      <p:sp>
        <p:nvSpPr>
          <p:cNvPr id="33801" name="TextBox 18">
            <a:extLst>
              <a:ext uri="{FF2B5EF4-FFF2-40B4-BE49-F238E27FC236}">
                <a16:creationId xmlns:a16="http://schemas.microsoft.com/office/drawing/2014/main" id="{6C8BF829-27CD-D248-AE18-A1C566349E36}"/>
              </a:ext>
            </a:extLst>
          </p:cNvPr>
          <p:cNvSpPr txBox="1">
            <a:spLocks noChangeArrowheads="1"/>
          </p:cNvSpPr>
          <p:nvPr/>
        </p:nvSpPr>
        <p:spPr bwMode="auto">
          <a:xfrm>
            <a:off x="953624" y="4677967"/>
            <a:ext cx="403828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r>
              <a:rPr lang="en-US" altLang="en-US" sz="1500" i="1">
                <a:latin typeface="Arial" panose="020B0604020202020204" pitchFamily="34" charset="0"/>
                <a:cs typeface="Arial" panose="020B0604020202020204" pitchFamily="34" charset="0"/>
              </a:rPr>
              <a:t>Invest heavily in resources to produce results</a:t>
            </a:r>
          </a:p>
        </p:txBody>
      </p:sp>
      <p:sp>
        <p:nvSpPr>
          <p:cNvPr id="33802" name="TextBox 19">
            <a:extLst>
              <a:ext uri="{FF2B5EF4-FFF2-40B4-BE49-F238E27FC236}">
                <a16:creationId xmlns:a16="http://schemas.microsoft.com/office/drawing/2014/main" id="{D9702700-86F0-AE43-A8CF-8B96016103E9}"/>
              </a:ext>
            </a:extLst>
          </p:cNvPr>
          <p:cNvSpPr txBox="1">
            <a:spLocks noChangeArrowheads="1"/>
          </p:cNvSpPr>
          <p:nvPr/>
        </p:nvSpPr>
        <p:spPr bwMode="auto">
          <a:xfrm>
            <a:off x="5654211" y="5072063"/>
            <a:ext cx="205502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r>
              <a:rPr lang="en-US" altLang="en-US" sz="1500" i="1" dirty="0">
                <a:latin typeface="Arial" panose="020B0604020202020204" pitchFamily="34" charset="0"/>
                <a:cs typeface="Arial" panose="020B0604020202020204" pitchFamily="34" charset="0"/>
              </a:rPr>
              <a:t>Utilize typical/existing resources</a:t>
            </a:r>
          </a:p>
        </p:txBody>
      </p:sp>
      <p:cxnSp>
        <p:nvCxnSpPr>
          <p:cNvPr id="22" name="Straight Arrow Connector 21">
            <a:extLst>
              <a:ext uri="{FF2B5EF4-FFF2-40B4-BE49-F238E27FC236}">
                <a16:creationId xmlns:a16="http://schemas.microsoft.com/office/drawing/2014/main" id="{E5CC6551-53BB-B648-A5F6-4A521823BFFA}"/>
              </a:ext>
            </a:extLst>
          </p:cNvPr>
          <p:cNvCxnSpPr>
            <a:cxnSpLocks noChangeShapeType="1"/>
          </p:cNvCxnSpPr>
          <p:nvPr/>
        </p:nvCxnSpPr>
        <p:spPr bwMode="auto">
          <a:xfrm>
            <a:off x="2987213" y="3799285"/>
            <a:ext cx="341710" cy="0"/>
          </a:xfrm>
          <a:prstGeom prst="straightConnector1">
            <a:avLst/>
          </a:prstGeom>
          <a:noFill/>
          <a:ln w="5715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Arrow Connector 22">
            <a:extLst>
              <a:ext uri="{FF2B5EF4-FFF2-40B4-BE49-F238E27FC236}">
                <a16:creationId xmlns:a16="http://schemas.microsoft.com/office/drawing/2014/main" id="{11D2C249-119D-9249-9B92-AB4A0B48F2DE}"/>
              </a:ext>
            </a:extLst>
          </p:cNvPr>
          <p:cNvCxnSpPr>
            <a:cxnSpLocks noChangeShapeType="1"/>
          </p:cNvCxnSpPr>
          <p:nvPr/>
        </p:nvCxnSpPr>
        <p:spPr bwMode="auto">
          <a:xfrm flipV="1">
            <a:off x="5286309" y="3457575"/>
            <a:ext cx="233363" cy="357188"/>
          </a:xfrm>
          <a:prstGeom prst="straightConnector1">
            <a:avLst/>
          </a:prstGeom>
          <a:noFill/>
          <a:ln w="5715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Arrow Connector 24">
            <a:extLst>
              <a:ext uri="{FF2B5EF4-FFF2-40B4-BE49-F238E27FC236}">
                <a16:creationId xmlns:a16="http://schemas.microsoft.com/office/drawing/2014/main" id="{E51C8820-0CDF-5742-9EEA-3665E86DE4E3}"/>
              </a:ext>
            </a:extLst>
          </p:cNvPr>
          <p:cNvCxnSpPr>
            <a:cxnSpLocks noChangeShapeType="1"/>
          </p:cNvCxnSpPr>
          <p:nvPr/>
        </p:nvCxnSpPr>
        <p:spPr bwMode="auto">
          <a:xfrm>
            <a:off x="5291071" y="3799285"/>
            <a:ext cx="233363" cy="270272"/>
          </a:xfrm>
          <a:prstGeom prst="straightConnector1">
            <a:avLst/>
          </a:prstGeom>
          <a:noFill/>
          <a:ln w="5715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3806" name="Title 26">
            <a:extLst>
              <a:ext uri="{FF2B5EF4-FFF2-40B4-BE49-F238E27FC236}">
                <a16:creationId xmlns:a16="http://schemas.microsoft.com/office/drawing/2014/main" id="{33A03F63-EA32-0347-AF5A-CB7F83FE6343}"/>
              </a:ext>
            </a:extLst>
          </p:cNvPr>
          <p:cNvSpPr>
            <a:spLocks noGrp="1"/>
          </p:cNvSpPr>
          <p:nvPr>
            <p:ph type="title"/>
          </p:nvPr>
        </p:nvSpPr>
        <p:spPr>
          <a:xfrm>
            <a:off x="307407" y="596505"/>
            <a:ext cx="9029700" cy="480060"/>
          </a:xfrm>
        </p:spPr>
        <p:txBody>
          <a:bodyPr>
            <a:normAutofit fontScale="90000"/>
          </a:bodyPr>
          <a:lstStyle/>
          <a:p>
            <a:pPr eaLnBrk="1" hangingPunct="1"/>
            <a:r>
              <a:rPr lang="en-US" altLang="en-US" sz="2850" dirty="0">
                <a:latin typeface="+mn-lt"/>
                <a:ea typeface="ＭＳ Ｐゴシック" panose="020B0600070205080204" pitchFamily="34" charset="-128"/>
              </a:rPr>
              <a:t>Moving from Model Demonstration to Standard Practice</a:t>
            </a:r>
          </a:p>
        </p:txBody>
      </p:sp>
      <p:cxnSp>
        <p:nvCxnSpPr>
          <p:cNvPr id="9" name="Straight Connector 8">
            <a:extLst>
              <a:ext uri="{FF2B5EF4-FFF2-40B4-BE49-F238E27FC236}">
                <a16:creationId xmlns:a16="http://schemas.microsoft.com/office/drawing/2014/main" id="{3E3B2DC9-6ABF-134B-B362-8E511BCBE791}"/>
              </a:ext>
            </a:extLst>
          </p:cNvPr>
          <p:cNvCxnSpPr/>
          <p:nvPr/>
        </p:nvCxnSpPr>
        <p:spPr>
          <a:xfrm flipH="1">
            <a:off x="2068050" y="2977754"/>
            <a:ext cx="3423047" cy="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F371358-2BC2-3347-9555-FEA3DA965743}"/>
              </a:ext>
            </a:extLst>
          </p:cNvPr>
          <p:cNvCxnSpPr/>
          <p:nvPr/>
        </p:nvCxnSpPr>
        <p:spPr>
          <a:xfrm flipH="1">
            <a:off x="2083527" y="4556522"/>
            <a:ext cx="3423047" cy="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F4243C79-3A0D-C24A-8E05-0216500E7B9B}"/>
              </a:ext>
            </a:extLst>
          </p:cNvPr>
          <p:cNvCxnSpPr/>
          <p:nvPr/>
        </p:nvCxnSpPr>
        <p:spPr>
          <a:xfrm flipH="1">
            <a:off x="2084719" y="2963467"/>
            <a:ext cx="3572" cy="207169"/>
          </a:xfrm>
          <a:prstGeom prst="straightConnector1">
            <a:avLst/>
          </a:prstGeom>
          <a:ln w="5715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21ED4CE0-085E-1A41-87E0-29302A12FEBB}"/>
              </a:ext>
            </a:extLst>
          </p:cNvPr>
          <p:cNvCxnSpPr/>
          <p:nvPr/>
        </p:nvCxnSpPr>
        <p:spPr>
          <a:xfrm flipH="1" flipV="1">
            <a:off x="2066860" y="4344592"/>
            <a:ext cx="1190" cy="235744"/>
          </a:xfrm>
          <a:prstGeom prst="straightConnector1">
            <a:avLst/>
          </a:prstGeom>
          <a:ln w="5715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43FD519C-DBE2-2FD6-A52D-7F3DC98C1EA2}"/>
              </a:ext>
            </a:extLst>
          </p:cNvPr>
          <p:cNvPicPr>
            <a:picLocks noChangeAspect="1"/>
          </p:cNvPicPr>
          <p:nvPr/>
        </p:nvPicPr>
        <p:blipFill>
          <a:blip r:embed="rId2"/>
          <a:stretch>
            <a:fillRect/>
          </a:stretch>
        </p:blipFill>
        <p:spPr>
          <a:xfrm>
            <a:off x="553480" y="5923310"/>
            <a:ext cx="1352739" cy="676369"/>
          </a:xfrm>
          <a:prstGeom prst="rect">
            <a:avLst/>
          </a:prstGeom>
        </p:spPr>
      </p:pic>
    </p:spTree>
    <p:extLst>
      <p:ext uri="{BB962C8B-B14F-4D97-AF65-F5344CB8AC3E}">
        <p14:creationId xmlns:p14="http://schemas.microsoft.com/office/powerpoint/2010/main" val="25510618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algn="l"/>
            <a:r>
              <a:rPr lang="en-US" altLang="en-US"/>
              <a:t>Buying a car</a:t>
            </a:r>
          </a:p>
        </p:txBody>
      </p:sp>
      <p:pic>
        <p:nvPicPr>
          <p:cNvPr id="9219" name="Content Placeholder 6"/>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304800" y="2133600"/>
            <a:ext cx="3867150" cy="2362200"/>
          </a:xfrm>
        </p:spPr>
      </p:pic>
      <p:sp>
        <p:nvSpPr>
          <p:cNvPr id="9220" name="Content Placeholder 7"/>
          <p:cNvSpPr>
            <a:spLocks noGrp="1"/>
          </p:cNvSpPr>
          <p:nvPr>
            <p:ph sz="half" idx="2"/>
          </p:nvPr>
        </p:nvSpPr>
        <p:spPr>
          <a:xfrm>
            <a:off x="4648200" y="2338388"/>
            <a:ext cx="4038600" cy="4525962"/>
          </a:xfrm>
        </p:spPr>
        <p:txBody>
          <a:bodyPr/>
          <a:lstStyle/>
          <a:p>
            <a:r>
              <a:rPr lang="en-US" altLang="en-US" dirty="0"/>
              <a:t>List out the steps you take when you buy a car or scooter…</a:t>
            </a:r>
          </a:p>
        </p:txBody>
      </p:sp>
      <p:sp>
        <p:nvSpPr>
          <p:cNvPr id="9221" name="TextBox 3"/>
          <p:cNvSpPr txBox="1">
            <a:spLocks noChangeArrowheads="1"/>
          </p:cNvSpPr>
          <p:nvPr/>
        </p:nvSpPr>
        <p:spPr bwMode="auto">
          <a:xfrm>
            <a:off x="762000" y="6477000"/>
            <a:ext cx="23002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pitchFamily="34" charset="0"/>
              </a:rPr>
              <a:t>bestig.blogspot.com </a:t>
            </a:r>
          </a:p>
        </p:txBody>
      </p:sp>
    </p:spTree>
    <p:extLst>
      <p:ext uri="{BB962C8B-B14F-4D97-AF65-F5344CB8AC3E}">
        <p14:creationId xmlns:p14="http://schemas.microsoft.com/office/powerpoint/2010/main" val="26858161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81000" y="-304800"/>
            <a:ext cx="8229600" cy="1143000"/>
          </a:xfrm>
        </p:spPr>
        <p:txBody>
          <a:bodyPr/>
          <a:lstStyle/>
          <a:p>
            <a:r>
              <a:rPr lang="en-US" altLang="en-US"/>
              <a:t>Steps</a:t>
            </a:r>
          </a:p>
        </p:txBody>
      </p:sp>
      <p:sp>
        <p:nvSpPr>
          <p:cNvPr id="10243" name="TextBox 4"/>
          <p:cNvSpPr txBox="1">
            <a:spLocks noChangeArrowheads="1"/>
          </p:cNvSpPr>
          <p:nvPr/>
        </p:nvSpPr>
        <p:spPr bwMode="auto">
          <a:xfrm>
            <a:off x="115890" y="6448427"/>
            <a:ext cx="1895475"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00">
                <a:latin typeface="Arial" pitchFamily="34" charset="0"/>
              </a:rPr>
              <a:t>Car </a:t>
            </a:r>
            <a:r>
              <a:rPr lang="en-US" altLang="en-US" sz="400">
                <a:latin typeface="Arial" pitchFamily="34" charset="0"/>
                <a:hlinkClick r:id="rId3"/>
              </a:rPr>
              <a:t>http://www.prweb.com/releases/2012/8/prweb9815542.htm</a:t>
            </a:r>
            <a:endParaRPr lang="en-US" altLang="en-US" sz="400">
              <a:latin typeface="Arial" pitchFamily="34" charset="0"/>
            </a:endParaRPr>
          </a:p>
          <a:p>
            <a:pPr eaLnBrk="1" hangingPunct="1">
              <a:spcBef>
                <a:spcPct val="0"/>
              </a:spcBef>
              <a:buFontTx/>
              <a:buNone/>
            </a:pPr>
            <a:r>
              <a:rPr lang="en-US" altLang="en-US" sz="400">
                <a:latin typeface="Arial" pitchFamily="34" charset="0"/>
              </a:rPr>
              <a:t>Research </a:t>
            </a:r>
            <a:r>
              <a:rPr lang="en-US" altLang="en-US" sz="400">
                <a:latin typeface="Arial" pitchFamily="34" charset="0"/>
                <a:hlinkClick r:id="rId4"/>
              </a:rPr>
              <a:t>http://www.uic.edu/uic/research/</a:t>
            </a:r>
            <a:r>
              <a:rPr lang="en-US" altLang="en-US" sz="400">
                <a:latin typeface="Arial" pitchFamily="34" charset="0"/>
              </a:rPr>
              <a:t> </a:t>
            </a:r>
          </a:p>
          <a:p>
            <a:pPr eaLnBrk="1" hangingPunct="1">
              <a:spcBef>
                <a:spcPct val="0"/>
              </a:spcBef>
              <a:buFontTx/>
              <a:buNone/>
            </a:pPr>
            <a:r>
              <a:rPr lang="en-US" altLang="en-US" sz="400">
                <a:latin typeface="Arial" pitchFamily="34" charset="0"/>
              </a:rPr>
              <a:t>Test drive </a:t>
            </a:r>
            <a:r>
              <a:rPr lang="en-US" altLang="en-US" sz="400">
                <a:latin typeface="Arial" pitchFamily="34" charset="0"/>
                <a:hlinkClick r:id="rId5"/>
              </a:rPr>
              <a:t>http://www.familyhyundai.com/family-hyundai-customer-reviews/</a:t>
            </a:r>
            <a:endParaRPr lang="en-US" altLang="en-US" sz="400">
              <a:latin typeface="Arial" pitchFamily="34" charset="0"/>
            </a:endParaRPr>
          </a:p>
          <a:p>
            <a:pPr eaLnBrk="1" hangingPunct="1">
              <a:spcBef>
                <a:spcPct val="0"/>
              </a:spcBef>
              <a:buFontTx/>
              <a:buNone/>
            </a:pPr>
            <a:r>
              <a:rPr lang="en-US" altLang="en-US" sz="400">
                <a:latin typeface="Arial" pitchFamily="34" charset="0"/>
              </a:rPr>
              <a:t>Contract http://www.icts.uiowa.edu/content/contract-negotiation </a:t>
            </a:r>
          </a:p>
        </p:txBody>
      </p:sp>
      <p:pic>
        <p:nvPicPr>
          <p:cNvPr id="10244"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950" y="685802"/>
            <a:ext cx="3270250" cy="228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5" name="Pictur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60863" y="685802"/>
            <a:ext cx="4038600" cy="232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6" name="Pictur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5315" y="3733800"/>
            <a:ext cx="3290887" cy="2228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7" name="Picture 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67202" y="3733800"/>
            <a:ext cx="4132263" cy="2228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8" name="TextBox 9"/>
          <p:cNvSpPr txBox="1">
            <a:spLocks noChangeArrowheads="1"/>
          </p:cNvSpPr>
          <p:nvPr/>
        </p:nvSpPr>
        <p:spPr bwMode="auto">
          <a:xfrm>
            <a:off x="5486402" y="3027363"/>
            <a:ext cx="150336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a:latin typeface="Arial" pitchFamily="34" charset="0"/>
              </a:rPr>
              <a:t>Research</a:t>
            </a:r>
          </a:p>
        </p:txBody>
      </p:sp>
      <p:sp>
        <p:nvSpPr>
          <p:cNvPr id="10249" name="TextBox 10"/>
          <p:cNvSpPr txBox="1">
            <a:spLocks noChangeArrowheads="1"/>
          </p:cNvSpPr>
          <p:nvPr/>
        </p:nvSpPr>
        <p:spPr bwMode="auto">
          <a:xfrm>
            <a:off x="1219200" y="3033713"/>
            <a:ext cx="239553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a:latin typeface="Arial" pitchFamily="34" charset="0"/>
              </a:rPr>
              <a:t>Consider Needs</a:t>
            </a:r>
          </a:p>
        </p:txBody>
      </p:sp>
      <p:sp>
        <p:nvSpPr>
          <p:cNvPr id="10250" name="TextBox 11"/>
          <p:cNvSpPr txBox="1">
            <a:spLocks noChangeArrowheads="1"/>
          </p:cNvSpPr>
          <p:nvPr/>
        </p:nvSpPr>
        <p:spPr bwMode="auto">
          <a:xfrm>
            <a:off x="1817688" y="6002338"/>
            <a:ext cx="123031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a:latin typeface="Arial" pitchFamily="34" charset="0"/>
              </a:rPr>
              <a:t>Sample</a:t>
            </a:r>
          </a:p>
        </p:txBody>
      </p:sp>
      <p:sp>
        <p:nvSpPr>
          <p:cNvPr id="10251" name="TextBox 12"/>
          <p:cNvSpPr txBox="1">
            <a:spLocks noChangeArrowheads="1"/>
          </p:cNvSpPr>
          <p:nvPr/>
        </p:nvSpPr>
        <p:spPr bwMode="auto">
          <a:xfrm>
            <a:off x="5867402" y="6002338"/>
            <a:ext cx="128111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a:latin typeface="Arial" pitchFamily="34" charset="0"/>
              </a:rPr>
              <a:t>Sign Up</a:t>
            </a:r>
          </a:p>
        </p:txBody>
      </p:sp>
      <p:sp>
        <p:nvSpPr>
          <p:cNvPr id="14" name="&quot;No&quot; Symbol 13"/>
          <p:cNvSpPr/>
          <p:nvPr/>
        </p:nvSpPr>
        <p:spPr>
          <a:xfrm>
            <a:off x="4867275" y="3495677"/>
            <a:ext cx="2743200" cy="2563813"/>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a:solidFill>
                  <a:schemeClr val="bg1"/>
                </a:solidFill>
              </a:rPr>
              <a:t>Not First!</a:t>
            </a:r>
          </a:p>
          <a:p>
            <a:pPr algn="ctr">
              <a:defRPr/>
            </a:pPr>
            <a:endParaRPr lang="en-US">
              <a:solidFill>
                <a:schemeClr val="tx1"/>
              </a:solidFill>
            </a:endParaRPr>
          </a:p>
        </p:txBody>
      </p:sp>
    </p:spTree>
    <p:extLst>
      <p:ext uri="{BB962C8B-B14F-4D97-AF65-F5344CB8AC3E}">
        <p14:creationId xmlns:p14="http://schemas.microsoft.com/office/powerpoint/2010/main" val="206837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2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2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2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p:bldP spid="10249" grpId="0"/>
      <p:bldP spid="10250" grpId="0"/>
      <p:bldP spid="10251" grpId="0"/>
      <p:bldP spid="1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endParaRPr lang="en-US" altLang="en-US"/>
          </a:p>
        </p:txBody>
      </p:sp>
      <p:pic>
        <p:nvPicPr>
          <p:cNvPr id="33795" name="Picture 2" descr="C:\Users\hbohano\AppData\Local\Microsoft\Windows\Temporary Internet Files\Content.Outlook\63X55WEF\image.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93700"/>
            <a:ext cx="6096000" cy="607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6858000" y="4495800"/>
            <a:ext cx="8001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2863711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30183-ABC5-384D-905F-20A4E321C543}"/>
              </a:ext>
            </a:extLst>
          </p:cNvPr>
          <p:cNvSpPr>
            <a:spLocks noGrp="1"/>
          </p:cNvSpPr>
          <p:nvPr>
            <p:ph type="title"/>
          </p:nvPr>
        </p:nvSpPr>
        <p:spPr/>
        <p:txBody>
          <a:bodyPr/>
          <a:lstStyle/>
          <a:p>
            <a:r>
              <a:rPr lang="en-US"/>
              <a:t>What Barriers Do You Face?</a:t>
            </a:r>
          </a:p>
        </p:txBody>
      </p:sp>
      <p:pic>
        <p:nvPicPr>
          <p:cNvPr id="7" name="Content Placeholder 6">
            <a:extLst>
              <a:ext uri="{FF2B5EF4-FFF2-40B4-BE49-F238E27FC236}">
                <a16:creationId xmlns:a16="http://schemas.microsoft.com/office/drawing/2014/main" id="{427C6223-CE82-474F-93F6-2FCDB5A016F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7200" y="2209802"/>
            <a:ext cx="4038600" cy="2689707"/>
          </a:xfrm>
        </p:spPr>
      </p:pic>
      <p:sp>
        <p:nvSpPr>
          <p:cNvPr id="4" name="Content Placeholder 3">
            <a:extLst>
              <a:ext uri="{FF2B5EF4-FFF2-40B4-BE49-F238E27FC236}">
                <a16:creationId xmlns:a16="http://schemas.microsoft.com/office/drawing/2014/main" id="{585E5CE4-9E85-2E4A-AF86-6F1BF65395F1}"/>
              </a:ext>
            </a:extLst>
          </p:cNvPr>
          <p:cNvSpPr>
            <a:spLocks noGrp="1"/>
          </p:cNvSpPr>
          <p:nvPr>
            <p:ph sz="half" idx="2"/>
          </p:nvPr>
        </p:nvSpPr>
        <p:spPr>
          <a:xfrm>
            <a:off x="4648200" y="2051486"/>
            <a:ext cx="4038600" cy="4525963"/>
          </a:xfrm>
        </p:spPr>
        <p:txBody>
          <a:bodyPr/>
          <a:lstStyle/>
          <a:p>
            <a:r>
              <a:rPr lang="en-US"/>
              <a:t>Not familiar/trained</a:t>
            </a:r>
          </a:p>
          <a:p>
            <a:r>
              <a:rPr lang="en-US"/>
              <a:t>Not my job</a:t>
            </a:r>
          </a:p>
          <a:p>
            <a:r>
              <a:rPr lang="en-US"/>
              <a:t>Doing too much now</a:t>
            </a:r>
          </a:p>
          <a:p>
            <a:r>
              <a:rPr lang="en-US"/>
              <a:t>Told but not asked</a:t>
            </a:r>
          </a:p>
          <a:p>
            <a:endParaRPr lang="en-US"/>
          </a:p>
          <a:p>
            <a:r>
              <a:rPr lang="en-US"/>
              <a:t>Agree/disagree/other</a:t>
            </a:r>
          </a:p>
          <a:p>
            <a:endParaRPr lang="en-US"/>
          </a:p>
        </p:txBody>
      </p:sp>
      <p:sp>
        <p:nvSpPr>
          <p:cNvPr id="5" name="TextBox 4">
            <a:extLst>
              <a:ext uri="{FF2B5EF4-FFF2-40B4-BE49-F238E27FC236}">
                <a16:creationId xmlns:a16="http://schemas.microsoft.com/office/drawing/2014/main" id="{A1682073-E921-F441-BA76-C9C3E15ECB4B}"/>
              </a:ext>
            </a:extLst>
          </p:cNvPr>
          <p:cNvSpPr txBox="1"/>
          <p:nvPr/>
        </p:nvSpPr>
        <p:spPr>
          <a:xfrm>
            <a:off x="556593" y="6361045"/>
            <a:ext cx="3360215" cy="246221"/>
          </a:xfrm>
          <a:prstGeom prst="rect">
            <a:avLst/>
          </a:prstGeom>
          <a:noFill/>
        </p:spPr>
        <p:txBody>
          <a:bodyPr wrap="none" rtlCol="0">
            <a:spAutoFit/>
          </a:bodyPr>
          <a:lstStyle/>
          <a:p>
            <a:r>
              <a:rPr lang="en-US" sz="1000"/>
              <a:t>Image from Flickr Creative Commons https://flic.kr/p/92ME2</a:t>
            </a:r>
          </a:p>
        </p:txBody>
      </p:sp>
      <p:sp>
        <p:nvSpPr>
          <p:cNvPr id="8" name="TextBox 7">
            <a:extLst>
              <a:ext uri="{FF2B5EF4-FFF2-40B4-BE49-F238E27FC236}">
                <a16:creationId xmlns:a16="http://schemas.microsoft.com/office/drawing/2014/main" id="{115627F7-6725-6B44-870B-D217E97EBB7B}"/>
              </a:ext>
            </a:extLst>
          </p:cNvPr>
          <p:cNvSpPr txBox="1"/>
          <p:nvPr/>
        </p:nvSpPr>
        <p:spPr>
          <a:xfrm>
            <a:off x="1071466" y="5356280"/>
            <a:ext cx="6422079" cy="1231106"/>
          </a:xfrm>
          <a:prstGeom prst="rect">
            <a:avLst/>
          </a:prstGeom>
          <a:noFill/>
        </p:spPr>
        <p:txBody>
          <a:bodyPr wrap="none" rtlCol="0">
            <a:spAutoFit/>
          </a:bodyPr>
          <a:lstStyle/>
          <a:p>
            <a:r>
              <a:rPr lang="en-US" sz="2800" b="1" i="1"/>
              <a:t>Core practices will improve problems staff</a:t>
            </a:r>
          </a:p>
          <a:p>
            <a:r>
              <a:rPr lang="en-US" sz="2800" b="1" i="1"/>
              <a:t> are already trying to address</a:t>
            </a:r>
          </a:p>
          <a:p>
            <a:endParaRPr lang="en-US"/>
          </a:p>
        </p:txBody>
      </p:sp>
    </p:spTree>
    <p:extLst>
      <p:ext uri="{BB962C8B-B14F-4D97-AF65-F5344CB8AC3E}">
        <p14:creationId xmlns:p14="http://schemas.microsoft.com/office/powerpoint/2010/main" val="275265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C60F274-E7FE-5D06-94A1-D7C98001009F}"/>
              </a:ext>
            </a:extLst>
          </p:cNvPr>
          <p:cNvGrpSpPr/>
          <p:nvPr/>
        </p:nvGrpSpPr>
        <p:grpSpPr>
          <a:xfrm>
            <a:off x="1203933" y="3913395"/>
            <a:ext cx="6733759" cy="898951"/>
            <a:chOff x="1203931" y="3913393"/>
            <a:chExt cx="6733759" cy="898951"/>
          </a:xfrm>
        </p:grpSpPr>
        <p:sp>
          <p:nvSpPr>
            <p:cNvPr id="4" name="TextBox 3">
              <a:extLst>
                <a:ext uri="{FF2B5EF4-FFF2-40B4-BE49-F238E27FC236}">
                  <a16:creationId xmlns:a16="http://schemas.microsoft.com/office/drawing/2014/main" id="{39B96248-8B8C-F54E-CB32-4E9CDD2EBE7E}"/>
                </a:ext>
              </a:extLst>
            </p:cNvPr>
            <p:cNvSpPr txBox="1"/>
            <p:nvPr/>
          </p:nvSpPr>
          <p:spPr>
            <a:xfrm>
              <a:off x="1203932" y="4323373"/>
              <a:ext cx="595676" cy="300082"/>
            </a:xfrm>
            <a:prstGeom prst="rect">
              <a:avLst/>
            </a:prstGeom>
            <a:noFill/>
          </p:spPr>
          <p:txBody>
            <a:bodyPr wrap="none" rtlCol="0">
              <a:spAutoFit/>
            </a:bodyPr>
            <a:lstStyle/>
            <a:p>
              <a:r>
                <a:rPr lang="en-US" sz="1350"/>
                <a:t>Today</a:t>
              </a:r>
            </a:p>
          </p:txBody>
        </p:sp>
        <p:sp>
          <p:nvSpPr>
            <p:cNvPr id="5" name="TextBox 4">
              <a:extLst>
                <a:ext uri="{FF2B5EF4-FFF2-40B4-BE49-F238E27FC236}">
                  <a16:creationId xmlns:a16="http://schemas.microsoft.com/office/drawing/2014/main" id="{5DD1542A-E2C8-528E-153A-40AA7A422CFF}"/>
                </a:ext>
              </a:extLst>
            </p:cNvPr>
            <p:cNvSpPr txBox="1"/>
            <p:nvPr/>
          </p:nvSpPr>
          <p:spPr>
            <a:xfrm>
              <a:off x="1862458" y="4321655"/>
              <a:ext cx="907941" cy="300082"/>
            </a:xfrm>
            <a:prstGeom prst="rect">
              <a:avLst/>
            </a:prstGeom>
            <a:noFill/>
          </p:spPr>
          <p:txBody>
            <a:bodyPr wrap="none" rtlCol="0">
              <a:spAutoFit/>
            </a:bodyPr>
            <a:lstStyle/>
            <a:p>
              <a:r>
                <a:rPr lang="en-US" sz="1350" dirty="0"/>
                <a:t>Tomorrow</a:t>
              </a:r>
            </a:p>
          </p:txBody>
        </p:sp>
        <p:sp>
          <p:nvSpPr>
            <p:cNvPr id="6" name="TextBox 5">
              <a:extLst>
                <a:ext uri="{FF2B5EF4-FFF2-40B4-BE49-F238E27FC236}">
                  <a16:creationId xmlns:a16="http://schemas.microsoft.com/office/drawing/2014/main" id="{9C369FCB-3991-B20A-068E-A03094607605}"/>
                </a:ext>
              </a:extLst>
            </p:cNvPr>
            <p:cNvSpPr txBox="1"/>
            <p:nvPr/>
          </p:nvSpPr>
          <p:spPr>
            <a:xfrm>
              <a:off x="2790814" y="4321655"/>
              <a:ext cx="926407" cy="300082"/>
            </a:xfrm>
            <a:prstGeom prst="rect">
              <a:avLst/>
            </a:prstGeom>
            <a:noFill/>
          </p:spPr>
          <p:txBody>
            <a:bodyPr wrap="none" rtlCol="0">
              <a:spAutoFit/>
            </a:bodyPr>
            <a:lstStyle/>
            <a:p>
              <a:r>
                <a:rPr lang="en-US" sz="1350"/>
                <a:t>Next week</a:t>
              </a:r>
            </a:p>
          </p:txBody>
        </p:sp>
        <p:sp>
          <p:nvSpPr>
            <p:cNvPr id="7" name="TextBox 6">
              <a:extLst>
                <a:ext uri="{FF2B5EF4-FFF2-40B4-BE49-F238E27FC236}">
                  <a16:creationId xmlns:a16="http://schemas.microsoft.com/office/drawing/2014/main" id="{6E2E3CF1-CDE5-7D1C-1313-EC5040E43992}"/>
                </a:ext>
              </a:extLst>
            </p:cNvPr>
            <p:cNvSpPr txBox="1"/>
            <p:nvPr/>
          </p:nvSpPr>
          <p:spPr>
            <a:xfrm>
              <a:off x="3881907" y="4333100"/>
              <a:ext cx="1030539" cy="300082"/>
            </a:xfrm>
            <a:prstGeom prst="rect">
              <a:avLst/>
            </a:prstGeom>
            <a:noFill/>
          </p:spPr>
          <p:txBody>
            <a:bodyPr wrap="none" rtlCol="0">
              <a:spAutoFit/>
            </a:bodyPr>
            <a:lstStyle/>
            <a:p>
              <a:r>
                <a:rPr lang="en-US" sz="1350"/>
                <a:t>Next Month</a:t>
              </a:r>
            </a:p>
          </p:txBody>
        </p:sp>
        <p:sp>
          <p:nvSpPr>
            <p:cNvPr id="8" name="TextBox 7">
              <a:extLst>
                <a:ext uri="{FF2B5EF4-FFF2-40B4-BE49-F238E27FC236}">
                  <a16:creationId xmlns:a16="http://schemas.microsoft.com/office/drawing/2014/main" id="{E5172336-38BE-3AC2-7D4D-90950AB77A53}"/>
                </a:ext>
              </a:extLst>
            </p:cNvPr>
            <p:cNvSpPr txBox="1"/>
            <p:nvPr/>
          </p:nvSpPr>
          <p:spPr>
            <a:xfrm>
              <a:off x="5130491" y="4321655"/>
              <a:ext cx="1199880" cy="300082"/>
            </a:xfrm>
            <a:prstGeom prst="rect">
              <a:avLst/>
            </a:prstGeom>
            <a:noFill/>
          </p:spPr>
          <p:txBody>
            <a:bodyPr wrap="none" rtlCol="0">
              <a:spAutoFit/>
            </a:bodyPr>
            <a:lstStyle/>
            <a:p>
              <a:r>
                <a:rPr lang="en-US" sz="1350"/>
                <a:t>Next semester</a:t>
              </a:r>
            </a:p>
          </p:txBody>
        </p:sp>
        <p:sp>
          <p:nvSpPr>
            <p:cNvPr id="9" name="TextBox 8">
              <a:extLst>
                <a:ext uri="{FF2B5EF4-FFF2-40B4-BE49-F238E27FC236}">
                  <a16:creationId xmlns:a16="http://schemas.microsoft.com/office/drawing/2014/main" id="{B9549ADE-FB35-A814-D849-66C681C86C81}"/>
                </a:ext>
              </a:extLst>
            </p:cNvPr>
            <p:cNvSpPr txBox="1"/>
            <p:nvPr/>
          </p:nvSpPr>
          <p:spPr>
            <a:xfrm>
              <a:off x="6734540" y="4239225"/>
              <a:ext cx="1203150" cy="507831"/>
            </a:xfrm>
            <a:prstGeom prst="rect">
              <a:avLst/>
            </a:prstGeom>
            <a:noFill/>
          </p:spPr>
          <p:txBody>
            <a:bodyPr wrap="none" rtlCol="0">
              <a:spAutoFit/>
            </a:bodyPr>
            <a:lstStyle/>
            <a:p>
              <a:r>
                <a:rPr lang="en-US" sz="1350"/>
                <a:t>Next year and </a:t>
              </a:r>
            </a:p>
            <a:p>
              <a:r>
                <a:rPr lang="en-US" sz="1350"/>
                <a:t>beyond</a:t>
              </a:r>
            </a:p>
          </p:txBody>
        </p:sp>
        <p:sp>
          <p:nvSpPr>
            <p:cNvPr id="18" name="Rectangle 17">
              <a:extLst>
                <a:ext uri="{FF2B5EF4-FFF2-40B4-BE49-F238E27FC236}">
                  <a16:creationId xmlns:a16="http://schemas.microsoft.com/office/drawing/2014/main" id="{6066DB55-2FEC-5BCB-2622-F99FBDD0AA18}"/>
                </a:ext>
              </a:extLst>
            </p:cNvPr>
            <p:cNvSpPr/>
            <p:nvPr/>
          </p:nvSpPr>
          <p:spPr>
            <a:xfrm>
              <a:off x="1203931" y="3913393"/>
              <a:ext cx="6721609" cy="89895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extBox 19">
              <a:extLst>
                <a:ext uri="{FF2B5EF4-FFF2-40B4-BE49-F238E27FC236}">
                  <a16:creationId xmlns:a16="http://schemas.microsoft.com/office/drawing/2014/main" id="{0E78EDC3-900A-5C36-DB65-D7CD15F7F1E5}"/>
                </a:ext>
              </a:extLst>
            </p:cNvPr>
            <p:cNvSpPr txBox="1"/>
            <p:nvPr/>
          </p:nvSpPr>
          <p:spPr>
            <a:xfrm>
              <a:off x="3624795" y="3979041"/>
              <a:ext cx="1821909" cy="300082"/>
            </a:xfrm>
            <a:prstGeom prst="rect">
              <a:avLst/>
            </a:prstGeom>
            <a:noFill/>
          </p:spPr>
          <p:txBody>
            <a:bodyPr wrap="none" rtlCol="0">
              <a:spAutoFit/>
            </a:bodyPr>
            <a:lstStyle/>
            <a:p>
              <a:r>
                <a:rPr lang="en-US" sz="1350" b="1"/>
                <a:t>Improvement Timeline</a:t>
              </a:r>
            </a:p>
          </p:txBody>
        </p:sp>
      </p:grpSp>
      <p:grpSp>
        <p:nvGrpSpPr>
          <p:cNvPr id="3" name="Group 2">
            <a:extLst>
              <a:ext uri="{FF2B5EF4-FFF2-40B4-BE49-F238E27FC236}">
                <a16:creationId xmlns:a16="http://schemas.microsoft.com/office/drawing/2014/main" id="{8C29BC33-8519-265C-3ACF-0A83C30AABD9}"/>
              </a:ext>
            </a:extLst>
          </p:cNvPr>
          <p:cNvGrpSpPr/>
          <p:nvPr/>
        </p:nvGrpSpPr>
        <p:grpSpPr>
          <a:xfrm>
            <a:off x="1218461" y="2032861"/>
            <a:ext cx="6707081" cy="774148"/>
            <a:chOff x="1218459" y="2032861"/>
            <a:chExt cx="6707081" cy="774148"/>
          </a:xfrm>
        </p:grpSpPr>
        <p:sp>
          <p:nvSpPr>
            <p:cNvPr id="10" name="TextBox 9">
              <a:extLst>
                <a:ext uri="{FF2B5EF4-FFF2-40B4-BE49-F238E27FC236}">
                  <a16:creationId xmlns:a16="http://schemas.microsoft.com/office/drawing/2014/main" id="{71C1A18F-A078-38CB-0F15-639C5371144D}"/>
                </a:ext>
              </a:extLst>
            </p:cNvPr>
            <p:cNvSpPr txBox="1"/>
            <p:nvPr/>
          </p:nvSpPr>
          <p:spPr>
            <a:xfrm>
              <a:off x="1951400" y="2335841"/>
              <a:ext cx="869212" cy="300082"/>
            </a:xfrm>
            <a:prstGeom prst="rect">
              <a:avLst/>
            </a:prstGeom>
            <a:noFill/>
          </p:spPr>
          <p:txBody>
            <a:bodyPr wrap="none" rtlCol="0">
              <a:spAutoFit/>
            </a:bodyPr>
            <a:lstStyle/>
            <a:p>
              <a:r>
                <a:rPr lang="en-US" sz="1350" dirty="0"/>
                <a:t>Workflow</a:t>
              </a:r>
            </a:p>
          </p:txBody>
        </p:sp>
        <p:sp>
          <p:nvSpPr>
            <p:cNvPr id="11" name="TextBox 10">
              <a:extLst>
                <a:ext uri="{FF2B5EF4-FFF2-40B4-BE49-F238E27FC236}">
                  <a16:creationId xmlns:a16="http://schemas.microsoft.com/office/drawing/2014/main" id="{06E92EAA-C0CA-192F-6845-DA29FFC0F939}"/>
                </a:ext>
              </a:extLst>
            </p:cNvPr>
            <p:cNvSpPr txBox="1"/>
            <p:nvPr/>
          </p:nvSpPr>
          <p:spPr>
            <a:xfrm>
              <a:off x="3997033" y="2370836"/>
              <a:ext cx="979435" cy="300082"/>
            </a:xfrm>
            <a:prstGeom prst="rect">
              <a:avLst/>
            </a:prstGeom>
            <a:noFill/>
          </p:spPr>
          <p:txBody>
            <a:bodyPr wrap="none" rtlCol="0">
              <a:spAutoFit/>
            </a:bodyPr>
            <a:lstStyle/>
            <a:p>
              <a:r>
                <a:rPr lang="en-US" sz="1350"/>
                <a:t>Procedures</a:t>
              </a:r>
            </a:p>
          </p:txBody>
        </p:sp>
        <p:sp>
          <p:nvSpPr>
            <p:cNvPr id="12" name="TextBox 11">
              <a:extLst>
                <a:ext uri="{FF2B5EF4-FFF2-40B4-BE49-F238E27FC236}">
                  <a16:creationId xmlns:a16="http://schemas.microsoft.com/office/drawing/2014/main" id="{99E6114E-7C82-5049-5832-5EA1D805A740}"/>
                </a:ext>
              </a:extLst>
            </p:cNvPr>
            <p:cNvSpPr txBox="1"/>
            <p:nvPr/>
          </p:nvSpPr>
          <p:spPr>
            <a:xfrm>
              <a:off x="6246041" y="2370836"/>
              <a:ext cx="1080296" cy="300082"/>
            </a:xfrm>
            <a:prstGeom prst="rect">
              <a:avLst/>
            </a:prstGeom>
            <a:noFill/>
          </p:spPr>
          <p:txBody>
            <a:bodyPr wrap="none" rtlCol="0">
              <a:spAutoFit/>
            </a:bodyPr>
            <a:lstStyle/>
            <a:p>
              <a:r>
                <a:rPr lang="en-US" sz="1350"/>
                <a:t>Organization</a:t>
              </a:r>
            </a:p>
          </p:txBody>
        </p:sp>
        <p:sp>
          <p:nvSpPr>
            <p:cNvPr id="23" name="Rectangle 22">
              <a:extLst>
                <a:ext uri="{FF2B5EF4-FFF2-40B4-BE49-F238E27FC236}">
                  <a16:creationId xmlns:a16="http://schemas.microsoft.com/office/drawing/2014/main" id="{1F0D7CD6-4D92-9EF4-BAD2-A2A2D771618D}"/>
                </a:ext>
              </a:extLst>
            </p:cNvPr>
            <p:cNvSpPr/>
            <p:nvPr/>
          </p:nvSpPr>
          <p:spPr>
            <a:xfrm>
              <a:off x="1218459" y="2032861"/>
              <a:ext cx="6707081" cy="77414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extBox 23">
              <a:extLst>
                <a:ext uri="{FF2B5EF4-FFF2-40B4-BE49-F238E27FC236}">
                  <a16:creationId xmlns:a16="http://schemas.microsoft.com/office/drawing/2014/main" id="{1D964925-0BB6-6BC0-C901-DD9E39EBF100}"/>
                </a:ext>
              </a:extLst>
            </p:cNvPr>
            <p:cNvSpPr txBox="1"/>
            <p:nvPr/>
          </p:nvSpPr>
          <p:spPr>
            <a:xfrm>
              <a:off x="3699284" y="2054261"/>
              <a:ext cx="1534651" cy="300082"/>
            </a:xfrm>
            <a:prstGeom prst="rect">
              <a:avLst/>
            </a:prstGeom>
            <a:noFill/>
          </p:spPr>
          <p:txBody>
            <a:bodyPr wrap="none" rtlCol="0">
              <a:spAutoFit/>
            </a:bodyPr>
            <a:lstStyle/>
            <a:p>
              <a:r>
                <a:rPr lang="en-US" sz="1350" b="1"/>
                <a:t>Improvement Area</a:t>
              </a:r>
            </a:p>
          </p:txBody>
        </p:sp>
      </p:grpSp>
      <p:grpSp>
        <p:nvGrpSpPr>
          <p:cNvPr id="25" name="Group 24">
            <a:extLst>
              <a:ext uri="{FF2B5EF4-FFF2-40B4-BE49-F238E27FC236}">
                <a16:creationId xmlns:a16="http://schemas.microsoft.com/office/drawing/2014/main" id="{65FC99DF-155E-DC2C-C25C-2FF21F1704E7}"/>
              </a:ext>
            </a:extLst>
          </p:cNvPr>
          <p:cNvGrpSpPr/>
          <p:nvPr/>
        </p:nvGrpSpPr>
        <p:grpSpPr>
          <a:xfrm>
            <a:off x="1218461" y="2989101"/>
            <a:ext cx="6721609" cy="774148"/>
            <a:chOff x="1218459" y="2989101"/>
            <a:chExt cx="6721609" cy="774148"/>
          </a:xfrm>
        </p:grpSpPr>
        <p:sp>
          <p:nvSpPr>
            <p:cNvPr id="13" name="TextBox 12">
              <a:extLst>
                <a:ext uri="{FF2B5EF4-FFF2-40B4-BE49-F238E27FC236}">
                  <a16:creationId xmlns:a16="http://schemas.microsoft.com/office/drawing/2014/main" id="{FC8B94B8-83E9-4F82-7410-27CBF0FFBD10}"/>
                </a:ext>
              </a:extLst>
            </p:cNvPr>
            <p:cNvSpPr txBox="1"/>
            <p:nvPr/>
          </p:nvSpPr>
          <p:spPr>
            <a:xfrm>
              <a:off x="1832841" y="3245522"/>
              <a:ext cx="1106329" cy="300082"/>
            </a:xfrm>
            <a:prstGeom prst="rect">
              <a:avLst/>
            </a:prstGeom>
            <a:noFill/>
          </p:spPr>
          <p:txBody>
            <a:bodyPr wrap="none" rtlCol="0">
              <a:spAutoFit/>
            </a:bodyPr>
            <a:lstStyle/>
            <a:p>
              <a:r>
                <a:rPr lang="en-US" sz="1350" dirty="0"/>
                <a:t>Implementor</a:t>
              </a:r>
            </a:p>
          </p:txBody>
        </p:sp>
        <p:sp>
          <p:nvSpPr>
            <p:cNvPr id="14" name="TextBox 13">
              <a:extLst>
                <a:ext uri="{FF2B5EF4-FFF2-40B4-BE49-F238E27FC236}">
                  <a16:creationId xmlns:a16="http://schemas.microsoft.com/office/drawing/2014/main" id="{243F06CD-B6D7-D4B8-9EE5-5692D860CEE3}"/>
                </a:ext>
              </a:extLst>
            </p:cNvPr>
            <p:cNvSpPr txBox="1"/>
            <p:nvPr/>
          </p:nvSpPr>
          <p:spPr>
            <a:xfrm>
              <a:off x="3135975" y="3264065"/>
              <a:ext cx="901785" cy="300082"/>
            </a:xfrm>
            <a:prstGeom prst="rect">
              <a:avLst/>
            </a:prstGeom>
            <a:noFill/>
          </p:spPr>
          <p:txBody>
            <a:bodyPr wrap="none" rtlCol="0">
              <a:spAutoFit/>
            </a:bodyPr>
            <a:lstStyle/>
            <a:p>
              <a:r>
                <a:rPr lang="en-US" sz="1350"/>
                <a:t>Influencer</a:t>
              </a:r>
            </a:p>
          </p:txBody>
        </p:sp>
        <p:sp>
          <p:nvSpPr>
            <p:cNvPr id="15" name="TextBox 14">
              <a:extLst>
                <a:ext uri="{FF2B5EF4-FFF2-40B4-BE49-F238E27FC236}">
                  <a16:creationId xmlns:a16="http://schemas.microsoft.com/office/drawing/2014/main" id="{B9ACB0BF-F725-CD4C-61A9-5E36E484E676}"/>
                </a:ext>
              </a:extLst>
            </p:cNvPr>
            <p:cNvSpPr txBox="1"/>
            <p:nvPr/>
          </p:nvSpPr>
          <p:spPr>
            <a:xfrm>
              <a:off x="4428445" y="3295627"/>
              <a:ext cx="1270732" cy="300082"/>
            </a:xfrm>
            <a:prstGeom prst="rect">
              <a:avLst/>
            </a:prstGeom>
            <a:noFill/>
          </p:spPr>
          <p:txBody>
            <a:bodyPr wrap="none" rtlCol="0">
              <a:spAutoFit/>
            </a:bodyPr>
            <a:lstStyle/>
            <a:p>
              <a:r>
                <a:rPr lang="en-US" sz="1350"/>
                <a:t>Decision Maker</a:t>
              </a:r>
            </a:p>
          </p:txBody>
        </p:sp>
        <p:sp>
          <p:nvSpPr>
            <p:cNvPr id="16" name="TextBox 15">
              <a:extLst>
                <a:ext uri="{FF2B5EF4-FFF2-40B4-BE49-F238E27FC236}">
                  <a16:creationId xmlns:a16="http://schemas.microsoft.com/office/drawing/2014/main" id="{227363E6-F416-CEFA-8C1E-3434061E887A}"/>
                </a:ext>
              </a:extLst>
            </p:cNvPr>
            <p:cNvSpPr txBox="1"/>
            <p:nvPr/>
          </p:nvSpPr>
          <p:spPr>
            <a:xfrm>
              <a:off x="6480744" y="3294695"/>
              <a:ext cx="641522" cy="300082"/>
            </a:xfrm>
            <a:prstGeom prst="rect">
              <a:avLst/>
            </a:prstGeom>
            <a:noFill/>
          </p:spPr>
          <p:txBody>
            <a:bodyPr wrap="none" rtlCol="0">
              <a:spAutoFit/>
            </a:bodyPr>
            <a:lstStyle/>
            <a:p>
              <a:r>
                <a:rPr lang="en-US" sz="1350"/>
                <a:t>Expert</a:t>
              </a:r>
            </a:p>
          </p:txBody>
        </p:sp>
        <p:sp>
          <p:nvSpPr>
            <p:cNvPr id="26" name="Rectangle 25">
              <a:extLst>
                <a:ext uri="{FF2B5EF4-FFF2-40B4-BE49-F238E27FC236}">
                  <a16:creationId xmlns:a16="http://schemas.microsoft.com/office/drawing/2014/main" id="{940B3788-712F-0026-0E30-804EA1AAE6E0}"/>
                </a:ext>
              </a:extLst>
            </p:cNvPr>
            <p:cNvSpPr/>
            <p:nvPr/>
          </p:nvSpPr>
          <p:spPr>
            <a:xfrm>
              <a:off x="1218459" y="2989101"/>
              <a:ext cx="6721609" cy="77414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TextBox 26">
              <a:extLst>
                <a:ext uri="{FF2B5EF4-FFF2-40B4-BE49-F238E27FC236}">
                  <a16:creationId xmlns:a16="http://schemas.microsoft.com/office/drawing/2014/main" id="{4A49CF16-076D-82E3-9F0E-10884CB2505F}"/>
                </a:ext>
              </a:extLst>
            </p:cNvPr>
            <p:cNvSpPr txBox="1"/>
            <p:nvPr/>
          </p:nvSpPr>
          <p:spPr>
            <a:xfrm>
              <a:off x="3630409" y="3003836"/>
              <a:ext cx="2136739" cy="300082"/>
            </a:xfrm>
            <a:prstGeom prst="rect">
              <a:avLst/>
            </a:prstGeom>
            <a:noFill/>
          </p:spPr>
          <p:txBody>
            <a:bodyPr wrap="none" rtlCol="0">
              <a:spAutoFit/>
            </a:bodyPr>
            <a:lstStyle/>
            <a:p>
              <a:r>
                <a:rPr lang="en-US" sz="1350" b="1"/>
                <a:t>Systems Improvement Role</a:t>
              </a:r>
            </a:p>
          </p:txBody>
        </p:sp>
      </p:grpSp>
      <p:sp>
        <p:nvSpPr>
          <p:cNvPr id="2" name="Title 1">
            <a:extLst>
              <a:ext uri="{FF2B5EF4-FFF2-40B4-BE49-F238E27FC236}">
                <a16:creationId xmlns:a16="http://schemas.microsoft.com/office/drawing/2014/main" id="{EA35FEB8-8C3A-C42A-92C0-1A15319FBFA4}"/>
              </a:ext>
            </a:extLst>
          </p:cNvPr>
          <p:cNvSpPr>
            <a:spLocks noGrp="1"/>
          </p:cNvSpPr>
          <p:nvPr>
            <p:ph type="title"/>
          </p:nvPr>
        </p:nvSpPr>
        <p:spPr/>
        <p:txBody>
          <a:bodyPr/>
          <a:lstStyle/>
          <a:p>
            <a:r>
              <a:rPr lang="en-US" dirty="0"/>
              <a:t>Differentiating Content</a:t>
            </a:r>
          </a:p>
        </p:txBody>
      </p:sp>
      <p:sp>
        <p:nvSpPr>
          <p:cNvPr id="17" name="Arrow: Right 16">
            <a:extLst>
              <a:ext uri="{FF2B5EF4-FFF2-40B4-BE49-F238E27FC236}">
                <a16:creationId xmlns:a16="http://schemas.microsoft.com/office/drawing/2014/main" id="{8E45B9D1-2393-D0ED-9AF6-6CF45AF62013}"/>
              </a:ext>
            </a:extLst>
          </p:cNvPr>
          <p:cNvSpPr/>
          <p:nvPr/>
        </p:nvSpPr>
        <p:spPr>
          <a:xfrm>
            <a:off x="1453415" y="1241661"/>
            <a:ext cx="6237170" cy="47895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2957513-8B0D-85F7-B67B-73B95FC2455D}"/>
              </a:ext>
            </a:extLst>
          </p:cNvPr>
          <p:cNvSpPr txBox="1"/>
          <p:nvPr/>
        </p:nvSpPr>
        <p:spPr>
          <a:xfrm>
            <a:off x="1299936" y="5313325"/>
            <a:ext cx="1633781" cy="923330"/>
          </a:xfrm>
          <a:prstGeom prst="rect">
            <a:avLst/>
          </a:prstGeom>
          <a:noFill/>
        </p:spPr>
        <p:txBody>
          <a:bodyPr wrap="none" rtlCol="0">
            <a:spAutoFit/>
          </a:bodyPr>
          <a:lstStyle/>
          <a:p>
            <a:pPr algn="ctr"/>
            <a:r>
              <a:rPr lang="en-US" dirty="0"/>
              <a:t>Teach one </a:t>
            </a:r>
          </a:p>
          <a:p>
            <a:pPr algn="ctr"/>
            <a:r>
              <a:rPr lang="en-US" dirty="0"/>
              <a:t>expectation</a:t>
            </a:r>
          </a:p>
          <a:p>
            <a:pPr algn="ctr"/>
            <a:r>
              <a:rPr lang="en-US" dirty="0"/>
              <a:t> to my students</a:t>
            </a:r>
          </a:p>
        </p:txBody>
      </p:sp>
      <p:sp>
        <p:nvSpPr>
          <p:cNvPr id="21" name="TextBox 20">
            <a:extLst>
              <a:ext uri="{FF2B5EF4-FFF2-40B4-BE49-F238E27FC236}">
                <a16:creationId xmlns:a16="http://schemas.microsoft.com/office/drawing/2014/main" id="{12E5324F-65DE-1A09-AE20-2A3533EB7E42}"/>
              </a:ext>
            </a:extLst>
          </p:cNvPr>
          <p:cNvSpPr txBox="1"/>
          <p:nvPr/>
        </p:nvSpPr>
        <p:spPr>
          <a:xfrm>
            <a:off x="2837654" y="5348729"/>
            <a:ext cx="2568524" cy="923330"/>
          </a:xfrm>
          <a:prstGeom prst="rect">
            <a:avLst/>
          </a:prstGeom>
          <a:noFill/>
        </p:spPr>
        <p:txBody>
          <a:bodyPr wrap="none" rtlCol="0">
            <a:spAutoFit/>
          </a:bodyPr>
          <a:lstStyle/>
          <a:p>
            <a:pPr algn="ctr"/>
            <a:r>
              <a:rPr lang="en-US" dirty="0"/>
              <a:t>Ask grade level/colleague</a:t>
            </a:r>
          </a:p>
          <a:p>
            <a:pPr algn="ctr"/>
            <a:r>
              <a:rPr lang="en-US" dirty="0"/>
              <a:t>  to teach expectation</a:t>
            </a:r>
          </a:p>
          <a:p>
            <a:pPr algn="ctr"/>
            <a:r>
              <a:rPr lang="en-US" dirty="0"/>
              <a:t>an expectation</a:t>
            </a:r>
          </a:p>
        </p:txBody>
      </p:sp>
      <p:sp>
        <p:nvSpPr>
          <p:cNvPr id="22" name="TextBox 21">
            <a:extLst>
              <a:ext uri="{FF2B5EF4-FFF2-40B4-BE49-F238E27FC236}">
                <a16:creationId xmlns:a16="http://schemas.microsoft.com/office/drawing/2014/main" id="{F662BE6A-352E-6BE6-A619-2D8123ACEED6}"/>
              </a:ext>
            </a:extLst>
          </p:cNvPr>
          <p:cNvSpPr txBox="1"/>
          <p:nvPr/>
        </p:nvSpPr>
        <p:spPr>
          <a:xfrm>
            <a:off x="5539433" y="5376888"/>
            <a:ext cx="2988574" cy="646331"/>
          </a:xfrm>
          <a:prstGeom prst="rect">
            <a:avLst/>
          </a:prstGeom>
          <a:noFill/>
        </p:spPr>
        <p:txBody>
          <a:bodyPr wrap="none" rtlCol="0">
            <a:spAutoFit/>
          </a:bodyPr>
          <a:lstStyle/>
          <a:p>
            <a:pPr algn="ctr"/>
            <a:r>
              <a:rPr lang="en-US" dirty="0"/>
              <a:t>Share results, draft teaching </a:t>
            </a:r>
          </a:p>
          <a:p>
            <a:pPr algn="ctr"/>
            <a:r>
              <a:rPr lang="en-US" dirty="0"/>
              <a:t>matrix with staff and students</a:t>
            </a:r>
          </a:p>
        </p:txBody>
      </p:sp>
    </p:spTree>
    <p:extLst>
      <p:ext uri="{BB962C8B-B14F-4D97-AF65-F5344CB8AC3E}">
        <p14:creationId xmlns:p14="http://schemas.microsoft.com/office/powerpoint/2010/main" val="47125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BDAA7E-03D1-4A77-8D36-04DBE18BBB2F}"/>
              </a:ext>
            </a:extLst>
          </p:cNvPr>
          <p:cNvSpPr>
            <a:spLocks noGrp="1"/>
          </p:cNvSpPr>
          <p:nvPr>
            <p:ph type="title"/>
          </p:nvPr>
        </p:nvSpPr>
        <p:spPr/>
        <p:txBody>
          <a:bodyPr>
            <a:normAutofit fontScale="90000"/>
          </a:bodyPr>
          <a:lstStyle/>
          <a:p>
            <a:r>
              <a:rPr lang="en-US" dirty="0"/>
              <a:t>Step 1 in Sales – Qualify the Customer</a:t>
            </a:r>
            <a:br>
              <a:rPr lang="en-US" dirty="0"/>
            </a:br>
            <a:r>
              <a:rPr lang="en-US" dirty="0"/>
              <a:t>Your last experience buying a mattress?</a:t>
            </a:r>
          </a:p>
        </p:txBody>
      </p:sp>
      <p:pic>
        <p:nvPicPr>
          <p:cNvPr id="8" name="Content Placeholder 7" descr="A person standing in front of a store&#10;&#10;Description automatically generated">
            <a:extLst>
              <a:ext uri="{FF2B5EF4-FFF2-40B4-BE49-F238E27FC236}">
                <a16:creationId xmlns:a16="http://schemas.microsoft.com/office/drawing/2014/main" id="{21D23E11-E3B7-46D2-BA77-7DB68D1D58F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61975" y="2314560"/>
            <a:ext cx="3886200" cy="2592421"/>
          </a:xfrm>
        </p:spPr>
      </p:pic>
      <p:sp>
        <p:nvSpPr>
          <p:cNvPr id="6" name="Content Placeholder 5">
            <a:extLst>
              <a:ext uri="{FF2B5EF4-FFF2-40B4-BE49-F238E27FC236}">
                <a16:creationId xmlns:a16="http://schemas.microsoft.com/office/drawing/2014/main" id="{4188E518-1E6C-40A7-AC7F-ACCC6858C457}"/>
              </a:ext>
            </a:extLst>
          </p:cNvPr>
          <p:cNvSpPr>
            <a:spLocks noGrp="1"/>
          </p:cNvSpPr>
          <p:nvPr>
            <p:ph sz="half" idx="2"/>
          </p:nvPr>
        </p:nvSpPr>
        <p:spPr>
          <a:xfrm>
            <a:off x="4857752" y="2411412"/>
            <a:ext cx="3886200" cy="4351338"/>
          </a:xfrm>
        </p:spPr>
        <p:txBody>
          <a:bodyPr/>
          <a:lstStyle/>
          <a:p>
            <a:r>
              <a:rPr lang="en-US"/>
              <a:t> Buy-in implies selling</a:t>
            </a:r>
          </a:p>
          <a:p>
            <a:r>
              <a:rPr lang="en-US"/>
              <a:t> Believe in your product/approach</a:t>
            </a:r>
          </a:p>
          <a:p>
            <a:r>
              <a:rPr lang="en-US"/>
              <a:t> Questions to ask </a:t>
            </a:r>
          </a:p>
          <a:p>
            <a:pPr lvl="1"/>
            <a:r>
              <a:rPr lang="en-US"/>
              <a:t>Can they benefit?</a:t>
            </a:r>
          </a:p>
          <a:p>
            <a:pPr lvl="1"/>
            <a:r>
              <a:rPr lang="en-US"/>
              <a:t>Can they commit?</a:t>
            </a:r>
          </a:p>
          <a:p>
            <a:endParaRPr lang="en-US"/>
          </a:p>
        </p:txBody>
      </p:sp>
      <p:sp>
        <p:nvSpPr>
          <p:cNvPr id="9" name="TextBox 8">
            <a:extLst>
              <a:ext uri="{FF2B5EF4-FFF2-40B4-BE49-F238E27FC236}">
                <a16:creationId xmlns:a16="http://schemas.microsoft.com/office/drawing/2014/main" id="{B9E7BDA8-A60E-445D-9D1C-43187FBE9D98}"/>
              </a:ext>
            </a:extLst>
          </p:cNvPr>
          <p:cNvSpPr txBox="1"/>
          <p:nvPr/>
        </p:nvSpPr>
        <p:spPr>
          <a:xfrm>
            <a:off x="1114425" y="5315404"/>
            <a:ext cx="4533900" cy="215444"/>
          </a:xfrm>
          <a:prstGeom prst="rect">
            <a:avLst/>
          </a:prstGeom>
          <a:noFill/>
        </p:spPr>
        <p:txBody>
          <a:bodyPr wrap="square" rtlCol="0">
            <a:spAutoFit/>
          </a:bodyPr>
          <a:lstStyle/>
          <a:p>
            <a:r>
              <a:rPr lang="en-US" sz="800"/>
              <a:t>Image from https://flic.kr/p/7YKQEH </a:t>
            </a:r>
          </a:p>
        </p:txBody>
      </p:sp>
    </p:spTree>
    <p:extLst>
      <p:ext uri="{BB962C8B-B14F-4D97-AF65-F5344CB8AC3E}">
        <p14:creationId xmlns:p14="http://schemas.microsoft.com/office/powerpoint/2010/main" val="32074466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457200" y="703263"/>
            <a:ext cx="8229600" cy="1143000"/>
          </a:xfrm>
        </p:spPr>
        <p:txBody>
          <a:bodyPr/>
          <a:lstStyle/>
          <a:p>
            <a:r>
              <a:rPr lang="en-US" dirty="0">
                <a:latin typeface="Calibri" charset="0"/>
              </a:rPr>
              <a:t>Implementation Phases </a:t>
            </a:r>
          </a:p>
        </p:txBody>
      </p:sp>
      <p:graphicFrame>
        <p:nvGraphicFramePr>
          <p:cNvPr id="45061" name="Text Placeholder 3">
            <a:extLst>
              <a:ext uri="{FF2B5EF4-FFF2-40B4-BE49-F238E27FC236}">
                <a16:creationId xmlns:a16="http://schemas.microsoft.com/office/drawing/2014/main" id="{EF6301FE-8436-0943-330D-E717546F0B4C}"/>
              </a:ext>
            </a:extLst>
          </p:cNvPr>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5059" name="TextBox 7"/>
          <p:cNvSpPr txBox="1">
            <a:spLocks noChangeArrowheads="1"/>
          </p:cNvSpPr>
          <p:nvPr/>
        </p:nvSpPr>
        <p:spPr bwMode="auto">
          <a:xfrm>
            <a:off x="1723105" y="6307928"/>
            <a:ext cx="526891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(Kotter, 1995; Blasé, Fixsen, Sims, &amp; Ward, 2015)</a:t>
            </a:r>
          </a:p>
        </p:txBody>
      </p:sp>
    </p:spTree>
    <p:extLst>
      <p:ext uri="{BB962C8B-B14F-4D97-AF65-F5344CB8AC3E}">
        <p14:creationId xmlns:p14="http://schemas.microsoft.com/office/powerpoint/2010/main" val="41959250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105" name="Chart 4"/>
          <p:cNvGraphicFramePr>
            <a:graphicFrameLocks noGrp="1"/>
          </p:cNvGraphicFramePr>
          <p:nvPr/>
        </p:nvGraphicFramePr>
        <p:xfrm>
          <a:off x="238127" y="468315"/>
          <a:ext cx="8666163" cy="5921375"/>
        </p:xfrm>
        <a:graphic>
          <a:graphicData uri="http://schemas.openxmlformats.org/presentationml/2006/ole">
            <mc:AlternateContent xmlns:mc="http://schemas.openxmlformats.org/markup-compatibility/2006">
              <mc:Choice xmlns:v="urn:schemas-microsoft-com:vml" Requires="v">
                <p:oleObj name="Chart" r:id="rId2" imgW="8674100" imgH="5930900" progId="Excel.Chart.8">
                  <p:embed/>
                </p:oleObj>
              </mc:Choice>
              <mc:Fallback>
                <p:oleObj name="Chart" r:id="rId2" imgW="8674100" imgH="5930900" progId="Excel.Chart.8">
                  <p:embed/>
                  <p:pic>
                    <p:nvPicPr>
                      <p:cNvPr id="47105" name="Chart 4"/>
                      <p:cNvPicPr>
                        <a:picLocks noGrp="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7" y="468315"/>
                        <a:ext cx="8666163" cy="592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47106" name="TextBox 1"/>
          <p:cNvSpPr txBox="1">
            <a:spLocks noChangeArrowheads="1"/>
          </p:cNvSpPr>
          <p:nvPr/>
        </p:nvSpPr>
        <p:spPr bwMode="auto">
          <a:xfrm>
            <a:off x="5943600" y="6324600"/>
            <a:ext cx="25288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(Bohanon &amp; Wu, 2014)</a:t>
            </a:r>
          </a:p>
        </p:txBody>
      </p:sp>
    </p:spTree>
    <p:extLst>
      <p:ext uri="{BB962C8B-B14F-4D97-AF65-F5344CB8AC3E}">
        <p14:creationId xmlns:p14="http://schemas.microsoft.com/office/powerpoint/2010/main" val="1110859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FA16-168F-41CF-BACF-16EAA23F5258}"/>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2D62A3C5-12DB-5F4C-909A-4CC88E822B95}"/>
              </a:ext>
            </a:extLst>
          </p:cNvPr>
          <p:cNvSpPr>
            <a:spLocks noGrp="1"/>
          </p:cNvSpPr>
          <p:nvPr>
            <p:ph idx="1"/>
          </p:nvPr>
        </p:nvSpPr>
        <p:spPr/>
        <p:txBody>
          <a:bodyPr>
            <a:normAutofit fontScale="92500" lnSpcReduction="20000"/>
          </a:bodyPr>
          <a:lstStyle/>
          <a:p>
            <a:r>
              <a:rPr lang="en-US" dirty="0"/>
              <a:t>9:00–9:30 Check-in（</a:t>
            </a:r>
            <a:r>
              <a:rPr lang="ja-JP" altLang="en-US" dirty="0"/>
              <a:t>報到）</a:t>
            </a:r>
          </a:p>
          <a:p>
            <a:r>
              <a:rPr lang="en-US" altLang="ja-JP" dirty="0"/>
              <a:t>9:30–12:00 </a:t>
            </a:r>
            <a:r>
              <a:rPr lang="en-US" dirty="0"/>
              <a:t>Session 1 (Understanding MTSS/PBIS Tier 1)（</a:t>
            </a:r>
            <a:r>
              <a:rPr lang="ja-JP" altLang="en-US" dirty="0"/>
              <a:t>第一節課程：了解多層次支持系統</a:t>
            </a:r>
            <a:r>
              <a:rPr lang="en-US" dirty="0"/>
              <a:t>PBIS </a:t>
            </a:r>
            <a:r>
              <a:rPr lang="ja-JP" altLang="en-US" dirty="0"/>
              <a:t>第一層級）</a:t>
            </a:r>
          </a:p>
          <a:p>
            <a:r>
              <a:rPr lang="en-US" altLang="ja-JP" dirty="0"/>
              <a:t>10:15–10:30 </a:t>
            </a:r>
            <a:r>
              <a:rPr lang="en-US" dirty="0"/>
              <a:t>Break（</a:t>
            </a:r>
            <a:r>
              <a:rPr lang="ja-JP" altLang="en-US" dirty="0"/>
              <a:t>休息）</a:t>
            </a:r>
          </a:p>
          <a:p>
            <a:r>
              <a:rPr lang="en-US" altLang="ja-JP" dirty="0"/>
              <a:t>12:00–13:00 </a:t>
            </a:r>
            <a:r>
              <a:rPr lang="en-US" dirty="0"/>
              <a:t>Lunch（</a:t>
            </a:r>
            <a:r>
              <a:rPr lang="ja-JP" altLang="en-US" dirty="0"/>
              <a:t>午餐）</a:t>
            </a:r>
          </a:p>
          <a:p>
            <a:r>
              <a:rPr lang="en-US" altLang="ja-JP" dirty="0"/>
              <a:t>13:00–16:00 </a:t>
            </a:r>
            <a:r>
              <a:rPr lang="en-US" dirty="0"/>
              <a:t>Session 2 (Connecting with existing school practices of Tier 1 in secondary schools)</a:t>
            </a:r>
          </a:p>
          <a:p>
            <a:r>
              <a:rPr lang="en-US" dirty="0"/>
              <a:t>（</a:t>
            </a:r>
            <a:r>
              <a:rPr lang="ja-JP" altLang="en-US" dirty="0"/>
              <a:t>第二節課程：連結中學現有的第一層級實務）</a:t>
            </a:r>
          </a:p>
          <a:p>
            <a:r>
              <a:rPr lang="en-US" altLang="ja-JP" dirty="0"/>
              <a:t>14:30–14:45 </a:t>
            </a:r>
            <a:r>
              <a:rPr lang="en-US" dirty="0"/>
              <a:t>Break（</a:t>
            </a:r>
            <a:r>
              <a:rPr lang="ja-JP" altLang="en-US" dirty="0"/>
              <a:t>休息）</a:t>
            </a:r>
          </a:p>
          <a:p>
            <a:r>
              <a:rPr lang="en-US" altLang="ja-JP" dirty="0"/>
              <a:t>15:50 </a:t>
            </a:r>
            <a:r>
              <a:rPr lang="en-US" dirty="0"/>
              <a:t>Check-out（</a:t>
            </a:r>
            <a:r>
              <a:rPr lang="ja-JP" altLang="en-US" dirty="0"/>
              <a:t>簽退／結束）</a:t>
            </a:r>
            <a:endParaRPr lang="en-US" dirty="0"/>
          </a:p>
        </p:txBody>
      </p:sp>
    </p:spTree>
    <p:extLst>
      <p:ext uri="{BB962C8B-B14F-4D97-AF65-F5344CB8AC3E}">
        <p14:creationId xmlns:p14="http://schemas.microsoft.com/office/powerpoint/2010/main" val="17059954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92BD1-5A3E-4C2D-A2AF-DE6DCB9B7274}"/>
              </a:ext>
            </a:extLst>
          </p:cNvPr>
          <p:cNvSpPr>
            <a:spLocks noGrp="1"/>
          </p:cNvSpPr>
          <p:nvPr>
            <p:ph type="title"/>
          </p:nvPr>
        </p:nvSpPr>
        <p:spPr/>
        <p:txBody>
          <a:bodyPr/>
          <a:lstStyle/>
          <a:p>
            <a:r>
              <a:rPr lang="en-US"/>
              <a:t>Assessing Needs</a:t>
            </a:r>
          </a:p>
        </p:txBody>
      </p:sp>
      <p:sp>
        <p:nvSpPr>
          <p:cNvPr id="3" name="Content Placeholder 2">
            <a:extLst>
              <a:ext uri="{FF2B5EF4-FFF2-40B4-BE49-F238E27FC236}">
                <a16:creationId xmlns:a16="http://schemas.microsoft.com/office/drawing/2014/main" id="{A31D383E-EBF4-4919-A34F-14FE5B85858A}"/>
              </a:ext>
            </a:extLst>
          </p:cNvPr>
          <p:cNvSpPr>
            <a:spLocks noGrp="1"/>
          </p:cNvSpPr>
          <p:nvPr>
            <p:ph sz="half" idx="1"/>
          </p:nvPr>
        </p:nvSpPr>
        <p:spPr>
          <a:xfrm>
            <a:off x="457200" y="1638302"/>
            <a:ext cx="4038600" cy="4525963"/>
          </a:xfrm>
        </p:spPr>
        <p:txBody>
          <a:bodyPr/>
          <a:lstStyle/>
          <a:p>
            <a:r>
              <a:rPr lang="en-US"/>
              <a:t>Tools</a:t>
            </a:r>
          </a:p>
          <a:p>
            <a:pPr lvl="1"/>
            <a:r>
              <a:rPr lang="en-US" sz="2800"/>
              <a:t>Interviews</a:t>
            </a:r>
          </a:p>
          <a:p>
            <a:pPr lvl="1"/>
            <a:r>
              <a:rPr lang="en-US" sz="2800"/>
              <a:t>Observations</a:t>
            </a:r>
          </a:p>
          <a:p>
            <a:pPr lvl="1"/>
            <a:r>
              <a:rPr lang="en-US" sz="2800"/>
              <a:t>Surveys</a:t>
            </a:r>
          </a:p>
          <a:p>
            <a:pPr lvl="1"/>
            <a:r>
              <a:rPr lang="en-US" sz="2800"/>
              <a:t>Focus Group</a:t>
            </a:r>
          </a:p>
          <a:p>
            <a:pPr lvl="1"/>
            <a:r>
              <a:rPr lang="en-US" sz="2800"/>
              <a:t>Existing documents and data (e.g., school plans, reports)</a:t>
            </a:r>
          </a:p>
        </p:txBody>
      </p:sp>
      <p:sp>
        <p:nvSpPr>
          <p:cNvPr id="4" name="Content Placeholder 3">
            <a:extLst>
              <a:ext uri="{FF2B5EF4-FFF2-40B4-BE49-F238E27FC236}">
                <a16:creationId xmlns:a16="http://schemas.microsoft.com/office/drawing/2014/main" id="{79ADA1A0-1FE1-4588-AC61-0E05044D3EFB}"/>
              </a:ext>
            </a:extLst>
          </p:cNvPr>
          <p:cNvSpPr>
            <a:spLocks noGrp="1"/>
          </p:cNvSpPr>
          <p:nvPr>
            <p:ph sz="half" idx="2"/>
          </p:nvPr>
        </p:nvSpPr>
        <p:spPr/>
        <p:txBody>
          <a:bodyPr/>
          <a:lstStyle/>
          <a:p>
            <a:r>
              <a:rPr lang="en-US" sz="3200"/>
              <a:t>Goals</a:t>
            </a:r>
          </a:p>
          <a:p>
            <a:pPr lvl="1"/>
            <a:r>
              <a:rPr lang="en-US" sz="2800"/>
              <a:t>Identify Strengths</a:t>
            </a:r>
          </a:p>
          <a:p>
            <a:pPr lvl="1"/>
            <a:r>
              <a:rPr lang="en-US" sz="2800"/>
              <a:t>Identify Needs</a:t>
            </a:r>
          </a:p>
        </p:txBody>
      </p:sp>
      <p:pic>
        <p:nvPicPr>
          <p:cNvPr id="6" name="Picture 5" descr="A picture containing sitting, small, food, brown&#10;&#10;Description automatically generated">
            <a:extLst>
              <a:ext uri="{FF2B5EF4-FFF2-40B4-BE49-F238E27FC236}">
                <a16:creationId xmlns:a16="http://schemas.microsoft.com/office/drawing/2014/main" id="{59CB6BFB-6CB1-4F12-A793-8118C7BBBB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1039" y="3343274"/>
            <a:ext cx="2587661" cy="3230880"/>
          </a:xfrm>
          <a:prstGeom prst="rect">
            <a:avLst/>
          </a:prstGeom>
        </p:spPr>
      </p:pic>
    </p:spTree>
    <p:extLst>
      <p:ext uri="{BB962C8B-B14F-4D97-AF65-F5344CB8AC3E}">
        <p14:creationId xmlns:p14="http://schemas.microsoft.com/office/powerpoint/2010/main" val="8704722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C87F60-9B21-4628-BCC0-62573934CE01}"/>
              </a:ext>
            </a:extLst>
          </p:cNvPr>
          <p:cNvSpPr>
            <a:spLocks noGrp="1"/>
          </p:cNvSpPr>
          <p:nvPr>
            <p:ph type="ctrTitle"/>
          </p:nvPr>
        </p:nvSpPr>
        <p:spPr/>
        <p:txBody>
          <a:bodyPr>
            <a:normAutofit/>
          </a:bodyPr>
          <a:lstStyle/>
          <a:p>
            <a:r>
              <a:rPr lang="en-US" sz="4100"/>
              <a:t>Interviews and Surveys</a:t>
            </a:r>
          </a:p>
        </p:txBody>
      </p:sp>
      <p:sp>
        <p:nvSpPr>
          <p:cNvPr id="5" name="Subtitle 4">
            <a:extLst>
              <a:ext uri="{FF2B5EF4-FFF2-40B4-BE49-F238E27FC236}">
                <a16:creationId xmlns:a16="http://schemas.microsoft.com/office/drawing/2014/main" id="{438C8CFA-D4DD-46F1-BE34-15CCB9AB385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337237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A2C22-AE96-42A8-9CAB-97E6BE8D3D8C}"/>
              </a:ext>
            </a:extLst>
          </p:cNvPr>
          <p:cNvSpPr>
            <a:spLocks noGrp="1"/>
          </p:cNvSpPr>
          <p:nvPr>
            <p:ph type="title"/>
          </p:nvPr>
        </p:nvSpPr>
        <p:spPr/>
        <p:txBody>
          <a:bodyPr>
            <a:normAutofit/>
          </a:bodyPr>
          <a:lstStyle/>
          <a:p>
            <a:r>
              <a:rPr lang="en-US"/>
              <a:t>What Are Current Needs?</a:t>
            </a:r>
          </a:p>
        </p:txBody>
      </p:sp>
      <p:sp>
        <p:nvSpPr>
          <p:cNvPr id="3" name="Content Placeholder 2">
            <a:extLst>
              <a:ext uri="{FF2B5EF4-FFF2-40B4-BE49-F238E27FC236}">
                <a16:creationId xmlns:a16="http://schemas.microsoft.com/office/drawing/2014/main" id="{14138984-E900-48BC-9605-958FC1B85B20}"/>
              </a:ext>
            </a:extLst>
          </p:cNvPr>
          <p:cNvSpPr>
            <a:spLocks noGrp="1"/>
          </p:cNvSpPr>
          <p:nvPr>
            <p:ph sz="half" idx="1"/>
          </p:nvPr>
        </p:nvSpPr>
        <p:spPr/>
        <p:txBody>
          <a:bodyPr>
            <a:normAutofit fontScale="92500" lnSpcReduction="10000"/>
          </a:bodyPr>
          <a:lstStyle/>
          <a:p>
            <a:endParaRPr lang="en-US"/>
          </a:p>
        </p:txBody>
      </p:sp>
      <p:sp>
        <p:nvSpPr>
          <p:cNvPr id="4" name="Content Placeholder 3">
            <a:extLst>
              <a:ext uri="{FF2B5EF4-FFF2-40B4-BE49-F238E27FC236}">
                <a16:creationId xmlns:a16="http://schemas.microsoft.com/office/drawing/2014/main" id="{5D51861A-17BC-436F-966E-A109CDFB43DB}"/>
              </a:ext>
            </a:extLst>
          </p:cNvPr>
          <p:cNvSpPr>
            <a:spLocks noGrp="1"/>
          </p:cNvSpPr>
          <p:nvPr>
            <p:ph sz="half" idx="2"/>
          </p:nvPr>
        </p:nvSpPr>
        <p:spPr>
          <a:xfrm>
            <a:off x="5019675" y="1825624"/>
            <a:ext cx="3886200" cy="4351338"/>
          </a:xfrm>
        </p:spPr>
        <p:txBody>
          <a:bodyPr>
            <a:normAutofit fontScale="92500" lnSpcReduction="10000"/>
          </a:bodyPr>
          <a:lstStyle/>
          <a:p>
            <a:r>
              <a:rPr lang="en-US"/>
              <a:t>Communication</a:t>
            </a:r>
          </a:p>
          <a:p>
            <a:r>
              <a:rPr lang="en-US"/>
              <a:t>High staff turnover</a:t>
            </a:r>
          </a:p>
          <a:p>
            <a:r>
              <a:rPr lang="en-US"/>
              <a:t>Inconsistent practices, polices, and procedures</a:t>
            </a:r>
          </a:p>
          <a:p>
            <a:r>
              <a:rPr lang="en-US"/>
              <a:t>Negative perception of school</a:t>
            </a:r>
          </a:p>
          <a:p>
            <a:r>
              <a:rPr lang="en-US"/>
              <a:t>School climate</a:t>
            </a:r>
          </a:p>
          <a:p>
            <a:r>
              <a:rPr lang="en-US"/>
              <a:t>Lack of data-based decision making</a:t>
            </a:r>
          </a:p>
          <a:p>
            <a:r>
              <a:rPr lang="en-US"/>
              <a:t>Lack of buy-in to address concerns</a:t>
            </a:r>
          </a:p>
        </p:txBody>
      </p:sp>
      <p:pic>
        <p:nvPicPr>
          <p:cNvPr id="5" name="Content Placeholder 4" descr="41291491141_00f06d6194_z.jpg">
            <a:extLst>
              <a:ext uri="{FF2B5EF4-FFF2-40B4-BE49-F238E27FC236}">
                <a16:creationId xmlns:a16="http://schemas.microsoft.com/office/drawing/2014/main" id="{193B1BD2-CB53-42E0-ABC9-AFE5EA7658BF}"/>
              </a:ext>
            </a:extLst>
          </p:cNvPr>
          <p:cNvPicPr>
            <a:picLocks noChangeAspect="1"/>
          </p:cNvPicPr>
          <p:nvPr/>
        </p:nvPicPr>
        <p:blipFill>
          <a:blip r:embed="rId3">
            <a:extLst>
              <a:ext uri="{28A0092B-C50C-407E-A947-70E740481C1C}">
                <a14:useLocalDpi xmlns:a14="http://schemas.microsoft.com/office/drawing/2010/main" val="0"/>
              </a:ext>
            </a:extLst>
          </a:blip>
          <a:srcRect l="20163" r="20163"/>
          <a:stretch>
            <a:fillRect/>
          </a:stretch>
        </p:blipFill>
        <p:spPr>
          <a:xfrm>
            <a:off x="590550" y="1738314"/>
            <a:ext cx="4038600" cy="4525963"/>
          </a:xfrm>
          <a:prstGeom prst="rect">
            <a:avLst/>
          </a:prstGeom>
        </p:spPr>
      </p:pic>
      <p:sp>
        <p:nvSpPr>
          <p:cNvPr id="6" name="TextBox 5">
            <a:extLst>
              <a:ext uri="{FF2B5EF4-FFF2-40B4-BE49-F238E27FC236}">
                <a16:creationId xmlns:a16="http://schemas.microsoft.com/office/drawing/2014/main" id="{7018FFD4-E196-43DB-B79D-FB527F4B625F}"/>
              </a:ext>
            </a:extLst>
          </p:cNvPr>
          <p:cNvSpPr txBox="1"/>
          <p:nvPr/>
        </p:nvSpPr>
        <p:spPr>
          <a:xfrm>
            <a:off x="1514477" y="6492874"/>
            <a:ext cx="987771" cy="153888"/>
          </a:xfrm>
          <a:prstGeom prst="rect">
            <a:avLst/>
          </a:prstGeom>
          <a:noFill/>
        </p:spPr>
        <p:txBody>
          <a:bodyPr wrap="none" rtlCol="0">
            <a:spAutoFit/>
          </a:bodyPr>
          <a:lstStyle/>
          <a:p>
            <a:r>
              <a:rPr lang="en-US" sz="400"/>
              <a:t>Image from https://flic.kr/p/25UMFK4</a:t>
            </a:r>
          </a:p>
        </p:txBody>
      </p:sp>
    </p:spTree>
    <p:extLst>
      <p:ext uri="{BB962C8B-B14F-4D97-AF65-F5344CB8AC3E}">
        <p14:creationId xmlns:p14="http://schemas.microsoft.com/office/powerpoint/2010/main" val="26341206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98CD9C44-1FED-4C38-95DD-25128D36E74A}"/>
              </a:ext>
            </a:extLst>
          </p:cNvPr>
          <p:cNvSpPr>
            <a:spLocks noGrp="1"/>
          </p:cNvSpPr>
          <p:nvPr>
            <p:ph type="title"/>
          </p:nvPr>
        </p:nvSpPr>
        <p:spPr>
          <a:xfrm>
            <a:off x="628650" y="365127"/>
            <a:ext cx="7886700" cy="1325563"/>
          </a:xfrm>
        </p:spPr>
        <p:txBody>
          <a:bodyPr vert="horz" lIns="91440" tIns="45720" rIns="91440" bIns="45720" rtlCol="0" anchor="ctr">
            <a:normAutofit/>
          </a:bodyPr>
          <a:lstStyle/>
          <a:p>
            <a:r>
              <a:rPr lang="en-US" dirty="0"/>
              <a:t>Connection to Needs</a:t>
            </a:r>
            <a:r>
              <a:rPr lang="zh-TW" altLang="en-US" dirty="0"/>
              <a:t>  </a:t>
            </a:r>
            <a:r>
              <a:rPr lang="zh-TW" altLang="en-US" sz="2800" dirty="0"/>
              <a:t>連結的需求</a:t>
            </a:r>
            <a:endParaRPr lang="en-US" sz="2800" dirty="0"/>
          </a:p>
        </p:txBody>
      </p:sp>
      <p:graphicFrame>
        <p:nvGraphicFramePr>
          <p:cNvPr id="17" name="Table 16">
            <a:extLst>
              <a:ext uri="{FF2B5EF4-FFF2-40B4-BE49-F238E27FC236}">
                <a16:creationId xmlns:a16="http://schemas.microsoft.com/office/drawing/2014/main" id="{3476719A-7BFC-40BF-8B93-A16FFD833AE9}"/>
              </a:ext>
            </a:extLst>
          </p:cNvPr>
          <p:cNvGraphicFramePr>
            <a:graphicFrameLocks noGrp="1"/>
          </p:cNvGraphicFramePr>
          <p:nvPr/>
        </p:nvGraphicFramePr>
        <p:xfrm>
          <a:off x="628650" y="1690688"/>
          <a:ext cx="7893844" cy="4475092"/>
        </p:xfrm>
        <a:graphic>
          <a:graphicData uri="http://schemas.openxmlformats.org/drawingml/2006/table">
            <a:tbl>
              <a:tblPr firstRow="1" firstCol="1" bandRow="1"/>
              <a:tblGrid>
                <a:gridCol w="3946922">
                  <a:extLst>
                    <a:ext uri="{9D8B030D-6E8A-4147-A177-3AD203B41FA5}">
                      <a16:colId xmlns:a16="http://schemas.microsoft.com/office/drawing/2014/main" val="3589562658"/>
                    </a:ext>
                  </a:extLst>
                </a:gridCol>
                <a:gridCol w="3946922">
                  <a:extLst>
                    <a:ext uri="{9D8B030D-6E8A-4147-A177-3AD203B41FA5}">
                      <a16:colId xmlns:a16="http://schemas.microsoft.com/office/drawing/2014/main" val="4165918715"/>
                    </a:ext>
                  </a:extLst>
                </a:gridCol>
              </a:tblGrid>
              <a:tr h="315534">
                <a:tc>
                  <a:txBody>
                    <a:bodyPr/>
                    <a:lstStyle/>
                    <a:p>
                      <a:pPr marL="0" marR="0" algn="ctr" fontAlgn="t">
                        <a:lnSpc>
                          <a:spcPct val="107000"/>
                        </a:lnSpc>
                        <a:spcBef>
                          <a:spcPts val="0"/>
                        </a:spcBef>
                        <a:spcAft>
                          <a:spcPts val="0"/>
                        </a:spcAft>
                      </a:pPr>
                      <a:r>
                        <a:rPr lang="en-US" sz="1800" b="1" i="0" u="none" strike="noStrike">
                          <a:effectLst/>
                          <a:latin typeface="+mn-lt"/>
                          <a:ea typeface="Times New Roman" panose="02020603050405020304" pitchFamily="18" charset="0"/>
                          <a:cs typeface="Times New Roman" panose="02020603050405020304" pitchFamily="18" charset="0"/>
                        </a:rPr>
                        <a:t>Priorities/Next Steps</a:t>
                      </a:r>
                      <a:endParaRPr lang="en-US" sz="1800" b="0" i="0" u="none" strike="noStrike">
                        <a:effectLst/>
                        <a:latin typeface="+mn-lt"/>
                      </a:endParaRPr>
                    </a:p>
                  </a:txBody>
                  <a:tcPr marL="91083" marR="91083" marT="12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lnSpc>
                          <a:spcPct val="107000"/>
                        </a:lnSpc>
                        <a:spcBef>
                          <a:spcPts val="0"/>
                        </a:spcBef>
                        <a:spcAft>
                          <a:spcPts val="0"/>
                        </a:spcAft>
                      </a:pPr>
                      <a:r>
                        <a:rPr lang="en-US" sz="1800" b="1" i="0" u="none" strike="noStrike">
                          <a:effectLst/>
                          <a:latin typeface="+mn-lt"/>
                          <a:ea typeface="Times New Roman" panose="02020603050405020304" pitchFamily="18" charset="0"/>
                          <a:cs typeface="Times New Roman" panose="02020603050405020304" pitchFamily="18" charset="0"/>
                        </a:rPr>
                        <a:t>Connections with Schoolwide Initiative</a:t>
                      </a:r>
                      <a:endParaRPr lang="en-US" sz="1800" b="0" i="0" u="none" strike="noStrike">
                        <a:effectLst/>
                        <a:latin typeface="+mn-lt"/>
                      </a:endParaRPr>
                    </a:p>
                  </a:txBody>
                  <a:tcPr marL="91083" marR="91083" marT="12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9436863"/>
                  </a:ext>
                </a:extLst>
              </a:tr>
              <a:tr h="1118279">
                <a:tc>
                  <a:txBody>
                    <a:bodyPr/>
                    <a:lstStyle/>
                    <a:p>
                      <a:pPr marL="0" marR="0" algn="l" fontAlgn="t">
                        <a:lnSpc>
                          <a:spcPct val="107000"/>
                        </a:lnSpc>
                        <a:spcBef>
                          <a:spcPts val="0"/>
                        </a:spcBef>
                        <a:spcAft>
                          <a:spcPts val="0"/>
                        </a:spcAft>
                      </a:pPr>
                      <a:r>
                        <a:rPr lang="en-US" sz="1800" b="0" i="0" u="none" strike="noStrike">
                          <a:effectLst/>
                          <a:latin typeface="+mn-lt"/>
                          <a:ea typeface="Times New Roman" panose="02020603050405020304" pitchFamily="18" charset="0"/>
                          <a:cs typeface="Times New Roman" panose="02020603050405020304" pitchFamily="18" charset="0"/>
                        </a:rPr>
                        <a:t>Improve communication</a:t>
                      </a:r>
                      <a:endParaRPr lang="en-US" sz="1800" b="0" i="0" u="none" strike="noStrike">
                        <a:effectLst/>
                        <a:latin typeface="+mn-lt"/>
                      </a:endParaRPr>
                    </a:p>
                  </a:txBody>
                  <a:tcPr marL="91083" marR="91083" marT="12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17525" marR="0" indent="-517525" algn="l" fontAlgn="t">
                        <a:lnSpc>
                          <a:spcPct val="107000"/>
                        </a:lnSpc>
                        <a:spcBef>
                          <a:spcPts val="0"/>
                        </a:spcBef>
                        <a:spcAft>
                          <a:spcPts val="0"/>
                        </a:spcAft>
                      </a:pPr>
                      <a:r>
                        <a:rPr lang="en-US" sz="1800" b="0" i="0" u="none" strike="noStrike">
                          <a:effectLst/>
                          <a:latin typeface="+mn-lt"/>
                          <a:ea typeface="Times New Roman" panose="02020603050405020304" pitchFamily="18" charset="0"/>
                          <a:cs typeface="Times New Roman" panose="02020603050405020304" pitchFamily="18" charset="0"/>
                        </a:rPr>
                        <a:t>Develop a leadership team that can effectively communicate with the school community</a:t>
                      </a:r>
                      <a:endParaRPr lang="en-US" sz="1800" b="0" i="0" u="none" strike="noStrike">
                        <a:effectLst/>
                        <a:latin typeface="+mn-lt"/>
                      </a:endParaRPr>
                    </a:p>
                    <a:p>
                      <a:pPr marL="0" marR="0" algn="l" fontAlgn="t">
                        <a:lnSpc>
                          <a:spcPct val="107000"/>
                        </a:lnSpc>
                        <a:spcBef>
                          <a:spcPts val="0"/>
                        </a:spcBef>
                        <a:spcAft>
                          <a:spcPts val="0"/>
                        </a:spcAft>
                      </a:pPr>
                      <a:r>
                        <a:rPr lang="en-US" sz="1800" b="0" i="0" u="none" strike="noStrike">
                          <a:effectLst/>
                          <a:latin typeface="+mn-lt"/>
                          <a:ea typeface="Times New Roman" panose="02020603050405020304" pitchFamily="18" charset="0"/>
                          <a:cs typeface="Times New Roman" panose="02020603050405020304" pitchFamily="18" charset="0"/>
                        </a:rPr>
                        <a:t> </a:t>
                      </a:r>
                      <a:endParaRPr lang="en-US" sz="1800" b="0" i="0" u="none" strike="noStrike">
                        <a:effectLst/>
                        <a:latin typeface="+mn-lt"/>
                      </a:endParaRPr>
                    </a:p>
                  </a:txBody>
                  <a:tcPr marL="91083" marR="91083" marT="12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6485612"/>
                  </a:ext>
                </a:extLst>
              </a:tr>
              <a:tr h="850698">
                <a:tc>
                  <a:txBody>
                    <a:bodyPr/>
                    <a:lstStyle/>
                    <a:p>
                      <a:pPr marL="457200" marR="0" indent="-457200" algn="l" fontAlgn="t">
                        <a:lnSpc>
                          <a:spcPct val="107000"/>
                        </a:lnSpc>
                        <a:spcBef>
                          <a:spcPts val="0"/>
                        </a:spcBef>
                        <a:spcAft>
                          <a:spcPts val="0"/>
                        </a:spcAft>
                      </a:pPr>
                      <a:r>
                        <a:rPr lang="en-US" sz="1800" b="0" i="0" u="none" strike="noStrike">
                          <a:effectLst/>
                          <a:latin typeface="+mn-lt"/>
                          <a:ea typeface="Times New Roman" panose="02020603050405020304" pitchFamily="18" charset="0"/>
                          <a:cs typeface="Times New Roman" panose="02020603050405020304" pitchFamily="18" charset="0"/>
                        </a:rPr>
                        <a:t>Define responses for students who struggle academically and behaviorally</a:t>
                      </a:r>
                      <a:endParaRPr lang="en-US" sz="1800" b="0" i="0" u="none" strike="noStrike">
                        <a:effectLst/>
                        <a:latin typeface="+mn-lt"/>
                      </a:endParaRPr>
                    </a:p>
                  </a:txBody>
                  <a:tcPr marL="91083" marR="91083" marT="12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0" indent="-457200" algn="l" fontAlgn="t">
                        <a:lnSpc>
                          <a:spcPct val="107000"/>
                        </a:lnSpc>
                        <a:spcBef>
                          <a:spcPts val="0"/>
                        </a:spcBef>
                        <a:spcAft>
                          <a:spcPts val="0"/>
                        </a:spcAft>
                      </a:pPr>
                      <a:r>
                        <a:rPr lang="en-US" sz="1800" b="0" i="0" u="none" strike="noStrike">
                          <a:effectLst/>
                          <a:latin typeface="+mn-lt"/>
                          <a:ea typeface="Times New Roman" panose="02020603050405020304" pitchFamily="18" charset="0"/>
                          <a:cs typeface="Times New Roman" panose="02020603050405020304" pitchFamily="18" charset="0"/>
                        </a:rPr>
                        <a:t>Develop a continuum of supports for all students</a:t>
                      </a:r>
                      <a:endParaRPr lang="en-US" sz="1800" b="0" i="0" u="none" strike="noStrike">
                        <a:effectLst/>
                        <a:latin typeface="+mn-lt"/>
                      </a:endParaRPr>
                    </a:p>
                    <a:p>
                      <a:pPr marL="0" marR="0" algn="l" fontAlgn="t">
                        <a:lnSpc>
                          <a:spcPct val="107000"/>
                        </a:lnSpc>
                        <a:spcBef>
                          <a:spcPts val="0"/>
                        </a:spcBef>
                        <a:spcAft>
                          <a:spcPts val="0"/>
                        </a:spcAft>
                      </a:pPr>
                      <a:r>
                        <a:rPr lang="en-US" sz="1800" b="0" i="0" u="none" strike="noStrike">
                          <a:effectLst/>
                          <a:latin typeface="+mn-lt"/>
                          <a:ea typeface="Times New Roman" panose="02020603050405020304" pitchFamily="18" charset="0"/>
                          <a:cs typeface="Times New Roman" panose="02020603050405020304" pitchFamily="18" charset="0"/>
                        </a:rPr>
                        <a:t> </a:t>
                      </a:r>
                      <a:endParaRPr lang="en-US" sz="1800" b="0" i="0" u="none" strike="noStrike">
                        <a:effectLst/>
                        <a:latin typeface="+mn-lt"/>
                      </a:endParaRPr>
                    </a:p>
                  </a:txBody>
                  <a:tcPr marL="91083" marR="91083" marT="12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3316641"/>
                  </a:ext>
                </a:extLst>
              </a:tr>
              <a:tr h="850698">
                <a:tc>
                  <a:txBody>
                    <a:bodyPr/>
                    <a:lstStyle/>
                    <a:p>
                      <a:pPr marL="0" marR="0" algn="l" fontAlgn="t">
                        <a:lnSpc>
                          <a:spcPct val="107000"/>
                        </a:lnSpc>
                        <a:spcBef>
                          <a:spcPts val="0"/>
                        </a:spcBef>
                        <a:spcAft>
                          <a:spcPts val="0"/>
                        </a:spcAft>
                      </a:pPr>
                      <a:r>
                        <a:rPr lang="en-US" sz="1800" b="0" i="0" u="none" strike="noStrike">
                          <a:effectLst/>
                          <a:latin typeface="+mn-lt"/>
                          <a:ea typeface="Times New Roman" panose="02020603050405020304" pitchFamily="18" charset="0"/>
                          <a:cs typeface="Times New Roman" panose="02020603050405020304" pitchFamily="18" charset="0"/>
                        </a:rPr>
                        <a:t>Improve school climate </a:t>
                      </a:r>
                      <a:endParaRPr lang="en-US" sz="1800" b="0" i="0" u="none" strike="noStrike">
                        <a:effectLst/>
                        <a:latin typeface="+mn-lt"/>
                      </a:endParaRPr>
                    </a:p>
                  </a:txBody>
                  <a:tcPr marL="91083" marR="91083" marT="12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0" indent="-457200" algn="l" fontAlgn="t">
                        <a:lnSpc>
                          <a:spcPct val="107000"/>
                        </a:lnSpc>
                        <a:spcBef>
                          <a:spcPts val="0"/>
                        </a:spcBef>
                        <a:spcAft>
                          <a:spcPts val="0"/>
                        </a:spcAft>
                      </a:pPr>
                      <a:r>
                        <a:rPr lang="en-US" sz="1800" b="0" i="0" u="none" strike="noStrike">
                          <a:effectLst/>
                          <a:latin typeface="+mn-lt"/>
                          <a:ea typeface="Times New Roman" panose="02020603050405020304" pitchFamily="18" charset="0"/>
                          <a:cs typeface="Times New Roman" panose="02020603050405020304" pitchFamily="18" charset="0"/>
                        </a:rPr>
                        <a:t>Develop, teach, acknowledge and redirect students to expected behaviors </a:t>
                      </a:r>
                      <a:endParaRPr lang="en-US" sz="1800" b="0" i="0" u="none" strike="noStrike">
                        <a:effectLst/>
                        <a:latin typeface="+mn-lt"/>
                      </a:endParaRPr>
                    </a:p>
                    <a:p>
                      <a:pPr marL="0" marR="0" algn="l" fontAlgn="t">
                        <a:lnSpc>
                          <a:spcPct val="107000"/>
                        </a:lnSpc>
                        <a:spcBef>
                          <a:spcPts val="0"/>
                        </a:spcBef>
                        <a:spcAft>
                          <a:spcPts val="0"/>
                        </a:spcAft>
                      </a:pPr>
                      <a:r>
                        <a:rPr lang="en-US" sz="1800" b="0" i="0" u="none" strike="noStrike">
                          <a:effectLst/>
                          <a:latin typeface="+mn-lt"/>
                          <a:ea typeface="Times New Roman" panose="02020603050405020304" pitchFamily="18" charset="0"/>
                          <a:cs typeface="Times New Roman" panose="02020603050405020304" pitchFamily="18" charset="0"/>
                        </a:rPr>
                        <a:t> </a:t>
                      </a:r>
                      <a:endParaRPr lang="en-US" sz="1800" b="0" i="0" u="none" strike="noStrike">
                        <a:effectLst/>
                        <a:latin typeface="+mn-lt"/>
                      </a:endParaRPr>
                    </a:p>
                  </a:txBody>
                  <a:tcPr marL="91083" marR="91083" marT="12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2759074"/>
                  </a:ext>
                </a:extLst>
              </a:tr>
              <a:tr h="0">
                <a:tc>
                  <a:txBody>
                    <a:bodyPr/>
                    <a:lstStyle/>
                    <a:p>
                      <a:pPr marL="0" marR="0" algn="l" fontAlgn="t">
                        <a:lnSpc>
                          <a:spcPct val="107000"/>
                        </a:lnSpc>
                        <a:spcBef>
                          <a:spcPts val="0"/>
                        </a:spcBef>
                        <a:spcAft>
                          <a:spcPts val="0"/>
                        </a:spcAft>
                      </a:pPr>
                      <a:r>
                        <a:rPr lang="en-US" sz="1800" b="0" i="0" u="none" strike="noStrike">
                          <a:effectLst/>
                          <a:latin typeface="+mn-lt"/>
                          <a:ea typeface="Times New Roman" panose="02020603050405020304" pitchFamily="18" charset="0"/>
                          <a:cs typeface="Times New Roman" panose="02020603050405020304" pitchFamily="18" charset="0"/>
                        </a:rPr>
                        <a:t>Use data for decision making</a:t>
                      </a:r>
                      <a:endParaRPr lang="en-US" sz="1800" b="0" i="0" u="none" strike="noStrike">
                        <a:effectLst/>
                        <a:latin typeface="+mn-lt"/>
                      </a:endParaRPr>
                    </a:p>
                  </a:txBody>
                  <a:tcPr marL="91083" marR="91083" marT="12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0" indent="-457200" algn="l" fontAlgn="t">
                        <a:lnSpc>
                          <a:spcPct val="107000"/>
                        </a:lnSpc>
                        <a:spcBef>
                          <a:spcPts val="0"/>
                        </a:spcBef>
                        <a:spcAft>
                          <a:spcPts val="0"/>
                        </a:spcAft>
                      </a:pPr>
                      <a:r>
                        <a:rPr lang="en-US" sz="1800" b="0" i="0" u="none" strike="noStrike">
                          <a:effectLst/>
                          <a:latin typeface="+mn-lt"/>
                          <a:ea typeface="Times New Roman" panose="02020603050405020304" pitchFamily="18" charset="0"/>
                          <a:cs typeface="Times New Roman" panose="02020603050405020304" pitchFamily="18" charset="0"/>
                        </a:rPr>
                        <a:t>Identify problems and needed data sets for decision making using MTSS framework</a:t>
                      </a:r>
                      <a:endParaRPr lang="en-US" sz="1800" b="0" i="0" u="none" strike="noStrike">
                        <a:effectLst/>
                        <a:latin typeface="+mn-lt"/>
                      </a:endParaRPr>
                    </a:p>
                  </a:txBody>
                  <a:tcPr marL="91083" marR="91083" marT="12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4261348"/>
                  </a:ext>
                </a:extLst>
              </a:tr>
            </a:tbl>
          </a:graphicData>
        </a:graphic>
      </p:graphicFrame>
    </p:spTree>
    <p:extLst>
      <p:ext uri="{BB962C8B-B14F-4D97-AF65-F5344CB8AC3E}">
        <p14:creationId xmlns:p14="http://schemas.microsoft.com/office/powerpoint/2010/main" val="15371543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0962A-879B-706C-8332-A926CB3FECBC}"/>
              </a:ext>
            </a:extLst>
          </p:cNvPr>
          <p:cNvSpPr>
            <a:spLocks noGrp="1"/>
          </p:cNvSpPr>
          <p:nvPr>
            <p:ph type="title"/>
          </p:nvPr>
        </p:nvSpPr>
        <p:spPr/>
        <p:txBody>
          <a:bodyPr/>
          <a:lstStyle/>
          <a:p>
            <a:r>
              <a:rPr lang="en-US"/>
              <a:t>See Sample Tools for Interview</a:t>
            </a:r>
          </a:p>
        </p:txBody>
      </p:sp>
      <p:sp>
        <p:nvSpPr>
          <p:cNvPr id="3" name="Content Placeholder 2">
            <a:extLst>
              <a:ext uri="{FF2B5EF4-FFF2-40B4-BE49-F238E27FC236}">
                <a16:creationId xmlns:a16="http://schemas.microsoft.com/office/drawing/2014/main" id="{4A08865E-55EE-515E-EB35-80185D3E4EFB}"/>
              </a:ext>
            </a:extLst>
          </p:cNvPr>
          <p:cNvSpPr>
            <a:spLocks noGrp="1"/>
          </p:cNvSpPr>
          <p:nvPr>
            <p:ph idx="1"/>
          </p:nvPr>
        </p:nvSpPr>
        <p:spPr>
          <a:xfrm>
            <a:off x="457200" y="1615192"/>
            <a:ext cx="8229600" cy="4525963"/>
          </a:xfrm>
        </p:spPr>
        <p:txBody>
          <a:bodyPr/>
          <a:lstStyle/>
          <a:p>
            <a:r>
              <a:rPr lang="en-US" dirty="0"/>
              <a:t>Needs Assessments – p. 17</a:t>
            </a:r>
          </a:p>
          <a:p>
            <a:r>
              <a:rPr lang="en-US" dirty="0"/>
              <a:t>Summary Table – p. 19</a:t>
            </a:r>
          </a:p>
          <a:p>
            <a:r>
              <a:rPr lang="en-US" dirty="0"/>
              <a:t>Summary from MT MTSS coaches as an example p. 18</a:t>
            </a:r>
          </a:p>
          <a:p>
            <a:r>
              <a:rPr lang="en-US" dirty="0"/>
              <a:t>Do any of these needs/strengths connect with your school(s)?</a:t>
            </a:r>
          </a:p>
          <a:p>
            <a:r>
              <a:rPr lang="en-US" dirty="0"/>
              <a:t>Have you used any other approaches (PLC’s)?</a:t>
            </a:r>
          </a:p>
        </p:txBody>
      </p:sp>
    </p:spTree>
    <p:extLst>
      <p:ext uri="{BB962C8B-B14F-4D97-AF65-F5344CB8AC3E}">
        <p14:creationId xmlns:p14="http://schemas.microsoft.com/office/powerpoint/2010/main" val="32095645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802D1-570E-4334-907F-E295A2060794}"/>
              </a:ext>
            </a:extLst>
          </p:cNvPr>
          <p:cNvSpPr>
            <a:spLocks noGrp="1"/>
          </p:cNvSpPr>
          <p:nvPr>
            <p:ph type="title"/>
          </p:nvPr>
        </p:nvSpPr>
        <p:spPr/>
        <p:txBody>
          <a:bodyPr/>
          <a:lstStyle/>
          <a:p>
            <a:r>
              <a:rPr lang="en-US"/>
              <a:t>Self-Assessment</a:t>
            </a:r>
          </a:p>
        </p:txBody>
      </p:sp>
      <p:sp>
        <p:nvSpPr>
          <p:cNvPr id="3" name="Content Placeholder 2">
            <a:extLst>
              <a:ext uri="{FF2B5EF4-FFF2-40B4-BE49-F238E27FC236}">
                <a16:creationId xmlns:a16="http://schemas.microsoft.com/office/drawing/2014/main" id="{8D5CF4A0-2DFA-49E8-8629-EC1636507E26}"/>
              </a:ext>
            </a:extLst>
          </p:cNvPr>
          <p:cNvSpPr>
            <a:spLocks noGrp="1"/>
          </p:cNvSpPr>
          <p:nvPr>
            <p:ph sz="half" idx="1"/>
          </p:nvPr>
        </p:nvSpPr>
        <p:spPr/>
        <p:txBody>
          <a:bodyPr/>
          <a:lstStyle/>
          <a:p>
            <a:pPr marL="0" indent="0">
              <a:buNone/>
            </a:pPr>
            <a:r>
              <a:rPr lang="en-US"/>
              <a:t>Purpose</a:t>
            </a:r>
          </a:p>
          <a:p>
            <a:r>
              <a:rPr lang="en-US"/>
              <a:t>Identify priorities based on a model</a:t>
            </a:r>
          </a:p>
          <a:p>
            <a:r>
              <a:rPr lang="en-US"/>
              <a:t>Develop action plans</a:t>
            </a:r>
          </a:p>
          <a:p>
            <a:r>
              <a:rPr lang="en-US"/>
              <a:t>Make decision based on evidence</a:t>
            </a:r>
          </a:p>
        </p:txBody>
      </p:sp>
      <p:sp>
        <p:nvSpPr>
          <p:cNvPr id="4" name="Content Placeholder 3">
            <a:extLst>
              <a:ext uri="{FF2B5EF4-FFF2-40B4-BE49-F238E27FC236}">
                <a16:creationId xmlns:a16="http://schemas.microsoft.com/office/drawing/2014/main" id="{32773DF8-C18D-4182-8630-B6541479A87B}"/>
              </a:ext>
            </a:extLst>
          </p:cNvPr>
          <p:cNvSpPr>
            <a:spLocks noGrp="1"/>
          </p:cNvSpPr>
          <p:nvPr>
            <p:ph sz="half" idx="2"/>
          </p:nvPr>
        </p:nvSpPr>
        <p:spPr>
          <a:xfrm>
            <a:off x="4629150" y="1805305"/>
            <a:ext cx="3886200" cy="4351338"/>
          </a:xfrm>
        </p:spPr>
        <p:txBody>
          <a:bodyPr/>
          <a:lstStyle/>
          <a:p>
            <a:pPr marL="0" indent="0">
              <a:buNone/>
            </a:pPr>
            <a:r>
              <a:rPr lang="en-US"/>
              <a:t>Methods</a:t>
            </a:r>
          </a:p>
          <a:p>
            <a:r>
              <a:rPr lang="en-US"/>
              <a:t>Team completes</a:t>
            </a:r>
          </a:p>
          <a:p>
            <a:r>
              <a:rPr lang="en-US"/>
              <a:t> Proportion of school</a:t>
            </a:r>
          </a:p>
          <a:p>
            <a:r>
              <a:rPr lang="en-US"/>
              <a:t> Random sample</a:t>
            </a:r>
          </a:p>
        </p:txBody>
      </p:sp>
      <p:pic>
        <p:nvPicPr>
          <p:cNvPr id="5" name="Picture 8" descr="C:\Users\Hank\AppData\Local\Microsoft\Windows\Temporary Internet Files\Content.IE5\6YRJY04H\MM900234700[1].gif">
            <a:extLst>
              <a:ext uri="{FF2B5EF4-FFF2-40B4-BE49-F238E27FC236}">
                <a16:creationId xmlns:a16="http://schemas.microsoft.com/office/drawing/2014/main" id="{E40457D7-BCE2-4681-8C33-75C06C7599B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89630" y="4340519"/>
            <a:ext cx="2331720" cy="2152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139667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53709-D42D-1FE3-47A4-A1406E7EC9E4}"/>
              </a:ext>
            </a:extLst>
          </p:cNvPr>
          <p:cNvSpPr>
            <a:spLocks noGrp="1"/>
          </p:cNvSpPr>
          <p:nvPr>
            <p:ph type="title"/>
          </p:nvPr>
        </p:nvSpPr>
        <p:spPr/>
        <p:txBody>
          <a:bodyPr/>
          <a:lstStyle/>
          <a:p>
            <a:r>
              <a:rPr lang="en-US"/>
              <a:t>Self-Assess</a:t>
            </a:r>
          </a:p>
        </p:txBody>
      </p:sp>
      <p:sp>
        <p:nvSpPr>
          <p:cNvPr id="3" name="Content Placeholder 2">
            <a:extLst>
              <a:ext uri="{FF2B5EF4-FFF2-40B4-BE49-F238E27FC236}">
                <a16:creationId xmlns:a16="http://schemas.microsoft.com/office/drawing/2014/main" id="{36AD49D2-A406-9E7D-50D3-D81596F4B2B6}"/>
              </a:ext>
            </a:extLst>
          </p:cNvPr>
          <p:cNvSpPr>
            <a:spLocks noGrp="1"/>
          </p:cNvSpPr>
          <p:nvPr>
            <p:ph idx="1"/>
          </p:nvPr>
        </p:nvSpPr>
        <p:spPr/>
        <p:txBody>
          <a:bodyPr/>
          <a:lstStyle/>
          <a:p>
            <a:r>
              <a:rPr lang="en-US" dirty="0"/>
              <a:t>For creating the PBIS System  - complete the Team Implementation Checklist (</a:t>
            </a:r>
            <a:r>
              <a:rPr lang="en-US" dirty="0">
                <a:hlinkClick r:id="rId2"/>
              </a:rPr>
              <a:t>link</a:t>
            </a:r>
            <a:r>
              <a:rPr lang="en-US" dirty="0"/>
              <a:t>) and action plan. Page 20-27</a:t>
            </a:r>
          </a:p>
          <a:p>
            <a:pPr marL="0" indent="0">
              <a:buNone/>
            </a:pPr>
            <a:endParaRPr lang="en-US" dirty="0"/>
          </a:p>
          <a:p>
            <a:r>
              <a:rPr lang="en-US" dirty="0"/>
              <a:t>For supporting a classroom level pilot - Positive Behavior Support Planning Checklist And Teacher Self-Assessment (</a:t>
            </a:r>
            <a:r>
              <a:rPr lang="en-US" dirty="0">
                <a:hlinkClick r:id="rId3"/>
              </a:rPr>
              <a:t>link</a:t>
            </a:r>
            <a:r>
              <a:rPr lang="en-US" dirty="0"/>
              <a:t>). Page 28-30</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6871774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C87F60-9B21-4628-BCC0-62573934CE01}"/>
              </a:ext>
            </a:extLst>
          </p:cNvPr>
          <p:cNvSpPr>
            <a:spLocks noGrp="1"/>
          </p:cNvSpPr>
          <p:nvPr>
            <p:ph type="ctrTitle"/>
          </p:nvPr>
        </p:nvSpPr>
        <p:spPr>
          <a:xfrm>
            <a:off x="685800" y="2475200"/>
            <a:ext cx="7772400" cy="1470025"/>
          </a:xfrm>
        </p:spPr>
        <p:txBody>
          <a:bodyPr>
            <a:normAutofit/>
          </a:bodyPr>
          <a:lstStyle/>
          <a:p>
            <a:r>
              <a:rPr lang="en-US" sz="4100"/>
              <a:t>Organizing Existing Data</a:t>
            </a:r>
          </a:p>
        </p:txBody>
      </p:sp>
      <p:sp>
        <p:nvSpPr>
          <p:cNvPr id="5" name="Subtitle 4">
            <a:extLst>
              <a:ext uri="{FF2B5EF4-FFF2-40B4-BE49-F238E27FC236}">
                <a16:creationId xmlns:a16="http://schemas.microsoft.com/office/drawing/2014/main" id="{438C8CFA-D4DD-46F1-BE34-15CCB9AB385E}"/>
              </a:ext>
            </a:extLst>
          </p:cNvPr>
          <p:cNvSpPr>
            <a:spLocks noGrp="1"/>
          </p:cNvSpPr>
          <p:nvPr>
            <p:ph type="subTitle" idx="1"/>
          </p:nvPr>
        </p:nvSpPr>
        <p:spPr/>
        <p:txBody>
          <a:bodyPr/>
          <a:lstStyle/>
          <a:p>
            <a:endParaRPr lang="en-US"/>
          </a:p>
        </p:txBody>
      </p:sp>
      <p:sp>
        <p:nvSpPr>
          <p:cNvPr id="2" name="TextBox 1">
            <a:extLst>
              <a:ext uri="{FF2B5EF4-FFF2-40B4-BE49-F238E27FC236}">
                <a16:creationId xmlns:a16="http://schemas.microsoft.com/office/drawing/2014/main" id="{85E8DFB7-CD1D-2F45-C7C2-8BFE176D3A29}"/>
              </a:ext>
            </a:extLst>
          </p:cNvPr>
          <p:cNvSpPr txBox="1"/>
          <p:nvPr/>
        </p:nvSpPr>
        <p:spPr>
          <a:xfrm>
            <a:off x="1728790" y="5500688"/>
            <a:ext cx="2268763" cy="369332"/>
          </a:xfrm>
          <a:prstGeom prst="rect">
            <a:avLst/>
          </a:prstGeom>
          <a:noFill/>
        </p:spPr>
        <p:txBody>
          <a:bodyPr wrap="none" rtlCol="0">
            <a:spAutoFit/>
          </a:bodyPr>
          <a:lstStyle/>
          <a:p>
            <a:r>
              <a:rPr lang="en-US" dirty="0">
                <a:hlinkClick r:id="rId2"/>
              </a:rPr>
              <a:t>Career Builder video 1</a:t>
            </a:r>
            <a:endParaRPr lang="en-US" dirty="0"/>
          </a:p>
        </p:txBody>
      </p:sp>
    </p:spTree>
    <p:extLst>
      <p:ext uri="{BB962C8B-B14F-4D97-AF65-F5344CB8AC3E}">
        <p14:creationId xmlns:p14="http://schemas.microsoft.com/office/powerpoint/2010/main" val="42077326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cstate="print"/>
          <a:srcRect/>
          <a:stretch>
            <a:fillRect/>
          </a:stretch>
        </p:blipFill>
        <p:spPr bwMode="auto">
          <a:xfrm>
            <a:off x="1828802" y="228602"/>
            <a:ext cx="5303837" cy="3063875"/>
          </a:xfrm>
          <a:prstGeom prst="rect">
            <a:avLst/>
          </a:prstGeom>
          <a:noFill/>
          <a:ln w="9525">
            <a:noFill/>
            <a:miter lim="800000"/>
            <a:headEnd/>
            <a:tailEnd/>
          </a:ln>
          <a:effectLst/>
        </p:spPr>
      </p:pic>
      <p:pic>
        <p:nvPicPr>
          <p:cNvPr id="3079" name="Picture 7"/>
          <p:cNvPicPr>
            <a:picLocks noChangeAspect="1" noChangeArrowheads="1"/>
          </p:cNvPicPr>
          <p:nvPr/>
        </p:nvPicPr>
        <p:blipFill>
          <a:blip r:embed="rId4" cstate="print"/>
          <a:srcRect/>
          <a:stretch>
            <a:fillRect/>
          </a:stretch>
        </p:blipFill>
        <p:spPr bwMode="auto">
          <a:xfrm>
            <a:off x="1905002" y="3505202"/>
            <a:ext cx="5303837" cy="3070225"/>
          </a:xfrm>
          <a:prstGeom prst="rect">
            <a:avLst/>
          </a:prstGeom>
          <a:noFill/>
          <a:ln w="9525">
            <a:noFill/>
            <a:miter lim="800000"/>
            <a:headEnd/>
            <a:tailEnd/>
          </a:ln>
          <a:effectLst/>
        </p:spPr>
      </p:pic>
      <p:sp>
        <p:nvSpPr>
          <p:cNvPr id="11" name="TextBox 10"/>
          <p:cNvSpPr txBox="1"/>
          <p:nvPr/>
        </p:nvSpPr>
        <p:spPr>
          <a:xfrm>
            <a:off x="7239000" y="2743202"/>
            <a:ext cx="1600200" cy="2308324"/>
          </a:xfrm>
          <a:prstGeom prst="rect">
            <a:avLst/>
          </a:prstGeom>
          <a:noFill/>
        </p:spPr>
        <p:txBody>
          <a:bodyPr wrap="square" rtlCol="0">
            <a:spAutoFit/>
          </a:bodyPr>
          <a:lstStyle/>
          <a:p>
            <a:r>
              <a:rPr lang="en-US" dirty="0"/>
              <a:t>What are our priority months for support?</a:t>
            </a:r>
          </a:p>
          <a:p>
            <a:endParaRPr lang="en-US" dirty="0"/>
          </a:p>
          <a:p>
            <a:r>
              <a:rPr lang="en-US" dirty="0"/>
              <a:t>See page 14 for more examples</a:t>
            </a:r>
          </a:p>
        </p:txBody>
      </p:sp>
    </p:spTree>
    <p:extLst>
      <p:ext uri="{BB962C8B-B14F-4D97-AF65-F5344CB8AC3E}">
        <p14:creationId xmlns:p14="http://schemas.microsoft.com/office/powerpoint/2010/main" val="36555994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a:bodyPr>
          <a:lstStyle/>
          <a:p>
            <a:pPr eaLnBrk="1" hangingPunct="1"/>
            <a:r>
              <a:rPr lang="en-US"/>
              <a:t>Build Case with Data: </a:t>
            </a:r>
            <a:br>
              <a:rPr lang="en-US"/>
            </a:br>
            <a:r>
              <a:rPr lang="en-US"/>
              <a:t>Create Urgency </a:t>
            </a:r>
            <a:r>
              <a:rPr lang="en-US" sz="2800"/>
              <a:t>(Kotter, 1995)</a:t>
            </a:r>
          </a:p>
        </p:txBody>
      </p:sp>
      <p:sp>
        <p:nvSpPr>
          <p:cNvPr id="13315" name="Rectangle 3"/>
          <p:cNvSpPr>
            <a:spLocks noGrp="1" noChangeArrowheads="1"/>
          </p:cNvSpPr>
          <p:nvPr>
            <p:ph type="body" idx="1"/>
          </p:nvPr>
        </p:nvSpPr>
        <p:spPr>
          <a:xfrm>
            <a:off x="685800" y="1981200"/>
            <a:ext cx="8305800" cy="4114800"/>
          </a:xfrm>
        </p:spPr>
        <p:txBody>
          <a:bodyPr>
            <a:normAutofit fontScale="92500" lnSpcReduction="10000"/>
          </a:bodyPr>
          <a:lstStyle/>
          <a:p>
            <a:pPr eaLnBrk="1" hangingPunct="1"/>
            <a:r>
              <a:rPr lang="en-US"/>
              <a:t>Writing a referral is not a bad thing, it is necessary!</a:t>
            </a:r>
          </a:p>
          <a:p>
            <a:pPr eaLnBrk="1" hangingPunct="1"/>
            <a:r>
              <a:rPr lang="en-US"/>
              <a:t>Use Circuit Training</a:t>
            </a:r>
          </a:p>
          <a:p>
            <a:pPr eaLnBrk="1" hangingPunct="1"/>
            <a:r>
              <a:rPr lang="en-US"/>
              <a:t>We hope you have fewer reasons</a:t>
            </a:r>
          </a:p>
          <a:p>
            <a:pPr eaLnBrk="1" hangingPunct="1"/>
            <a:r>
              <a:rPr lang="en-US"/>
              <a:t>20 Minutes per referral – Teachers</a:t>
            </a:r>
          </a:p>
          <a:p>
            <a:pPr eaLnBrk="1" hangingPunct="1">
              <a:buFontTx/>
              <a:buNone/>
            </a:pPr>
            <a:r>
              <a:rPr lang="en-US"/>
              <a:t>	</a:t>
            </a:r>
            <a:r>
              <a:rPr lang="en-US" b="1"/>
              <a:t>77,400 Minutes</a:t>
            </a:r>
            <a:r>
              <a:rPr lang="en-US"/>
              <a:t> = </a:t>
            </a:r>
            <a:r>
              <a:rPr lang="en-US" b="1"/>
              <a:t>1,290 Instructional Hours</a:t>
            </a:r>
          </a:p>
          <a:p>
            <a:r>
              <a:rPr lang="en-US"/>
              <a:t>40 minutes per referral – Administrators</a:t>
            </a:r>
          </a:p>
          <a:p>
            <a:pPr eaLnBrk="1" hangingPunct="1">
              <a:buFontTx/>
              <a:buNone/>
            </a:pPr>
            <a:r>
              <a:rPr lang="en-US" b="1"/>
              <a:t>	114,800 Minutes = 2,870 Administrative Hours</a:t>
            </a:r>
          </a:p>
          <a:p>
            <a:pPr eaLnBrk="1" hangingPunct="1">
              <a:buFontTx/>
              <a:buNone/>
            </a:pPr>
            <a:r>
              <a:rPr lang="en-US"/>
              <a:t>	</a:t>
            </a:r>
          </a:p>
          <a:p>
            <a:pPr eaLnBrk="1" hangingPunct="1">
              <a:buFontTx/>
              <a:buNone/>
            </a:pPr>
            <a:r>
              <a:rPr lang="en-US"/>
              <a:t>	</a:t>
            </a:r>
          </a:p>
        </p:txBody>
      </p:sp>
      <p:sp>
        <p:nvSpPr>
          <p:cNvPr id="5" name="TextBox 4">
            <a:extLst>
              <a:ext uri="{FF2B5EF4-FFF2-40B4-BE49-F238E27FC236}">
                <a16:creationId xmlns:a16="http://schemas.microsoft.com/office/drawing/2014/main" id="{F14AD33C-4C2C-1426-E53D-0A377A1D9475}"/>
              </a:ext>
            </a:extLst>
          </p:cNvPr>
          <p:cNvSpPr txBox="1"/>
          <p:nvPr/>
        </p:nvSpPr>
        <p:spPr>
          <a:xfrm>
            <a:off x="4114800" y="6096000"/>
            <a:ext cx="4572000" cy="369332"/>
          </a:xfrm>
          <a:prstGeom prst="rect">
            <a:avLst/>
          </a:prstGeom>
          <a:noFill/>
        </p:spPr>
        <p:txBody>
          <a:bodyPr wrap="square">
            <a:spAutoFit/>
          </a:bodyPr>
          <a:lstStyle/>
          <a:p>
            <a:r>
              <a:rPr lang="en-US">
                <a:latin typeface="Arial"/>
                <a:cs typeface="Arial"/>
              </a:rPr>
              <a:t>Scott, T. M., &amp; Barrett, S. B. (2004). </a:t>
            </a:r>
            <a:endParaRPr lang="en-US"/>
          </a:p>
        </p:txBody>
      </p:sp>
    </p:spTree>
    <p:extLst>
      <p:ext uri="{BB962C8B-B14F-4D97-AF65-F5344CB8AC3E}">
        <p14:creationId xmlns:p14="http://schemas.microsoft.com/office/powerpoint/2010/main" val="255125734"/>
      </p:ext>
    </p:extLst>
  </p:cSld>
  <p:clrMapOvr>
    <a:masterClrMapping/>
  </p:clrMapOvr>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8391</TotalTime>
  <Words>15549</Words>
  <Application>Microsoft Office PowerPoint</Application>
  <PresentationFormat>On-screen Show (4:3)</PresentationFormat>
  <Paragraphs>1707</Paragraphs>
  <Slides>211</Slides>
  <Notes>116</Notes>
  <HiddenSlides>59</HiddenSlides>
  <MMClips>0</MMClips>
  <ScaleCrop>false</ScaleCrop>
  <HeadingPairs>
    <vt:vector size="8" baseType="variant">
      <vt:variant>
        <vt:lpstr>Fonts Used</vt:lpstr>
      </vt:variant>
      <vt:variant>
        <vt:i4>19</vt:i4>
      </vt:variant>
      <vt:variant>
        <vt:lpstr>Theme</vt:lpstr>
      </vt:variant>
      <vt:variant>
        <vt:i4>1</vt:i4>
      </vt:variant>
      <vt:variant>
        <vt:lpstr>Embedded OLE Servers</vt:lpstr>
      </vt:variant>
      <vt:variant>
        <vt:i4>4</vt:i4>
      </vt:variant>
      <vt:variant>
        <vt:lpstr>Slide Titles</vt:lpstr>
      </vt:variant>
      <vt:variant>
        <vt:i4>211</vt:i4>
      </vt:variant>
    </vt:vector>
  </HeadingPairs>
  <TitlesOfParts>
    <vt:vector size="235" baseType="lpstr">
      <vt:lpstr>Microsoft Jhenghei</vt:lpstr>
      <vt:lpstr>ＭＳ Ｐゴシック</vt:lpstr>
      <vt:lpstr>PMingLiU</vt:lpstr>
      <vt:lpstr> Courier New </vt:lpstr>
      <vt:lpstr>Arial</vt:lpstr>
      <vt:lpstr>Arial Black</vt:lpstr>
      <vt:lpstr>Calibri</vt:lpstr>
      <vt:lpstr>Calibri Light</vt:lpstr>
      <vt:lpstr>Comic Sans MS</vt:lpstr>
      <vt:lpstr>Courier New</vt:lpstr>
      <vt:lpstr>Georgia</vt:lpstr>
      <vt:lpstr>Imprint MT Shadow</vt:lpstr>
      <vt:lpstr>Maiandra GD</vt:lpstr>
      <vt:lpstr>Mirage</vt:lpstr>
      <vt:lpstr>Roboto-Regular</vt:lpstr>
      <vt:lpstr>Symbol</vt:lpstr>
      <vt:lpstr>Times</vt:lpstr>
      <vt:lpstr>Times New Roman</vt:lpstr>
      <vt:lpstr>Wingdings</vt:lpstr>
      <vt:lpstr>office theme</vt:lpstr>
      <vt:lpstr>Drawing</vt:lpstr>
      <vt:lpstr>Chart</vt:lpstr>
      <vt:lpstr>Document</vt:lpstr>
      <vt:lpstr>Worksheet</vt:lpstr>
      <vt:lpstr>Establishing Schoolwide Positive Behavior Supports in Taiwan Secondary Schools 臺灣中等學校建立全校性正向行為支持</vt:lpstr>
      <vt:lpstr>Everyone working together 大家一起合作</vt:lpstr>
      <vt:lpstr>Thank you! 感謝</vt:lpstr>
      <vt:lpstr>PowerPoint's</vt:lpstr>
      <vt:lpstr>Essential Questions 基本問題</vt:lpstr>
      <vt:lpstr>Essential Questions 重要問題</vt:lpstr>
      <vt:lpstr>Introduce yourself to a colleague you don’t know. 請向一位您不認識的同事自我介紹。</vt:lpstr>
      <vt:lpstr>Who is in the room? 請問今天與會者有哪些角色？</vt:lpstr>
      <vt:lpstr>Agenda</vt:lpstr>
      <vt:lpstr>Tier 1 MTSS/PBIS Key Components</vt:lpstr>
      <vt:lpstr>What Connections Can You Make? 你可以建立什麼關聯性?</vt:lpstr>
      <vt:lpstr>Prevention – A Simple Bar of Soap 預防—簡單的一塊肥皂</vt:lpstr>
      <vt:lpstr>MTSS Big Ideas   MTSS  的主要觀點</vt:lpstr>
      <vt:lpstr>PowerPoint Presentation</vt:lpstr>
      <vt:lpstr>Activity – Handout 活動—講義</vt:lpstr>
      <vt:lpstr>School Improvement Cycle 學校精進循環</vt:lpstr>
      <vt:lpstr>Napkin Test  餐巾紙的測試</vt:lpstr>
      <vt:lpstr>PowerPoint Presentation</vt:lpstr>
      <vt:lpstr>Key Elements 關鍵要素</vt:lpstr>
      <vt:lpstr>Reflection on MTSS Systems, Practices, and Data 對多層級支持系統、實務和數據的反思</vt:lpstr>
      <vt:lpstr>Problem Solving – Where do you already use these steps?問題解決 – 您已經在哪裡使用這些步驟?</vt:lpstr>
      <vt:lpstr>For Example舉例 – The N95 Mask N95口罩</vt:lpstr>
      <vt:lpstr>Designing School-Wide Systems for Student Success 營造有助學生成功的全校性系統 A Response to Intervention Model/MTSS  介入反應模式/MTSS </vt:lpstr>
      <vt:lpstr>Implementation of Schoolwide  全校性實施</vt:lpstr>
      <vt:lpstr>Cost Savings 節省成本</vt:lpstr>
      <vt:lpstr>Why Did Someone Drive Too Fast? 為什麼有人開得太快？ </vt:lpstr>
      <vt:lpstr>Samples of Functions of Behavior 行為功能範例 (link連結)</vt:lpstr>
      <vt:lpstr>How Do You Learn – Find someone with same shoe color 你如何學習 – 找一個鞋色相同的人 </vt:lpstr>
      <vt:lpstr>Tier One 第一層級 </vt:lpstr>
      <vt:lpstr>Tier One第一層級 – Standards-Aligned Core Curriculum符合 標準的核心課程 - See p. 26 </vt:lpstr>
      <vt:lpstr>Tier One第一層級 – Common Practices 常見作法</vt:lpstr>
      <vt:lpstr>Instructional routines reduce cognitive load and allow students to be more independent learners</vt:lpstr>
      <vt:lpstr>Montana – Evidence-Based Practices Selection (link)</vt:lpstr>
      <vt:lpstr>Connections 連結 – Interventions 介入</vt:lpstr>
      <vt:lpstr>Find Someone with Same Color Shoes 找出穿同色鞋的人</vt:lpstr>
      <vt:lpstr>Tiers Two and Three 第二與第三層級</vt:lpstr>
      <vt:lpstr>Targeted Supports 有目標的支持 - Have a Coke! 喝杯可樂</vt:lpstr>
      <vt:lpstr>Tiers Two and Three Examples 第二和三層級範例</vt:lpstr>
      <vt:lpstr>Connections 連結 – Interventions介入</vt:lpstr>
      <vt:lpstr>Secondary Schools and MTSS/PBIS</vt:lpstr>
      <vt:lpstr>Northfield Middle/High School 中學  Tier 1 to 2 第一到第二層級 – See P. 10-14 </vt:lpstr>
      <vt:lpstr>Matt and MTSS – See P. 13</vt:lpstr>
      <vt:lpstr>Taiwan MTSS/PBIS Connections</vt:lpstr>
      <vt:lpstr>PowerPoint Presentation</vt:lpstr>
      <vt:lpstr>Ministry of Education Core Values 教育部的核心價值 (中文見下頁)</vt:lpstr>
      <vt:lpstr>國教署提出的核心價值</vt:lpstr>
      <vt:lpstr>Activity – Page 2</vt:lpstr>
      <vt:lpstr>Taiwan Character and Moral Education 臺灣的品格與道德教育</vt:lpstr>
      <vt:lpstr>教育部品德教育促進方案</vt:lpstr>
      <vt:lpstr>How Are You Teaching, Encouraging, and Providing Feedback for These Traits? Page 3 你如何教導、鼓勵和提供這些特質回饋。</vt:lpstr>
      <vt:lpstr>Work smarter and effective teams in school settings</vt:lpstr>
      <vt:lpstr>Pareto’s 80/20 Rule</vt:lpstr>
      <vt:lpstr>Describe Your Closet</vt:lpstr>
      <vt:lpstr>Designing School-Wide Systems for Student Success A Response to Intervention Model 為學生的成功設計全校性系統—一種對介入模式的反應</vt:lpstr>
      <vt:lpstr>ACTIVITY Designing School-Wide Systems for Student Success A Response to Intervention Model 為學生的成功設計全校性系統—一種對介入模式的反應</vt:lpstr>
      <vt:lpstr>PowerPoint Presentation</vt:lpstr>
      <vt:lpstr>Reflection Activity – Page 4</vt:lpstr>
      <vt:lpstr>Data Can Be Beautiful 數據可以很漂亮</vt:lpstr>
      <vt:lpstr>Using Data At the YMCA</vt:lpstr>
      <vt:lpstr>Plant the Tree Today 今天就種下樹</vt:lpstr>
      <vt:lpstr>Types of Data</vt:lpstr>
      <vt:lpstr>Types of Existing Data 現有數據的類型</vt:lpstr>
      <vt:lpstr>Montana’s Early Warning System (link)</vt:lpstr>
      <vt:lpstr>Perception data</vt:lpstr>
      <vt:lpstr>Deciding the Level of Intervention</vt:lpstr>
      <vt:lpstr>Staff Google Document</vt:lpstr>
      <vt:lpstr>Results of student survey</vt:lpstr>
      <vt:lpstr>Separate Data Sets</vt:lpstr>
      <vt:lpstr>Combined Data Using Vlookup 使用 VLookup 合併數據 </vt:lpstr>
      <vt:lpstr>Integration of datasets 整合數據</vt:lpstr>
      <vt:lpstr>Discipline Heat Map 懲處熱圖– For Chairs/Deans 給主席/院長</vt:lpstr>
      <vt:lpstr>Activity 活動</vt:lpstr>
      <vt:lpstr>SET Data School 2 (year 1第一年)</vt:lpstr>
      <vt:lpstr>PowerPoint Presentation</vt:lpstr>
      <vt:lpstr>PowerPoint Presentation</vt:lpstr>
      <vt:lpstr>PowerPoint Presentation</vt:lpstr>
      <vt:lpstr>Priorities 優先事項</vt:lpstr>
      <vt:lpstr>Connections – Early Warning,  Decision Rules</vt:lpstr>
      <vt:lpstr>Data Next Steps 數據的下一步</vt:lpstr>
      <vt:lpstr>Creating Momentum for MTSS/PBIS</vt:lpstr>
      <vt:lpstr>Moving from Model Demonstration to Standard Practice</vt:lpstr>
      <vt:lpstr>Buying a car</vt:lpstr>
      <vt:lpstr>Steps</vt:lpstr>
      <vt:lpstr>PowerPoint Presentation</vt:lpstr>
      <vt:lpstr>What Barriers Do You Face?</vt:lpstr>
      <vt:lpstr>Differentiating Content</vt:lpstr>
      <vt:lpstr>Step 1 in Sales – Qualify the Customer Your last experience buying a mattress?</vt:lpstr>
      <vt:lpstr>Implementation Phases </vt:lpstr>
      <vt:lpstr>PowerPoint Presentation</vt:lpstr>
      <vt:lpstr>Assessing Needs</vt:lpstr>
      <vt:lpstr>Interviews and Surveys</vt:lpstr>
      <vt:lpstr>What Are Current Needs?</vt:lpstr>
      <vt:lpstr>Connection to Needs  連結的需求</vt:lpstr>
      <vt:lpstr>See Sample Tools for Interview</vt:lpstr>
      <vt:lpstr>Self-Assessment</vt:lpstr>
      <vt:lpstr>Self-Assess</vt:lpstr>
      <vt:lpstr>Organizing Existing Data</vt:lpstr>
      <vt:lpstr>PowerPoint Presentation</vt:lpstr>
      <vt:lpstr>Build Case with Data:  Create Urgency (Kotter, 1995)</vt:lpstr>
      <vt:lpstr>What Data already Exists in Each of the 4 Domains of School Climate 在學校氛圍的四個領域中，各有哪些學校既有的資料呢? </vt:lpstr>
      <vt:lpstr>Implementation Stages</vt:lpstr>
      <vt:lpstr>Implementation Stages</vt:lpstr>
      <vt:lpstr>PowerPoint Presentation</vt:lpstr>
      <vt:lpstr>Implementation Stages</vt:lpstr>
      <vt:lpstr>Prepare for Resistance</vt:lpstr>
      <vt:lpstr>Additional Tools</vt:lpstr>
      <vt:lpstr>Attendance Reflection</vt:lpstr>
      <vt:lpstr>Attendanceworks.org </vt:lpstr>
      <vt:lpstr>Responses 回應</vt:lpstr>
      <vt:lpstr>Sample Response Tables</vt:lpstr>
      <vt:lpstr>PowerPoint Presentation</vt:lpstr>
      <vt:lpstr>Tardy Data</vt:lpstr>
      <vt:lpstr>Preventing Tardies預防遲到</vt:lpstr>
      <vt:lpstr>High School Example 高中範例</vt:lpstr>
      <vt:lpstr>Addressing Tardies</vt:lpstr>
      <vt:lpstr>Reflection 反思</vt:lpstr>
      <vt:lpstr>Preparing Your Syllabus 準備你的教學大綱</vt:lpstr>
      <vt:lpstr>The Syllabus 教學大綱</vt:lpstr>
      <vt:lpstr>Reflection on Syllabus 教學大綱的反思</vt:lpstr>
      <vt:lpstr>Learning through punishment - Zappos</vt:lpstr>
      <vt:lpstr>Benefits of Teaching Expectations 教導期待的好處</vt:lpstr>
      <vt:lpstr>Teaching Expectations</vt:lpstr>
      <vt:lpstr>Developing Expectations  建立期待</vt:lpstr>
      <vt:lpstr>PowerPoint Presentation</vt:lpstr>
      <vt:lpstr>Developing Expectations建立期待</vt:lpstr>
      <vt:lpstr>Standards and Lynchpin Skills – See P. 28 </vt:lpstr>
      <vt:lpstr>PowerPoint Presentation</vt:lpstr>
      <vt:lpstr>PowerPoint Presentation</vt:lpstr>
      <vt:lpstr>Sample Classroom Matrix 課堂矩陣範例</vt:lpstr>
      <vt:lpstr>Activity – Page 49</vt:lpstr>
      <vt:lpstr>Developing Expectations</vt:lpstr>
      <vt:lpstr>Posting Expectations 將期待公告</vt:lpstr>
      <vt:lpstr>MRT – Be Safe</vt:lpstr>
      <vt:lpstr>MRT – Be Safe   捷運—注意安全</vt:lpstr>
      <vt:lpstr>Posting Big Ideas  公告重點</vt:lpstr>
      <vt:lpstr>PowerPoint Presentation</vt:lpstr>
      <vt:lpstr>PowerPoint Presentation</vt:lpstr>
      <vt:lpstr>Shawnee Mission North  Football Jerseys</vt:lpstr>
      <vt:lpstr>PowerPoint Presentation</vt:lpstr>
      <vt:lpstr>PowerPoint Presentation</vt:lpstr>
      <vt:lpstr>Posting Reflection Question 公告反思問題</vt:lpstr>
      <vt:lpstr>Teaching Expectations 教導期待</vt:lpstr>
      <vt:lpstr>Non-Examples</vt:lpstr>
      <vt:lpstr>PowerPoint Presentation</vt:lpstr>
      <vt:lpstr>PowerPoint Presentation</vt:lpstr>
      <vt:lpstr>Prepare your staff 讓教職員準備好</vt:lpstr>
      <vt:lpstr>Finding more plans 更多教案</vt:lpstr>
      <vt:lpstr>Acknowledgement 認同</vt:lpstr>
      <vt:lpstr>Earned this bag on SW…</vt:lpstr>
      <vt:lpstr>Acknowledgement 認同…</vt:lpstr>
      <vt:lpstr>Other Advantages of Specific Praise 具體讚美的其他優點</vt:lpstr>
      <vt:lpstr>Video 影片</vt:lpstr>
      <vt:lpstr>High Frequency 高頻率的</vt:lpstr>
      <vt:lpstr>Buzzy Buck</vt:lpstr>
      <vt:lpstr>PowerPoint Presentation</vt:lpstr>
      <vt:lpstr>PowerPoint Presentation</vt:lpstr>
      <vt:lpstr>PowerPoint Presentation</vt:lpstr>
      <vt:lpstr>PowerPoint Presentation</vt:lpstr>
      <vt:lpstr>Intermediate 中級的</vt:lpstr>
      <vt:lpstr>PowerPoint Presentation</vt:lpstr>
      <vt:lpstr>PowerPoint Presentation</vt:lpstr>
      <vt:lpstr>Gold and Silver ID Cards</vt:lpstr>
      <vt:lpstr>Ron our Liaison</vt:lpstr>
      <vt:lpstr>Large Scale 大型的</vt:lpstr>
      <vt:lpstr>PowerPoint Presentation</vt:lpstr>
      <vt:lpstr>PowerPoint Presentation</vt:lpstr>
      <vt:lpstr>Teacher earns vacation 教師獲得放假</vt:lpstr>
      <vt:lpstr>Freebies</vt:lpstr>
      <vt:lpstr>PowerPoint Presentation</vt:lpstr>
      <vt:lpstr>Reflective Question 反思問題</vt:lpstr>
      <vt:lpstr>Engagement and Opportunities to Respond 參與和回應機會</vt:lpstr>
      <vt:lpstr>Quiz 小測驗</vt:lpstr>
      <vt:lpstr>To Engage Students, Save the Cat為了讓學生參與, 拯救貓咪</vt:lpstr>
      <vt:lpstr>Engagement</vt:lpstr>
      <vt:lpstr>Instructional/Emotional Support 教學/情緒支持</vt:lpstr>
      <vt:lpstr>Reflection on Universal Design for Learning – Providing Flexible Means of Engagement </vt:lpstr>
      <vt:lpstr>Universal Design Slide</vt:lpstr>
      <vt:lpstr>Flexible Means of Engagement</vt:lpstr>
      <vt:lpstr>Instructional routines reduce cognitive load and allow students to be more independent learners</vt:lpstr>
      <vt:lpstr>Example for Reading for Meaning</vt:lpstr>
      <vt:lpstr>Reflective Question 反思問題</vt:lpstr>
      <vt:lpstr>Student Engagement</vt:lpstr>
      <vt:lpstr>Example</vt:lpstr>
      <vt:lpstr>Redirection and Active Supervision重新定向與主動監督</vt:lpstr>
      <vt:lpstr>Redirection 重新定向</vt:lpstr>
      <vt:lpstr>What do people like about Starbucks? Is it just the coffee?人們喜歡星巴克的什麼？只是咖啡嗎？ </vt:lpstr>
      <vt:lpstr>Redirection, Starbucks Style 重新定向星巴克風格</vt:lpstr>
      <vt:lpstr>PowerPoint Presentation</vt:lpstr>
      <vt:lpstr>PowerPoint Presentation</vt:lpstr>
      <vt:lpstr>Support Staff: Preventing and Responding 支持人員:預防和應對</vt:lpstr>
      <vt:lpstr>Videos </vt:lpstr>
      <vt:lpstr>Reflective Question反思問題</vt:lpstr>
      <vt:lpstr>For more on MTSS in Secondary Schools (link)</vt:lpstr>
      <vt:lpstr>PowerPoint Presentation</vt:lpstr>
      <vt:lpstr>See Woodridge High School Prezi (link)</vt:lpstr>
      <vt:lpstr>Case Stories (link)</vt:lpstr>
      <vt:lpstr>Resources 資源</vt:lpstr>
      <vt:lpstr>Strategies策略</vt:lpstr>
      <vt:lpstr>Classroom Management 班級經營</vt:lpstr>
      <vt:lpstr>PowerPoint's</vt:lpstr>
      <vt:lpstr>Student Engagement學生參與</vt:lpstr>
      <vt:lpstr>Preparing Your Teams</vt:lpstr>
      <vt:lpstr>Where are you? 你在哪裡?</vt:lpstr>
      <vt:lpstr>Resources  資源</vt:lpstr>
      <vt:lpstr>Videos影片 </vt:lpstr>
      <vt:lpstr>Other Supports 其他支持</vt:lpstr>
      <vt:lpstr>Other Supports 其他支持</vt:lpstr>
      <vt:lpstr>References 參考書目</vt:lpstr>
      <vt:lpstr>References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Hank Bohanon</dc:creator>
  <cp:lastModifiedBy>Bohanon, Hank</cp:lastModifiedBy>
  <cp:revision>215</cp:revision>
  <dcterms:created xsi:type="dcterms:W3CDTF">2013-07-15T20:26:40Z</dcterms:created>
  <dcterms:modified xsi:type="dcterms:W3CDTF">2025-07-18T00:51:27Z</dcterms:modified>
</cp:coreProperties>
</file>